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70" r:id="rId3"/>
    <p:sldId id="294" r:id="rId4"/>
    <p:sldId id="293" r:id="rId5"/>
    <p:sldId id="274" r:id="rId6"/>
  </p:sldIdLst>
  <p:sldSz cx="12192000" cy="6858000"/>
  <p:notesSz cx="6858000" cy="9144000"/>
  <p:embeddedFontLst>
    <p:embeddedFont>
      <p:font typeface="Segoe UI Light" panose="020B0502040204020203" pitchFamily="34" charset="0"/>
      <p:regular r:id="rId8"/>
      <p:italic r:id="rId9"/>
    </p:embeddedFont>
    <p:embeddedFont>
      <p:font typeface="Segoe UI" panose="020B0502040204020203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orient="horz" pos="1200" userDrawn="1">
          <p15:clr>
            <a:srgbClr val="FDE53C"/>
          </p15:clr>
        </p15:guide>
        <p15:guide id="4" orient="horz" pos="288" userDrawn="1">
          <p15:clr>
            <a:srgbClr val="FDE53C"/>
          </p15:clr>
        </p15:guide>
        <p15:guide id="5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ndra Weber" initials="CW" lastIdx="1" clrIdx="0">
    <p:extLst>
      <p:ext uri="{19B8F6BF-5375-455C-9EA6-DF929625EA0E}">
        <p15:presenceInfo xmlns:p15="http://schemas.microsoft.com/office/powerpoint/2012/main" userId="S-1-5-21-1021536284-3108289583-1013727718-1732" providerId="AD"/>
      </p:ext>
    </p:extLst>
  </p:cmAuthor>
  <p:cmAuthor id="2" name="Rachael Ricker" initials="RR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8688" autoAdjust="0"/>
  </p:normalViewPr>
  <p:slideViewPr>
    <p:cSldViewPr snapToGrid="0">
      <p:cViewPr>
        <p:scale>
          <a:sx n="80" d="100"/>
          <a:sy n="80" d="100"/>
        </p:scale>
        <p:origin x="984" y="816"/>
      </p:cViewPr>
      <p:guideLst>
        <p:guide orient="horz" pos="2160"/>
        <p:guide orient="horz" pos="1200"/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ustomXml" Target="../customXml/item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35DDC-3939-42B6-AAC5-7BE65ACA3B5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51C67-4276-46F6-B4D1-DFD1D29F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effectLst/>
              </a:rPr>
              <a:t>50 word elevator pitch</a:t>
            </a:r>
          </a:p>
          <a:p>
            <a:pPr algn="l"/>
            <a:r>
              <a:rPr lang="en-US" dirty="0" smtClean="0">
                <a:effectLst/>
              </a:rPr>
              <a:t>Your business is evolving: increasing complexity and a changing global environment. Traditional approaches to PLM are failing so we built a better solution. One that adapts to your needs, removes barriers to collaboration, changes the economics of PLM and lets you start where you need and add capabilities over time.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1C67-4276-46F6-B4D1-DFD1D29FA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1C67-4276-46F6-B4D1-DFD1D29FA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1C67-4276-46F6-B4D1-DFD1D29FA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1C67-4276-46F6-B4D1-DFD1D29FA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alpha val="0"/>
              </a:schemeClr>
            </a:gs>
            <a:gs pos="59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9588" y="3487738"/>
            <a:ext cx="4010025" cy="1049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Box 2:</a:t>
            </a:r>
            <a:br>
              <a:rPr lang="en-US" dirty="0" smtClean="0"/>
            </a:br>
            <a:r>
              <a:rPr lang="en-US" dirty="0" smtClean="0"/>
              <a:t>&lt;ISV Logo&gt;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290146"/>
            <a:ext cx="4495800" cy="2974262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lIns="182880" tIns="182880" rIns="182880" bIns="182880" anchor="t">
            <a:normAutofit/>
          </a:bodyPr>
          <a:lstStyle>
            <a:lvl1pPr marL="0" indent="0">
              <a:buNone/>
              <a:defRPr sz="4400">
                <a:solidFill>
                  <a:schemeClr val="accent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 smtClean="0"/>
              <a:t>Box 1: &lt;ISV Name&gt; &lt;Product Name&gt;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5337"/>
            <a:ext cx="12051792" cy="1202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6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" y="75337"/>
            <a:ext cx="12024805" cy="12024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169" y="1277938"/>
            <a:ext cx="12015788" cy="5461000"/>
          </a:xfrm>
          <a:prstGeom prst="rect">
            <a:avLst/>
          </a:prstGeom>
        </p:spPr>
        <p:txBody>
          <a:bodyPr lIns="182880" tIns="182880" rIns="182880" bIns="182880"/>
          <a:lstStyle>
            <a:lvl1pPr marL="0" indent="0">
              <a:buNone/>
              <a:defRPr sz="12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77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res.cloudinary.com/engineering-com/image/fetch/w_600,f_jpg,c_fill/http:/image.engineering.com/239575/articles/nov2014/aras2/aras-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0" b="19887"/>
          <a:stretch/>
        </p:blipFill>
        <p:spPr bwMode="auto">
          <a:xfrm>
            <a:off x="284200" y="257908"/>
            <a:ext cx="9196684" cy="13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718431" y="257908"/>
            <a:ext cx="2198753" cy="139504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5000">
                <a:schemeClr val="bg1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4196"/>
            <a:ext cx="7957038" cy="12166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100012" y="183446"/>
            <a:ext cx="5923950" cy="155819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305288" y="487880"/>
            <a:ext cx="1718673" cy="949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Box 2:</a:t>
            </a:r>
            <a:br>
              <a:rPr lang="en-US" dirty="0" smtClean="0"/>
            </a:br>
            <a:r>
              <a:rPr lang="en-US" dirty="0" smtClean="0"/>
              <a:t>&lt;ISV Logo&gt;</a:t>
            </a:r>
          </a:p>
        </p:txBody>
      </p:sp>
    </p:spTree>
    <p:extLst>
      <p:ext uri="{BB962C8B-B14F-4D97-AF65-F5344CB8AC3E}">
        <p14:creationId xmlns:p14="http://schemas.microsoft.com/office/powerpoint/2010/main" val="30781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8365" r="5161" b="75342"/>
          <a:stretch/>
        </p:blipFill>
        <p:spPr>
          <a:xfrm flipH="1">
            <a:off x="284200" y="257908"/>
            <a:ext cx="11615353" cy="139504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562336" y="257908"/>
            <a:ext cx="4337218" cy="14036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9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4196"/>
            <a:ext cx="7957038" cy="12024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305288" y="487880"/>
            <a:ext cx="1718673" cy="949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Box 2:</a:t>
            </a:r>
            <a:br>
              <a:rPr lang="en-US" dirty="0" smtClean="0"/>
            </a:br>
            <a:r>
              <a:rPr lang="en-US" dirty="0" smtClean="0"/>
              <a:t>&lt;ISV Logo&gt;</a:t>
            </a:r>
          </a:p>
        </p:txBody>
      </p:sp>
    </p:spTree>
    <p:extLst>
      <p:ext uri="{BB962C8B-B14F-4D97-AF65-F5344CB8AC3E}">
        <p14:creationId xmlns:p14="http://schemas.microsoft.com/office/powerpoint/2010/main" val="147555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085" y="257908"/>
            <a:ext cx="11630561" cy="1383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48335"/>
            <a:ext cx="7957038" cy="12024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2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4197"/>
            <a:ext cx="7957038" cy="12024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2" descr="http://www.tenlinks.com/news/wp-content/uploads/sites/3/Bombardier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15" t="23630" r="-287" b="37153"/>
          <a:stretch/>
        </p:blipFill>
        <p:spPr bwMode="auto">
          <a:xfrm>
            <a:off x="5829300" y="215900"/>
            <a:ext cx="62135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 rot="10800000">
            <a:off x="5219700" y="215900"/>
            <a:ext cx="5384800" cy="155819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" y="1922463"/>
            <a:ext cx="5464175" cy="1049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r>
              <a:rPr lang="en-US" sz="1600" b="1" dirty="0" smtClean="0"/>
              <a:t>Box 1: &lt;Customer Logo&gt;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7138"/>
            <a:ext cx="8270748" cy="12024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http://www.aras.com/plm-images/events/ace-2015/ACE-2015-Accommodations-Bann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23060" b="13487"/>
          <a:stretch/>
        </p:blipFill>
        <p:spPr bwMode="auto">
          <a:xfrm>
            <a:off x="284200" y="252663"/>
            <a:ext cx="11615353" cy="13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266700" y="183446"/>
            <a:ext cx="8390910" cy="155819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" y="75337"/>
            <a:ext cx="8270748" cy="1202469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A4A3A4"/>
          </p15:clr>
        </p15:guide>
        <p15:guide id="4" pos="720" userDrawn="1">
          <p15:clr>
            <a:srgbClr val="A4A3A4"/>
          </p15:clr>
        </p15:guide>
        <p15:guide id="5" pos="1296" userDrawn="1">
          <p15:clr>
            <a:srgbClr val="A4A3A4"/>
          </p15:clr>
        </p15:guide>
        <p15:guide id="6" pos="1872" userDrawn="1">
          <p15:clr>
            <a:srgbClr val="A4A3A4"/>
          </p15:clr>
        </p15:guide>
        <p15:guide id="7" pos="2424" userDrawn="1">
          <p15:clr>
            <a:srgbClr val="A4A3A4"/>
          </p15:clr>
        </p15:guide>
        <p15:guide id="8" pos="3000" userDrawn="1">
          <p15:clr>
            <a:srgbClr val="A4A3A4"/>
          </p15:clr>
        </p15:guide>
        <p15:guide id="9" pos="3552" userDrawn="1">
          <p15:clr>
            <a:srgbClr val="A4A3A4"/>
          </p15:clr>
        </p15:guide>
        <p15:guide id="10" pos="4128" userDrawn="1">
          <p15:clr>
            <a:srgbClr val="A4A3A4"/>
          </p15:clr>
        </p15:guide>
        <p15:guide id="11" pos="4680" userDrawn="1">
          <p15:clr>
            <a:srgbClr val="A4A3A4"/>
          </p15:clr>
        </p15:guide>
        <p15:guide id="12" pos="5256" userDrawn="1">
          <p15:clr>
            <a:srgbClr val="A4A3A4"/>
          </p15:clr>
        </p15:guide>
        <p15:guide id="13" pos="5808" userDrawn="1">
          <p15:clr>
            <a:srgbClr val="A4A3A4"/>
          </p15:clr>
        </p15:guide>
        <p15:guide id="14" pos="6384" userDrawn="1">
          <p15:clr>
            <a:srgbClr val="A4A3A4"/>
          </p15:clr>
        </p15:guide>
        <p15:guide id="15" pos="6936" userDrawn="1">
          <p15:clr>
            <a:srgbClr val="A4A3A4"/>
          </p15:clr>
        </p15:guide>
        <p15:guide id="16" pos="7512" userDrawn="1">
          <p15:clr>
            <a:srgbClr val="A4A3A4"/>
          </p15:clr>
        </p15:guide>
        <p15:guide id="17" orient="horz" pos="4128" userDrawn="1">
          <p15:clr>
            <a:srgbClr val="A4A3A4"/>
          </p15:clr>
        </p15:guide>
        <p15:guide id="18" orient="horz" pos="3576" userDrawn="1">
          <p15:clr>
            <a:srgbClr val="A4A3A4"/>
          </p15:clr>
        </p15:guide>
        <p15:guide id="19" orient="horz" pos="3000" userDrawn="1">
          <p15:clr>
            <a:srgbClr val="A4A3A4"/>
          </p15:clr>
        </p15:guide>
        <p15:guide id="20" orient="horz" pos="2448" userDrawn="1">
          <p15:clr>
            <a:srgbClr val="A4A3A4"/>
          </p15:clr>
        </p15:guide>
        <p15:guide id="21" orient="horz" pos="1872" userDrawn="1">
          <p15:clr>
            <a:srgbClr val="A4A3A4"/>
          </p15:clr>
        </p15:guide>
        <p15:guide id="22" orient="horz" pos="1296" userDrawn="1">
          <p15:clr>
            <a:srgbClr val="A4A3A4"/>
          </p15:clr>
        </p15:guide>
        <p15:guide id="23" orient="horz" pos="744" userDrawn="1">
          <p15:clr>
            <a:srgbClr val="A4A3A4"/>
          </p15:clr>
        </p15:guide>
        <p15:guide id="24" orient="horz" pos="16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59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" y="290146"/>
            <a:ext cx="4495800" cy="3271200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>
              <a:lnSpc>
                <a:spcPct val="90000"/>
              </a:lnSpc>
            </a:pPr>
            <a:endParaRPr lang="en-US" sz="44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6700" y="290145"/>
            <a:ext cx="4495800" cy="327120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Aras Innovator on Microsoft Azure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73" y="2233938"/>
            <a:ext cx="3108917" cy="1120282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9829" y="1530068"/>
            <a:ext cx="399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only Azure certified Product Lifecycle Management solution</a:t>
            </a:r>
            <a:endParaRPr lang="en-US" sz="60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6862" y="357138"/>
            <a:ext cx="7851882" cy="121375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2400" dirty="0">
              <a:solidFill>
                <a:schemeClr val="tx2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2"/>
                </a:solidFill>
              </a:rPr>
              <a:t>Keeping your business in order while managing your process: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the power of Aras on Microsoft Azure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6745" y="1926301"/>
            <a:ext cx="3520440" cy="396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Desired Outcomes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086" y="1926301"/>
            <a:ext cx="3520440" cy="396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Industry Challenges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086" y="2391417"/>
            <a:ext cx="3520440" cy="264981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 architectures slows cross-functional management requirements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 complexity requires time consuming customization, impeding overall process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Enterprises can not keep up with changing business needs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Upgrades are expensive and difficult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Costs high and unpredictable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8415" y="2391417"/>
            <a:ext cx="3520440" cy="264981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flexible design built to meet customer needs quickly, evolving with business demands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Removing unnecessary barriers, allowing teams to collaborate freely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Flexible architecture of Open/Subscription business model to reduce cost and drive greater benefits in the future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Fast adaptation to global processes in accordance with the changing market conditions and customer demand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96745" y="2391418"/>
            <a:ext cx="3520440" cy="264981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 consistent, repeatable processes that extend through the product lifecycle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Enable collaboration across mechanical, electrical, and software disciplines, as well as in the supply chain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 a highly flexible, allowing organizations to tailor business processes to their specific requirements</a:t>
            </a:r>
          </a:p>
          <a:p>
            <a:pPr>
              <a:spcBef>
                <a:spcPts val="600"/>
              </a:spcBef>
            </a:pP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669" y="474379"/>
            <a:ext cx="2461651" cy="887043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http://www.plmjim.com/wp-content/uploads/2012/04/Auto1-e14205735846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t="13747" r="814" b="13039"/>
          <a:stretch/>
        </p:blipFill>
        <p:spPr bwMode="auto">
          <a:xfrm>
            <a:off x="280086" y="5136984"/>
            <a:ext cx="3517900" cy="13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ile2.engineering.com/may-2014/PLM_ERP_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35910" r="377" b="7225"/>
          <a:stretch/>
        </p:blipFill>
        <p:spPr bwMode="auto">
          <a:xfrm>
            <a:off x="8396745" y="5136984"/>
            <a:ext cx="3520440" cy="13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olim.com/wp-content/uploads/2015/05/inner-pic-7-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26743" r="804" b="36496"/>
          <a:stretch/>
        </p:blipFill>
        <p:spPr bwMode="auto">
          <a:xfrm>
            <a:off x="4336433" y="5136984"/>
            <a:ext cx="3534220" cy="13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65381" y="1926301"/>
            <a:ext cx="3520440" cy="396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Ideal Solution 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253" y="385370"/>
            <a:ext cx="7957038" cy="120246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Aras Innovator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We’ve taken a different approach because we know traditional approaches to PLM are failing 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85" y="1754270"/>
            <a:ext cx="11637099" cy="785516"/>
          </a:xfrm>
          <a:prstGeom prst="rect">
            <a:avLst/>
          </a:prstGeom>
          <a:noFill/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Aras Innovator provides optimal product lifecycle management (PLM) software for global companies with complex products and fast changing process</a:t>
            </a:r>
            <a:endParaRPr lang="en-US" sz="2000" dirty="0"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086" y="2706217"/>
            <a:ext cx="2617626" cy="62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Accelerates Integration 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086" y="3417601"/>
            <a:ext cx="2617626" cy="2140988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solutions can be implemented easily and quickly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Seamless integration to existing systems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Native XML Application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 system view of multidisciplinary products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7279" y="2706217"/>
            <a:ext cx="2617626" cy="62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Hyper-Scale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7279" y="3417601"/>
            <a:ext cx="2617626" cy="2140988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Simple deployment (no local installation)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Straightforward handling of the customizing through “Model Based SOA” technology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Unmatched flexibility allows fast customizing at individual requirements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94474" y="2706279"/>
            <a:ext cx="2617626" cy="62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Drives Low-cost 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4474" y="3417663"/>
            <a:ext cx="2617626" cy="2140988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upfront investment for software license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Flexible subscription offer reduce costs and eliminate risks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Step-by-step implementation minimizes risks and investment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01669" y="3417600"/>
            <a:ext cx="2617626" cy="2140989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Microsoft .NET based web application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binary format of Aras Innovator protects Intellectual Property (IP)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Mutual trust for customer to deploy enterprise open source software without security and availability problems 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084" y="5851975"/>
            <a:ext cx="11637099" cy="785516"/>
          </a:xfrm>
          <a:prstGeom prst="rect">
            <a:avLst/>
          </a:prstGeom>
          <a:noFill/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“What really drove our selection of Aras was the comprehensive product lifecycle management functionality and advanced technology”</a:t>
            </a:r>
          </a:p>
          <a:p>
            <a:pPr algn="r">
              <a:spcBef>
                <a:spcPts val="600"/>
              </a:spcBef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Tony </a:t>
            </a:r>
            <a:r>
              <a:rPr lang="en-US" sz="1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DeGregorio</a:t>
            </a: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CIO Textron Defense System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669" y="474379"/>
            <a:ext cx="2461651" cy="887043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9301669" y="2706217"/>
            <a:ext cx="2617626" cy="62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Advanced Security </a:t>
            </a:r>
            <a:r>
              <a:rPr lang="en-US" sz="1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Aras Innovator + Microsoft </a:t>
            </a:r>
            <a:r>
              <a:rPr lang="en-US" dirty="0" smtClean="0">
                <a:solidFill>
                  <a:schemeClr val="tx2"/>
                </a:solidFill>
              </a:rPr>
              <a:t>Azure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Aras on Azure provides fast-paced global companies with a new solution for challenging, complex PLM scenarios.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084" y="1715223"/>
            <a:ext cx="11632229" cy="975511"/>
          </a:xfrm>
          <a:prstGeom prst="rect">
            <a:avLst/>
          </a:prstGeom>
          <a:noFill/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200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Aras on Azure is ideal for enterprises that need to be up and running </a:t>
            </a:r>
            <a:r>
              <a:rPr lang="en-US" dirty="0"/>
              <a:t>quickly, offering </a:t>
            </a:r>
            <a:r>
              <a:rPr lang="en-US" dirty="0"/>
              <a:t>a complete PLM environment for supply chain co-development initiatives, joint ventures, rapidly evolving product lines and other fast-paced environments.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086" y="2851030"/>
            <a:ext cx="3520440" cy="62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 PLM on Azure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086" y="3551653"/>
            <a:ext cx="3520440" cy="1874589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Flexible cloud and hybrid PLM deployments to drive global enterprises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Customized global produc</a:t>
            </a: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development, driving better product quality and acceleration to market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 and customizable </a:t>
            </a: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suite for 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 products that incorporate electronics, software and mechanical designs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Simple model-based SOA framework for customization without complex programming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2356" y="3551653"/>
            <a:ext cx="3520440" cy="1874653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Deploy and run securely in Azure, and switch to a hybrid or on-premises scenario at any time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 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connected products with a </a:t>
            </a: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system-centric 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Easily adapt to changes without sacrificing </a:t>
            </a: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</a:t>
            </a:r>
            <a:endParaRPr lang="en-US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Partition easily to uniquely distribute services and layers with clear separation between data, presentation and business logic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04625" y="3551653"/>
            <a:ext cx="3520440" cy="1874589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Innovative security to ensure safety of intellectual property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Secure collaboration WW for greater speed and agility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Certified process of virtual machines on Microsoft Azure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 Azure certified PLM </a:t>
            </a: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solution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Highly secure web services for all data exchange and process integrations</a:t>
            </a:r>
            <a:endParaRPr lang="en-US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2356" y="2851030"/>
            <a:ext cx="3520440" cy="62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Comprehensive Control with Aras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04625" y="2851030"/>
            <a:ext cx="3520440" cy="629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Enterprise ready Solution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2" name="Picture 4" descr="http://beyondplm.com/wp-content/uploads/2012/01/aras-plm-new-offi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26905" r="724" b="32285"/>
          <a:stretch/>
        </p:blipFill>
        <p:spPr bwMode="auto">
          <a:xfrm>
            <a:off x="4342357" y="5528328"/>
            <a:ext cx="3520440" cy="9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csk.jp/event/2015/img/20150624_2-ar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2" b="34591"/>
          <a:stretch/>
        </p:blipFill>
        <p:spPr bwMode="auto">
          <a:xfrm>
            <a:off x="8404625" y="5497475"/>
            <a:ext cx="3520440" cy="10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2.com.br/assets/frontend/pages/img/pdm/pdm-aras-innovator-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17323" r="363" b="32360"/>
          <a:stretch/>
        </p:blipFill>
        <p:spPr bwMode="auto">
          <a:xfrm>
            <a:off x="280084" y="5528327"/>
            <a:ext cx="3517215" cy="9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669" y="474379"/>
            <a:ext cx="2461651" cy="8870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3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6862" y="357138"/>
            <a:ext cx="7851882" cy="121375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2400" dirty="0">
              <a:solidFill>
                <a:schemeClr val="tx2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Customer Success Story: Microsoft MDG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Global PLM Backbone win at Microsoft with Aras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9" y="2992727"/>
            <a:ext cx="5463543" cy="2123467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Microsoft deploys Aras for Nokia, XBOX, Surface, Surface Hub and More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Microsoft was looking to enable an end-to-end process with a PLM for product development, supply chain, and global manufacturing. In addition, it was critical that the PLM solution provided multi-site operations including extended enterprise locations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1763" y="2590012"/>
            <a:ext cx="5455421" cy="118872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 anchor="ctr">
            <a:no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Deliver better technology than competition which enabled Microsoft with greater agility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1763" y="3973261"/>
            <a:ext cx="5455421" cy="118872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 anchor="ctr">
            <a:no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Enabled end-to-end process across geos and supply chain for Microsoft’s next generation device strategy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1763" y="5364480"/>
            <a:ext cx="5455421" cy="118872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Outperformed and Replaced Siemens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Teamcenter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Dassault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ENOVIA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2" y="1922168"/>
            <a:ext cx="0" cy="46310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42245" y="1922168"/>
            <a:ext cx="3520442" cy="365276"/>
          </a:xfrm>
          <a:prstGeom prst="rect">
            <a:avLst/>
          </a:prstGeom>
          <a:noFill/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 Strategy</a:t>
            </a:r>
            <a:endParaRPr lang="en-US" sz="2400" dirty="0">
              <a:solidFill>
                <a:schemeClr val="accent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699" y="5306541"/>
            <a:ext cx="5463543" cy="124277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137160" tIns="137160" rIns="137160" bIns="13716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“We’re investing into the future to maintain this place where the best applications and games are on Windows”</a:t>
            </a:r>
          </a:p>
          <a:p>
            <a:pPr algn="r">
              <a:spcBef>
                <a:spcPts val="600"/>
              </a:spcBef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Terry Meyerson, EVP Microsoft Windows &amp; Device Group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53" y="1979370"/>
            <a:ext cx="3345208" cy="823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473" y="410323"/>
            <a:ext cx="2461651" cy="8870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3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5">
      <a:dk1>
        <a:srgbClr val="737373"/>
      </a:dk1>
      <a:lt1>
        <a:sysClr val="window" lastClr="FFFFFF"/>
      </a:lt1>
      <a:dk2>
        <a:srgbClr val="505050"/>
      </a:dk2>
      <a:lt2>
        <a:srgbClr val="D2D2D2"/>
      </a:lt2>
      <a:accent1>
        <a:srgbClr val="0078D7"/>
      </a:accent1>
      <a:accent2>
        <a:srgbClr val="5C2D91"/>
      </a:accent2>
      <a:accent3>
        <a:srgbClr val="B4009E"/>
      </a:accent3>
      <a:accent4>
        <a:srgbClr val="008272"/>
      </a:accent4>
      <a:accent5>
        <a:srgbClr val="107C10"/>
      </a:accent5>
      <a:accent6>
        <a:srgbClr val="E81123"/>
      </a:accent6>
      <a:hlink>
        <a:srgbClr val="0078D7"/>
      </a:hlink>
      <a:folHlink>
        <a:srgbClr val="73737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6B5969AA1BC49BB3A960EF97BEDD6" ma:contentTypeVersion="9" ma:contentTypeDescription="Create a new document." ma:contentTypeScope="" ma:versionID="bb87a6a81829f858ad895440b91f2761">
  <xsd:schema xmlns:xsd="http://www.w3.org/2001/XMLSchema" xmlns:xs="http://www.w3.org/2001/XMLSchema" xmlns:p="http://schemas.microsoft.com/office/2006/metadata/properties" xmlns:ns1="http://schemas.microsoft.com/sharepoint/v3" xmlns:ns2="74a38b85-65de-41c6-8591-8959fc75330f" xmlns:ns3="7232daf2-f1a8-49b0-8b66-f47c7c5807d1" targetNamespace="http://schemas.microsoft.com/office/2006/metadata/properties" ma:root="true" ma:fieldsID="19b6d44d9f60ceccbd8dd9243c07b629" ns1:_="" ns2:_="" ns3:_="">
    <xsd:import namespace="http://schemas.microsoft.com/sharepoint/v3"/>
    <xsd:import namespace="74a38b85-65de-41c6-8591-8959fc75330f"/>
    <xsd:import namespace="7232daf2-f1a8-49b0-8b66-f47c7c5807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38b85-65de-41c6-8591-8959fc753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2daf2-f1a8-49b0-8b66-f47c7c580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EFB318-9984-406A-8836-4DA6784BDC94}"/>
</file>

<file path=customXml/itemProps2.xml><?xml version="1.0" encoding="utf-8"?>
<ds:datastoreItem xmlns:ds="http://schemas.openxmlformats.org/officeDocument/2006/customXml" ds:itemID="{4F569CE1-D737-4ED6-A9E4-F8D4D2951D5E}"/>
</file>

<file path=customXml/itemProps3.xml><?xml version="1.0" encoding="utf-8"?>
<ds:datastoreItem xmlns:ds="http://schemas.openxmlformats.org/officeDocument/2006/customXml" ds:itemID="{28FD10E0-BE08-41FC-8EC4-B08222996EC0}"/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707</Words>
  <Application>Microsoft Office PowerPoint</Application>
  <PresentationFormat>Widescreen</PresentationFormat>
  <Paragraphs>72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Segoe UI Light</vt:lpstr>
      <vt:lpstr>Segoe UI</vt:lpstr>
      <vt:lpstr>Calibri</vt:lpstr>
      <vt:lpstr>Office Theme</vt:lpstr>
      <vt:lpstr>PowerPoint Presentation</vt:lpstr>
      <vt:lpstr>Keeping your business in order while managing your process: the power of Aras on Microsoft Azure</vt:lpstr>
      <vt:lpstr>Aras Innovator We’ve taken a different approach because we know traditional approaches to PLM are failing </vt:lpstr>
      <vt:lpstr>Aras Innovator + Microsoft Azure Aras on Azure provides fast-paced global companies with a new solution for challenging, complex PLM scenarios.</vt:lpstr>
      <vt:lpstr>Customer Success Story: Microsoft MDG Global PLM Backbone win at Microsoft with Aras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&lt;ISV&gt; &lt;Product Name&gt;</dc:title>
  <dc:creator>Sarah Pevey</dc:creator>
  <cp:lastModifiedBy>Shea Williamson</cp:lastModifiedBy>
  <cp:revision>152</cp:revision>
  <dcterms:created xsi:type="dcterms:W3CDTF">2015-05-20T00:25:15Z</dcterms:created>
  <dcterms:modified xsi:type="dcterms:W3CDTF">2015-10-08T00:28:13Z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0x010100CF56B5969AA1BC49BB3A960EF97BEDD6</vt:lpwstr>
  </property>
</Properties>
</file>