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Slides/notesSlide15.xml" ContentType="application/vnd.openxmlformats-officedocument.presentationml.notesSlide+xml"/>
  <Override PartName="/ppt/notesSlides/notesSlide40.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9.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8.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585" r:id="rId1"/>
  </p:sldMasterIdLst>
  <p:notesMasterIdLst>
    <p:notesMasterId r:id="rId44"/>
  </p:notesMasterIdLst>
  <p:handoutMasterIdLst>
    <p:handoutMasterId r:id="rId45"/>
  </p:handoutMasterIdLst>
  <p:sldIdLst>
    <p:sldId id="499" r:id="rId2"/>
    <p:sldId id="372" r:id="rId3"/>
    <p:sldId id="407" r:id="rId4"/>
    <p:sldId id="501" r:id="rId5"/>
    <p:sldId id="576" r:id="rId6"/>
    <p:sldId id="577" r:id="rId7"/>
    <p:sldId id="659" r:id="rId8"/>
    <p:sldId id="703" r:id="rId9"/>
    <p:sldId id="660" r:id="rId10"/>
    <p:sldId id="661" r:id="rId11"/>
    <p:sldId id="637" r:id="rId12"/>
    <p:sldId id="676" r:id="rId13"/>
    <p:sldId id="677" r:id="rId14"/>
    <p:sldId id="508" r:id="rId15"/>
    <p:sldId id="704" r:id="rId16"/>
    <p:sldId id="506" r:id="rId17"/>
    <p:sldId id="605" r:id="rId18"/>
    <p:sldId id="708" r:id="rId19"/>
    <p:sldId id="686" r:id="rId20"/>
    <p:sldId id="688" r:id="rId21"/>
    <p:sldId id="689" r:id="rId22"/>
    <p:sldId id="513" r:id="rId23"/>
    <p:sldId id="581" r:id="rId24"/>
    <p:sldId id="667" r:id="rId25"/>
    <p:sldId id="516" r:id="rId26"/>
    <p:sldId id="690" r:id="rId27"/>
    <p:sldId id="669" r:id="rId28"/>
    <p:sldId id="691" r:id="rId29"/>
    <p:sldId id="670" r:id="rId30"/>
    <p:sldId id="671" r:id="rId31"/>
    <p:sldId id="672" r:id="rId32"/>
    <p:sldId id="521" r:id="rId33"/>
    <p:sldId id="709" r:id="rId34"/>
    <p:sldId id="673" r:id="rId35"/>
    <p:sldId id="692" r:id="rId36"/>
    <p:sldId id="527" r:id="rId37"/>
    <p:sldId id="705" r:id="rId38"/>
    <p:sldId id="706" r:id="rId39"/>
    <p:sldId id="679" r:id="rId40"/>
    <p:sldId id="675" r:id="rId41"/>
    <p:sldId id="693" r:id="rId42"/>
    <p:sldId id="702" r:id="rId43"/>
  </p:sldIdLst>
  <p:sldSz cx="12192000" cy="6858000"/>
  <p:notesSz cx="7023100" cy="9309100"/>
  <p:defaultTextStyle>
    <a:defPPr>
      <a:defRPr lang="en-US"/>
    </a:defPPr>
    <a:lvl1pPr marL="0" algn="l" defTabSz="910619" rtl="0" eaLnBrk="1" latinLnBrk="0" hangingPunct="1">
      <a:defRPr sz="1800" kern="1200">
        <a:solidFill>
          <a:schemeClr val="tx1"/>
        </a:solidFill>
        <a:latin typeface="+mn-lt"/>
        <a:ea typeface="+mn-ea"/>
        <a:cs typeface="+mn-cs"/>
      </a:defRPr>
    </a:lvl1pPr>
    <a:lvl2pPr marL="455310" algn="l" defTabSz="910619" rtl="0" eaLnBrk="1" latinLnBrk="0" hangingPunct="1">
      <a:defRPr sz="1800" kern="1200">
        <a:solidFill>
          <a:schemeClr val="tx1"/>
        </a:solidFill>
        <a:latin typeface="+mn-lt"/>
        <a:ea typeface="+mn-ea"/>
        <a:cs typeface="+mn-cs"/>
      </a:defRPr>
    </a:lvl2pPr>
    <a:lvl3pPr marL="910619" algn="l" defTabSz="910619" rtl="0" eaLnBrk="1" latinLnBrk="0" hangingPunct="1">
      <a:defRPr sz="1800" kern="1200">
        <a:solidFill>
          <a:schemeClr val="tx1"/>
        </a:solidFill>
        <a:latin typeface="+mn-lt"/>
        <a:ea typeface="+mn-ea"/>
        <a:cs typeface="+mn-cs"/>
      </a:defRPr>
    </a:lvl3pPr>
    <a:lvl4pPr marL="1365931" algn="l" defTabSz="910619" rtl="0" eaLnBrk="1" latinLnBrk="0" hangingPunct="1">
      <a:defRPr sz="1800" kern="1200">
        <a:solidFill>
          <a:schemeClr val="tx1"/>
        </a:solidFill>
        <a:latin typeface="+mn-lt"/>
        <a:ea typeface="+mn-ea"/>
        <a:cs typeface="+mn-cs"/>
      </a:defRPr>
    </a:lvl4pPr>
    <a:lvl5pPr marL="1821243" algn="l" defTabSz="910619" rtl="0" eaLnBrk="1" latinLnBrk="0" hangingPunct="1">
      <a:defRPr sz="1800" kern="1200">
        <a:solidFill>
          <a:schemeClr val="tx1"/>
        </a:solidFill>
        <a:latin typeface="+mn-lt"/>
        <a:ea typeface="+mn-ea"/>
        <a:cs typeface="+mn-cs"/>
      </a:defRPr>
    </a:lvl5pPr>
    <a:lvl6pPr marL="2276551" algn="l" defTabSz="910619" rtl="0" eaLnBrk="1" latinLnBrk="0" hangingPunct="1">
      <a:defRPr sz="1800" kern="1200">
        <a:solidFill>
          <a:schemeClr val="tx1"/>
        </a:solidFill>
        <a:latin typeface="+mn-lt"/>
        <a:ea typeface="+mn-ea"/>
        <a:cs typeface="+mn-cs"/>
      </a:defRPr>
    </a:lvl6pPr>
    <a:lvl7pPr marL="2731859" algn="l" defTabSz="910619" rtl="0" eaLnBrk="1" latinLnBrk="0" hangingPunct="1">
      <a:defRPr sz="1800" kern="1200">
        <a:solidFill>
          <a:schemeClr val="tx1"/>
        </a:solidFill>
        <a:latin typeface="+mn-lt"/>
        <a:ea typeface="+mn-ea"/>
        <a:cs typeface="+mn-cs"/>
      </a:defRPr>
    </a:lvl7pPr>
    <a:lvl8pPr marL="3187170" algn="l" defTabSz="910619" rtl="0" eaLnBrk="1" latinLnBrk="0" hangingPunct="1">
      <a:defRPr sz="1800" kern="1200">
        <a:solidFill>
          <a:schemeClr val="tx1"/>
        </a:solidFill>
        <a:latin typeface="+mn-lt"/>
        <a:ea typeface="+mn-ea"/>
        <a:cs typeface="+mn-cs"/>
      </a:defRPr>
    </a:lvl8pPr>
    <a:lvl9pPr marL="3642483" algn="l" defTabSz="91061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slide" id="{62466AE7-207B-43C2-9F54-88B2234B161E}">
          <p14:sldIdLst>
            <p14:sldId id="499"/>
            <p14:sldId id="372"/>
            <p14:sldId id="407"/>
            <p14:sldId id="501"/>
            <p14:sldId id="576"/>
            <p14:sldId id="577"/>
            <p14:sldId id="659"/>
            <p14:sldId id="703"/>
            <p14:sldId id="660"/>
            <p14:sldId id="661"/>
            <p14:sldId id="637"/>
            <p14:sldId id="676"/>
            <p14:sldId id="677"/>
            <p14:sldId id="508"/>
            <p14:sldId id="704"/>
            <p14:sldId id="506"/>
            <p14:sldId id="605"/>
            <p14:sldId id="708"/>
            <p14:sldId id="686"/>
            <p14:sldId id="688"/>
            <p14:sldId id="689"/>
            <p14:sldId id="513"/>
            <p14:sldId id="581"/>
            <p14:sldId id="667"/>
            <p14:sldId id="516"/>
            <p14:sldId id="690"/>
            <p14:sldId id="669"/>
            <p14:sldId id="691"/>
            <p14:sldId id="670"/>
            <p14:sldId id="671"/>
            <p14:sldId id="672"/>
          </p14:sldIdLst>
        </p14:section>
        <p14:section name="Case Studies" id="{6A9A2580-ED29-467D-A638-BD5D7D82ACC3}">
          <p14:sldIdLst>
            <p14:sldId id="521"/>
            <p14:sldId id="709"/>
            <p14:sldId id="673"/>
            <p14:sldId id="692"/>
            <p14:sldId id="527"/>
          </p14:sldIdLst>
        </p14:section>
        <p14:section name="Appendix" id="{79490406-6A3C-4CB0-A874-9DE556D1EDFE}">
          <p14:sldIdLst>
            <p14:sldId id="705"/>
            <p14:sldId id="706"/>
            <p14:sldId id="679"/>
            <p14:sldId id="675"/>
            <p14:sldId id="693"/>
            <p14:sldId id="70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3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F6B"/>
    <a:srgbClr val="3E3E3E"/>
    <a:srgbClr val="595959"/>
    <a:srgbClr val="CC9B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5" autoAdjust="0"/>
    <p:restoredTop sz="94434" autoAdjust="0"/>
  </p:normalViewPr>
  <p:slideViewPr>
    <p:cSldViewPr snapToGrid="0">
      <p:cViewPr varScale="1">
        <p:scale>
          <a:sx n="67" d="100"/>
          <a:sy n="67" d="100"/>
        </p:scale>
        <p:origin x="894" y="60"/>
      </p:cViewPr>
      <p:guideLst>
        <p:guide orient="horz" pos="2160"/>
        <p:guide pos="3840"/>
      </p:guideLst>
    </p:cSldViewPr>
  </p:slideViewPr>
  <p:notesTextViewPr>
    <p:cViewPr>
      <p:scale>
        <a:sx n="100" d="100"/>
        <a:sy n="100" d="100"/>
      </p:scale>
      <p:origin x="0" y="0"/>
    </p:cViewPr>
  </p:notesTextViewPr>
  <p:sorterViewPr>
    <p:cViewPr>
      <p:scale>
        <a:sx n="75" d="100"/>
        <a:sy n="75" d="100"/>
      </p:scale>
      <p:origin x="0" y="-3931"/>
    </p:cViewPr>
  </p:sorterViewPr>
  <p:notesViewPr>
    <p:cSldViewPr snapToGrid="0">
      <p:cViewPr varScale="1">
        <p:scale>
          <a:sx n="54" d="100"/>
          <a:sy n="54" d="100"/>
        </p:scale>
        <p:origin x="281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55" Type="http://schemas.openxmlformats.org/officeDocument/2006/relationships/customXml" Target="../customXml/item5.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15" tIns="46658" rIns="93315" bIns="46658" rtlCol="0"/>
          <a:lstStyle>
            <a:lvl1pPr algn="l">
              <a:defRPr sz="1200"/>
            </a:lvl1pPr>
          </a:lstStyle>
          <a:p>
            <a:endParaRPr lang="en-US" dirty="0"/>
          </a:p>
        </p:txBody>
      </p:sp>
      <p:sp>
        <p:nvSpPr>
          <p:cNvPr id="3" name="Date Placeholder 2"/>
          <p:cNvSpPr>
            <a:spLocks noGrp="1"/>
          </p:cNvSpPr>
          <p:nvPr>
            <p:ph type="dt" sz="quarter" idx="1"/>
          </p:nvPr>
        </p:nvSpPr>
        <p:spPr>
          <a:xfrm>
            <a:off x="3978133" y="1"/>
            <a:ext cx="3043343" cy="467072"/>
          </a:xfrm>
          <a:prstGeom prst="rect">
            <a:avLst/>
          </a:prstGeom>
        </p:spPr>
        <p:txBody>
          <a:bodyPr vert="horz" lIns="93315" tIns="46658" rIns="93315" bIns="46658" rtlCol="0"/>
          <a:lstStyle>
            <a:lvl1pPr algn="r">
              <a:defRPr sz="1200"/>
            </a:lvl1pPr>
          </a:lstStyle>
          <a:p>
            <a:fld id="{98BCA2D7-CED2-4EA1-B155-5307118F4311}" type="datetimeFigureOut">
              <a:rPr lang="en-US" smtClean="0"/>
              <a:t>2/6/2015</a:t>
            </a:fld>
            <a:endParaRPr lang="en-US" dirty="0"/>
          </a:p>
        </p:txBody>
      </p:sp>
      <p:sp>
        <p:nvSpPr>
          <p:cNvPr id="4" name="Footer Placeholder 3"/>
          <p:cNvSpPr>
            <a:spLocks noGrp="1"/>
          </p:cNvSpPr>
          <p:nvPr>
            <p:ph type="ftr" sz="quarter" idx="2"/>
          </p:nvPr>
        </p:nvSpPr>
        <p:spPr>
          <a:xfrm>
            <a:off x="1" y="8842031"/>
            <a:ext cx="3043343" cy="467071"/>
          </a:xfrm>
          <a:prstGeom prst="rect">
            <a:avLst/>
          </a:prstGeom>
        </p:spPr>
        <p:txBody>
          <a:bodyPr vert="horz" lIns="93315" tIns="46658" rIns="93315" bIns="4665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15" tIns="46658" rIns="93315" bIns="46658" rtlCol="0" anchor="b"/>
          <a:lstStyle>
            <a:lvl1pPr algn="r">
              <a:defRPr sz="1200"/>
            </a:lvl1pPr>
          </a:lstStyle>
          <a:p>
            <a:fld id="{78E6165F-B168-4524-8C83-39EA901D19B6}" type="slidenum">
              <a:rPr lang="en-US" smtClean="0"/>
              <a:t>‹#›</a:t>
            </a:fld>
            <a:endParaRPr lang="en-US" dirty="0"/>
          </a:p>
        </p:txBody>
      </p:sp>
    </p:spTree>
    <p:extLst>
      <p:ext uri="{BB962C8B-B14F-4D97-AF65-F5344CB8AC3E}">
        <p14:creationId xmlns:p14="http://schemas.microsoft.com/office/powerpoint/2010/main" val="1379494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15" tIns="46658" rIns="93315" bIns="46658" rtlCol="0"/>
          <a:lstStyle>
            <a:lvl1pPr algn="l">
              <a:defRPr sz="1200"/>
            </a:lvl1pPr>
          </a:lstStyle>
          <a:p>
            <a:endParaRPr lang="en-US" dirty="0"/>
          </a:p>
        </p:txBody>
      </p:sp>
      <p:sp>
        <p:nvSpPr>
          <p:cNvPr id="3" name="Date Placeholder 2"/>
          <p:cNvSpPr>
            <a:spLocks noGrp="1"/>
          </p:cNvSpPr>
          <p:nvPr>
            <p:ph type="dt" idx="1"/>
          </p:nvPr>
        </p:nvSpPr>
        <p:spPr>
          <a:xfrm>
            <a:off x="3978133" y="1"/>
            <a:ext cx="3043343" cy="467072"/>
          </a:xfrm>
          <a:prstGeom prst="rect">
            <a:avLst/>
          </a:prstGeom>
        </p:spPr>
        <p:txBody>
          <a:bodyPr vert="horz" lIns="93315" tIns="46658" rIns="93315" bIns="46658" rtlCol="0"/>
          <a:lstStyle>
            <a:lvl1pPr algn="r">
              <a:defRPr sz="1200"/>
            </a:lvl1pPr>
          </a:lstStyle>
          <a:p>
            <a:fld id="{CC1BB164-9404-408C-8705-C8731FE492E0}" type="datetimeFigureOut">
              <a:rPr lang="en-US" smtClean="0"/>
              <a:t>2/6/2015</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8" rIns="93315" bIns="46658" rtlCol="0" anchor="ctr"/>
          <a:lstStyle/>
          <a:p>
            <a:endParaRPr lang="en-US" dirty="0"/>
          </a:p>
        </p:txBody>
      </p:sp>
      <p:sp>
        <p:nvSpPr>
          <p:cNvPr id="5" name="Notes Placeholder 4"/>
          <p:cNvSpPr>
            <a:spLocks noGrp="1"/>
          </p:cNvSpPr>
          <p:nvPr>
            <p:ph type="body" sz="quarter" idx="3"/>
          </p:nvPr>
        </p:nvSpPr>
        <p:spPr>
          <a:xfrm>
            <a:off x="702311" y="4480004"/>
            <a:ext cx="5618480" cy="3665458"/>
          </a:xfrm>
          <a:prstGeom prst="rect">
            <a:avLst/>
          </a:prstGeom>
        </p:spPr>
        <p:txBody>
          <a:bodyPr vert="horz" lIns="93315" tIns="46658" rIns="93315" bIns="4665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8" rIns="93315" bIns="46658" rtlCol="0" anchor="b"/>
          <a:lstStyle>
            <a:lvl1pPr algn="r">
              <a:defRPr sz="1200"/>
            </a:lvl1pPr>
          </a:lstStyle>
          <a:p>
            <a:fld id="{D7103D0E-B38C-4D04-BB26-924F51FAB8E8}" type="slidenum">
              <a:rPr lang="en-US" smtClean="0"/>
              <a:t>‹#›</a:t>
            </a:fld>
            <a:endParaRPr lang="en-US" dirty="0"/>
          </a:p>
        </p:txBody>
      </p:sp>
    </p:spTree>
    <p:extLst>
      <p:ext uri="{BB962C8B-B14F-4D97-AF65-F5344CB8AC3E}">
        <p14:creationId xmlns:p14="http://schemas.microsoft.com/office/powerpoint/2010/main" val="4111648956"/>
      </p:ext>
    </p:extLst>
  </p:cSld>
  <p:clrMap bg1="lt1" tx1="dk1" bg2="lt2" tx2="dk2" accent1="accent1" accent2="accent2" accent3="accent3" accent4="accent4" accent5="accent5" accent6="accent6" hlink="hlink" folHlink="folHlink"/>
  <p:notesStyle>
    <a:lvl1pPr marL="0" algn="l" defTabSz="910619" rtl="0" eaLnBrk="1" latinLnBrk="0" hangingPunct="1">
      <a:defRPr sz="1200" kern="1200">
        <a:solidFill>
          <a:schemeClr val="tx1"/>
        </a:solidFill>
        <a:latin typeface="+mn-lt"/>
        <a:ea typeface="+mn-ea"/>
        <a:cs typeface="+mn-cs"/>
      </a:defRPr>
    </a:lvl1pPr>
    <a:lvl2pPr marL="455310" algn="l" defTabSz="910619" rtl="0" eaLnBrk="1" latinLnBrk="0" hangingPunct="1">
      <a:defRPr sz="1200" kern="1200">
        <a:solidFill>
          <a:schemeClr val="tx1"/>
        </a:solidFill>
        <a:latin typeface="+mn-lt"/>
        <a:ea typeface="+mn-ea"/>
        <a:cs typeface="+mn-cs"/>
      </a:defRPr>
    </a:lvl2pPr>
    <a:lvl3pPr marL="910619" algn="l" defTabSz="910619" rtl="0" eaLnBrk="1" latinLnBrk="0" hangingPunct="1">
      <a:defRPr sz="1200" kern="1200">
        <a:solidFill>
          <a:schemeClr val="tx1"/>
        </a:solidFill>
        <a:latin typeface="+mn-lt"/>
        <a:ea typeface="+mn-ea"/>
        <a:cs typeface="+mn-cs"/>
      </a:defRPr>
    </a:lvl3pPr>
    <a:lvl4pPr marL="1365931" algn="l" defTabSz="910619" rtl="0" eaLnBrk="1" latinLnBrk="0" hangingPunct="1">
      <a:defRPr sz="1200" kern="1200">
        <a:solidFill>
          <a:schemeClr val="tx1"/>
        </a:solidFill>
        <a:latin typeface="+mn-lt"/>
        <a:ea typeface="+mn-ea"/>
        <a:cs typeface="+mn-cs"/>
      </a:defRPr>
    </a:lvl4pPr>
    <a:lvl5pPr marL="1821243" algn="l" defTabSz="910619" rtl="0" eaLnBrk="1" latinLnBrk="0" hangingPunct="1">
      <a:defRPr sz="1200" kern="1200">
        <a:solidFill>
          <a:schemeClr val="tx1"/>
        </a:solidFill>
        <a:latin typeface="+mn-lt"/>
        <a:ea typeface="+mn-ea"/>
        <a:cs typeface="+mn-cs"/>
      </a:defRPr>
    </a:lvl5pPr>
    <a:lvl6pPr marL="2276551" algn="l" defTabSz="910619" rtl="0" eaLnBrk="1" latinLnBrk="0" hangingPunct="1">
      <a:defRPr sz="1200" kern="1200">
        <a:solidFill>
          <a:schemeClr val="tx1"/>
        </a:solidFill>
        <a:latin typeface="+mn-lt"/>
        <a:ea typeface="+mn-ea"/>
        <a:cs typeface="+mn-cs"/>
      </a:defRPr>
    </a:lvl6pPr>
    <a:lvl7pPr marL="2731859" algn="l" defTabSz="910619" rtl="0" eaLnBrk="1" latinLnBrk="0" hangingPunct="1">
      <a:defRPr sz="1200" kern="1200">
        <a:solidFill>
          <a:schemeClr val="tx1"/>
        </a:solidFill>
        <a:latin typeface="+mn-lt"/>
        <a:ea typeface="+mn-ea"/>
        <a:cs typeface="+mn-cs"/>
      </a:defRPr>
    </a:lvl7pPr>
    <a:lvl8pPr marL="3187170" algn="l" defTabSz="910619" rtl="0" eaLnBrk="1" latinLnBrk="0" hangingPunct="1">
      <a:defRPr sz="1200" kern="1200">
        <a:solidFill>
          <a:schemeClr val="tx1"/>
        </a:solidFill>
        <a:latin typeface="+mn-lt"/>
        <a:ea typeface="+mn-ea"/>
        <a:cs typeface="+mn-cs"/>
      </a:defRPr>
    </a:lvl8pPr>
    <a:lvl9pPr marL="3642483" algn="l" defTabSz="9106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15938"/>
            <a:ext cx="4587875" cy="2581275"/>
          </a:xfrm>
        </p:spPr>
      </p:sp>
      <p:sp>
        <p:nvSpPr>
          <p:cNvPr id="3" name="Notes Placeholder 2"/>
          <p:cNvSpPr>
            <a:spLocks noGrp="1"/>
          </p:cNvSpPr>
          <p:nvPr>
            <p:ph type="body" idx="1"/>
          </p:nvPr>
        </p:nvSpPr>
        <p:spPr/>
        <p:txBody>
          <a:bodyPr/>
          <a:lstStyle/>
          <a:p>
            <a:pPr defTabSz="924334">
              <a:lnSpc>
                <a:spcPct val="90000"/>
              </a:lnSpc>
              <a:spcAft>
                <a:spcPts val="337"/>
              </a:spcAft>
              <a:defRPr/>
            </a:pPr>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5265809" y="6536528"/>
            <a:ext cx="4028440" cy="344091"/>
          </a:xfrm>
          <a:prstGeom prst="rect">
            <a:avLst/>
          </a:prstGeom>
        </p:spPr>
        <p:txBody>
          <a:bodyPr/>
          <a:lstStyle/>
          <a:p>
            <a:pPr defTabSz="1243147"/>
            <a:fld id="{3AD42FA0-0BBE-438B-BB64-0D199DD69FA0}" type="slidenum">
              <a:rPr lang="en-US" sz="2400" smtClean="0">
                <a:solidFill>
                  <a:prstClr val="black"/>
                </a:solidFill>
              </a:rPr>
              <a:pPr defTabSz="1243147"/>
              <a:t>1</a:t>
            </a:fld>
            <a:endParaRPr lang="en-US" sz="2400" dirty="0">
              <a:solidFill>
                <a:prstClr val="black"/>
              </a:solidFill>
            </a:endParaRPr>
          </a:p>
        </p:txBody>
      </p:sp>
    </p:spTree>
    <p:extLst>
      <p:ext uri="{BB962C8B-B14F-4D97-AF65-F5344CB8AC3E}">
        <p14:creationId xmlns:p14="http://schemas.microsoft.com/office/powerpoint/2010/main" val="28271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10</a:t>
            </a:fld>
            <a:endParaRPr lang="en-US" dirty="0"/>
          </a:p>
        </p:txBody>
      </p:sp>
    </p:spTree>
    <p:extLst>
      <p:ext uri="{BB962C8B-B14F-4D97-AF65-F5344CB8AC3E}">
        <p14:creationId xmlns:p14="http://schemas.microsoft.com/office/powerpoint/2010/main" val="1711664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b="1" i="0" dirty="0" smtClean="0">
              <a:solidFill>
                <a:schemeClr val="tx2"/>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11</a:t>
            </a:fld>
            <a:endParaRPr lang="en-US" dirty="0"/>
          </a:p>
        </p:txBody>
      </p:sp>
    </p:spTree>
    <p:extLst>
      <p:ext uri="{BB962C8B-B14F-4D97-AF65-F5344CB8AC3E}">
        <p14:creationId xmlns:p14="http://schemas.microsoft.com/office/powerpoint/2010/main" val="50718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12</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defTabSz="933114">
              <a:defRPr/>
            </a:pPr>
            <a:endParaRPr lang="en-US" b="0"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5790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13</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defTabSz="933114">
              <a:defRPr/>
            </a:pPr>
            <a:endParaRPr lang="en-US" b="0"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702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14</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defTabSz="933114">
              <a:defRPr/>
            </a:pPr>
            <a:endParaRPr lang="en-US" b="0"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15512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15</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defTabSz="933114">
              <a:defRPr/>
            </a:pPr>
            <a:endParaRPr lang="en-US" b="0"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9494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16</a:t>
            </a:fld>
            <a:endParaRPr lang="en-US" sz="2400" dirty="0">
              <a:solidFill>
                <a:prstClr val="black"/>
              </a:solidFill>
            </a:endParaRPr>
          </a:p>
        </p:txBody>
      </p:sp>
    </p:spTree>
    <p:extLst>
      <p:ext uri="{BB962C8B-B14F-4D97-AF65-F5344CB8AC3E}">
        <p14:creationId xmlns:p14="http://schemas.microsoft.com/office/powerpoint/2010/main" val="2333848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b="1" baseline="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5164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18</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marR="0" indent="0" algn="l" defTabSz="924333" rtl="0" eaLnBrk="1" fontAlgn="auto" latinLnBrk="0" hangingPunct="1">
              <a:lnSpc>
                <a:spcPct val="100000"/>
              </a:lnSpc>
              <a:spcBef>
                <a:spcPts val="0"/>
              </a:spcBef>
              <a:spcAft>
                <a:spcPts val="0"/>
              </a:spcAft>
              <a:buClrTx/>
              <a:buSzTx/>
              <a:buFontTx/>
              <a:buNone/>
              <a:tabLst/>
              <a:defRPr/>
            </a:pPr>
            <a:endParaRPr lang="en-US" sz="1200" i="0" u="sng"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7898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19</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endParaRPr lang="en-US" sz="1200" u="sng" kern="120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68728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4371" rtl="0" eaLnBrk="1" fontAlgn="auto" latinLnBrk="0" hangingPunct="1">
              <a:lnSpc>
                <a:spcPct val="100000"/>
              </a:lnSpc>
              <a:spcBef>
                <a:spcPts val="0"/>
              </a:spcBef>
              <a:spcAft>
                <a:spcPts val="0"/>
              </a:spcAft>
              <a:buClrTx/>
              <a:buSzTx/>
              <a:buFontTx/>
              <a:buNone/>
              <a:tabLst/>
              <a:defRPr/>
            </a:pPr>
            <a:endParaRPr lang="en-US" dirty="0">
              <a:latin typeface="Segoe UI" pitchFamily="34" charset="0"/>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r>
              <a:rPr lang="en-US" dirty="0" smtClean="0"/>
              <a:t>MGX FY11</a:t>
            </a:r>
            <a:endParaRPr lang="en-US" dirty="0"/>
          </a:p>
        </p:txBody>
      </p:sp>
      <p:sp>
        <p:nvSpPr>
          <p:cNvPr id="5" name="Date Placeholder 4"/>
          <p:cNvSpPr>
            <a:spLocks noGrp="1"/>
          </p:cNvSpPr>
          <p:nvPr>
            <p:ph type="dt" idx="11"/>
          </p:nvPr>
        </p:nvSpPr>
        <p:spPr/>
        <p:txBody>
          <a:bodyPr/>
          <a:lstStyle/>
          <a:p>
            <a:fld id="{C33A51A8-83DF-4974-A451-FE8EFE061B82}" type="datetime1">
              <a:rPr lang="en-US" smtClean="0"/>
              <a:pPr/>
              <a:t>2/6/2015</a:t>
            </a:fld>
            <a:endParaRPr lang="en-US" dirty="0"/>
          </a:p>
        </p:txBody>
      </p:sp>
      <p:sp>
        <p:nvSpPr>
          <p:cNvPr id="6" name="Footer Placeholder 5"/>
          <p:cNvSpPr>
            <a:spLocks noGrp="1"/>
          </p:cNvSpPr>
          <p:nvPr>
            <p:ph type="ftr" sz="quarter" idx="12"/>
          </p:nvPr>
        </p:nvSpPr>
        <p:spPr>
          <a:xfrm>
            <a:off x="1" y="9001678"/>
            <a:ext cx="6472957" cy="473859"/>
          </a:xfrm>
          <a:prstGeom prst="rect">
            <a:avLst/>
          </a:prstGeom>
        </p:spPr>
        <p:txBody>
          <a:bodyPr lIns="93315" tIns="46658" rIns="93315" bIns="46658"/>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2577467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09549CE0-45A5-435E-ACEC-782B8387A0D4}" type="slidenum">
              <a:rPr lang="en-US" smtClean="0"/>
              <a:t>20</a:t>
            </a:fld>
            <a:endParaRPr lang="en-US" dirty="0"/>
          </a:p>
        </p:txBody>
      </p:sp>
    </p:spTree>
    <p:extLst>
      <p:ext uri="{BB962C8B-B14F-4D97-AF65-F5344CB8AC3E}">
        <p14:creationId xmlns:p14="http://schemas.microsoft.com/office/powerpoint/2010/main" val="16436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41576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fld id="{3AD42FA0-0BBE-438B-BB64-0D199DD69FA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095730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23</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endParaRPr lang="en-US" sz="1200" kern="1200" dirty="0" smtClean="0">
              <a:solidFill>
                <a:schemeClr val="tx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2975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03748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279400"/>
            <a:ext cx="5600700" cy="3151188"/>
          </a:xfrm>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sz="1200" kern="1200" dirty="0" smtClean="0">
              <a:solidFill>
                <a:schemeClr val="tx1"/>
              </a:solidFill>
              <a:effectLst/>
              <a:latin typeface="Segoe UI" pitchFamily="34" charset="0"/>
              <a:ea typeface="+mn-ea"/>
              <a:cs typeface="+mn-cs"/>
            </a:endParaRPr>
          </a:p>
        </p:txBody>
      </p:sp>
      <p:sp>
        <p:nvSpPr>
          <p:cNvPr id="5" name="Slide Number Placeholder 4"/>
          <p:cNvSpPr>
            <a:spLocks noGrp="1"/>
          </p:cNvSpPr>
          <p:nvPr>
            <p:ph type="sldNum" sz="quarter" idx="11"/>
          </p:nvPr>
        </p:nvSpPr>
        <p:spPr>
          <a:xfrm>
            <a:off x="2827546" y="11910381"/>
            <a:ext cx="2163493" cy="627774"/>
          </a:xfrm>
          <a:prstGeom prst="rect">
            <a:avLst/>
          </a:prstGeom>
        </p:spPr>
        <p:txBody>
          <a:bodyPr/>
          <a:lstStyle/>
          <a:p>
            <a:fld id="{B4008EB6-D09E-4580-8CD6-DDB14511944F}" type="slidenum">
              <a:rPr lang="en-US" smtClean="0">
                <a:solidFill>
                  <a:prstClr val="black"/>
                </a:solidFill>
              </a:rPr>
              <a:pPr/>
              <a:t>25</a:t>
            </a:fld>
            <a:endParaRPr lang="en-US" dirty="0">
              <a:solidFill>
                <a:prstClr val="black"/>
              </a:solidFill>
            </a:endParaRPr>
          </a:p>
        </p:txBody>
      </p:sp>
      <p:sp>
        <p:nvSpPr>
          <p:cNvPr id="7" name="Footer Placeholder 6"/>
          <p:cNvSpPr>
            <a:spLocks noGrp="1"/>
          </p:cNvSpPr>
          <p:nvPr>
            <p:ph type="ftr" sz="quarter" idx="13"/>
          </p:nvPr>
        </p:nvSpPr>
        <p:spPr>
          <a:xfrm>
            <a:off x="1" y="11910381"/>
            <a:ext cx="2163493" cy="627774"/>
          </a:xfrm>
          <a:prstGeom prst="rect">
            <a:avLst/>
          </a:prstGeom>
        </p:spPr>
        <p:txBody>
          <a:bodyPr lIns="90571" tIns="45286" rIns="90571" bIns="45286"/>
          <a:lstStyle/>
          <a:p>
            <a:pPr marL="233935" defTabSz="922618"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35" defTabSz="922618"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074683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i="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26</a:t>
            </a:fld>
            <a:endParaRPr lang="en-US" dirty="0"/>
          </a:p>
        </p:txBody>
      </p:sp>
    </p:spTree>
    <p:extLst>
      <p:ext uri="{BB962C8B-B14F-4D97-AF65-F5344CB8AC3E}">
        <p14:creationId xmlns:p14="http://schemas.microsoft.com/office/powerpoint/2010/main" val="3153057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86002" rtl="0" eaLnBrk="1" fontAlgn="auto" latinLnBrk="0" hangingPunct="1">
              <a:lnSpc>
                <a:spcPct val="90000"/>
              </a:lnSpc>
              <a:spcBef>
                <a:spcPts val="0"/>
              </a:spcBef>
              <a:spcAft>
                <a:spcPts val="359"/>
              </a:spcAft>
              <a:buClrTx/>
              <a:buSzTx/>
              <a:buFontTx/>
              <a:buNone/>
              <a:tabLst/>
              <a:defRPr/>
            </a:pPr>
            <a:endParaRPr lang="en-US" sz="1200" i="0" spc="-31" dirty="0" smtClean="0">
              <a:solidFill>
                <a:schemeClr val="bg1">
                  <a:lumMod val="65000"/>
                  <a:lumOff val="35000"/>
                </a:schemeClr>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A2963FC-9880-4ED8-88F9-4852F55792AE}" type="datetime1">
              <a:rPr lang="en-US" smtClean="0">
                <a:solidFill>
                  <a:prstClr val="black"/>
                </a:solidFill>
              </a:rPr>
              <a:pPr/>
              <a:t>2/6/2015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797365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9969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29</a:t>
            </a:fld>
            <a:endParaRPr lang="en-US" sz="2400" dirty="0">
              <a:solidFill>
                <a:prstClr val="black"/>
              </a:solidFill>
            </a:endParaRPr>
          </a:p>
        </p:txBody>
      </p:sp>
    </p:spTree>
    <p:extLst>
      <p:ext uri="{BB962C8B-B14F-4D97-AF65-F5344CB8AC3E}">
        <p14:creationId xmlns:p14="http://schemas.microsoft.com/office/powerpoint/2010/main" val="366632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56703">
              <a:defRPr/>
            </a:pPr>
            <a:endParaRPr lang="en-GB" sz="1200" kern="1200" baseline="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3991947" y="8989399"/>
            <a:ext cx="3053911" cy="473213"/>
          </a:xfrm>
          <a:prstGeom prst="rect">
            <a:avLst/>
          </a:prstGeom>
        </p:spPr>
        <p:txBody>
          <a:bodyPr/>
          <a:lstStyle/>
          <a:p>
            <a:pPr defTabSz="1268642"/>
            <a:fld id="{3AD42FA0-0BBE-438B-BB64-0D199DD69FA0}" type="slidenum">
              <a:rPr lang="en-US" sz="2400">
                <a:solidFill>
                  <a:prstClr val="black"/>
                </a:solidFill>
              </a:rPr>
              <a:pPr defTabSz="1268642"/>
              <a:t>3</a:t>
            </a:fld>
            <a:endParaRPr lang="en-US" sz="2400" dirty="0">
              <a:solidFill>
                <a:prstClr val="black"/>
              </a:solidFill>
            </a:endParaRPr>
          </a:p>
        </p:txBody>
      </p:sp>
    </p:spTree>
    <p:extLst>
      <p:ext uri="{BB962C8B-B14F-4D97-AF65-F5344CB8AC3E}">
        <p14:creationId xmlns:p14="http://schemas.microsoft.com/office/powerpoint/2010/main" val="557011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61">
              <a:spcAft>
                <a:spcPts val="338"/>
              </a:spcAft>
              <a:defRPr/>
            </a:pPr>
            <a:endParaRPr lang="en-US" dirty="0" smtClean="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15081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2031BFF4-B126-4AE4-ABF3-B8BC39063A3B}"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572733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32</a:t>
            </a:fld>
            <a:endParaRPr lang="en-US" sz="2400" dirty="0">
              <a:solidFill>
                <a:prstClr val="black"/>
              </a:solidFill>
            </a:endParaRPr>
          </a:p>
        </p:txBody>
      </p:sp>
    </p:spTree>
    <p:extLst>
      <p:ext uri="{BB962C8B-B14F-4D97-AF65-F5344CB8AC3E}">
        <p14:creationId xmlns:p14="http://schemas.microsoft.com/office/powerpoint/2010/main" val="2872387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90619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0775"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886" y="8828901"/>
            <a:ext cx="3038319" cy="465355"/>
          </a:xfrm>
          <a:prstGeom prst="rect">
            <a:avLst/>
          </a:prstGeom>
        </p:spPr>
        <p:txBody>
          <a:bodyPr/>
          <a:lstStyle/>
          <a:p>
            <a:pPr defTabSz="1243147"/>
            <a:fld id="{3AD42FA0-0BBE-438B-BB64-0D199DD69FA0}" type="slidenum">
              <a:rPr lang="en-US" sz="2400" smtClean="0">
                <a:solidFill>
                  <a:prstClr val="black"/>
                </a:solidFill>
              </a:rPr>
              <a:pPr defTabSz="1243147"/>
              <a:t>34</a:t>
            </a:fld>
            <a:endParaRPr lang="en-US" sz="2400" dirty="0">
              <a:solidFill>
                <a:prstClr val="black"/>
              </a:solidFill>
            </a:endParaRPr>
          </a:p>
        </p:txBody>
      </p:sp>
    </p:spTree>
    <p:extLst>
      <p:ext uri="{BB962C8B-B14F-4D97-AF65-F5344CB8AC3E}">
        <p14:creationId xmlns:p14="http://schemas.microsoft.com/office/powerpoint/2010/main" val="2593523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35</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marL="0" indent="0">
              <a:buFontTx/>
              <a:buNone/>
            </a:pPr>
            <a:endParaRPr lang="en-US" sz="1200" dirty="0" smtClean="0">
              <a:solidFill>
                <a:schemeClr val="bg1"/>
              </a:solidFill>
              <a:latin typeface="Segoe UI" pitchFamily="34" charset="0"/>
              <a:cs typeface="Segoe UI" panose="020B0502040204020203" pitchFamily="34" charset="0"/>
            </a:endParaRPr>
          </a:p>
        </p:txBody>
      </p:sp>
    </p:spTree>
    <p:extLst>
      <p:ext uri="{BB962C8B-B14F-4D97-AF65-F5344CB8AC3E}">
        <p14:creationId xmlns:p14="http://schemas.microsoft.com/office/powerpoint/2010/main" val="2969015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03D0E-B38C-4D04-BB26-924F51FAB8E8}" type="slidenum">
              <a:rPr lang="en-US" smtClean="0"/>
              <a:t>36</a:t>
            </a:fld>
            <a:endParaRPr lang="en-US" dirty="0"/>
          </a:p>
        </p:txBody>
      </p:sp>
    </p:spTree>
    <p:extLst>
      <p:ext uri="{BB962C8B-B14F-4D97-AF65-F5344CB8AC3E}">
        <p14:creationId xmlns:p14="http://schemas.microsoft.com/office/powerpoint/2010/main" val="4014788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A7C4F-73F7-4033-BCE4-9072FAEEE9C7}"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868212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109FA-26C3-4FA8-B63B-E28141F022C2}" type="slidenum">
              <a:rPr lang="en-US" smtClean="0"/>
              <a:t>38</a:t>
            </a:fld>
            <a:endParaRPr lang="en-US"/>
          </a:p>
        </p:txBody>
      </p:sp>
    </p:spTree>
    <p:extLst>
      <p:ext uri="{BB962C8B-B14F-4D97-AF65-F5344CB8AC3E}">
        <p14:creationId xmlns:p14="http://schemas.microsoft.com/office/powerpoint/2010/main" val="3013215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03D0E-B38C-4D04-BB26-924F51FAB8E8}" type="slidenum">
              <a:rPr lang="en-US" smtClean="0"/>
              <a:t>39</a:t>
            </a:fld>
            <a:endParaRPr lang="en-US" dirty="0"/>
          </a:p>
        </p:txBody>
      </p:sp>
    </p:spTree>
    <p:extLst>
      <p:ext uri="{BB962C8B-B14F-4D97-AF65-F5344CB8AC3E}">
        <p14:creationId xmlns:p14="http://schemas.microsoft.com/office/powerpoint/2010/main" val="186642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0777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DAFA9F9-CE78-458F-B501-ACE34CCE08A8}" type="datetime1">
              <a:rPr lang="en-US" smtClean="0"/>
              <a:t>2/6/2015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3473837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fld id="{8B263312-38AA-4E1E-B2B5-0F8F122B24FE}" type="slidenum">
              <a:rPr lang="en-US" smtClean="0">
                <a:solidFill>
                  <a:prstClr val="black"/>
                </a:solidFill>
              </a:rPr>
              <a:pPr/>
              <a:t>41</a:t>
            </a:fld>
            <a:endParaRPr lang="en-US"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48552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700E733F-8DB4-49F6-AA3E-BF70FA4F6E59}"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30602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2885634" y="11928094"/>
            <a:ext cx="2207563" cy="627909"/>
          </a:xfrm>
          <a:prstGeom prst="rect">
            <a:avLst/>
          </a:prstGeom>
        </p:spPr>
        <p:txBody>
          <a:bodyPr/>
          <a:lstStyle/>
          <a:p>
            <a:pPr defTabSz="1243147"/>
            <a:fld id="{8B263312-38AA-4E1E-B2B5-0F8F122B24FE}" type="slidenum">
              <a:rPr lang="en-US" sz="2400" smtClean="0">
                <a:solidFill>
                  <a:prstClr val="black"/>
                </a:solidFill>
              </a:rPr>
              <a:pPr defTabSz="1243147"/>
              <a:t>5</a:t>
            </a:fld>
            <a:endParaRPr lang="en-US" sz="2400" dirty="0">
              <a:solidFill>
                <a:prstClr val="black"/>
              </a:solidFill>
            </a:endParaRPr>
          </a:p>
        </p:txBody>
      </p:sp>
    </p:spTree>
    <p:extLst>
      <p:ext uri="{BB962C8B-B14F-4D97-AF65-F5344CB8AC3E}">
        <p14:creationId xmlns:p14="http://schemas.microsoft.com/office/powerpoint/2010/main" val="283527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254000"/>
            <a:ext cx="5997575" cy="3375025"/>
          </a:xfrm>
        </p:spPr>
      </p:sp>
      <p:sp>
        <p:nvSpPr>
          <p:cNvPr id="3" name="Notes Placeholder 2"/>
          <p:cNvSpPr>
            <a:spLocks noGrp="1"/>
          </p:cNvSpPr>
          <p:nvPr>
            <p:ph type="body" idx="1"/>
          </p:nvPr>
        </p:nvSpPr>
        <p:spPr>
          <a:xfrm>
            <a:off x="576254" y="3819119"/>
            <a:ext cx="6033538" cy="5334830"/>
          </a:xfrm>
        </p:spPr>
        <p:txBody>
          <a:bodyPr>
            <a:normAutofit/>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rgbClr val="FF0000"/>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15981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7</a:t>
            </a:fld>
            <a:endParaRPr lang="en-US" sz="2400" dirty="0">
              <a:solidFill>
                <a:prstClr val="black"/>
              </a:solidFill>
            </a:endParaRPr>
          </a:p>
        </p:txBody>
      </p:sp>
    </p:spTree>
    <p:extLst>
      <p:ext uri="{BB962C8B-B14F-4D97-AF65-F5344CB8AC3E}">
        <p14:creationId xmlns:p14="http://schemas.microsoft.com/office/powerpoint/2010/main" val="141165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5163" y="735013"/>
            <a:ext cx="6530975" cy="3673475"/>
          </a:xfrm>
        </p:spPr>
      </p:sp>
      <p:sp>
        <p:nvSpPr>
          <p:cNvPr id="3" name="Notes Placeholder 2"/>
          <p:cNvSpPr>
            <a:spLocks noGrp="1"/>
          </p:cNvSpPr>
          <p:nvPr>
            <p:ph type="body" idx="1"/>
          </p:nvPr>
        </p:nvSpPr>
        <p:spPr/>
        <p:txBody>
          <a:bodyPr>
            <a:normAutofit/>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a:defRPr/>
            </a:pPr>
            <a:fld id="{FA74AC16-EF28-4AD4-B9F4-4F68D8FBA3D9}" type="slidenum">
              <a:rPr lang="en-US">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392518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9</a:t>
            </a:fld>
            <a:endParaRPr lang="en-US" dirty="0"/>
          </a:p>
        </p:txBody>
      </p:sp>
    </p:spTree>
    <p:extLst>
      <p:ext uri="{BB962C8B-B14F-4D97-AF65-F5344CB8AC3E}">
        <p14:creationId xmlns:p14="http://schemas.microsoft.com/office/powerpoint/2010/main" val="3507109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r>
              <a:rPr lang="en-US" sz="2000" dirty="0" smtClean="0">
                <a:solidFill>
                  <a:schemeClr val="accent6"/>
                </a:solidFill>
                <a:latin typeface="Segoe UI" pitchFamily="34" charset="0"/>
                <a:ea typeface="Segoe UI" pitchFamily="34" charset="0"/>
                <a:cs typeface="Segoe UI" pitchFamily="34" charset="0"/>
              </a:rPr>
              <a:t>Click View &gt; Slide Master to insert a photo as </a:t>
            </a:r>
            <a:r>
              <a:rPr lang="en-US" sz="2000" baseline="0" dirty="0" smtClean="0">
                <a:solidFill>
                  <a:schemeClr val="accent6"/>
                </a:solidFill>
                <a:latin typeface="Segoe UI" pitchFamily="34" charset="0"/>
                <a:ea typeface="Segoe UI" pitchFamily="34" charset="0"/>
                <a:cs typeface="Segoe UI" pitchFamily="34" charset="0"/>
              </a:rPr>
              <a:t>a background behind the colored boxes.</a:t>
            </a:r>
            <a:endParaRPr lang="en-US" sz="2000" dirty="0" smtClean="0">
              <a:solidFill>
                <a:schemeClr val="accent6"/>
              </a:solidFill>
              <a:latin typeface="Segoe UI" pitchFamily="34" charset="0"/>
              <a:ea typeface="Segoe UI" pitchFamily="34" charset="0"/>
              <a:cs typeface="Segoe UI" pitchFamily="34" charset="0"/>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3674" y="228600"/>
            <a:ext cx="1947103" cy="716042"/>
          </a:xfrm>
          <a:prstGeom prst="rect">
            <a:avLst/>
          </a:prstGeom>
        </p:spPr>
      </p:pic>
      <p:sp>
        <p:nvSpPr>
          <p:cNvPr id="15" name="TextBox 14"/>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r>
              <a:rPr lang="en-US" sz="2000" dirty="0" smtClean="0">
                <a:solidFill>
                  <a:schemeClr val="accent6"/>
                </a:solidFill>
                <a:latin typeface="Segoe UI" pitchFamily="34" charset="0"/>
                <a:ea typeface="Segoe UI" pitchFamily="34" charset="0"/>
                <a:cs typeface="Segoe UI" pitchFamily="34" charset="0"/>
              </a:rPr>
              <a:t>Click View &gt; Slide Master to insert a photo as </a:t>
            </a:r>
            <a:r>
              <a:rPr lang="en-US" sz="2000" baseline="0" dirty="0" smtClean="0">
                <a:solidFill>
                  <a:schemeClr val="accent6"/>
                </a:solidFill>
                <a:latin typeface="Segoe UI" pitchFamily="34" charset="0"/>
                <a:ea typeface="Segoe UI" pitchFamily="34" charset="0"/>
                <a:cs typeface="Segoe UI" pitchFamily="34" charset="0"/>
              </a:rPr>
              <a:t>a background behind the colored boxes.</a:t>
            </a:r>
            <a:endParaRPr lang="en-US" sz="2000" dirty="0" smtClean="0">
              <a:solidFill>
                <a:schemeClr val="accent6"/>
              </a:solidFill>
              <a:latin typeface="Segoe UI" pitchFamily="34" charset="0"/>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416705833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6" name="Rectangle 5"/>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5" y="1143005"/>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150853" y="3877281"/>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378139663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6" name="Rectangle 5"/>
          <p:cNvSpPr/>
          <p:nvPr userDrawn="1"/>
        </p:nvSpPr>
        <p:spPr bwMode="auto">
          <a:xfrm>
            <a:off x="150855"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5"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5" y="1143004"/>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smtClean="0"/>
              <a:t>Video title</a:t>
            </a:r>
            <a:endParaRPr lang="en-US" dirty="0"/>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325469488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24294693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4169678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9471409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20576466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4773052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chemeClr val="tx1"/>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7609549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227071" y="1600200"/>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238881"/>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199473792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sp>
        <p:nvSpPr>
          <p:cNvPr id="4" name="Rectangle 3"/>
          <p:cNvSpPr/>
          <p:nvPr/>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sp>
        <p:nvSpPr>
          <p:cNvPr id="8" name="Rectangle 7"/>
          <p:cNvSpPr/>
          <p:nvPr/>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235" y="2899241"/>
            <a:ext cx="2881117" cy="1059525"/>
          </a:xfrm>
          <a:prstGeom prst="rect">
            <a:avLst/>
          </a:prstGeom>
        </p:spPr>
      </p:pic>
      <p:sp>
        <p:nvSpPr>
          <p:cNvPr id="6" name="Rectangle 5"/>
          <p:cNvSpPr/>
          <p:nvPr userDrawn="1"/>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235" y="2899241"/>
            <a:ext cx="2881117" cy="1059525"/>
          </a:xfrm>
          <a:prstGeom prst="rect">
            <a:avLst/>
          </a:prstGeom>
        </p:spPr>
      </p:pic>
    </p:spTree>
    <p:extLst>
      <p:ext uri="{BB962C8B-B14F-4D97-AF65-F5344CB8AC3E}">
        <p14:creationId xmlns:p14="http://schemas.microsoft.com/office/powerpoint/2010/main" val="369423639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EXAMPLE ONLY: Title with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16355" t="23364" r="520" b="6542"/>
          <a:stretch/>
        </p:blipFill>
        <p:spPr>
          <a:xfrm flipH="1">
            <a:off x="-1590" y="0"/>
            <a:ext cx="12193588" cy="6858000"/>
          </a:xfrm>
          <a:prstGeom prst="rect">
            <a:avLst/>
          </a:prstGeom>
        </p:spPr>
      </p:pic>
      <p:sp>
        <p:nvSpPr>
          <p:cNvPr id="12" name="Rectangle 11"/>
          <p:cNvSpPr/>
          <p:nvPr userDrawn="1"/>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16355" t="23364" r="520" b="6542"/>
          <a:stretch/>
        </p:blipFill>
        <p:spPr>
          <a:xfrm flipH="1">
            <a:off x="-1590" y="0"/>
            <a:ext cx="12193588" cy="6858000"/>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82880" rIns="146304" bIns="9144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9144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6449" y="-7263"/>
            <a:ext cx="1947103" cy="716042"/>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86449" y="-7263"/>
            <a:ext cx="1947103" cy="71604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109774030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8" y="291076"/>
            <a:ext cx="11645817" cy="865321"/>
          </a:xfrm>
        </p:spPr>
        <p:txBody>
          <a:bodyPr vert="horz" wrap="square" lIns="149226" tIns="93266" rIns="149226" bIns="93266" rtlCol="0" anchor="t" anchorCtr="0">
            <a:spAutoFit/>
          </a:bodyPr>
          <a:lstStyle>
            <a:lvl1pPr>
              <a:lnSpc>
                <a:spcPct val="80000"/>
              </a:lnSpc>
              <a:spcAft>
                <a:spcPts val="0"/>
              </a:spcAft>
              <a:defRPr lang="en-US" sz="4799"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10202555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4" y="3244341"/>
            <a:ext cx="6731000" cy="369332"/>
          </a:xfrm>
        </p:spPr>
        <p:txBody>
          <a:bodyPr vert="horz" lIns="0" tIns="0" rIns="0" bIns="0" rtlCol="0" anchor="ctr">
            <a:spAutoFit/>
          </a:bodyPr>
          <a:lstStyle>
            <a:lvl1pPr>
              <a:defRPr lang="en-US" dirty="0" smtClean="0"/>
            </a:lvl1pPr>
          </a:lstStyle>
          <a:p>
            <a:pPr lvl="0"/>
            <a:r>
              <a:rPr lang="en-US" dirty="0" smtClean="0"/>
              <a:t>Click to edit Master text styles</a:t>
            </a:r>
          </a:p>
        </p:txBody>
      </p:sp>
      <p:sp>
        <p:nvSpPr>
          <p:cNvPr id="14" name="Title 1"/>
          <p:cNvSpPr>
            <a:spLocks noGrp="1"/>
          </p:cNvSpPr>
          <p:nvPr>
            <p:ph type="ctrTitle"/>
          </p:nvPr>
        </p:nvSpPr>
        <p:spPr>
          <a:xfrm>
            <a:off x="484723"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65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18901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7" y="291071"/>
            <a:ext cx="11645817" cy="852202"/>
          </a:xfrm>
        </p:spPr>
        <p:txBody>
          <a:bodyPr vert="horz" wrap="square" lIns="149226" tIns="93266" rIns="149226" bIns="93266" rtlCol="0" anchor="t" anchorCtr="0">
            <a:spAutoFit/>
          </a:bodyPr>
          <a:lstStyle>
            <a:lvl1pPr>
              <a:lnSpc>
                <a:spcPct val="80000"/>
              </a:lnSpc>
              <a:spcAft>
                <a:spcPts val="0"/>
              </a:spcAft>
              <a:defRPr lang="en-US" sz="4706" spc="-100" dirty="0" smtClean="0">
                <a:solidFill>
                  <a:schemeClr val="tx1">
                    <a:lumMod val="65000"/>
                    <a:lumOff val="35000"/>
                  </a:schemeClr>
                </a:solidFill>
                <a:latin typeface="Segoe UI Light" pitchFamily="34" charset="0"/>
                <a:ea typeface="+mj-ea"/>
                <a:cs typeface="+mj-cs"/>
              </a:defRPr>
            </a:lvl1pPr>
          </a:lstStyle>
          <a:p>
            <a:pPr lvl="0" defTabSz="1218127">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925878" y="6386525"/>
            <a:ext cx="986067" cy="3585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7474603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128" y="2081082"/>
            <a:ext cx="2585861" cy="414655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0797469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2">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tretch>
            <a:fillRect/>
          </a:stretch>
        </p:blipFill>
        <p:spPr bwMode="auto">
          <a:xfrm>
            <a:off x="2397724" y="2084172"/>
            <a:ext cx="7396555" cy="2689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9586885"/>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7928" y="2984908"/>
            <a:ext cx="5146426" cy="1218795"/>
          </a:xfrm>
        </p:spPr>
        <p:txBody>
          <a:bodyPr anchor="b"/>
          <a:lstStyle>
            <a:lvl1pPr marL="0" indent="0" algn="r">
              <a:buNone/>
              <a:defRPr sz="4400" spc="-150">
                <a:solidFill>
                  <a:schemeClr val="bg1"/>
                </a:solidFill>
                <a:latin typeface="Segoe UI Light" pitchFamily="34" charset="0"/>
              </a:defRPr>
            </a:lvl1pPr>
            <a:lvl2pPr marL="303478" indent="0">
              <a:buNone/>
              <a:defRPr sz="3200">
                <a:solidFill>
                  <a:schemeClr val="bg1"/>
                </a:solidFill>
                <a:latin typeface="Segoe UI Light" pitchFamily="34" charset="0"/>
              </a:defRPr>
            </a:lvl2pPr>
            <a:lvl3pPr marL="597471" indent="0">
              <a:buNone/>
              <a:defRPr sz="2800">
                <a:solidFill>
                  <a:schemeClr val="bg1"/>
                </a:solidFill>
                <a:latin typeface="Segoe UI Light" pitchFamily="34" charset="0"/>
              </a:defRPr>
            </a:lvl3pPr>
            <a:lvl4pPr marL="850373" indent="0">
              <a:buNone/>
              <a:defRPr sz="2400">
                <a:solidFill>
                  <a:schemeClr val="bg1"/>
                </a:solidFill>
                <a:latin typeface="Segoe UI Light" pitchFamily="34" charset="0"/>
              </a:defRPr>
            </a:lvl4pPr>
            <a:lvl5pPr marL="1142788" indent="0">
              <a:buNone/>
              <a:defRPr sz="2400">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928" y="4257528"/>
            <a:ext cx="5146426" cy="393808"/>
          </a:xfrm>
        </p:spPr>
        <p:txBody>
          <a:bodyPr anchor="ctr"/>
          <a:lstStyle>
            <a:lvl1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0400" rtl="0" eaLnBrk="1" latinLnBrk="0" hangingPunct="1">
              <a:lnSpc>
                <a:spcPct val="90000"/>
              </a:lnSpc>
              <a:spcBef>
                <a:spcPct val="20000"/>
              </a:spcBef>
              <a:buClrTx/>
              <a:buSzPct val="90000"/>
              <a:buFont typeface="Arial" pitchFamily="34" charset="0"/>
              <a:buNone/>
              <a:defRPr lang="en-US" sz="2800"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p:nvPr>
        </p:nvSpPr>
        <p:spPr>
          <a:xfrm>
            <a:off x="747956" y="5003804"/>
            <a:ext cx="10696185" cy="300062"/>
          </a:xfrm>
        </p:spPr>
        <p:txBody>
          <a:bodyPr lIns="91038" tIns="45522" rIns="91038" bIns="45522"/>
          <a:lstStyle>
            <a:lvl1pPr marL="0" indent="0" algn="l" defTabSz="910435" rtl="0" eaLnBrk="1" latinLnBrk="0" hangingPunct="1">
              <a:spcBef>
                <a:spcPct val="20000"/>
              </a:spcBef>
              <a:buClr>
                <a:srgbClr val="397FBB"/>
              </a:buClr>
              <a:buSzPct val="105000"/>
              <a:buFontTx/>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043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043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043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0435" rtl="0" eaLnBrk="1" latinLnBrk="0" hangingPunct="1">
              <a:spcBef>
                <a:spcPct val="20000"/>
              </a:spcBef>
              <a:buClr>
                <a:srgbClr val="397FBB"/>
              </a:buClr>
              <a:buSzPct val="105000"/>
              <a:buFontTx/>
              <a:buNone/>
              <a:defRPr lang="en-US" sz="15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Click to edit Master text styles</a:t>
            </a:r>
          </a:p>
        </p:txBody>
      </p:sp>
      <p:sp>
        <p:nvSpPr>
          <p:cNvPr id="19" name="Text Placeholder 18"/>
          <p:cNvSpPr>
            <a:spLocks noGrp="1"/>
          </p:cNvSpPr>
          <p:nvPr>
            <p:ph type="body" sz="quarter" idx="15"/>
          </p:nvPr>
        </p:nvSpPr>
        <p:spPr>
          <a:xfrm>
            <a:off x="747956" y="5351715"/>
            <a:ext cx="10696185" cy="300062"/>
          </a:xfrm>
        </p:spPr>
        <p:txBody>
          <a:bodyPr lIns="91038" tIns="45522" rIns="91038" bIns="45522"/>
          <a:lstStyle>
            <a:lvl1pPr marL="289255" indent="-289255">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lvl="0"/>
            <a:r>
              <a:rPr lang="en-US" dirty="0" smtClean="0"/>
              <a:t>Click to edit Master text styles</a:t>
            </a:r>
          </a:p>
        </p:txBody>
      </p:sp>
      <p:sp>
        <p:nvSpPr>
          <p:cNvPr id="24" name="Picture Placeholder 23"/>
          <p:cNvSpPr>
            <a:spLocks noGrp="1"/>
          </p:cNvSpPr>
          <p:nvPr>
            <p:ph type="pic" sz="quarter" idx="16"/>
          </p:nvPr>
        </p:nvSpPr>
        <p:spPr>
          <a:xfrm>
            <a:off x="6278943" y="2912859"/>
            <a:ext cx="2473499" cy="448127"/>
          </a:xfrm>
          <a:solidFill>
            <a:schemeClr val="bg1">
              <a:lumMod val="95000"/>
            </a:schemeClr>
          </a:solidFill>
          <a:ln>
            <a:noFill/>
          </a:ln>
        </p:spPr>
        <p:txBody>
          <a:bodyPr anchor="ctr"/>
          <a:lstStyle>
            <a:lvl1pPr marL="0" indent="0" algn="ctr">
              <a:buNone/>
              <a:defRPr/>
            </a:lvl1pPr>
          </a:lstStyle>
          <a:p>
            <a:pPr lvl="0"/>
            <a:endParaRPr lang="en-US" noProof="0" dirty="0"/>
          </a:p>
        </p:txBody>
      </p:sp>
      <p:sp>
        <p:nvSpPr>
          <p:cNvPr id="27" name="Picture Placeholder 26"/>
          <p:cNvSpPr>
            <a:spLocks noGrp="1"/>
          </p:cNvSpPr>
          <p:nvPr>
            <p:ph type="pic" sz="quarter" idx="17"/>
          </p:nvPr>
        </p:nvSpPr>
        <p:spPr>
          <a:xfrm>
            <a:off x="8935190" y="2912859"/>
            <a:ext cx="2508904" cy="448127"/>
          </a:xfrm>
          <a:solidFill>
            <a:schemeClr val="bg1">
              <a:lumMod val="95000"/>
            </a:schemeClr>
          </a:solidFill>
        </p:spPr>
        <p:txBody>
          <a:bodyPr anchor="ctr"/>
          <a:lstStyle>
            <a:lvl1pPr marL="0" indent="0" algn="ctr">
              <a:buNone/>
              <a:defRPr/>
            </a:lvl1pPr>
          </a:lstStyle>
          <a:p>
            <a:pPr lvl="0"/>
            <a:endParaRPr lang="en-US" noProof="0" dirty="0"/>
          </a:p>
        </p:txBody>
      </p:sp>
    </p:spTree>
    <p:extLst>
      <p:ext uri="{BB962C8B-B14F-4D97-AF65-F5344CB8AC3E}">
        <p14:creationId xmlns:p14="http://schemas.microsoft.com/office/powerpoint/2010/main" val="4194074290"/>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lor Shape &amp; Picture Backgroun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0"/>
            <a:ext cx="12192000" cy="472950"/>
          </a:xfrm>
          <a:prstGeom prst="rect">
            <a:avLst/>
          </a:prstGeom>
          <a:solidFill>
            <a:schemeClr val="bg2">
              <a:lumMod val="85000"/>
            </a:schemeClr>
          </a:solidFill>
        </p:spPr>
        <p:txBody>
          <a:bodyPr/>
          <a:lstStyle>
            <a:lvl1pPr marL="0" marR="0" indent="0" algn="l" defTabSz="1218657" rtl="0" eaLnBrk="1" fontAlgn="base" latinLnBrk="0" hangingPunct="1">
              <a:lnSpc>
                <a:spcPct val="95000"/>
              </a:lnSpc>
              <a:spcBef>
                <a:spcPts val="0"/>
              </a:spcBef>
              <a:spcAft>
                <a:spcPts val="0"/>
              </a:spcAft>
              <a:buClr>
                <a:schemeClr val="accent1"/>
              </a:buClr>
              <a:buSzPct val="110000"/>
              <a:buFont typeface="Avenir LT Pro 45 Book" charset="0"/>
              <a:buNone/>
              <a:tabLst/>
              <a:defRPr/>
            </a:lvl1pPr>
          </a:lstStyle>
          <a:p>
            <a:r>
              <a:rPr lang="en-US" dirty="0" smtClean="0"/>
              <a:t>Drag picture to placeholder or click icon to add</a:t>
            </a:r>
          </a:p>
        </p:txBody>
      </p:sp>
      <p:sp>
        <p:nvSpPr>
          <p:cNvPr id="7" name="Title 1"/>
          <p:cNvSpPr>
            <a:spLocks noGrp="1"/>
          </p:cNvSpPr>
          <p:nvPr>
            <p:ph type="ctrTitle"/>
          </p:nvPr>
        </p:nvSpPr>
        <p:spPr>
          <a:xfrm>
            <a:off x="484722"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65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6" name="Picture 5"/>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Placeholder 13"/>
          <p:cNvSpPr>
            <a:spLocks noGrp="1"/>
          </p:cNvSpPr>
          <p:nvPr>
            <p:ph type="body" sz="quarter" idx="15"/>
          </p:nvPr>
        </p:nvSpPr>
        <p:spPr>
          <a:xfrm>
            <a:off x="4972054" y="3193045"/>
            <a:ext cx="6731000" cy="471924"/>
          </a:xfrm>
        </p:spPr>
        <p:txBody>
          <a:bodyPr vert="horz" lIns="0" tIns="0" rIns="0" bIns="0" rtlCol="0" anchor="ctr">
            <a:spAutoFit/>
          </a:bodyPr>
          <a:lstStyle>
            <a:lvl1pPr>
              <a:defRPr lang="en-US" dirty="0" smtClean="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845759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EXAMPLE ONLY: Title with photo">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5595" t="18563" r="3958" b="5165"/>
          <a:stretch/>
        </p:blipFill>
        <p:spPr>
          <a:xfrm flipH="1">
            <a:off x="-1588" y="-7263"/>
            <a:ext cx="12193588" cy="6858000"/>
          </a:xfrm>
          <a:prstGeom prst="rect">
            <a:avLst/>
          </a:prstGeom>
        </p:spPr>
      </p:pic>
      <p:grpSp>
        <p:nvGrpSpPr>
          <p:cNvPr id="5" name="Group 4"/>
          <p:cNvGrpSpPr/>
          <p:nvPr userDrawn="1"/>
        </p:nvGrpSpPr>
        <p:grpSpPr>
          <a:xfrm>
            <a:off x="-1588" y="-7263"/>
            <a:ext cx="12193588" cy="6858000"/>
            <a:chOff x="-1588" y="-7263"/>
            <a:chExt cx="12190413" cy="685800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5595" t="18563" r="3958" b="5165"/>
            <a:stretch/>
          </p:blipFill>
          <p:spPr>
            <a:xfrm flipH="1">
              <a:off x="-1588" y="-7263"/>
              <a:ext cx="12190413" cy="6858000"/>
            </a:xfrm>
            <a:prstGeom prst="rect">
              <a:avLst/>
            </a:prstGeom>
          </p:spPr>
        </p:pic>
        <p:sp>
          <p:nvSpPr>
            <p:cNvPr id="3" name="Rectangle 2"/>
            <p:cNvSpPr/>
            <p:nvPr userDrawn="1"/>
          </p:nvSpPr>
          <p:spPr>
            <a:xfrm>
              <a:off x="0" y="-7263"/>
              <a:ext cx="12188825" cy="2598063"/>
            </a:xfrm>
            <a:prstGeom prst="rect">
              <a:avLst/>
            </a:prstGeom>
            <a:gradFill>
              <a:gsLst>
                <a:gs pos="0">
                  <a:srgbClr val="000000">
                    <a:alpha val="59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sp>
        <p:nvSpPr>
          <p:cNvPr id="12" name="Rectangle 11"/>
          <p:cNvSpPr/>
          <p:nvPr userDrawn="1"/>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82880" rIns="146304" bIns="9144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906" y="314474"/>
            <a:ext cx="1947103" cy="716043"/>
          </a:xfrm>
          <a:prstGeom prst="rect">
            <a:avLst/>
          </a:prstGeom>
        </p:spPr>
      </p:pic>
      <p:sp>
        <p:nvSpPr>
          <p:cNvPr id="4" name="Text Placeholder 3"/>
          <p:cNvSpPr>
            <a:spLocks noGrp="1"/>
          </p:cNvSpPr>
          <p:nvPr>
            <p:ph type="body" sz="quarter" idx="10" hasCustomPrompt="1"/>
          </p:nvPr>
        </p:nvSpPr>
        <p:spPr>
          <a:xfrm>
            <a:off x="150852" y="4800600"/>
            <a:ext cx="5487829" cy="914400"/>
          </a:xfrm>
        </p:spPr>
        <p:txBody>
          <a:bodyPr lIns="137160" tIns="9144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41" y="200779"/>
            <a:ext cx="1947103" cy="716042"/>
          </a:xfrm>
          <a:prstGeom prst="rect">
            <a:avLst/>
          </a:prstGeom>
        </p:spPr>
      </p:pic>
    </p:spTree>
    <p:extLst>
      <p:ext uri="{BB962C8B-B14F-4D97-AF65-F5344CB8AC3E}">
        <p14:creationId xmlns:p14="http://schemas.microsoft.com/office/powerpoint/2010/main" val="340185828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1030" y="274210"/>
            <a:ext cx="1947103" cy="716043"/>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941" y="200779"/>
            <a:ext cx="1947103" cy="716042"/>
          </a:xfrm>
          <a:prstGeom prst="rect">
            <a:avLst/>
          </a:prstGeom>
        </p:spPr>
      </p:pic>
    </p:spTree>
    <p:extLst>
      <p:ext uri="{BB962C8B-B14F-4D97-AF65-F5344CB8AC3E}">
        <p14:creationId xmlns:p14="http://schemas.microsoft.com/office/powerpoint/2010/main" val="309819531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230925" y="753201"/>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356117" y="1322592"/>
            <a:ext cx="11890296" cy="50342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a:xfrm>
            <a:off x="3048000" y="6477878"/>
            <a:ext cx="8382000" cy="380127"/>
          </a:xfrm>
          <a:prstGeom prst="rect">
            <a:avLst/>
          </a:prstGeom>
        </p:spPr>
        <p:txBody>
          <a:bodyPr/>
          <a:lstStyle/>
          <a:p>
            <a:endParaRPr lang="en-US" dirty="0"/>
          </a:p>
        </p:txBody>
      </p:sp>
    </p:spTree>
    <p:extLst>
      <p:ext uri="{BB962C8B-B14F-4D97-AF65-F5344CB8AC3E}">
        <p14:creationId xmlns:p14="http://schemas.microsoft.com/office/powerpoint/2010/main" val="233889999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3" hasCustomPrompt="1"/>
          </p:nvPr>
        </p:nvSpPr>
        <p:spPr>
          <a:xfrm>
            <a:off x="230925" y="753201"/>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356117" y="1322592"/>
            <a:ext cx="11890296" cy="50342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a:xfrm>
            <a:off x="3048000" y="6477878"/>
            <a:ext cx="8382000" cy="380127"/>
          </a:xfrm>
          <a:prstGeom prst="rect">
            <a:avLst/>
          </a:prstGeom>
        </p:spPr>
        <p:txBody>
          <a:bodyPr/>
          <a:lstStyle/>
          <a:p>
            <a:endParaRPr lang="en-US" dirty="0"/>
          </a:p>
        </p:txBody>
      </p:sp>
    </p:spTree>
    <p:extLst>
      <p:ext uri="{BB962C8B-B14F-4D97-AF65-F5344CB8AC3E}">
        <p14:creationId xmlns:p14="http://schemas.microsoft.com/office/powerpoint/2010/main" val="235327340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048000" y="6477878"/>
            <a:ext cx="8382000" cy="380127"/>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430001" y="6478592"/>
            <a:ext cx="761998"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38833304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394597" y="1245624"/>
            <a:ext cx="11890296" cy="4953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a:xfrm>
            <a:off x="3048000" y="6477878"/>
            <a:ext cx="8382000" cy="380127"/>
          </a:xfrm>
          <a:prstGeom prst="rect">
            <a:avLst/>
          </a:prstGeom>
        </p:spPr>
        <p:txBody>
          <a:bodyPr/>
          <a:lstStyle/>
          <a:p>
            <a:endParaRPr lang="en-US" dirty="0"/>
          </a:p>
        </p:txBody>
      </p:sp>
      <p:sp>
        <p:nvSpPr>
          <p:cNvPr id="10" name="Slide Number Placeholder 9"/>
          <p:cNvSpPr>
            <a:spLocks noGrp="1"/>
          </p:cNvSpPr>
          <p:nvPr>
            <p:ph type="sldNum" sz="quarter" idx="17"/>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Tree>
    <p:extLst>
      <p:ext uri="{BB962C8B-B14F-4D97-AF65-F5344CB8AC3E}">
        <p14:creationId xmlns:p14="http://schemas.microsoft.com/office/powerpoint/2010/main" val="369338830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71837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916" y="141105"/>
            <a:ext cx="12192000" cy="646042"/>
          </a:xfrm>
          <a:prstGeom prst="rect">
            <a:avLst/>
          </a:prstGeom>
        </p:spPr>
        <p:txBody>
          <a:bodyPr vert="horz" lIns="320040" tIns="152357" rIns="53325" bIns="53325" rtlCol="0" anchor="ctr">
            <a:normAutofit/>
          </a:bodyPr>
          <a:lstStyle/>
          <a:p>
            <a:endParaRPr lang="en-US" dirty="0"/>
          </a:p>
        </p:txBody>
      </p:sp>
      <p:sp>
        <p:nvSpPr>
          <p:cNvPr id="15" name="Text Placeholder 14"/>
          <p:cNvSpPr>
            <a:spLocks noGrp="1"/>
          </p:cNvSpPr>
          <p:nvPr>
            <p:ph type="body" idx="1"/>
          </p:nvPr>
        </p:nvSpPr>
        <p:spPr>
          <a:xfrm>
            <a:off x="346373" y="1143000"/>
            <a:ext cx="11694775" cy="5016731"/>
          </a:xfrm>
          <a:prstGeom prst="rect">
            <a:avLst/>
          </a:prstGeom>
        </p:spPr>
        <p:txBody>
          <a:bodyPr vert="horz" lIns="182880" tIns="91440" rIns="18288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 name="Picture 2"/>
          <p:cNvPicPr>
            <a:picLocks noChangeAspect="1"/>
          </p:cNvPicPr>
          <p:nvPr userDrawn="1"/>
        </p:nvPicPr>
        <p:blipFill rotWithShape="1">
          <a:blip r:embed="rId28" cstate="print">
            <a:extLst>
              <a:ext uri="{28A0092B-C50C-407E-A947-70E740481C1C}">
                <a14:useLocalDpi xmlns:a14="http://schemas.microsoft.com/office/drawing/2010/main"/>
              </a:ext>
            </a:extLst>
          </a:blip>
          <a:srcRect t="26667"/>
          <a:stretch/>
        </p:blipFill>
        <p:spPr>
          <a:xfrm>
            <a:off x="12269809" y="2"/>
            <a:ext cx="762199" cy="1676400"/>
          </a:xfrm>
          <a:prstGeom prst="rect">
            <a:avLst/>
          </a:prstGeom>
        </p:spPr>
      </p:pic>
    </p:spTree>
    <p:extLst>
      <p:ext uri="{BB962C8B-B14F-4D97-AF65-F5344CB8AC3E}">
        <p14:creationId xmlns:p14="http://schemas.microsoft.com/office/powerpoint/2010/main" val="3517901275"/>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612"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 id="2147484608" r:id="rId24"/>
    <p:sldLayoutId id="2147484609" r:id="rId25"/>
    <p:sldLayoutId id="2147484610" r:id="rId26"/>
  </p:sldLayoutIdLst>
  <p:transition>
    <p:fade/>
  </p:transition>
  <p:timing>
    <p:tnLst>
      <p:par>
        <p:cTn id="1" dur="indefinite" restart="never" nodeType="tmRoot"/>
      </p:par>
    </p:tnLst>
  </p:timing>
  <p:hf hdr="0" ftr="0" dt="0"/>
  <p:txStyles>
    <p:title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551" userDrawn="1">
          <p15:clr>
            <a:srgbClr val="5ACBF0"/>
          </p15:clr>
        </p15:guide>
        <p15:guide id="1" pos="2975" userDrawn="1">
          <p15:clr>
            <a:srgbClr val="5ACBF0"/>
          </p15:clr>
        </p15:guide>
        <p15:guide id="2" pos="2399" userDrawn="1">
          <p15:clr>
            <a:srgbClr val="5ACBF0"/>
          </p15:clr>
        </p15:guide>
        <p15:guide id="3" pos="1823" userDrawn="1">
          <p15:clr>
            <a:srgbClr val="5ACBF0"/>
          </p15:clr>
        </p15:guide>
        <p15:guide id="4" pos="1247" userDrawn="1">
          <p15:clr>
            <a:srgbClr val="5ACBF0"/>
          </p15:clr>
        </p15:guide>
        <p15:guide id="5" pos="671" userDrawn="1">
          <p15:clr>
            <a:srgbClr val="5ACBF0"/>
          </p15:clr>
        </p15:guide>
        <p15:guide id="6" pos="95" userDrawn="1">
          <p15:clr>
            <a:srgbClr val="5ACBF0"/>
          </p15:clr>
        </p15:guide>
        <p15:guide id="7" pos="4127" userDrawn="1">
          <p15:clr>
            <a:srgbClr val="5ACBF0"/>
          </p15:clr>
        </p15:guide>
        <p15:guide id="8" pos="4703" userDrawn="1">
          <p15:clr>
            <a:srgbClr val="5ACBF0"/>
          </p15:clr>
        </p15:guide>
        <p15:guide id="9" pos="5279" userDrawn="1">
          <p15:clr>
            <a:srgbClr val="5ACBF0"/>
          </p15:clr>
        </p15:guide>
        <p15:guide id="10" pos="5855" userDrawn="1">
          <p15:clr>
            <a:srgbClr val="5ACBF0"/>
          </p15:clr>
        </p15:guide>
        <p15:guide id="11" pos="6431" userDrawn="1">
          <p15:clr>
            <a:srgbClr val="5ACBF0"/>
          </p15:clr>
        </p15:guide>
        <p15:guide id="12" pos="7007" userDrawn="1">
          <p15:clr>
            <a:srgbClr val="5ACBF0"/>
          </p15:clr>
        </p15:guide>
        <p15:guide id="13" pos="7583" userDrawn="1">
          <p15:clr>
            <a:srgbClr val="5ACBF0"/>
          </p15:clr>
        </p15:guide>
        <p15:guide id="14" orient="horz" pos="144" userDrawn="1">
          <p15:clr>
            <a:srgbClr val="5ACBF0"/>
          </p15:clr>
        </p15:guide>
        <p15:guide id="15" orient="horz" pos="720" userDrawn="1">
          <p15:clr>
            <a:srgbClr val="5ACBF0"/>
          </p15:clr>
        </p15:guide>
        <p15:guide id="16" orient="horz" pos="1296" userDrawn="1">
          <p15:clr>
            <a:srgbClr val="5ACBF0"/>
          </p15:clr>
        </p15:guide>
        <p15:guide id="17" orient="horz" pos="1872" userDrawn="1">
          <p15:clr>
            <a:srgbClr val="5ACBF0"/>
          </p15:clr>
        </p15:guide>
        <p15:guide id="18" orient="horz" pos="2448" userDrawn="1">
          <p15:clr>
            <a:srgbClr val="5ACBF0"/>
          </p15:clr>
        </p15:guide>
        <p15:guide id="19" orient="horz" pos="3024" userDrawn="1">
          <p15:clr>
            <a:srgbClr val="5ACBF0"/>
          </p15:clr>
        </p15:guide>
        <p15:guide id="20" orient="horz" pos="3600" userDrawn="1">
          <p15:clr>
            <a:srgbClr val="5ACBF0"/>
          </p15:clr>
        </p15:guide>
        <p15:guide id="21" orient="horz" pos="4176" userDrawn="1">
          <p15:clr>
            <a:srgbClr val="5ACBF0"/>
          </p15:clr>
        </p15:guide>
        <p15:guide id="22" pos="191" userDrawn="1">
          <p15:clr>
            <a:srgbClr val="F26B43"/>
          </p15:clr>
        </p15:guide>
        <p15:guide id="23" pos="7487" userDrawn="1">
          <p15:clr>
            <a:srgbClr val="F26B43"/>
          </p15:clr>
        </p15:guide>
        <p15:guide id="24" orient="horz" pos="240" userDrawn="1">
          <p15:clr>
            <a:srgbClr val="F26B43"/>
          </p15:clr>
        </p15:guide>
        <p15:guide id="25" orient="horz" pos="4080" userDrawn="1">
          <p15:clr>
            <a:srgbClr val="F26B43"/>
          </p15:clr>
        </p15:guide>
        <p15:guide id="26" pos="3839" userDrawn="1">
          <p15:clr>
            <a:srgbClr val="F26B43"/>
          </p15:clr>
        </p15:guide>
        <p15:guide id="27" orient="horz" pos="2160" userDrawn="1">
          <p15:clr>
            <a:srgbClr val="F26B43"/>
          </p15:clr>
        </p15:guide>
        <p15:guide id="28" orient="horz" pos="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29.pn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0.pn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4.png"/><Relationship Id="rId5" Type="http://schemas.openxmlformats.org/officeDocument/2006/relationships/notesSlide" Target="../notesSlides/notesSlide28.xml"/><Relationship Id="rId4"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hyperlink" Target="http://www.microsoft.com/en/mobile/miele/" TargetMode="External"/><Relationship Id="rId3" Type="http://schemas.openxmlformats.org/officeDocument/2006/relationships/hyperlink" Target="http://www.microsoft.com/casestudies/Windows-8/PSA-Peugeot-Citro-n-PSA-Group/PSA-Peugeot-Citro-n-Uses-Tablet-Solution-to-Improve-Customer-Experience-at-Repair-Centers/710000004418" TargetMode="External"/><Relationship Id="rId7" Type="http://schemas.openxmlformats.org/officeDocument/2006/relationships/hyperlink" Target="http://www.microsoft.com/casestudies/Microsoft-Office-2013-suites/Eskom-Holdings-SOC-Ltd/Eskom-increases-productivity-and-mobility-with-Microsoft-touch-and-enterprise-solutions/710000003548" TargetMode="External"/><Relationship Id="rId12"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hyperlink" Target="http://www.microsoft.com/en-us/showcase/details.aspx?uuid=fe7aef5b-ec6f-4377-8eb7-02917d8f0a87" TargetMode="External"/><Relationship Id="rId5" Type="http://schemas.openxmlformats.org/officeDocument/2006/relationships/hyperlink" Target="http://www.microsoft.com/casestudies/Windows-8-Enterprise/BT/Telecom-Boosts-Field-Staff-Efficiency-Service-with-Latest-Mobile-Computing-Platform/710000003243" TargetMode="External"/><Relationship Id="rId10" Type="http://schemas.openxmlformats.org/officeDocument/2006/relationships/image" Target="../media/image94.png"/><Relationship Id="rId4" Type="http://schemas.openxmlformats.org/officeDocument/2006/relationships/image" Target="../media/image91.jpg"/><Relationship Id="rId9" Type="http://schemas.openxmlformats.org/officeDocument/2006/relationships/hyperlink" Target="http://www.microsoft.com/casestudies/Windows-Azure/Bridgestone-Asia-Pacific/Mobility-and-Cloud-Help-a-Global-Tire-Manufacturer-Deliver-Better-Customer-Service/710000003680" TargetMode="External"/><Relationship Id="rId1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jpeg"/><Relationship Id="rId18" Type="http://schemas.openxmlformats.org/officeDocument/2006/relationships/image" Target="../media/image114.png"/><Relationship Id="rId3" Type="http://schemas.openxmlformats.org/officeDocument/2006/relationships/image" Target="../media/image99.jpe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notesSlide" Target="../notesSlides/notesSlide37.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image" Target="../media/image119.jpeg"/><Relationship Id="rId5" Type="http://schemas.openxmlformats.org/officeDocument/2006/relationships/image" Target="../media/image101.jpg"/><Relationship Id="rId15" Type="http://schemas.openxmlformats.org/officeDocument/2006/relationships/image" Target="../media/image111.png"/><Relationship Id="rId23" Type="http://schemas.openxmlformats.org/officeDocument/2006/relationships/image" Target="../media/image31.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image" Target="../media/image100.jpeg"/><Relationship Id="rId9" Type="http://schemas.openxmlformats.org/officeDocument/2006/relationships/image" Target="../media/image105.png"/><Relationship Id="rId14" Type="http://schemas.openxmlformats.org/officeDocument/2006/relationships/image" Target="../media/image110.jpeg"/><Relationship Id="rId22" Type="http://schemas.openxmlformats.org/officeDocument/2006/relationships/image" Target="../media/image118.jpeg"/></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121.png"/><Relationship Id="rId12" Type="http://schemas.openxmlformats.org/officeDocument/2006/relationships/image" Target="../media/image54.jpeg"/><Relationship Id="rId2" Type="http://schemas.openxmlformats.org/officeDocument/2006/relationships/notesSlide" Target="../notesSlides/notesSlide38.xml"/><Relationship Id="rId16"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2.png"/><Relationship Id="rId5" Type="http://schemas.openxmlformats.org/officeDocument/2006/relationships/image" Target="../media/image120.jpeg"/><Relationship Id="rId15" Type="http://schemas.openxmlformats.org/officeDocument/2006/relationships/image" Target="../media/image57.jpeg"/><Relationship Id="rId10" Type="http://schemas.openxmlformats.org/officeDocument/2006/relationships/image" Target="../media/image124.jpeg"/><Relationship Id="rId4" Type="http://schemas.openxmlformats.org/officeDocument/2006/relationships/image" Target="../media/image29.png"/><Relationship Id="rId9" Type="http://schemas.openxmlformats.org/officeDocument/2006/relationships/image" Target="../media/image123.jpeg"/><Relationship Id="rId14" Type="http://schemas.openxmlformats.org/officeDocument/2006/relationships/image" Target="../media/image56.jpeg"/></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135.png"/><Relationship Id="rId11" Type="http://schemas.openxmlformats.org/officeDocument/2006/relationships/image" Target="../media/image140.jpe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jpeg"/></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144.png"/><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6104" t="14706" b="11392"/>
          <a:stretch/>
        </p:blipFill>
        <p:spPr>
          <a:xfrm flipH="1">
            <a:off x="0" y="0"/>
            <a:ext cx="12192000" cy="6858000"/>
          </a:xfrm>
          <a:prstGeom prst="rect">
            <a:avLst/>
          </a:prstGeom>
        </p:spPr>
      </p:pic>
      <p:sp>
        <p:nvSpPr>
          <p:cNvPr id="7" name="Rectangle 6"/>
          <p:cNvSpPr/>
          <p:nvPr/>
        </p:nvSpPr>
        <p:spPr>
          <a:xfrm flipV="1">
            <a:off x="3" y="4770525"/>
            <a:ext cx="12191998" cy="2087297"/>
          </a:xfrm>
          <a:prstGeom prst="rect">
            <a:avLst/>
          </a:prstGeom>
          <a:gradFill>
            <a:gsLst>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FFFF"/>
              </a:solidFill>
            </a:endParaRPr>
          </a:p>
        </p:txBody>
      </p:sp>
      <p:sp>
        <p:nvSpPr>
          <p:cNvPr id="6" name="Rectangle 5"/>
          <p:cNvSpPr/>
          <p:nvPr/>
        </p:nvSpPr>
        <p:spPr>
          <a:xfrm>
            <a:off x="182301" y="2057400"/>
            <a:ext cx="5486400" cy="3657600"/>
          </a:xfrm>
          <a:prstGeom prst="rect">
            <a:avLst/>
          </a:prstGeom>
          <a:solidFill>
            <a:srgbClr val="00205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9" name="TextBox 8"/>
          <p:cNvSpPr txBox="1"/>
          <p:nvPr/>
        </p:nvSpPr>
        <p:spPr>
          <a:xfrm>
            <a:off x="409700" y="2280312"/>
            <a:ext cx="4971032" cy="2799183"/>
          </a:xfrm>
          <a:prstGeom prst="rect">
            <a:avLst/>
          </a:prstGeom>
        </p:spPr>
        <p:txBody>
          <a:bodyPr vert="horz" wrap="none" lIns="91440" tIns="91440" rIns="91440" bIns="91440" rtlCol="0" anchor="t">
            <a:noAutofit/>
          </a:bodyPr>
          <a:lstStyle/>
          <a:p>
            <a:r>
              <a:rPr lang="en-US" sz="4000" dirty="0">
                <a:solidFill>
                  <a:prstClr val="white"/>
                </a:solidFill>
                <a:latin typeface="+mj-lt"/>
              </a:rPr>
              <a:t>Mobility &amp; devices for </a:t>
            </a:r>
            <a:r>
              <a:rPr lang="en-US" sz="4000" dirty="0" smtClean="0">
                <a:solidFill>
                  <a:prstClr val="white"/>
                </a:solidFill>
                <a:latin typeface="+mj-lt"/>
              </a:rPr>
              <a:t/>
            </a:r>
            <a:br>
              <a:rPr lang="en-US" sz="4000" dirty="0" smtClean="0">
                <a:solidFill>
                  <a:prstClr val="white"/>
                </a:solidFill>
                <a:latin typeface="+mj-lt"/>
              </a:rPr>
            </a:br>
            <a:r>
              <a:rPr lang="en-US" sz="4000" dirty="0" smtClean="0">
                <a:solidFill>
                  <a:prstClr val="white"/>
                </a:solidFill>
                <a:latin typeface="+mj-lt"/>
              </a:rPr>
              <a:t>manufacturing </a:t>
            </a:r>
            <a:r>
              <a:rPr lang="en-US" sz="4000" dirty="0">
                <a:solidFill>
                  <a:prstClr val="white"/>
                </a:solidFill>
                <a:latin typeface="+mj-lt"/>
              </a:rPr>
              <a:t>&amp; </a:t>
            </a:r>
            <a:r>
              <a:rPr lang="en-US" sz="4000" dirty="0" smtClean="0">
                <a:solidFill>
                  <a:prstClr val="white"/>
                </a:solidFill>
                <a:latin typeface="+mj-lt"/>
              </a:rPr>
              <a:t/>
            </a:r>
            <a:br>
              <a:rPr lang="en-US" sz="4000" dirty="0" smtClean="0">
                <a:solidFill>
                  <a:prstClr val="white"/>
                </a:solidFill>
                <a:latin typeface="+mj-lt"/>
              </a:rPr>
            </a:br>
            <a:r>
              <a:rPr lang="en-US" sz="4000" dirty="0" smtClean="0">
                <a:solidFill>
                  <a:prstClr val="white"/>
                </a:solidFill>
                <a:latin typeface="+mj-lt"/>
              </a:rPr>
              <a:t>resources</a:t>
            </a:r>
            <a:endParaRPr lang="en-US" sz="4000" dirty="0" smtClean="0">
              <a:latin typeface="+mj-lt"/>
              <a:ea typeface="Segoe UI" pitchFamily="34" charset="0"/>
              <a:cs typeface="Segoe UI" pitchFamily="34" charset="0"/>
            </a:endParaRPr>
          </a:p>
        </p:txBody>
      </p:sp>
    </p:spTree>
    <p:extLst>
      <p:ext uri="{BB962C8B-B14F-4D97-AF65-F5344CB8AC3E}">
        <p14:creationId xmlns:p14="http://schemas.microsoft.com/office/powerpoint/2010/main" val="198518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Text Placeholder 2"/>
          <p:cNvSpPr>
            <a:spLocks noGrp="1"/>
          </p:cNvSpPr>
          <p:nvPr>
            <p:ph type="body" sz="quarter" idx="15"/>
          </p:nvPr>
        </p:nvSpPr>
        <p:spPr>
          <a:xfrm>
            <a:off x="4972054" y="3244341"/>
            <a:ext cx="6731000" cy="369332"/>
          </a:xfrm>
        </p:spPr>
        <p:txBody>
          <a:bodyPr/>
          <a:lstStyle/>
          <a:p>
            <a:endParaRPr lang="en-US" dirty="0"/>
          </a:p>
        </p:txBody>
      </p:sp>
      <p:sp>
        <p:nvSpPr>
          <p:cNvPr id="6" name="Rectangle 5"/>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ts val="0"/>
              </a:spcBef>
              <a:spcAft>
                <a:spcPts val="0"/>
              </a:spcAft>
            </a:pPr>
            <a:r>
              <a:rPr lang="en-US" sz="4400" dirty="0" smtClean="0">
                <a:solidFill>
                  <a:schemeClr val="bg2"/>
                </a:solidFill>
              </a:rPr>
              <a:t>Manufacturing &amp; </a:t>
            </a:r>
            <a:r>
              <a:rPr lang="en-US" sz="4400" dirty="0">
                <a:solidFill>
                  <a:schemeClr val="bg2"/>
                </a:solidFill>
              </a:rPr>
              <a:t>resources </a:t>
            </a:r>
            <a:r>
              <a:rPr lang="en-US" sz="4400" dirty="0" smtClean="0">
                <a:solidFill>
                  <a:schemeClr val="bg2"/>
                </a:solidFill>
              </a:rPr>
              <a:t>scenario</a:t>
            </a:r>
            <a:endParaRPr lang="en-US" sz="4400" dirty="0">
              <a:solidFill>
                <a:schemeClr val="bg2"/>
              </a:solidFill>
            </a:endParaRPr>
          </a:p>
        </p:txBody>
      </p:sp>
      <p:sp>
        <p:nvSpPr>
          <p:cNvPr id="8" name="Rectangle 7"/>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3689667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&amp; resources </a:t>
            </a:r>
            <a:r>
              <a:rPr lang="en-US" dirty="0" smtClean="0"/>
              <a:t>scenarios</a:t>
            </a:r>
            <a:endParaRPr lang="en-US" dirty="0"/>
          </a:p>
        </p:txBody>
      </p:sp>
      <p:sp>
        <p:nvSpPr>
          <p:cNvPr id="16" name="Rectangle 15"/>
          <p:cNvSpPr/>
          <p:nvPr/>
        </p:nvSpPr>
        <p:spPr>
          <a:xfrm>
            <a:off x="5132683" y="945698"/>
            <a:ext cx="6312258" cy="1226017"/>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5117654" y="2277560"/>
            <a:ext cx="6327288" cy="1220480"/>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5106380" y="3618421"/>
            <a:ext cx="6338561" cy="1224730"/>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5127308" y="4975412"/>
            <a:ext cx="6317633" cy="1255059"/>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460548" y="4975412"/>
            <a:ext cx="3573569" cy="1248746"/>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a:solidFill>
                  <a:srgbClr val="FFFFFF"/>
                </a:solidFill>
                <a:latin typeface="Segoe UI Light" panose="020B0502040204020203" pitchFamily="34" charset="0"/>
                <a:cs typeface="Segoe UI Light" panose="020B0502040204020203" pitchFamily="34" charset="0"/>
              </a:rPr>
              <a:t>Sales &amp; marketing</a:t>
            </a:r>
          </a:p>
        </p:txBody>
      </p:sp>
      <p:sp>
        <p:nvSpPr>
          <p:cNvPr id="21" name="TextBox 20"/>
          <p:cNvSpPr txBox="1"/>
          <p:nvPr/>
        </p:nvSpPr>
        <p:spPr>
          <a:xfrm>
            <a:off x="5523832" y="1174545"/>
            <a:ext cx="5486220" cy="707886"/>
          </a:xfrm>
          <a:prstGeom prst="rect">
            <a:avLst/>
          </a:prstGeom>
          <a:noFill/>
        </p:spPr>
        <p:txBody>
          <a:bodyPr wrap="square" rtlCol="0">
            <a:spAutoFit/>
          </a:bodyPr>
          <a:lstStyle/>
          <a:p>
            <a:pPr defTabSz="1201167"/>
            <a:r>
              <a:rPr lang="en-US" sz="2000" dirty="0">
                <a:solidFill>
                  <a:srgbClr val="595959"/>
                </a:solidFill>
                <a:latin typeface="Segoe UI Light" panose="020B0502040204020203" pitchFamily="34" charset="0"/>
                <a:cs typeface="Segoe UI Light" panose="020B0502040204020203" pitchFamily="34" charset="0"/>
              </a:rPr>
              <a:t>Give field crews access to information they need to increase productivity and </a:t>
            </a:r>
            <a:r>
              <a:rPr lang="en-US" sz="2000" dirty="0" smtClean="0">
                <a:solidFill>
                  <a:srgbClr val="595959"/>
                </a:solidFill>
                <a:latin typeface="Segoe UI Light" panose="020B0502040204020203" pitchFamily="34" charset="0"/>
                <a:cs typeface="Segoe UI Light" panose="020B0502040204020203" pitchFamily="34" charset="0"/>
              </a:rPr>
              <a:t>efficiencies</a:t>
            </a:r>
            <a:endParaRPr lang="en-US" sz="2000" dirty="0">
              <a:solidFill>
                <a:srgbClr val="595959"/>
              </a:solidFill>
              <a:latin typeface="Segoe UI Light" panose="020B0502040204020203" pitchFamily="34" charset="0"/>
              <a:cs typeface="Segoe UI Light" panose="020B0502040204020203" pitchFamily="34" charset="0"/>
            </a:endParaRPr>
          </a:p>
        </p:txBody>
      </p:sp>
      <p:sp>
        <p:nvSpPr>
          <p:cNvPr id="24" name="TextBox 23"/>
          <p:cNvSpPr txBox="1"/>
          <p:nvPr/>
        </p:nvSpPr>
        <p:spPr>
          <a:xfrm>
            <a:off x="5523832" y="2487887"/>
            <a:ext cx="6217210" cy="707886"/>
          </a:xfrm>
          <a:prstGeom prst="rect">
            <a:avLst/>
          </a:prstGeom>
          <a:noFill/>
        </p:spPr>
        <p:txBody>
          <a:bodyPr wrap="square" rtlCol="0">
            <a:spAutoFit/>
          </a:bodyPr>
          <a:lstStyle/>
          <a:p>
            <a:pPr defTabSz="1201167"/>
            <a:r>
              <a:rPr lang="en-US" sz="2000" dirty="0">
                <a:solidFill>
                  <a:srgbClr val="595959"/>
                </a:solidFill>
                <a:latin typeface="Segoe UI Light" panose="020B0502040204020203" pitchFamily="34" charset="0"/>
                <a:cs typeface="Segoe UI Light" panose="020B0502040204020203" pitchFamily="34" charset="0"/>
              </a:rPr>
              <a:t>Help designers and line managers enhance the impact of design </a:t>
            </a:r>
            <a:r>
              <a:rPr lang="en-US" sz="2000" dirty="0" smtClean="0">
                <a:solidFill>
                  <a:srgbClr val="595959"/>
                </a:solidFill>
                <a:latin typeface="Segoe UI Light" panose="020B0502040204020203" pitchFamily="34" charset="0"/>
                <a:cs typeface="Segoe UI Light" panose="020B0502040204020203" pitchFamily="34" charset="0"/>
              </a:rPr>
              <a:t>reviews</a:t>
            </a:r>
            <a:endParaRPr lang="en-US" sz="3200" dirty="0">
              <a:solidFill>
                <a:srgbClr val="595959"/>
              </a:solidFill>
              <a:latin typeface="Segoe UI Light" panose="020B0502040204020203" pitchFamily="34" charset="0"/>
              <a:cs typeface="Segoe UI Light" panose="020B0502040204020203" pitchFamily="34" charset="0"/>
            </a:endParaRPr>
          </a:p>
        </p:txBody>
      </p:sp>
      <p:sp>
        <p:nvSpPr>
          <p:cNvPr id="25" name="TextBox 24"/>
          <p:cNvSpPr txBox="1"/>
          <p:nvPr/>
        </p:nvSpPr>
        <p:spPr>
          <a:xfrm>
            <a:off x="5523832" y="3801229"/>
            <a:ext cx="5413109" cy="707886"/>
          </a:xfrm>
          <a:prstGeom prst="rect">
            <a:avLst/>
          </a:prstGeom>
          <a:noFill/>
        </p:spPr>
        <p:txBody>
          <a:bodyPr wrap="square" rtlCol="0">
            <a:spAutoFit/>
          </a:bodyPr>
          <a:lstStyle/>
          <a:p>
            <a:pPr defTabSz="1201167"/>
            <a:r>
              <a:rPr lang="en-US" sz="2000" dirty="0">
                <a:solidFill>
                  <a:srgbClr val="595959"/>
                </a:solidFill>
                <a:latin typeface="Segoe UI Light" panose="020B0502040204020203" pitchFamily="34" charset="0"/>
                <a:cs typeface="Segoe UI Light" panose="020B0502040204020203" pitchFamily="34" charset="0"/>
              </a:rPr>
              <a:t>Replace printed documentation with portable, interactive </a:t>
            </a:r>
            <a:r>
              <a:rPr lang="en-US" sz="2000" dirty="0" smtClean="0">
                <a:solidFill>
                  <a:srgbClr val="595959"/>
                </a:solidFill>
                <a:latin typeface="Segoe UI Light" panose="020B0502040204020203" pitchFamily="34" charset="0"/>
                <a:cs typeface="Segoe UI Light" panose="020B0502040204020203" pitchFamily="34" charset="0"/>
              </a:rPr>
              <a:t>instructions</a:t>
            </a:r>
            <a:endParaRPr lang="en-US" sz="2000" dirty="0">
              <a:solidFill>
                <a:srgbClr val="595959"/>
              </a:solidFill>
              <a:latin typeface="Segoe UI Light" panose="020B0502040204020203" pitchFamily="34" charset="0"/>
              <a:cs typeface="Segoe UI Light" panose="020B0502040204020203" pitchFamily="34" charset="0"/>
            </a:endParaRPr>
          </a:p>
        </p:txBody>
      </p:sp>
      <p:sp>
        <p:nvSpPr>
          <p:cNvPr id="29" name="TextBox 28"/>
          <p:cNvSpPr txBox="1"/>
          <p:nvPr/>
        </p:nvSpPr>
        <p:spPr>
          <a:xfrm>
            <a:off x="5523832" y="5114572"/>
            <a:ext cx="5282141" cy="707886"/>
          </a:xfrm>
          <a:prstGeom prst="rect">
            <a:avLst/>
          </a:prstGeom>
          <a:noFill/>
        </p:spPr>
        <p:txBody>
          <a:bodyPr wrap="square" rtlCol="0">
            <a:spAutoFit/>
          </a:bodyPr>
          <a:lstStyle/>
          <a:p>
            <a:pPr defTabSz="1201167"/>
            <a:r>
              <a:rPr lang="en-US" sz="2000" dirty="0">
                <a:solidFill>
                  <a:srgbClr val="595959"/>
                </a:solidFill>
                <a:latin typeface="Segoe UI Light" panose="020B0502040204020203" pitchFamily="34" charset="0"/>
                <a:cs typeface="Segoe UI Light" panose="020B0502040204020203" pitchFamily="34" charset="0"/>
              </a:rPr>
              <a:t>Enable real-time customer data to provide better service to </a:t>
            </a:r>
            <a:r>
              <a:rPr lang="en-US" sz="2000" dirty="0" smtClean="0">
                <a:solidFill>
                  <a:srgbClr val="595959"/>
                </a:solidFill>
                <a:latin typeface="Segoe UI Light" panose="020B0502040204020203" pitchFamily="34" charset="0"/>
                <a:cs typeface="Segoe UI Light" panose="020B0502040204020203" pitchFamily="34" charset="0"/>
              </a:rPr>
              <a:t>customers</a:t>
            </a:r>
            <a:endParaRPr lang="en-US" sz="2000" dirty="0">
              <a:solidFill>
                <a:srgbClr val="595959"/>
              </a:solidFill>
              <a:latin typeface="Segoe UI Light" panose="020B0502040204020203" pitchFamily="34" charset="0"/>
              <a:cs typeface="Segoe UI Light" panose="020B0502040204020203" pitchFamily="34" charset="0"/>
            </a:endParaRPr>
          </a:p>
        </p:txBody>
      </p:sp>
      <p:sp>
        <p:nvSpPr>
          <p:cNvPr id="30" name="Rectangle 29"/>
          <p:cNvSpPr/>
          <p:nvPr/>
        </p:nvSpPr>
        <p:spPr>
          <a:xfrm>
            <a:off x="460549" y="946837"/>
            <a:ext cx="3631319" cy="1224879"/>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a:solidFill>
                  <a:srgbClr val="FFFFFF"/>
                </a:solidFill>
                <a:latin typeface="Segoe UI Light" panose="020B0502040204020203" pitchFamily="34" charset="0"/>
                <a:cs typeface="Segoe UI Light" panose="020B0502040204020203" pitchFamily="34" charset="0"/>
              </a:rPr>
              <a:t>Field </a:t>
            </a:r>
            <a:r>
              <a:rPr lang="en-US" sz="2800" b="1" dirty="0" smtClean="0">
                <a:solidFill>
                  <a:srgbClr val="FFFFFF"/>
                </a:solidFill>
                <a:latin typeface="Segoe UI Light" panose="020B0502040204020203" pitchFamily="34" charset="0"/>
                <a:cs typeface="Segoe UI Light" panose="020B0502040204020203" pitchFamily="34" charset="0"/>
              </a:rPr>
              <a:t>service</a:t>
            </a:r>
            <a:endParaRPr lang="en-US" sz="2800" b="1" dirty="0">
              <a:solidFill>
                <a:srgbClr val="FFFFFF"/>
              </a:solidFill>
              <a:latin typeface="Segoe UI Light" panose="020B0502040204020203" pitchFamily="34" charset="0"/>
              <a:cs typeface="Segoe UI Light" panose="020B0502040204020203" pitchFamily="34" charset="0"/>
            </a:endParaRPr>
          </a:p>
          <a:p>
            <a:pPr algn="ctr" defTabSz="1218657"/>
            <a:r>
              <a:rPr lang="en-US" sz="2800" b="1" dirty="0">
                <a:solidFill>
                  <a:srgbClr val="FFFFFF"/>
                </a:solidFill>
                <a:latin typeface="Segoe UI Light" panose="020B0502040204020203" pitchFamily="34" charset="0"/>
                <a:cs typeface="Segoe UI Light" panose="020B0502040204020203" pitchFamily="34" charset="0"/>
              </a:rPr>
              <a:t>&amp; operations</a:t>
            </a:r>
          </a:p>
        </p:txBody>
      </p:sp>
      <p:sp>
        <p:nvSpPr>
          <p:cNvPr id="31" name="Rectangle 30"/>
          <p:cNvSpPr/>
          <p:nvPr/>
        </p:nvSpPr>
        <p:spPr>
          <a:xfrm>
            <a:off x="460549" y="3622656"/>
            <a:ext cx="3588510" cy="121828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a:solidFill>
                  <a:srgbClr val="FFFFFF"/>
                </a:solidFill>
                <a:latin typeface="Segoe UI Light" panose="020B0502040204020203" pitchFamily="34" charset="0"/>
                <a:cs typeface="Segoe UI Light" panose="020B0502040204020203" pitchFamily="34" charset="0"/>
              </a:rPr>
              <a:t>Electronic work instruction</a:t>
            </a:r>
          </a:p>
        </p:txBody>
      </p:sp>
      <p:sp>
        <p:nvSpPr>
          <p:cNvPr id="32" name="Rectangle 31"/>
          <p:cNvSpPr/>
          <p:nvPr/>
        </p:nvSpPr>
        <p:spPr>
          <a:xfrm>
            <a:off x="460548" y="2277380"/>
            <a:ext cx="3620047" cy="121690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a:solidFill>
                  <a:srgbClr val="FFFFFF"/>
                </a:solidFill>
                <a:latin typeface="Segoe UI Light" panose="020B0502040204020203" pitchFamily="34" charset="0"/>
                <a:cs typeface="Segoe UI Light" panose="020B0502040204020203" pitchFamily="34" charset="0"/>
              </a:rPr>
              <a:t>Design review</a:t>
            </a:r>
            <a:endParaRPr lang="en-US" sz="3200" b="1" dirty="0">
              <a:solidFill>
                <a:srgbClr val="FFFFFF"/>
              </a:solidFill>
              <a:latin typeface="Segoe UI Light" panose="020B0502040204020203" pitchFamily="34" charset="0"/>
              <a:cs typeface="Segoe UI Light" panose="020B0502040204020203"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l="545" t="3702" r="4900" b="9344"/>
          <a:stretch/>
        </p:blipFill>
        <p:spPr>
          <a:xfrm>
            <a:off x="3921897" y="946838"/>
            <a:ext cx="1267663" cy="12248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7811" y="2276920"/>
            <a:ext cx="1254991" cy="121875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4196" r="1018"/>
          <a:stretch/>
        </p:blipFill>
        <p:spPr>
          <a:xfrm>
            <a:off x="3994175" y="3617831"/>
            <a:ext cx="1194870" cy="1226194"/>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94175" y="4984516"/>
            <a:ext cx="1133133" cy="1229580"/>
          </a:xfrm>
          <a:prstGeom prst="rect">
            <a:avLst/>
          </a:prstGeom>
        </p:spPr>
      </p:pic>
    </p:spTree>
    <p:extLst>
      <p:ext uri="{BB962C8B-B14F-4D97-AF65-F5344CB8AC3E}">
        <p14:creationId xmlns:p14="http://schemas.microsoft.com/office/powerpoint/2010/main" val="46869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82588"/>
            <a:ext cx="4572000" cy="4975412"/>
          </a:xfrm>
          <a:prstGeom prst="rect">
            <a:avLst/>
          </a:prstGeom>
        </p:spPr>
      </p:pic>
      <p:sp>
        <p:nvSpPr>
          <p:cNvPr id="36" name="Rectangle 35"/>
          <p:cNvSpPr/>
          <p:nvPr/>
        </p:nvSpPr>
        <p:spPr>
          <a:xfrm>
            <a:off x="0" y="-5463"/>
            <a:ext cx="4572000"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2" name="Rectangle 1"/>
          <p:cNvSpPr/>
          <p:nvPr/>
        </p:nvSpPr>
        <p:spPr>
          <a:xfrm>
            <a:off x="4846619" y="362175"/>
            <a:ext cx="7050385" cy="3600986"/>
          </a:xfrm>
          <a:prstGeom prst="rect">
            <a:avLst/>
          </a:prstGeom>
        </p:spPr>
        <p:txBody>
          <a:bodyPr wrap="square">
            <a:spAutoFit/>
          </a:bodyPr>
          <a:lstStyle/>
          <a:p>
            <a:pPr defTabSz="1201167"/>
            <a:r>
              <a:rPr lang="en-US" sz="2800" dirty="0">
                <a:solidFill>
                  <a:srgbClr val="00B0F0"/>
                </a:solidFill>
                <a:latin typeface="Segoe UI Light" pitchFamily="34" charset="0"/>
              </a:rPr>
              <a:t>Give field crews access to information they need to increase productivity and </a:t>
            </a:r>
            <a:r>
              <a:rPr lang="en-US" sz="2800" dirty="0" smtClean="0">
                <a:solidFill>
                  <a:srgbClr val="00B0F0"/>
                </a:solidFill>
                <a:latin typeface="Segoe UI Light" pitchFamily="34" charset="0"/>
              </a:rPr>
              <a:t>efficiencies</a:t>
            </a:r>
            <a:endParaRPr lang="en-US" sz="2800" dirty="0">
              <a:solidFill>
                <a:srgbClr val="00B0F0"/>
              </a:solidFill>
              <a:latin typeface="Segoe UI Light" pitchFamily="34" charset="0"/>
            </a:endParaRPr>
          </a:p>
          <a:p>
            <a:pPr defTabSz="1201193"/>
            <a:endParaRPr lang="en-US" sz="22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Securely access and update real-time data from any location.</a:t>
            </a:r>
            <a:endParaRPr lang="en-US" sz="20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Improve event response capabilities through enhanced connectivity.</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Facilitate real-time collaboration among employees </a:t>
            </a:r>
            <a:r>
              <a:rPr lang="en-US" sz="2000" dirty="0">
                <a:solidFill>
                  <a:prstClr val="black">
                    <a:lumMod val="65000"/>
                    <a:lumOff val="35000"/>
                  </a:prstClr>
                </a:solidFill>
                <a:latin typeface="Segoe UI Light" pitchFamily="34" charset="0"/>
              </a:rPr>
              <a:t>in the field or </a:t>
            </a:r>
            <a:r>
              <a:rPr lang="en-US" sz="2000" dirty="0" smtClean="0">
                <a:solidFill>
                  <a:prstClr val="black">
                    <a:lumMod val="65000"/>
                    <a:lumOff val="35000"/>
                  </a:prstClr>
                </a:solidFill>
                <a:latin typeface="Segoe UI Light" pitchFamily="34" charset="0"/>
              </a:rPr>
              <a:t>at </a:t>
            </a:r>
            <a:r>
              <a:rPr lang="en-US" sz="2000" dirty="0">
                <a:solidFill>
                  <a:prstClr val="black">
                    <a:lumMod val="65000"/>
                    <a:lumOff val="35000"/>
                  </a:prstClr>
                </a:solidFill>
                <a:latin typeface="Segoe UI Light" pitchFamily="34" charset="0"/>
              </a:rPr>
              <a:t>the corporate </a:t>
            </a:r>
            <a:r>
              <a:rPr lang="en-US" sz="2000" dirty="0" smtClean="0">
                <a:solidFill>
                  <a:prstClr val="black">
                    <a:lumMod val="65000"/>
                    <a:lumOff val="35000"/>
                  </a:prstClr>
                </a:solidFill>
                <a:latin typeface="Segoe UI Light" pitchFamily="34" charset="0"/>
              </a:rPr>
              <a:t>office.</a:t>
            </a:r>
            <a:endParaRPr lang="en-US" sz="20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Provide light, </a:t>
            </a:r>
            <a:r>
              <a:rPr lang="en-US" sz="2000" dirty="0">
                <a:solidFill>
                  <a:prstClr val="black">
                    <a:lumMod val="65000"/>
                    <a:lumOff val="35000"/>
                  </a:prstClr>
                </a:solidFill>
                <a:latin typeface="Segoe UI Light" pitchFamily="34" charset="0"/>
              </a:rPr>
              <a:t>sturdy devices </a:t>
            </a:r>
            <a:r>
              <a:rPr lang="en-US" sz="2000" dirty="0" smtClean="0">
                <a:solidFill>
                  <a:prstClr val="black">
                    <a:lumMod val="65000"/>
                    <a:lumOff val="35000"/>
                  </a:prstClr>
                </a:solidFill>
                <a:latin typeface="Segoe UI Light" pitchFamily="34" charset="0"/>
              </a:rPr>
              <a:t>for rugged conditions.</a:t>
            </a:r>
            <a:endParaRPr lang="en-US" sz="2000" dirty="0">
              <a:solidFill>
                <a:prstClr val="black">
                  <a:lumMod val="65000"/>
                  <a:lumOff val="35000"/>
                </a:prstClr>
              </a:solidFill>
              <a:latin typeface="Segoe UI Light" pitchFamily="34" charset="0"/>
            </a:endParaRP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0" y="389126"/>
            <a:ext cx="4572000" cy="1172467"/>
          </a:xfrm>
        </p:spPr>
        <p:txBody>
          <a:bodyPr anchor="ctr"/>
          <a:lstStyle/>
          <a:p>
            <a:pPr defTabSz="910584"/>
            <a:r>
              <a:rPr lang="en-US" sz="4000" dirty="0" smtClean="0">
                <a:solidFill>
                  <a:srgbClr val="FFFFFF"/>
                </a:solidFill>
                <a:latin typeface="Segoe UI Light"/>
              </a:rPr>
              <a:t>Field service &amp; operations </a:t>
            </a:r>
            <a:endParaRPr lang="en-US" sz="4000" dirty="0">
              <a:solidFill>
                <a:srgbClr val="FFFFFF"/>
              </a:solidFill>
              <a:latin typeface="Segoe UI Light"/>
            </a:endParaRPr>
          </a:p>
        </p:txBody>
      </p:sp>
      <p:graphicFrame>
        <p:nvGraphicFramePr>
          <p:cNvPr id="9" name="Table 8"/>
          <p:cNvGraphicFramePr>
            <a:graphicFrameLocks noGrp="1"/>
          </p:cNvGraphicFramePr>
          <p:nvPr>
            <p:extLst>
              <p:ext uri="{D42A27DB-BD31-4B8C-83A1-F6EECF244321}">
                <p14:modId xmlns:p14="http://schemas.microsoft.com/office/powerpoint/2010/main" val="3763821542"/>
              </p:ext>
            </p:extLst>
          </p:nvPr>
        </p:nvGraphicFramePr>
        <p:xfrm>
          <a:off x="4855883" y="4664756"/>
          <a:ext cx="7085945" cy="1795795"/>
        </p:xfrm>
        <a:graphic>
          <a:graphicData uri="http://schemas.openxmlformats.org/drawingml/2006/table">
            <a:tbl>
              <a:tblPr firstRow="1" bandRow="1">
                <a:tableStyleId>{2D5ABB26-0587-4C30-8999-92F81FD0307C}</a:tableStyleId>
              </a:tblPr>
              <a:tblGrid>
                <a:gridCol w="1472330"/>
                <a:gridCol w="1516150"/>
                <a:gridCol w="1516150"/>
                <a:gridCol w="1496957"/>
                <a:gridCol w="1084358"/>
              </a:tblGrid>
              <a:tr h="1795795">
                <a:tc>
                  <a:txBody>
                    <a:bodyPr/>
                    <a:lstStyle/>
                    <a:p>
                      <a:pPr marL="0" marR="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Panasonic ToughPad</a:t>
                      </a:r>
                    </a:p>
                    <a:p>
                      <a:pPr marL="0" marR="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FZ-G1</a:t>
                      </a:r>
                      <a:endParaRPr lang="en-US" sz="1100" dirty="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Panasonic ToughPad</a:t>
                      </a:r>
                    </a:p>
                    <a:p>
                      <a:pPr marL="0" marR="0" lvl="0" indent="0" algn="ctr" defTabSz="1218784"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FZ-M1</a:t>
                      </a:r>
                      <a:endParaRPr lang="en-US" sz="1100" dirty="0">
                        <a:solidFill>
                          <a:srgbClr val="595959"/>
                        </a:solidFill>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Panasonic ToughPad</a:t>
                      </a:r>
                    </a:p>
                    <a:p>
                      <a:pPr marL="0" marR="0" lvl="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FZ-E1</a:t>
                      </a:r>
                      <a:endParaRPr kumimoji="0" lang="en-US" sz="1100" u="none" strike="noStrike" kern="1200" cap="none" spc="0" normalizeH="0" baseline="0" noProof="0" dirty="0" smtClean="0">
                        <a:ln>
                          <a:noFill/>
                        </a:ln>
                        <a:solidFill>
                          <a:srgbClr val="595959"/>
                        </a:solidFill>
                        <a:effectLst/>
                        <a:uLnTx/>
                        <a:uFillTx/>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effectLst/>
                        </a:rPr>
                        <a:t>Lumia</a:t>
                      </a:r>
                    </a:p>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effectLst/>
                        </a:rPr>
                        <a:t>1520</a:t>
                      </a:r>
                      <a:r>
                        <a:rPr lang="en-US" sz="1100" baseline="0" dirty="0" smtClean="0">
                          <a:solidFill>
                            <a:srgbClr val="595959"/>
                          </a:solidFill>
                          <a:effectLst/>
                        </a:rPr>
                        <a:t> &amp; 930</a:t>
                      </a:r>
                      <a:endParaRPr lang="en-US" sz="1100" b="1" dirty="0" smtClean="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effectLst/>
                        </a:rPr>
                        <a:t>Winmate M101B</a:t>
                      </a:r>
                      <a:endParaRPr lang="en-US" sz="1100" b="1" dirty="0" smtClean="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r>
            </a:tbl>
          </a:graphicData>
        </a:graphic>
      </p:graphicFrame>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8157" y="5040937"/>
            <a:ext cx="1095882" cy="857146"/>
          </a:xfrm>
          <a:prstGeom prst="rect">
            <a:avLst/>
          </a:prstGeom>
        </p:spPr>
      </p:pic>
      <p:pic>
        <p:nvPicPr>
          <p:cNvPr id="11" name="Picture 6" descr="Panasonic Toughpad FZ M1"/>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459774" y="4993674"/>
            <a:ext cx="1320228" cy="90440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http://www.panasonic.com/business/toughpad/US/responsive/img/specs-prod-fze1-her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5619" y="4930491"/>
            <a:ext cx="718657" cy="992026"/>
          </a:xfrm>
          <a:prstGeom prst="rect">
            <a:avLst/>
          </a:prstGeom>
          <a:noFill/>
          <a:ln>
            <a:noFill/>
          </a:ln>
        </p:spPr>
      </p:pic>
      <p:grpSp>
        <p:nvGrpSpPr>
          <p:cNvPr id="4" name="Group 3"/>
          <p:cNvGrpSpPr>
            <a:grpSpLocks noChangeAspect="1"/>
          </p:cNvGrpSpPr>
          <p:nvPr/>
        </p:nvGrpSpPr>
        <p:grpSpPr>
          <a:xfrm>
            <a:off x="9778244" y="4993674"/>
            <a:ext cx="547038" cy="918678"/>
            <a:chOff x="2422560" y="2043917"/>
            <a:chExt cx="2029494" cy="3501687"/>
          </a:xfrm>
        </p:grpSpPr>
        <p:pic>
          <p:nvPicPr>
            <p:cNvPr id="15" name="Picture 14" descr="device_0002_Bandit_fron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2560" y="2043917"/>
              <a:ext cx="1773101" cy="350168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1164" y="2498190"/>
              <a:ext cx="1590890" cy="3007354"/>
            </a:xfrm>
            <a:prstGeom prst="rect">
              <a:avLst/>
            </a:prstGeom>
          </p:spPr>
        </p:pic>
      </p:grpSp>
      <p:pic>
        <p:nvPicPr>
          <p:cNvPr id="14" name="Picture 13" descr="M101B"/>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10227" y="5112854"/>
            <a:ext cx="796905" cy="726863"/>
          </a:xfrm>
          <a:prstGeom prst="rect">
            <a:avLst/>
          </a:prstGeom>
          <a:noFill/>
          <a:ln>
            <a:noFill/>
          </a:ln>
        </p:spPr>
      </p:pic>
    </p:spTree>
    <p:extLst>
      <p:ext uri="{BB962C8B-B14F-4D97-AF65-F5344CB8AC3E}">
        <p14:creationId xmlns:p14="http://schemas.microsoft.com/office/powerpoint/2010/main" val="191767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31678" y="350934"/>
            <a:ext cx="7225852" cy="4154983"/>
          </a:xfrm>
          <a:prstGeom prst="rect">
            <a:avLst/>
          </a:prstGeom>
        </p:spPr>
        <p:txBody>
          <a:bodyPr wrap="square">
            <a:spAutoFit/>
          </a:bodyPr>
          <a:lstStyle/>
          <a:p>
            <a:pPr defTabSz="1201167">
              <a:spcAft>
                <a:spcPts val="1200"/>
              </a:spcAft>
            </a:pPr>
            <a:r>
              <a:rPr lang="en-US" sz="2800" dirty="0" smtClean="0">
                <a:solidFill>
                  <a:srgbClr val="00B0F0"/>
                </a:solidFill>
                <a:latin typeface="Segoe UI Light" pitchFamily="34" charset="0"/>
              </a:rPr>
              <a:t>Help designers and line managers enhance </a:t>
            </a:r>
            <a:br>
              <a:rPr lang="en-US" sz="2800" dirty="0" smtClean="0">
                <a:solidFill>
                  <a:srgbClr val="00B0F0"/>
                </a:solidFill>
                <a:latin typeface="Segoe UI Light" pitchFamily="34" charset="0"/>
              </a:rPr>
            </a:br>
            <a:r>
              <a:rPr lang="en-US" sz="2800" dirty="0" smtClean="0">
                <a:solidFill>
                  <a:srgbClr val="00B0F0"/>
                </a:solidFill>
                <a:latin typeface="Segoe UI Light" pitchFamily="34" charset="0"/>
              </a:rPr>
              <a:t>the impact of design reviews</a:t>
            </a:r>
            <a:endParaRPr lang="en-US" sz="4000" dirty="0" smtClean="0">
              <a:solidFill>
                <a:prstClr val="black">
                  <a:lumMod val="50000"/>
                  <a:lumOff val="50000"/>
                </a:prstClr>
              </a:solidFill>
              <a:latin typeface="Segoe UI Light" pitchFamily="34" charset="0"/>
            </a:endParaRPr>
          </a:p>
          <a:p>
            <a:pPr defTabSz="1201193">
              <a:spcAft>
                <a:spcPts val="1200"/>
              </a:spcAft>
            </a:pPr>
            <a:endParaRPr lang="en-US" sz="800" dirty="0" smtClean="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Enable teams from multiple locations securely </a:t>
            </a:r>
            <a:r>
              <a:rPr lang="en-US" sz="2000" dirty="0">
                <a:solidFill>
                  <a:prstClr val="black">
                    <a:lumMod val="65000"/>
                    <a:lumOff val="35000"/>
                  </a:prstClr>
                </a:solidFill>
                <a:latin typeface="Segoe UI Light" pitchFamily="34" charset="0"/>
              </a:rPr>
              <a:t>access, </a:t>
            </a:r>
            <a:r>
              <a:rPr lang="en-US" sz="2000" dirty="0" smtClean="0">
                <a:solidFill>
                  <a:prstClr val="black">
                    <a:lumMod val="65000"/>
                    <a:lumOff val="35000"/>
                  </a:prstClr>
                </a:solidFill>
                <a:latin typeface="Segoe UI Light" pitchFamily="34" charset="0"/>
              </a:rPr>
              <a:t/>
            </a:r>
            <a:br>
              <a:rPr lang="en-US" sz="2000" dirty="0" smtClean="0">
                <a:solidFill>
                  <a:prstClr val="black">
                    <a:lumMod val="65000"/>
                    <a:lumOff val="35000"/>
                  </a:prstClr>
                </a:solidFill>
                <a:latin typeface="Segoe UI Light" pitchFamily="34" charset="0"/>
              </a:rPr>
            </a:br>
            <a:r>
              <a:rPr lang="en-US" sz="2000" dirty="0" smtClean="0">
                <a:solidFill>
                  <a:prstClr val="black">
                    <a:lumMod val="65000"/>
                    <a:lumOff val="35000"/>
                  </a:prstClr>
                </a:solidFill>
                <a:latin typeface="Segoe UI Light" pitchFamily="34" charset="0"/>
              </a:rPr>
              <a:t>share, </a:t>
            </a:r>
            <a:r>
              <a:rPr lang="en-US" sz="2000" dirty="0">
                <a:solidFill>
                  <a:prstClr val="black">
                    <a:lumMod val="65000"/>
                    <a:lumOff val="35000"/>
                  </a:prstClr>
                </a:solidFill>
                <a:latin typeface="Segoe UI Light" pitchFamily="34" charset="0"/>
              </a:rPr>
              <a:t>and collaborate on </a:t>
            </a:r>
            <a:r>
              <a:rPr lang="en-US" sz="2000" dirty="0" smtClean="0">
                <a:solidFill>
                  <a:prstClr val="black">
                    <a:lumMod val="65000"/>
                    <a:lumOff val="35000"/>
                  </a:prstClr>
                </a:solidFill>
                <a:latin typeface="Segoe UI Light" pitchFamily="34" charset="0"/>
              </a:rPr>
              <a:t>designs in real-time.</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Maintain fidelity of complex, 3D design files.</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Access </a:t>
            </a:r>
            <a:r>
              <a:rPr lang="en-US" sz="2000" dirty="0">
                <a:solidFill>
                  <a:prstClr val="black">
                    <a:lumMod val="65000"/>
                    <a:lumOff val="35000"/>
                  </a:prstClr>
                </a:solidFill>
                <a:latin typeface="Segoe UI Light" pitchFamily="34" charset="0"/>
              </a:rPr>
              <a:t>multiple LOB applications </a:t>
            </a:r>
            <a:r>
              <a:rPr lang="en-US" sz="2000" dirty="0" smtClean="0">
                <a:solidFill>
                  <a:prstClr val="black">
                    <a:lumMod val="65000"/>
                    <a:lumOff val="35000"/>
                  </a:prstClr>
                </a:solidFill>
                <a:latin typeface="Segoe UI Light" pitchFamily="34" charset="0"/>
              </a:rPr>
              <a:t>simultaneously.</a:t>
            </a:r>
            <a:endParaRPr lang="en-US" sz="20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Protect </a:t>
            </a:r>
            <a:r>
              <a:rPr lang="en-US" sz="2000" dirty="0">
                <a:solidFill>
                  <a:prstClr val="black">
                    <a:lumMod val="65000"/>
                    <a:lumOff val="35000"/>
                  </a:prstClr>
                </a:solidFill>
                <a:latin typeface="Segoe UI Light" pitchFamily="34" charset="0"/>
              </a:rPr>
              <a:t>the security of confidential design files in compliance with regulatory </a:t>
            </a:r>
            <a:r>
              <a:rPr lang="en-US" sz="2000" dirty="0" smtClean="0">
                <a:solidFill>
                  <a:prstClr val="black">
                    <a:lumMod val="65000"/>
                    <a:lumOff val="35000"/>
                  </a:prstClr>
                </a:solidFill>
                <a:latin typeface="Segoe UI Light" pitchFamily="34" charset="0"/>
              </a:rPr>
              <a:t>requirements.</a:t>
            </a:r>
            <a:endParaRPr lang="en-US" sz="2000" dirty="0">
              <a:solidFill>
                <a:prstClr val="black">
                  <a:lumMod val="65000"/>
                  <a:lumOff val="35000"/>
                </a:prstClr>
              </a:solidFill>
              <a:latin typeface="Segoe UI Light" pitchFamily="34" charset="0"/>
            </a:endParaRPr>
          </a:p>
          <a:p>
            <a:pPr defTabSz="1201193">
              <a:spcAft>
                <a:spcPts val="1200"/>
              </a:spcAft>
              <a:buClr>
                <a:srgbClr val="00B0F0"/>
              </a:buClr>
            </a:pPr>
            <a:r>
              <a:rPr lang="en-US" sz="2000" spc="-30" dirty="0" smtClean="0">
                <a:solidFill>
                  <a:prstClr val="black">
                    <a:lumMod val="65000"/>
                    <a:lumOff val="35000"/>
                  </a:prstClr>
                </a:solidFill>
                <a:latin typeface="Segoe UI Light" pitchFamily="34" charset="0"/>
              </a:rPr>
              <a:t>Provide instructions to enable quality inspection and </a:t>
            </a:r>
            <a:r>
              <a:rPr lang="en-US" sz="2000" spc="-30" dirty="0">
                <a:solidFill>
                  <a:prstClr val="black">
                    <a:lumMod val="65000"/>
                    <a:lumOff val="35000"/>
                  </a:prstClr>
                </a:solidFill>
                <a:latin typeface="Segoe UI Light" pitchFamily="34" charset="0"/>
              </a:rPr>
              <a:t>a</a:t>
            </a:r>
            <a:r>
              <a:rPr lang="en-US" sz="2000" spc="-30" dirty="0" smtClean="0">
                <a:solidFill>
                  <a:prstClr val="black">
                    <a:lumMod val="65000"/>
                    <a:lumOff val="35000"/>
                  </a:prstClr>
                </a:solidFill>
                <a:latin typeface="Segoe UI Light" pitchFamily="34" charset="0"/>
              </a:rPr>
              <a:t>ssembly.</a:t>
            </a:r>
            <a:endParaRPr lang="en-US" sz="2000" spc="-30" dirty="0">
              <a:solidFill>
                <a:prstClr val="black">
                  <a:lumMod val="65000"/>
                  <a:lumOff val="35000"/>
                </a:prstClr>
              </a:solidFill>
              <a:latin typeface="Segoe UI Light" pitchFamily="34" charset="0"/>
            </a:endParaRPr>
          </a:p>
        </p:txBody>
      </p:sp>
      <p:sp>
        <p:nvSpPr>
          <p:cNvPr id="36" name="Rectangle 35"/>
          <p:cNvSpPr/>
          <p:nvPr/>
        </p:nvSpPr>
        <p:spPr>
          <a:xfrm>
            <a:off x="1" y="-5463"/>
            <a:ext cx="4572000"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635347"/>
            <a:ext cx="4568297" cy="680025"/>
          </a:xfrm>
        </p:spPr>
        <p:txBody>
          <a:bodyPr anchor="ctr"/>
          <a:lstStyle/>
          <a:p>
            <a:pPr defTabSz="910584"/>
            <a:r>
              <a:rPr lang="en-US" sz="4000" dirty="0" smtClean="0">
                <a:solidFill>
                  <a:srgbClr val="FFFFFF"/>
                </a:solidFill>
                <a:latin typeface="Segoe UI Light"/>
              </a:rPr>
              <a:t>Design review</a:t>
            </a:r>
            <a:endParaRPr lang="en-US" sz="4000" dirty="0">
              <a:solidFill>
                <a:srgbClr val="FFFFFF"/>
              </a:solidFill>
              <a:latin typeface="Segoe UI Ligh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3385" t="2615" r="658" b="370"/>
          <a:stretch/>
        </p:blipFill>
        <p:spPr>
          <a:xfrm>
            <a:off x="1" y="1951876"/>
            <a:ext cx="4568297" cy="490612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079523510"/>
              </p:ext>
            </p:extLst>
          </p:nvPr>
        </p:nvGraphicFramePr>
        <p:xfrm>
          <a:off x="4739639" y="4475059"/>
          <a:ext cx="7172305" cy="1795795"/>
        </p:xfrm>
        <a:graphic>
          <a:graphicData uri="http://schemas.openxmlformats.org/drawingml/2006/table">
            <a:tbl>
              <a:tblPr firstRow="1" bandRow="1">
                <a:tableStyleId>{2D5ABB26-0587-4C30-8999-92F81FD0307C}</a:tableStyleId>
              </a:tblPr>
              <a:tblGrid>
                <a:gridCol w="2322865"/>
                <a:gridCol w="2322865"/>
                <a:gridCol w="2526575"/>
              </a:tblGrid>
              <a:tr h="1795795">
                <a:tc>
                  <a:txBody>
                    <a:bodyPr/>
                    <a:lstStyle/>
                    <a:p>
                      <a:pPr marL="0" marR="0" lvl="0" indent="0" algn="ctr" defTabSz="1218784" rtl="0" eaLnBrk="1" fontAlgn="auto" latinLnBrk="0" hangingPunct="1">
                        <a:lnSpc>
                          <a:spcPct val="107000"/>
                        </a:lnSpc>
                        <a:spcBef>
                          <a:spcPts val="0"/>
                        </a:spcBef>
                        <a:spcAft>
                          <a:spcPts val="0"/>
                        </a:spcAft>
                        <a:buClrTx/>
                        <a:buSzTx/>
                        <a:buFontTx/>
                        <a:buNone/>
                        <a:tabLst/>
                        <a:defRPr/>
                      </a:pPr>
                      <a:r>
                        <a:rPr lang="en-US" sz="1100" dirty="0" smtClean="0">
                          <a:solidFill>
                            <a:srgbClr val="595959"/>
                          </a:solidFill>
                          <a:effectLst/>
                        </a:rPr>
                        <a:t>Panasonic </a:t>
                      </a:r>
                      <a:r>
                        <a:rPr lang="en-US" sz="1100" baseline="0" dirty="0" smtClean="0">
                          <a:solidFill>
                            <a:srgbClr val="595959"/>
                          </a:solidFill>
                          <a:effectLst/>
                        </a:rPr>
                        <a:t>ToughPad 4K</a:t>
                      </a:r>
                      <a:endParaRPr lang="en-US" sz="1100" dirty="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latin typeface="Segoe UI Light" panose="020B0502040204020203" pitchFamily="34" charset="0"/>
                          <a:cs typeface="Segoe UI Light" panose="020B0502040204020203" pitchFamily="34" charset="0"/>
                        </a:rPr>
                        <a:t>Surface Pro 3</a:t>
                      </a:r>
                      <a:endParaRPr lang="en-US" sz="1100" dirty="0">
                        <a:solidFill>
                          <a:srgbClr val="595959"/>
                        </a:solidFill>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rPr>
                        <a:t>Fujitsu Arrows Tab Q704/H</a:t>
                      </a:r>
                      <a:endParaRPr lang="en-US" sz="1100" b="1" dirty="0" smtClean="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r>
            </a:tbl>
          </a:graphicData>
        </a:graphic>
      </p:graphicFrame>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l="15053" t="17813" r="15071" b="14441"/>
          <a:stretch/>
        </p:blipFill>
        <p:spPr>
          <a:xfrm>
            <a:off x="7638805" y="5101168"/>
            <a:ext cx="1495894" cy="815777"/>
          </a:xfrm>
          <a:prstGeom prst="rect">
            <a:avLst/>
          </a:prstGeom>
        </p:spPr>
      </p:pic>
      <p:pic>
        <p:nvPicPr>
          <p:cNvPr id="10" name="Picture 9" descr="http://www.pixelmagazine.co.uk/wp-content/uploads/2014/01/reduced-size-Panasonic-ToughpadFZM1_2DB46C2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442980" y="4965243"/>
            <a:ext cx="1023122" cy="951702"/>
          </a:xfrm>
          <a:prstGeom prst="rect">
            <a:avLst/>
          </a:prstGeom>
          <a:noFill/>
          <a:ln>
            <a:noFill/>
          </a:ln>
          <a:extLst>
            <a:ext uri="{53640926-AAD7-44d8-BBD7-CCE9431645EC}">
              <a14:shadowObscured xmlns:a14="http://schemas.microsoft.com/office/drawing/2010/main" xmlns=""/>
            </a:ext>
          </a:extLst>
        </p:spPr>
      </p:pic>
      <p:pic>
        <p:nvPicPr>
          <p:cNvPr id="11" name="Picture 10"/>
          <p:cNvPicPr/>
          <p:nvPr/>
        </p:nvPicPr>
        <p:blipFill>
          <a:blip r:embed="rId6">
            <a:clrChange>
              <a:clrFrom>
                <a:srgbClr val="FFFFFF"/>
              </a:clrFrom>
              <a:clrTo>
                <a:srgbClr val="FFFFFF">
                  <a:alpha val="0"/>
                </a:srgbClr>
              </a:clrTo>
            </a:clrChange>
          </a:blip>
          <a:stretch>
            <a:fillRect/>
          </a:stretch>
        </p:blipFill>
        <p:spPr>
          <a:xfrm>
            <a:off x="9853766" y="5101168"/>
            <a:ext cx="1528233" cy="815777"/>
          </a:xfrm>
          <a:prstGeom prst="rect">
            <a:avLst/>
          </a:prstGeom>
        </p:spPr>
      </p:pic>
    </p:spTree>
    <p:extLst>
      <p:ext uri="{BB962C8B-B14F-4D97-AF65-F5344CB8AC3E}">
        <p14:creationId xmlns:p14="http://schemas.microsoft.com/office/powerpoint/2010/main" val="178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5463"/>
            <a:ext cx="4572000"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2" name="Rectangle 1"/>
          <p:cNvSpPr/>
          <p:nvPr/>
        </p:nvSpPr>
        <p:spPr>
          <a:xfrm>
            <a:off x="4831678" y="369547"/>
            <a:ext cx="7050385" cy="4370427"/>
          </a:xfrm>
          <a:prstGeom prst="rect">
            <a:avLst/>
          </a:prstGeom>
        </p:spPr>
        <p:txBody>
          <a:bodyPr wrap="square">
            <a:spAutoFit/>
          </a:bodyPr>
          <a:lstStyle/>
          <a:p>
            <a:pPr defTabSz="1201167"/>
            <a:r>
              <a:rPr lang="en-US" sz="2800" dirty="0">
                <a:solidFill>
                  <a:srgbClr val="00B0F0"/>
                </a:solidFill>
                <a:latin typeface="Segoe UI Light" pitchFamily="34" charset="0"/>
              </a:rPr>
              <a:t>Replace </a:t>
            </a:r>
            <a:r>
              <a:rPr lang="en-US" sz="2800" dirty="0" smtClean="0">
                <a:solidFill>
                  <a:srgbClr val="00B0F0"/>
                </a:solidFill>
                <a:latin typeface="Segoe UI Light" pitchFamily="34" charset="0"/>
              </a:rPr>
              <a:t>printed </a:t>
            </a:r>
            <a:r>
              <a:rPr lang="en-US" sz="2800" dirty="0">
                <a:solidFill>
                  <a:srgbClr val="00B0F0"/>
                </a:solidFill>
                <a:latin typeface="Segoe UI Light" pitchFamily="34" charset="0"/>
              </a:rPr>
              <a:t>documentation to arm crews </a:t>
            </a:r>
            <a:r>
              <a:rPr lang="en-US" sz="2800" dirty="0" smtClean="0">
                <a:solidFill>
                  <a:srgbClr val="00B0F0"/>
                </a:solidFill>
                <a:latin typeface="Segoe UI Light" pitchFamily="34" charset="0"/>
              </a:rPr>
              <a:t>with </a:t>
            </a:r>
            <a:r>
              <a:rPr lang="en-US" sz="2800" dirty="0">
                <a:solidFill>
                  <a:srgbClr val="00B0F0"/>
                </a:solidFill>
                <a:latin typeface="Segoe UI Light" pitchFamily="34" charset="0"/>
              </a:rPr>
              <a:t>portable, interactive </a:t>
            </a:r>
            <a:r>
              <a:rPr lang="en-US" sz="2800" dirty="0" smtClean="0">
                <a:solidFill>
                  <a:srgbClr val="00B0F0"/>
                </a:solidFill>
                <a:latin typeface="Segoe UI Light" pitchFamily="34" charset="0"/>
              </a:rPr>
              <a:t>instructions</a:t>
            </a:r>
            <a:br>
              <a:rPr lang="en-US" sz="2800" dirty="0" smtClean="0">
                <a:solidFill>
                  <a:srgbClr val="00B0F0"/>
                </a:solidFill>
                <a:latin typeface="Segoe UI Light" pitchFamily="34" charset="0"/>
              </a:rPr>
            </a:br>
            <a:endParaRPr lang="en-US" sz="22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Review 3D interactive virtualizations and animations of each assembly step.</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Securely access centralized manuals on the go to reduce waste time in the field.</a:t>
            </a:r>
            <a:endParaRPr lang="en-US" sz="20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srgbClr val="595959"/>
                </a:solidFill>
                <a:latin typeface="Segoe UI Light" pitchFamily="34" charset="0"/>
              </a:rPr>
              <a:t>Facilitate</a:t>
            </a:r>
            <a:r>
              <a:rPr lang="en-US" sz="2000" dirty="0" smtClean="0">
                <a:solidFill>
                  <a:prstClr val="black">
                    <a:lumMod val="65000"/>
                    <a:lumOff val="35000"/>
                  </a:prstClr>
                </a:solidFill>
                <a:latin typeface="Segoe UI Light" pitchFamily="34" charset="0"/>
              </a:rPr>
              <a:t> real-time collaboration among employees </a:t>
            </a:r>
            <a:r>
              <a:rPr lang="en-US" sz="2000" dirty="0">
                <a:solidFill>
                  <a:prstClr val="black">
                    <a:lumMod val="65000"/>
                    <a:lumOff val="35000"/>
                  </a:prstClr>
                </a:solidFill>
                <a:latin typeface="Segoe UI Light" pitchFamily="34" charset="0"/>
              </a:rPr>
              <a:t>in the field or </a:t>
            </a:r>
            <a:r>
              <a:rPr lang="en-US" sz="2000" dirty="0" smtClean="0">
                <a:solidFill>
                  <a:prstClr val="black">
                    <a:lumMod val="65000"/>
                    <a:lumOff val="35000"/>
                  </a:prstClr>
                </a:solidFill>
                <a:latin typeface="Segoe UI Light" pitchFamily="34" charset="0"/>
              </a:rPr>
              <a:t>at </a:t>
            </a:r>
            <a:r>
              <a:rPr lang="en-US" sz="2000" dirty="0">
                <a:solidFill>
                  <a:prstClr val="black">
                    <a:lumMod val="65000"/>
                    <a:lumOff val="35000"/>
                  </a:prstClr>
                </a:solidFill>
                <a:latin typeface="Segoe UI Light" pitchFamily="34" charset="0"/>
              </a:rPr>
              <a:t>the corporate </a:t>
            </a:r>
            <a:r>
              <a:rPr lang="en-US" sz="2000" dirty="0" smtClean="0">
                <a:solidFill>
                  <a:prstClr val="black">
                    <a:lumMod val="65000"/>
                    <a:lumOff val="35000"/>
                  </a:prstClr>
                </a:solidFill>
                <a:latin typeface="Segoe UI Light" pitchFamily="34" charset="0"/>
              </a:rPr>
              <a:t>office.</a:t>
            </a:r>
          </a:p>
          <a:p>
            <a:pPr defTabSz="1201193">
              <a:spcAft>
                <a:spcPts val="1200"/>
              </a:spcAft>
              <a:buClr>
                <a:srgbClr val="00B0F0"/>
              </a:buClr>
            </a:pPr>
            <a:r>
              <a:rPr lang="en-US" sz="2000" spc="-50" dirty="0" smtClean="0">
                <a:solidFill>
                  <a:prstClr val="black">
                    <a:lumMod val="65000"/>
                    <a:lumOff val="35000"/>
                  </a:prstClr>
                </a:solidFill>
                <a:latin typeface="Segoe UI Light" pitchFamily="34" charset="0"/>
              </a:rPr>
              <a:t>Automate </a:t>
            </a:r>
            <a:r>
              <a:rPr lang="en-US" sz="2000" spc="-50" dirty="0">
                <a:solidFill>
                  <a:prstClr val="black">
                    <a:lumMod val="65000"/>
                    <a:lumOff val="35000"/>
                  </a:prstClr>
                </a:solidFill>
                <a:latin typeface="Segoe UI Light" pitchFamily="34" charset="0"/>
              </a:rPr>
              <a:t>manual </a:t>
            </a:r>
            <a:r>
              <a:rPr lang="en-US" sz="2000" spc="-50" dirty="0" smtClean="0">
                <a:solidFill>
                  <a:prstClr val="black">
                    <a:lumMod val="65000"/>
                    <a:lumOff val="35000"/>
                  </a:prstClr>
                </a:solidFill>
                <a:latin typeface="Segoe UI Light" pitchFamily="34" charset="0"/>
              </a:rPr>
              <a:t>workstreams and consolidate tasks on one device.</a:t>
            </a:r>
            <a:endParaRPr lang="en-US" sz="2000" spc="-5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Includes </a:t>
            </a:r>
            <a:r>
              <a:rPr lang="en-US" sz="2000" dirty="0">
                <a:solidFill>
                  <a:prstClr val="black">
                    <a:lumMod val="65000"/>
                    <a:lumOff val="35000"/>
                  </a:prstClr>
                </a:solidFill>
                <a:latin typeface="Segoe UI Light" pitchFamily="34" charset="0"/>
              </a:rPr>
              <a:t>b</a:t>
            </a:r>
            <a:r>
              <a:rPr lang="en-US" sz="2000" dirty="0" smtClean="0">
                <a:solidFill>
                  <a:prstClr val="black">
                    <a:lumMod val="65000"/>
                    <a:lumOff val="35000"/>
                  </a:prstClr>
                </a:solidFill>
                <a:latin typeface="Segoe UI Light" pitchFamily="34" charset="0"/>
              </a:rPr>
              <a:t>usiness architecture and production scheduling.</a:t>
            </a: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0" y="389126"/>
            <a:ext cx="4572000" cy="1172467"/>
          </a:xfrm>
        </p:spPr>
        <p:txBody>
          <a:bodyPr anchor="ctr"/>
          <a:lstStyle/>
          <a:p>
            <a:pPr defTabSz="910584"/>
            <a:r>
              <a:rPr lang="en-US" sz="4000" dirty="0" smtClean="0">
                <a:solidFill>
                  <a:srgbClr val="FFFFFF"/>
                </a:solidFill>
                <a:latin typeface="Segoe UI Light"/>
              </a:rPr>
              <a:t>Electronic work instruction</a:t>
            </a:r>
            <a:endParaRPr lang="en-US" sz="4000" dirty="0">
              <a:solidFill>
                <a:srgbClr val="FFFFFF"/>
              </a:solidFill>
              <a:latin typeface="Segoe UI Light"/>
            </a:endParaRPr>
          </a:p>
        </p:txBody>
      </p:sp>
      <p:graphicFrame>
        <p:nvGraphicFramePr>
          <p:cNvPr id="9" name="Table 8"/>
          <p:cNvGraphicFramePr>
            <a:graphicFrameLocks noGrp="1"/>
          </p:cNvGraphicFramePr>
          <p:nvPr>
            <p:extLst>
              <p:ext uri="{D42A27DB-BD31-4B8C-83A1-F6EECF244321}">
                <p14:modId xmlns:p14="http://schemas.microsoft.com/office/powerpoint/2010/main" val="3904921697"/>
              </p:ext>
            </p:extLst>
          </p:nvPr>
        </p:nvGraphicFramePr>
        <p:xfrm>
          <a:off x="4861560" y="4489727"/>
          <a:ext cx="7315200" cy="1795795"/>
        </p:xfrm>
        <a:graphic>
          <a:graphicData uri="http://schemas.openxmlformats.org/drawingml/2006/table">
            <a:tbl>
              <a:tblPr firstRow="1" bandRow="1">
                <a:tableStyleId>{2D5ABB26-0587-4C30-8999-92F81FD0307C}</a:tableStyleId>
              </a:tblPr>
              <a:tblGrid>
                <a:gridCol w="1889761"/>
                <a:gridCol w="1981200"/>
                <a:gridCol w="1950720"/>
                <a:gridCol w="1493519"/>
              </a:tblGrid>
              <a:tr h="1795795">
                <a:tc>
                  <a:txBody>
                    <a:bodyPr/>
                    <a:lstStyle/>
                    <a:p>
                      <a:pPr marL="0" marR="0" indent="0" algn="ctr" defTabSz="1218784" rtl="0" eaLnBrk="1" fontAlgn="auto" latinLnBrk="0" hangingPunct="1">
                        <a:lnSpc>
                          <a:spcPct val="107000"/>
                        </a:lnSpc>
                        <a:spcBef>
                          <a:spcPts val="0"/>
                        </a:spcBef>
                        <a:spcAft>
                          <a:spcPts val="0"/>
                        </a:spcAft>
                        <a:buClrTx/>
                        <a:buSzTx/>
                        <a:buFontTx/>
                        <a:buNone/>
                        <a:tabLst/>
                        <a:defRPr/>
                      </a:pPr>
                      <a:r>
                        <a:rPr lang="en-US" sz="1100" dirty="0" smtClean="0">
                          <a:solidFill>
                            <a:srgbClr val="595959"/>
                          </a:solidFill>
                          <a:effectLst/>
                        </a:rPr>
                        <a:t>Panasonic</a:t>
                      </a:r>
                      <a:r>
                        <a:rPr lang="en-US" sz="1100" baseline="0" dirty="0" smtClean="0">
                          <a:solidFill>
                            <a:srgbClr val="595959"/>
                          </a:solidFill>
                          <a:effectLst/>
                        </a:rPr>
                        <a:t> ToughPad FZ-M1</a:t>
                      </a:r>
                      <a:endParaRPr lang="en-US" sz="1100" dirty="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rPr>
                        <a:t>Panasonic ToughPad FZ-G1</a:t>
                      </a:r>
                      <a:endParaRPr lang="en-US" sz="1100" dirty="0">
                        <a:solidFill>
                          <a:srgbClr val="595959"/>
                        </a:solidFill>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Panasonic ToughPad FZ-E1</a:t>
                      </a:r>
                      <a:endParaRPr kumimoji="0" lang="en-US" sz="1100" u="none" strike="noStrike" kern="1200" cap="none" spc="0" normalizeH="0" baseline="0" noProof="0" dirty="0" smtClean="0">
                        <a:ln>
                          <a:noFill/>
                        </a:ln>
                        <a:solidFill>
                          <a:srgbClr val="595959"/>
                        </a:solidFill>
                        <a:effectLst/>
                        <a:uLnTx/>
                        <a:uFillTx/>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effectLst/>
                        </a:rPr>
                        <a:t>Winmate M101B</a:t>
                      </a:r>
                      <a:endParaRPr lang="en-US" sz="1100" b="1" dirty="0" smtClean="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r>
            </a:tbl>
          </a:graphicData>
        </a:graphic>
      </p:graphicFrame>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94881" y="5185687"/>
            <a:ext cx="929312" cy="726863"/>
          </a:xfrm>
          <a:prstGeom prst="rect">
            <a:avLst/>
          </a:prstGeom>
        </p:spPr>
      </p:pic>
      <p:pic>
        <p:nvPicPr>
          <p:cNvPr id="11" name="Picture 6" descr="Panasonic Toughpad FZ M1"/>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88281" y="5128820"/>
            <a:ext cx="1144065" cy="78373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M101B"/>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3929" y="5185686"/>
            <a:ext cx="796905" cy="726863"/>
          </a:xfrm>
          <a:prstGeom prst="rect">
            <a:avLst/>
          </a:prstGeom>
          <a:noFill/>
          <a:ln>
            <a:noFill/>
          </a:ln>
        </p:spPr>
      </p:pic>
      <p:pic>
        <p:nvPicPr>
          <p:cNvPr id="13" name="Picture 12" descr="http://www.panasonic.com/business/toughpad/US/responsive/img/specs-prod-fze1-hero.png"/>
          <p:cNvPicPr/>
          <p:nvPr/>
        </p:nvPicPr>
        <p:blipFill>
          <a:blip r:embed="rId6">
            <a:extLst>
              <a:ext uri="{28A0092B-C50C-407E-A947-70E740481C1C}">
                <a14:useLocalDpi xmlns:a14="http://schemas.microsoft.com/office/drawing/2010/main" val="0"/>
              </a:ext>
            </a:extLst>
          </a:blip>
          <a:srcRect/>
          <a:stretch>
            <a:fillRect/>
          </a:stretch>
        </p:blipFill>
        <p:spPr bwMode="auto">
          <a:xfrm>
            <a:off x="9371484" y="5158690"/>
            <a:ext cx="568690" cy="753859"/>
          </a:xfrm>
          <a:prstGeom prst="rect">
            <a:avLst/>
          </a:prstGeom>
          <a:noFill/>
          <a:ln>
            <a:no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37068" r="1285"/>
          <a:stretch/>
        </p:blipFill>
        <p:spPr>
          <a:xfrm>
            <a:off x="0" y="1927244"/>
            <a:ext cx="4572000" cy="4930755"/>
          </a:xfrm>
          <a:prstGeom prst="rect">
            <a:avLst/>
          </a:prstGeom>
        </p:spPr>
      </p:pic>
    </p:spTree>
    <p:extLst>
      <p:ext uri="{BB962C8B-B14F-4D97-AF65-F5344CB8AC3E}">
        <p14:creationId xmlns:p14="http://schemas.microsoft.com/office/powerpoint/2010/main" val="244154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6737" y="365875"/>
            <a:ext cx="7071360" cy="4872800"/>
          </a:xfrm>
          <a:prstGeom prst="rect">
            <a:avLst/>
          </a:prstGeom>
        </p:spPr>
        <p:txBody>
          <a:bodyPr wrap="square">
            <a:noAutofit/>
          </a:bodyPr>
          <a:lstStyle/>
          <a:p>
            <a:pPr defTabSz="1201167">
              <a:spcAft>
                <a:spcPts val="2400"/>
              </a:spcAft>
            </a:pPr>
            <a:r>
              <a:rPr lang="en-US" sz="2800" dirty="0">
                <a:solidFill>
                  <a:srgbClr val="00B0F0"/>
                </a:solidFill>
                <a:latin typeface="Segoe UI Light" pitchFamily="34" charset="0"/>
              </a:rPr>
              <a:t>Enable real-time customer data to provide better service to </a:t>
            </a:r>
            <a:r>
              <a:rPr lang="en-US" sz="2800" dirty="0" smtClean="0">
                <a:solidFill>
                  <a:srgbClr val="00B0F0"/>
                </a:solidFill>
                <a:latin typeface="Segoe UI Light" pitchFamily="34" charset="0"/>
              </a:rPr>
              <a:t>customers</a:t>
            </a:r>
            <a:endParaRPr lang="en-US" sz="800" dirty="0">
              <a:solidFill>
                <a:prstClr val="black">
                  <a:lumMod val="65000"/>
                  <a:lumOff val="35000"/>
                </a:prstClr>
              </a:solidFill>
              <a:latin typeface="Segoe UI Light" pitchFamily="34" charset="0"/>
            </a:endParaRP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Empower staff to offer more personalized services with </a:t>
            </a:r>
            <a:br>
              <a:rPr lang="en-US" sz="2000" dirty="0" smtClean="0">
                <a:solidFill>
                  <a:prstClr val="black">
                    <a:lumMod val="65000"/>
                    <a:lumOff val="35000"/>
                  </a:prstClr>
                </a:solidFill>
                <a:latin typeface="Segoe UI Light" pitchFamily="34" charset="0"/>
              </a:rPr>
            </a:br>
            <a:r>
              <a:rPr lang="en-US" sz="2000" dirty="0" smtClean="0">
                <a:solidFill>
                  <a:prstClr val="black">
                    <a:lumMod val="65000"/>
                    <a:lumOff val="35000"/>
                  </a:prstClr>
                </a:solidFill>
                <a:latin typeface="Segoe UI Light" pitchFamily="34" charset="0"/>
              </a:rPr>
              <a:t>customer preferences, activities, and history.</a:t>
            </a:r>
          </a:p>
          <a:p>
            <a:pPr defTabSz="1201193">
              <a:spcAft>
                <a:spcPts val="1200"/>
              </a:spcAft>
              <a:buClr>
                <a:srgbClr val="00B0F0"/>
              </a:buClr>
            </a:pPr>
            <a:r>
              <a:rPr lang="en-US" sz="2000" dirty="0">
                <a:solidFill>
                  <a:prstClr val="black">
                    <a:lumMod val="65000"/>
                    <a:lumOff val="35000"/>
                  </a:prstClr>
                </a:solidFill>
                <a:latin typeface="Segoe UI Light" pitchFamily="34" charset="0"/>
              </a:rPr>
              <a:t>Provide secure CRM access from the office or from the field.</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Facilitate efficient collaboration between sales, marketing, and engineering teams.</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Alert sales professionals of cross-sell/up-sell opportunities.</a:t>
            </a:r>
          </a:p>
          <a:p>
            <a:pPr defTabSz="1201193">
              <a:spcAft>
                <a:spcPts val="1200"/>
              </a:spcAft>
              <a:buClr>
                <a:srgbClr val="00B0F0"/>
              </a:buClr>
            </a:pPr>
            <a:r>
              <a:rPr lang="en-US" sz="2000" dirty="0" smtClean="0">
                <a:solidFill>
                  <a:prstClr val="black">
                    <a:lumMod val="65000"/>
                    <a:lumOff val="35000"/>
                  </a:prstClr>
                </a:solidFill>
                <a:latin typeface="Segoe UI Light" pitchFamily="34" charset="0"/>
              </a:rPr>
              <a:t>Track results of marketing campaigns to optimize spend.</a:t>
            </a:r>
            <a:endParaRPr lang="en-US" sz="2000" dirty="0">
              <a:solidFill>
                <a:prstClr val="black">
                  <a:lumMod val="65000"/>
                  <a:lumOff val="35000"/>
                </a:prstClr>
              </a:solidFill>
              <a:latin typeface="Segoe UI Light" pitchFamily="34" charset="0"/>
            </a:endParaRPr>
          </a:p>
        </p:txBody>
      </p:sp>
      <p:sp>
        <p:nvSpPr>
          <p:cNvPr id="36" name="Rectangle 35"/>
          <p:cNvSpPr/>
          <p:nvPr/>
        </p:nvSpPr>
        <p:spPr>
          <a:xfrm>
            <a:off x="1" y="-5463"/>
            <a:ext cx="4572000"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635347"/>
            <a:ext cx="4568297" cy="680025"/>
          </a:xfrm>
        </p:spPr>
        <p:txBody>
          <a:bodyPr anchor="ctr"/>
          <a:lstStyle/>
          <a:p>
            <a:pPr defTabSz="910584"/>
            <a:r>
              <a:rPr lang="en-US" sz="4000" dirty="0" smtClean="0">
                <a:solidFill>
                  <a:srgbClr val="FFFFFF"/>
                </a:solidFill>
                <a:latin typeface="Segoe UI Light"/>
              </a:rPr>
              <a:t>Sales &amp; marketing</a:t>
            </a:r>
            <a:endParaRPr lang="en-US" sz="4000" dirty="0">
              <a:solidFill>
                <a:srgbClr val="FFFFFF"/>
              </a:solidFill>
              <a:latin typeface="Segoe UI Light"/>
            </a:endParaRPr>
          </a:p>
        </p:txBody>
      </p:sp>
      <p:graphicFrame>
        <p:nvGraphicFramePr>
          <p:cNvPr id="9" name="Table 8"/>
          <p:cNvGraphicFramePr>
            <a:graphicFrameLocks noGrp="1"/>
          </p:cNvGraphicFramePr>
          <p:nvPr>
            <p:extLst/>
          </p:nvPr>
        </p:nvGraphicFramePr>
        <p:xfrm>
          <a:off x="4723311" y="4263422"/>
          <a:ext cx="7193280" cy="592773"/>
        </p:xfrm>
        <a:graphic>
          <a:graphicData uri="http://schemas.openxmlformats.org/drawingml/2006/table">
            <a:tbl>
              <a:tblPr firstRow="1" bandRow="1">
                <a:tableStyleId>{2D5ABB26-0587-4C30-8999-92F81FD0307C}</a:tableStyleId>
              </a:tblPr>
              <a:tblGrid>
                <a:gridCol w="1453612"/>
                <a:gridCol w="1453612"/>
                <a:gridCol w="1453612"/>
                <a:gridCol w="1471178"/>
                <a:gridCol w="1361266"/>
              </a:tblGrid>
              <a:tr h="379816">
                <a:tc>
                  <a:txBody>
                    <a:bodyPr/>
                    <a:lstStyle/>
                    <a:p>
                      <a:pPr marL="0" marR="0" lvl="0" indent="0" algn="ctr" defTabSz="1218784" rtl="0" eaLnBrk="1" fontAlgn="auto" latinLnBrk="0" hangingPunct="1">
                        <a:lnSpc>
                          <a:spcPct val="107000"/>
                        </a:lnSpc>
                        <a:spcBef>
                          <a:spcPts val="0"/>
                        </a:spcBef>
                        <a:spcAft>
                          <a:spcPts val="0"/>
                        </a:spcAft>
                        <a:buClrTx/>
                        <a:buSzTx/>
                        <a:buFontTx/>
                        <a:buNone/>
                        <a:tabLst/>
                        <a:defRPr/>
                      </a:pPr>
                      <a:r>
                        <a:rPr lang="en-US" sz="1100" dirty="0" smtClean="0">
                          <a:solidFill>
                            <a:srgbClr val="595959"/>
                          </a:solidFill>
                          <a:effectLst/>
                        </a:rPr>
                        <a:t>Dell Venue 8 Pro</a:t>
                      </a:r>
                      <a:endParaRPr lang="en-US" sz="1100" dirty="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c>
                  <a:txBody>
                    <a:bodyPr/>
                    <a:lstStyle/>
                    <a:p>
                      <a:pPr marL="0" marR="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Surface Pro 3</a:t>
                      </a:r>
                      <a:endParaRPr lang="en-US" sz="1100" dirty="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Lenovo ThinkPad 8</a:t>
                      </a:r>
                      <a:endParaRPr lang="en-US" sz="1100" dirty="0">
                        <a:solidFill>
                          <a:srgbClr val="595959"/>
                        </a:solidFill>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7000"/>
                        </a:lnSpc>
                        <a:spcBef>
                          <a:spcPts val="0"/>
                        </a:spcBef>
                        <a:spcAft>
                          <a:spcPts val="0"/>
                        </a:spcAft>
                        <a:buClrTx/>
                        <a:buSzTx/>
                        <a:buFontTx/>
                        <a:buNone/>
                        <a:tabLst/>
                        <a:defRPr/>
                      </a:pPr>
                      <a:endParaRPr kumimoji="0" lang="en-US" sz="1100" u="none" strike="noStrike" kern="1200" cap="none" spc="0" normalizeH="0" baseline="0" noProof="0" dirty="0" smtClean="0">
                        <a:ln>
                          <a:noFill/>
                        </a:ln>
                        <a:solidFill>
                          <a:srgbClr val="595959"/>
                        </a:solidFill>
                        <a:effectLst/>
                        <a:uLnTx/>
                        <a:uFillTx/>
                      </a:endParaRPr>
                    </a:p>
                    <a:p>
                      <a:pPr marL="0" marR="0" lvl="0" indent="0" algn="ctr" defTabSz="1218784" rtl="0" eaLnBrk="1" fontAlgn="auto" latinLnBrk="0" hangingPunct="1">
                        <a:lnSpc>
                          <a:spcPct val="107000"/>
                        </a:lnSpc>
                        <a:spcBef>
                          <a:spcPts val="0"/>
                        </a:spcBef>
                        <a:spcAft>
                          <a:spcPts val="0"/>
                        </a:spcAft>
                        <a:buClrTx/>
                        <a:buSzTx/>
                        <a:buFontTx/>
                        <a:buNone/>
                        <a:tabLst/>
                        <a:defRPr/>
                      </a:pPr>
                      <a:endParaRPr kumimoji="0" lang="en-US" sz="1100" u="none" strike="noStrike" kern="1200" cap="none" spc="0" normalizeH="0" baseline="0" noProof="0" dirty="0" smtClean="0">
                        <a:ln>
                          <a:noFill/>
                        </a:ln>
                        <a:solidFill>
                          <a:srgbClr val="595959"/>
                        </a:solidFill>
                        <a:effectLst/>
                        <a:uLnTx/>
                        <a:uFillTx/>
                      </a:endParaRPr>
                    </a:p>
                    <a:p>
                      <a:pPr marL="0" marR="0" lvl="0" indent="0" algn="ctr" defTabSz="1218784" rtl="0" eaLnBrk="1" fontAlgn="auto" latinLnBrk="0" hangingPunct="1">
                        <a:lnSpc>
                          <a:spcPct val="107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595959"/>
                          </a:solidFill>
                          <a:effectLst/>
                          <a:uLnTx/>
                          <a:uFillTx/>
                        </a:rPr>
                        <a:t>HP ElitePad 1000 G2</a:t>
                      </a:r>
                      <a:endParaRPr kumimoji="0" lang="en-US" sz="1100" u="none" strike="noStrike" kern="1200" cap="none" spc="0" normalizeH="0" baseline="0" noProof="0" dirty="0" smtClean="0">
                        <a:ln>
                          <a:noFill/>
                        </a:ln>
                        <a:solidFill>
                          <a:srgbClr val="595959"/>
                        </a:solidFill>
                        <a:effectLst/>
                        <a:uLnTx/>
                        <a:uFillTx/>
                        <a:latin typeface="Segoe UI Light" panose="020B0502040204020203" pitchFamily="34" charset="0"/>
                        <a:cs typeface="Segoe UI Light" panose="020B0502040204020203" pitchFamily="34" charset="0"/>
                      </a:endParaRPr>
                    </a:p>
                  </a:txBody>
                  <a:tcPr marL="73025" marR="73025" marT="27305" marB="27305" anchor="b"/>
                </a:tc>
                <a:tc>
                  <a:txBody>
                    <a:bodyPr/>
                    <a:lstStyle/>
                    <a:p>
                      <a:pPr marL="0" marR="0" lvl="0" indent="0" algn="ctr" defTabSz="1218784" rtl="0" eaLnBrk="1" fontAlgn="auto" latinLnBrk="0" hangingPunct="1">
                        <a:lnSpc>
                          <a:spcPct val="100000"/>
                        </a:lnSpc>
                        <a:spcBef>
                          <a:spcPts val="0"/>
                        </a:spcBef>
                        <a:spcAft>
                          <a:spcPts val="0"/>
                        </a:spcAft>
                        <a:buClrTx/>
                        <a:buSzTx/>
                        <a:buFontTx/>
                        <a:buNone/>
                        <a:tabLst/>
                        <a:defRPr/>
                      </a:pPr>
                      <a:r>
                        <a:rPr lang="en-US" sz="1100" dirty="0" smtClean="0">
                          <a:solidFill>
                            <a:srgbClr val="595959"/>
                          </a:solidFill>
                          <a:effectLst/>
                        </a:rPr>
                        <a:t>Dell 11 Venue Pro</a:t>
                      </a:r>
                      <a:endParaRPr kumimoji="0" lang="en-US" sz="1100" u="none" strike="noStrike" kern="1200" cap="none" spc="0" normalizeH="0" baseline="0" noProof="0" dirty="0" smtClean="0">
                        <a:ln>
                          <a:noFill/>
                        </a:ln>
                        <a:solidFill>
                          <a:srgbClr val="595959"/>
                        </a:solidFill>
                        <a:effectLst/>
                        <a:uLnTx/>
                        <a:uFillTx/>
                        <a:latin typeface="Segoe UI Light" panose="020B0502040204020203" pitchFamily="34" charset="0"/>
                        <a:cs typeface="Segoe UI Light" panose="020B0502040204020203" pitchFamily="34" charset="0"/>
                      </a:endParaRPr>
                    </a:p>
                  </a:txBody>
                  <a:tcPr marL="73025" marR="73025" marT="27305" marB="27305" anchor="b"/>
                </a:tc>
              </a:tr>
            </a:tbl>
          </a:graphicData>
        </a:graphic>
      </p:graphicFrame>
      <p:grpSp>
        <p:nvGrpSpPr>
          <p:cNvPr id="3" name="Group 2"/>
          <p:cNvGrpSpPr/>
          <p:nvPr/>
        </p:nvGrpSpPr>
        <p:grpSpPr>
          <a:xfrm>
            <a:off x="5361757" y="4923492"/>
            <a:ext cx="6251102" cy="976986"/>
            <a:chOff x="5361757" y="5159560"/>
            <a:chExt cx="4740649" cy="740917"/>
          </a:xfrm>
        </p:grpSpPr>
        <p:pic>
          <p:nvPicPr>
            <p:cNvPr id="10" name="Picture 9"/>
            <p:cNvPicPr>
              <a:picLocks noChangeAspect="1"/>
            </p:cNvPicPr>
            <p:nvPr/>
          </p:nvPicPr>
          <p:blipFill rotWithShape="1">
            <a:blip r:embed="rId3">
              <a:extLst>
                <a:ext uri="{28A0092B-C50C-407E-A947-70E740481C1C}">
                  <a14:useLocalDpi xmlns:a14="http://schemas.microsoft.com/office/drawing/2010/main"/>
                </a:ext>
              </a:extLst>
            </a:blip>
            <a:srcRect l="15053" t="17813" r="15071" b="14441"/>
            <a:stretch/>
          </p:blipFill>
          <p:spPr>
            <a:xfrm>
              <a:off x="6191706" y="5246429"/>
              <a:ext cx="1034640" cy="654048"/>
            </a:xfrm>
            <a:prstGeom prst="rect">
              <a:avLst/>
            </a:prstGeom>
          </p:spPr>
        </p:pic>
        <p:pic>
          <p:nvPicPr>
            <p:cNvPr id="11" name="Picture 4" descr="Lenovo ThinkPad 8"/>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361757" y="5185543"/>
              <a:ext cx="359002" cy="65405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HP ElitePad 1000 G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395127" y="5159560"/>
              <a:ext cx="575829" cy="680033"/>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Dell Venue 11 Pro"/>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426226" y="5187394"/>
              <a:ext cx="676180" cy="68003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Lenovo ThinkPad 8"/>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516223" y="5200264"/>
              <a:ext cx="380316" cy="65404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1950720"/>
            <a:ext cx="4572000" cy="4961148"/>
          </a:xfrm>
          <a:prstGeom prst="rect">
            <a:avLst/>
          </a:prstGeom>
        </p:spPr>
      </p:pic>
      <p:sp>
        <p:nvSpPr>
          <p:cNvPr id="5" name="TextBox 4"/>
          <p:cNvSpPr txBox="1"/>
          <p:nvPr/>
        </p:nvSpPr>
        <p:spPr>
          <a:xfrm>
            <a:off x="4947557" y="6090556"/>
            <a:ext cx="7086600" cy="604157"/>
          </a:xfrm>
          <a:prstGeom prst="rect">
            <a:avLst/>
          </a:prstGeom>
        </p:spPr>
        <p:txBody>
          <a:bodyPr vert="horz" wrap="square" lIns="91440" tIns="91440" rIns="91440" bIns="91440" rtlCol="0" anchor="t">
            <a:noAutofit/>
          </a:bodyPr>
          <a:lstStyle/>
          <a:p>
            <a:pPr defTabSz="1218784">
              <a:lnSpc>
                <a:spcPct val="107000"/>
              </a:lnSpc>
              <a:defRPr/>
            </a:pPr>
            <a:r>
              <a:rPr lang="en-US" sz="1100" dirty="0">
                <a:solidFill>
                  <a:srgbClr val="595959"/>
                </a:solidFill>
              </a:rPr>
              <a:t>Dell Venue 8 Pro   </a:t>
            </a:r>
            <a:r>
              <a:rPr lang="en-US" sz="1100" dirty="0" smtClean="0">
                <a:solidFill>
                  <a:srgbClr val="595959"/>
                </a:solidFill>
              </a:rPr>
              <a:t>          Surface </a:t>
            </a:r>
            <a:r>
              <a:rPr lang="en-US" sz="1100" dirty="0">
                <a:solidFill>
                  <a:srgbClr val="595959"/>
                </a:solidFill>
              </a:rPr>
              <a:t>Pro 3   </a:t>
            </a:r>
            <a:r>
              <a:rPr lang="en-US" sz="1100" dirty="0" smtClean="0">
                <a:solidFill>
                  <a:srgbClr val="595959"/>
                </a:solidFill>
              </a:rPr>
              <a:t>            </a:t>
            </a:r>
            <a:r>
              <a:rPr lang="en-US" sz="1100" dirty="0">
                <a:solidFill>
                  <a:srgbClr val="595959"/>
                </a:solidFill>
              </a:rPr>
              <a:t>Lenovo ThinkPad 8   </a:t>
            </a:r>
            <a:r>
              <a:rPr lang="en-US" sz="1100" dirty="0" smtClean="0">
                <a:solidFill>
                  <a:srgbClr val="595959"/>
                </a:solidFill>
              </a:rPr>
              <a:t>   HP </a:t>
            </a:r>
            <a:r>
              <a:rPr lang="en-US" sz="1100" dirty="0" err="1">
                <a:solidFill>
                  <a:srgbClr val="595959"/>
                </a:solidFill>
              </a:rPr>
              <a:t>ElitePad</a:t>
            </a:r>
            <a:r>
              <a:rPr lang="en-US" sz="1100" dirty="0">
                <a:solidFill>
                  <a:srgbClr val="595959"/>
                </a:solidFill>
              </a:rPr>
              <a:t> 1000  </a:t>
            </a:r>
            <a:r>
              <a:rPr lang="en-US" sz="1100" dirty="0" smtClean="0">
                <a:solidFill>
                  <a:srgbClr val="595959"/>
                </a:solidFill>
              </a:rPr>
              <a:t>     Dell </a:t>
            </a:r>
            <a:r>
              <a:rPr lang="en-US" sz="1100" dirty="0">
                <a:solidFill>
                  <a:srgbClr val="595959"/>
                </a:solidFill>
              </a:rPr>
              <a:t>11 Venue </a:t>
            </a:r>
            <a:r>
              <a:rPr lang="en-US" sz="1100" dirty="0" smtClean="0">
                <a:solidFill>
                  <a:srgbClr val="595959"/>
                </a:solidFill>
              </a:rPr>
              <a:t>Pro</a:t>
            </a:r>
          </a:p>
          <a:p>
            <a:pPr defTabSz="1218784">
              <a:lnSpc>
                <a:spcPct val="107000"/>
              </a:lnSpc>
              <a:defRPr/>
            </a:pPr>
            <a:r>
              <a:rPr lang="en-US" sz="1100" dirty="0" smtClean="0">
                <a:solidFill>
                  <a:srgbClr val="595959"/>
                </a:solidFill>
              </a:rPr>
              <a:t>   (LTE Option)			                     (LTE Option)               </a:t>
            </a:r>
            <a:r>
              <a:rPr lang="en-US" sz="1100" dirty="0">
                <a:solidFill>
                  <a:srgbClr val="595959"/>
                </a:solidFill>
              </a:rPr>
              <a:t>(LTE Option)</a:t>
            </a:r>
          </a:p>
          <a:p>
            <a:pPr defTabSz="1218784">
              <a:lnSpc>
                <a:spcPct val="107000"/>
              </a:lnSpc>
              <a:defRPr/>
            </a:pPr>
            <a:endParaRPr lang="en-US" sz="1100" dirty="0">
              <a:solidFill>
                <a:srgbClr val="595959"/>
              </a:solidFill>
            </a:endParaRPr>
          </a:p>
        </p:txBody>
      </p:sp>
    </p:spTree>
    <p:extLst>
      <p:ext uri="{BB962C8B-B14F-4D97-AF65-F5344CB8AC3E}">
        <p14:creationId xmlns:p14="http://schemas.microsoft.com/office/powerpoint/2010/main" val="153694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
          <p:cNvSpPr>
            <a:spLocks noGrp="1"/>
          </p:cNvSpPr>
          <p:nvPr>
            <p:ph type="body" sz="quarter" idx="15"/>
          </p:nvPr>
        </p:nvSpPr>
        <p:spPr>
          <a:xfrm>
            <a:off x="4972054" y="3244341"/>
            <a:ext cx="6731000" cy="369332"/>
          </a:xfrm>
        </p:spPr>
        <p:txBody>
          <a:bodyPr/>
          <a:lstStyle/>
          <a:p>
            <a:endParaRPr lang="en-US" dirty="0"/>
          </a:p>
        </p:txBody>
      </p:sp>
      <p:sp>
        <p:nvSpPr>
          <p:cNvPr id="6" name="Rectangle 5"/>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ts val="0"/>
              </a:spcBef>
              <a:spcAft>
                <a:spcPts val="0"/>
              </a:spcAft>
            </a:pPr>
            <a:r>
              <a:rPr lang="en-US" sz="4400" dirty="0">
                <a:solidFill>
                  <a:schemeClr val="bg2"/>
                </a:solidFill>
              </a:rPr>
              <a:t>Apps for your business</a:t>
            </a:r>
          </a:p>
        </p:txBody>
      </p:sp>
      <p:sp>
        <p:nvSpPr>
          <p:cNvPr id="8" name="Rectangle 7"/>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192233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usinessStartScreen.jpg"/>
          <p:cNvPicPr>
            <a:picLocks noChangeAspect="1"/>
          </p:cNvPicPr>
          <p:nvPr/>
        </p:nvPicPr>
        <p:blipFill rotWithShape="1">
          <a:blip r:embed="rId3" cstate="print">
            <a:extLst>
              <a:ext uri="{28A0092B-C50C-407E-A947-70E740481C1C}">
                <a14:useLocalDpi xmlns:a14="http://schemas.microsoft.com/office/drawing/2010/main"/>
              </a:ext>
            </a:extLst>
          </a:blip>
          <a:srcRect l="2665" t="7342" b="9945"/>
          <a:stretch/>
        </p:blipFill>
        <p:spPr>
          <a:xfrm>
            <a:off x="0" y="-1"/>
            <a:ext cx="12184888" cy="6858001"/>
          </a:xfrm>
          <a:prstGeom prst="rect">
            <a:avLst/>
          </a:prstGeom>
        </p:spPr>
      </p:pic>
      <p:sp>
        <p:nvSpPr>
          <p:cNvPr id="18" name="Rectangle 17"/>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9" name="Title 5"/>
          <p:cNvSpPr>
            <a:spLocks noGrp="1"/>
          </p:cNvSpPr>
          <p:nvPr>
            <p:ph type="title"/>
          </p:nvPr>
        </p:nvSpPr>
        <p:spPr>
          <a:xfrm>
            <a:off x="407296" y="317517"/>
            <a:ext cx="12192000" cy="646042"/>
          </a:xfrm>
        </p:spPr>
        <p:txBody>
          <a:bodyPr/>
          <a:lstStyle/>
          <a:p>
            <a:r>
              <a:rPr lang="en-US" dirty="0"/>
              <a:t>New Windows apps for </a:t>
            </a:r>
            <a:r>
              <a:rPr lang="en-US" dirty="0" smtClean="0"/>
              <a:t>business</a:t>
            </a:r>
            <a:endParaRPr lang="en-US" dirty="0"/>
          </a:p>
        </p:txBody>
      </p:sp>
      <p:sp>
        <p:nvSpPr>
          <p:cNvPr id="20" name="Rectangle 19"/>
          <p:cNvSpPr/>
          <p:nvPr/>
        </p:nvSpPr>
        <p:spPr bwMode="auto">
          <a:xfrm>
            <a:off x="4208752" y="1659289"/>
            <a:ext cx="3716280" cy="1369174"/>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a:solidFill>
                  <a:srgbClr val="FFFFFF"/>
                </a:solidFill>
                <a:latin typeface="Segoe UI Light" pitchFamily="34" charset="0"/>
              </a:rPr>
              <a:t>Internal line of</a:t>
            </a:r>
            <a:br>
              <a:rPr lang="en-US" sz="3200" spc="-30" dirty="0">
                <a:solidFill>
                  <a:srgbClr val="FFFFFF"/>
                </a:solidFill>
                <a:latin typeface="Segoe UI Light" pitchFamily="34" charset="0"/>
              </a:rPr>
            </a:br>
            <a:r>
              <a:rPr lang="en-US" sz="3200" spc="-30" dirty="0">
                <a:solidFill>
                  <a:srgbClr val="FFFFFF"/>
                </a:solidFill>
                <a:latin typeface="Segoe UI Light" pitchFamily="34" charset="0"/>
              </a:rPr>
              <a:t>business apps </a:t>
            </a:r>
          </a:p>
        </p:txBody>
      </p:sp>
      <p:sp>
        <p:nvSpPr>
          <p:cNvPr id="21" name="Rectangle 20"/>
          <p:cNvSpPr/>
          <p:nvPr/>
        </p:nvSpPr>
        <p:spPr>
          <a:xfrm>
            <a:off x="4208349" y="3012429"/>
            <a:ext cx="3715860"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2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5054" y="3137929"/>
            <a:ext cx="2961803" cy="185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Rectangle 22"/>
          <p:cNvSpPr/>
          <p:nvPr/>
        </p:nvSpPr>
        <p:spPr bwMode="auto">
          <a:xfrm>
            <a:off x="382414" y="1659287"/>
            <a:ext cx="3718154" cy="1359405"/>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smtClean="0">
                <a:solidFill>
                  <a:schemeClr val="bg1"/>
                </a:solidFill>
                <a:latin typeface="Segoe UI Light" pitchFamily="34" charset="0"/>
              </a:rPr>
              <a:t>Apps for your customers</a:t>
            </a:r>
          </a:p>
          <a:p>
            <a:pPr algn="ctr" defTabSz="913656" fontAlgn="base">
              <a:spcBef>
                <a:spcPct val="0"/>
              </a:spcBef>
              <a:spcAft>
                <a:spcPct val="0"/>
              </a:spcAft>
            </a:pPr>
            <a:endParaRPr lang="en-US" sz="3137" dirty="0">
              <a:solidFill>
                <a:schemeClr val="bg1"/>
              </a:solidFill>
              <a:latin typeface="Segoe UI Light" pitchFamily="34" charset="0"/>
              <a:ea typeface="Segoe UI" pitchFamily="34" charset="0"/>
              <a:cs typeface="Segoe UI" pitchFamily="34" charset="0"/>
            </a:endParaRPr>
          </a:p>
        </p:txBody>
      </p:sp>
      <p:sp>
        <p:nvSpPr>
          <p:cNvPr id="24" name="Rectangle 23"/>
          <p:cNvSpPr/>
          <p:nvPr/>
        </p:nvSpPr>
        <p:spPr>
          <a:xfrm>
            <a:off x="387312" y="3012429"/>
            <a:ext cx="3715828"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25" name="Group 24"/>
          <p:cNvGrpSpPr>
            <a:grpSpLocks noChangeAspect="1"/>
          </p:cNvGrpSpPr>
          <p:nvPr/>
        </p:nvGrpSpPr>
        <p:grpSpPr>
          <a:xfrm>
            <a:off x="888896" y="3238029"/>
            <a:ext cx="2705190" cy="1697680"/>
            <a:chOff x="501650" y="2614267"/>
            <a:chExt cx="5163953" cy="3200401"/>
          </a:xfrm>
        </p:grpSpPr>
        <p:pic>
          <p:nvPicPr>
            <p:cNvPr id="26" name="Picture 1" descr="image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581" y="2960550"/>
              <a:ext cx="4553902" cy="256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Windows Tablet"/>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1650" y="2614267"/>
              <a:ext cx="5163953" cy="3200401"/>
            </a:xfrm>
            <a:prstGeom prst="rect">
              <a:avLst/>
            </a:prstGeom>
          </p:spPr>
        </p:pic>
      </p:grpSp>
      <p:sp>
        <p:nvSpPr>
          <p:cNvPr id="28" name="Rectangle 27"/>
          <p:cNvSpPr/>
          <p:nvPr/>
        </p:nvSpPr>
        <p:spPr bwMode="auto">
          <a:xfrm>
            <a:off x="8031341" y="1659288"/>
            <a:ext cx="3718154" cy="1369173"/>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a:solidFill>
                  <a:srgbClr val="FFFFFF"/>
                </a:solidFill>
                <a:latin typeface="Segoe UI Light" pitchFamily="34" charset="0"/>
              </a:rPr>
              <a:t>Leading </a:t>
            </a:r>
            <a:r>
              <a:rPr lang="en-US" sz="3200" spc="-30" dirty="0" smtClean="0">
                <a:solidFill>
                  <a:srgbClr val="FFFFFF"/>
                </a:solidFill>
                <a:latin typeface="Segoe UI Light" pitchFamily="34" charset="0"/>
              </a:rPr>
              <a:t>3</a:t>
            </a:r>
            <a:r>
              <a:rPr lang="en-US" sz="3200" spc="-30" baseline="30000" dirty="0" smtClean="0">
                <a:solidFill>
                  <a:srgbClr val="FFFFFF"/>
                </a:solidFill>
                <a:latin typeface="Segoe UI Light" pitchFamily="34" charset="0"/>
              </a:rPr>
              <a:t>rd</a:t>
            </a:r>
            <a:r>
              <a:rPr lang="en-US" sz="3200" spc="-30" dirty="0" smtClean="0">
                <a:solidFill>
                  <a:srgbClr val="FFFFFF"/>
                </a:solidFill>
                <a:latin typeface="Segoe UI Light" pitchFamily="34" charset="0"/>
              </a:rPr>
              <a:t>-party </a:t>
            </a:r>
            <a:endParaRPr lang="en-US" sz="3200" spc="-30" dirty="0">
              <a:solidFill>
                <a:srgbClr val="FFFFFF"/>
              </a:solidFill>
              <a:latin typeface="Segoe UI Light" pitchFamily="34" charset="0"/>
            </a:endParaRPr>
          </a:p>
          <a:p>
            <a:pPr algn="ctr" defTabSz="913656" fontAlgn="base">
              <a:spcBef>
                <a:spcPct val="0"/>
              </a:spcBef>
              <a:spcAft>
                <a:spcPct val="0"/>
              </a:spcAft>
            </a:pPr>
            <a:r>
              <a:rPr lang="en-US" sz="3200" spc="-30" dirty="0" smtClean="0">
                <a:solidFill>
                  <a:srgbClr val="FFFFFF"/>
                </a:solidFill>
                <a:latin typeface="Segoe UI Light" pitchFamily="34" charset="0"/>
              </a:rPr>
              <a:t>line of business apps</a:t>
            </a:r>
            <a:endParaRPr lang="en-US" sz="3200" spc="-30" dirty="0">
              <a:solidFill>
                <a:srgbClr val="FFFFFF"/>
              </a:solidFill>
              <a:latin typeface="Segoe UI Light" pitchFamily="34" charset="0"/>
            </a:endParaRPr>
          </a:p>
        </p:txBody>
      </p:sp>
      <p:sp>
        <p:nvSpPr>
          <p:cNvPr id="34" name="Rectangle 33"/>
          <p:cNvSpPr/>
          <p:nvPr/>
        </p:nvSpPr>
        <p:spPr>
          <a:xfrm>
            <a:off x="8029679" y="3022925"/>
            <a:ext cx="3714943"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35" name="Picture 3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2715" y="3320945"/>
            <a:ext cx="2595407" cy="1458919"/>
          </a:xfrm>
          <a:prstGeom prst="rect">
            <a:avLst/>
          </a:prstGeom>
          <a:ln>
            <a:solidFill>
              <a:schemeClr val="bg1">
                <a:lumMod val="75000"/>
              </a:schemeClr>
            </a:solidFill>
          </a:ln>
        </p:spPr>
      </p:pic>
    </p:spTree>
    <p:extLst>
      <p:ext uri="{BB962C8B-B14F-4D97-AF65-F5344CB8AC3E}">
        <p14:creationId xmlns:p14="http://schemas.microsoft.com/office/powerpoint/2010/main" val="171166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3" name="Rectangle 12"/>
          <p:cNvSpPr/>
          <p:nvPr/>
        </p:nvSpPr>
        <p:spPr>
          <a:xfrm>
            <a:off x="5399098" y="1434352"/>
            <a:ext cx="6359607" cy="5260361"/>
          </a:xfrm>
          <a:prstGeom prst="rect">
            <a:avLst/>
          </a:prstGeom>
          <a:solidFill>
            <a:srgbClr val="283F6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6" name="Title 4"/>
          <p:cNvSpPr txBox="1">
            <a:spLocks/>
          </p:cNvSpPr>
          <p:nvPr/>
        </p:nvSpPr>
        <p:spPr>
          <a:xfrm>
            <a:off x="530717" y="370466"/>
            <a:ext cx="12185651" cy="807147"/>
          </a:xfrm>
          <a:prstGeom prst="rect">
            <a:avLst/>
          </a:prstGeom>
        </p:spPr>
        <p:txBody>
          <a:bodyPr>
            <a:noAutofit/>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pPr defTabSz="910584"/>
            <a:r>
              <a:rPr lang="en-US" dirty="0">
                <a:latin typeface="Segoe UI Light"/>
              </a:rPr>
              <a:t>Go-to-market solution providers for manufacturing</a:t>
            </a:r>
          </a:p>
        </p:txBody>
      </p:sp>
      <p:sp>
        <p:nvSpPr>
          <p:cNvPr id="17"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grpSp>
        <p:nvGrpSpPr>
          <p:cNvPr id="4" name="Group 3"/>
          <p:cNvGrpSpPr/>
          <p:nvPr/>
        </p:nvGrpSpPr>
        <p:grpSpPr>
          <a:xfrm>
            <a:off x="438997" y="1410715"/>
            <a:ext cx="4855882" cy="4945528"/>
            <a:chOff x="1" y="1950719"/>
            <a:chExt cx="4574640" cy="4907281"/>
          </a:xfrm>
        </p:grpSpPr>
        <p:pic>
          <p:nvPicPr>
            <p:cNvPr id="2050" name="Picture 2" descr="Apriso For Manufacturing screen shot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1950719"/>
              <a:ext cx="2782572" cy="21405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JT2Go screen shot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573" y="4091261"/>
              <a:ext cx="4556193" cy="27667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Oil &amp; Gas Business Intelligence Framework screen shot 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85214" y="1980369"/>
              <a:ext cx="1789427" cy="214054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Rectangle 1"/>
          <p:cNvSpPr/>
          <p:nvPr/>
        </p:nvSpPr>
        <p:spPr>
          <a:xfrm>
            <a:off x="5558657" y="1460423"/>
            <a:ext cx="6184546" cy="5063437"/>
          </a:xfrm>
          <a:prstGeom prst="rect">
            <a:avLst/>
          </a:prstGeom>
        </p:spPr>
        <p:txBody>
          <a:bodyPr wrap="square" numCol="2" spcCol="137160" anchor="ctr">
            <a:spAutoFit/>
          </a:bodyPr>
          <a:lstStyle/>
          <a:p>
            <a:pPr defTabSz="1201167">
              <a:lnSpc>
                <a:spcPct val="90000"/>
              </a:lnSpc>
              <a:spcAft>
                <a:spcPts val="600"/>
              </a:spcAft>
            </a:pPr>
            <a:r>
              <a:rPr lang="en-US" sz="2000" dirty="0" smtClean="0">
                <a:solidFill>
                  <a:srgbClr val="00B0F0"/>
                </a:solidFill>
                <a:latin typeface="Segoe UI Light" pitchFamily="34" charset="0"/>
              </a:rPr>
              <a:t>Field Service </a:t>
            </a:r>
            <a:r>
              <a:rPr lang="en-US" sz="2000" dirty="0">
                <a:solidFill>
                  <a:srgbClr val="00B0F0"/>
                </a:solidFill>
                <a:latin typeface="Segoe UI Light" pitchFamily="34" charset="0"/>
              </a:rPr>
              <a:t>&amp; Operations</a:t>
            </a:r>
            <a:endParaRPr lang="en-US" sz="2000" dirty="0">
              <a:solidFill>
                <a:prstClr val="black">
                  <a:lumMod val="65000"/>
                  <a:lumOff val="35000"/>
                </a:prstClr>
              </a:solidFill>
              <a:latin typeface="Segoe UI Light" pitchFamily="34" charset="0"/>
            </a:endParaRPr>
          </a:p>
          <a:p>
            <a:pPr defTabSz="1201193">
              <a:lnSpc>
                <a:spcPct val="90000"/>
              </a:lnSpc>
              <a:spcAft>
                <a:spcPts val="600"/>
              </a:spcAft>
            </a:pPr>
            <a:r>
              <a:rPr lang="en-US" sz="1600" dirty="0">
                <a:solidFill>
                  <a:schemeClr val="bg1"/>
                </a:solidFill>
                <a:latin typeface="Segoe UI Light" pitchFamily="34" charset="0"/>
              </a:rPr>
              <a:t>Accenture/Avanade Cloud </a:t>
            </a:r>
            <a:r>
              <a:rPr lang="en-US" sz="1600" dirty="0" smtClean="0">
                <a:solidFill>
                  <a:schemeClr val="bg1"/>
                </a:solidFill>
                <a:latin typeface="Segoe UI Light" pitchFamily="34" charset="0"/>
              </a:rPr>
              <a:t>Energy</a:t>
            </a:r>
            <a:endParaRPr lang="en-US" sz="1600" dirty="0">
              <a:solidFill>
                <a:schemeClr val="bg1"/>
              </a:solidFill>
              <a:latin typeface="Segoe UI Light" pitchFamily="34" charset="0"/>
            </a:endParaRPr>
          </a:p>
          <a:p>
            <a:pPr defTabSz="1201193">
              <a:lnSpc>
                <a:spcPct val="90000"/>
              </a:lnSpc>
              <a:spcAft>
                <a:spcPts val="600"/>
              </a:spcAft>
            </a:pPr>
            <a:r>
              <a:rPr lang="en-US" sz="1600" dirty="0">
                <a:solidFill>
                  <a:schemeClr val="bg1"/>
                </a:solidFill>
                <a:latin typeface="Segoe UI Light" pitchFamily="34" charset="0"/>
              </a:rPr>
              <a:t>Dassault </a:t>
            </a:r>
            <a:r>
              <a:rPr lang="en-US" sz="1600" dirty="0" smtClean="0">
                <a:solidFill>
                  <a:schemeClr val="bg1"/>
                </a:solidFill>
                <a:latin typeface="Segoe UI Light" pitchFamily="34" charset="0"/>
              </a:rPr>
              <a:t>Syst</a:t>
            </a:r>
            <a:r>
              <a:rPr lang="en-US" sz="1600" dirty="0" smtClean="0">
                <a:solidFill>
                  <a:schemeClr val="bg1"/>
                </a:solidFill>
                <a:latin typeface="Segoe UI Light" panose="020B0502040204020203" pitchFamily="34" charset="0"/>
                <a:cs typeface="Segoe UI Light" panose="020B0502040204020203" pitchFamily="34" charset="0"/>
              </a:rPr>
              <a:t>è</a:t>
            </a:r>
            <a:r>
              <a:rPr lang="en-US" sz="1600" dirty="0" smtClean="0">
                <a:solidFill>
                  <a:schemeClr val="bg1"/>
                </a:solidFill>
                <a:latin typeface="Segoe UI Light" pitchFamily="34" charset="0"/>
              </a:rPr>
              <a:t>mes Delmia (Apriso)</a:t>
            </a:r>
            <a:endParaRPr lang="en-US" sz="1600" dirty="0">
              <a:solidFill>
                <a:schemeClr val="bg1"/>
              </a:solidFill>
              <a:latin typeface="Segoe UI Light" pitchFamily="34" charset="0"/>
            </a:endParaRPr>
          </a:p>
          <a:p>
            <a:pPr defTabSz="1201193">
              <a:lnSpc>
                <a:spcPct val="90000"/>
              </a:lnSpc>
              <a:spcAft>
                <a:spcPts val="600"/>
              </a:spcAft>
            </a:pPr>
            <a:r>
              <a:rPr lang="en-US" sz="1600" dirty="0">
                <a:solidFill>
                  <a:schemeClr val="bg1"/>
                </a:solidFill>
                <a:latin typeface="Segoe UI Light" pitchFamily="34" charset="0"/>
              </a:rPr>
              <a:t>Iconics– MobileHMI</a:t>
            </a:r>
          </a:p>
          <a:p>
            <a:pPr defTabSz="1201193">
              <a:lnSpc>
                <a:spcPct val="90000"/>
              </a:lnSpc>
              <a:spcAft>
                <a:spcPts val="600"/>
              </a:spcAft>
            </a:pPr>
            <a:r>
              <a:rPr lang="en-US" sz="1600" dirty="0">
                <a:solidFill>
                  <a:schemeClr val="bg1"/>
                </a:solidFill>
                <a:latin typeface="Segoe UI Light" pitchFamily="34" charset="0"/>
              </a:rPr>
              <a:t>iLink Systems Oil Gas 360</a:t>
            </a:r>
          </a:p>
          <a:p>
            <a:pPr defTabSz="1201193">
              <a:lnSpc>
                <a:spcPct val="90000"/>
              </a:lnSpc>
              <a:spcAft>
                <a:spcPts val="600"/>
              </a:spcAft>
            </a:pPr>
            <a:r>
              <a:rPr lang="en-US" sz="1600" dirty="0">
                <a:solidFill>
                  <a:schemeClr val="bg1"/>
                </a:solidFill>
                <a:latin typeface="Segoe UI Light" pitchFamily="34" charset="0"/>
              </a:rPr>
              <a:t>Invensys – SmartGlance</a:t>
            </a:r>
          </a:p>
          <a:p>
            <a:pPr defTabSz="1201193">
              <a:lnSpc>
                <a:spcPct val="90000"/>
              </a:lnSpc>
              <a:spcAft>
                <a:spcPts val="600"/>
              </a:spcAft>
            </a:pPr>
            <a:r>
              <a:rPr lang="en-US" sz="1600" dirty="0">
                <a:solidFill>
                  <a:schemeClr val="bg1"/>
                </a:solidFill>
                <a:latin typeface="Segoe UI Light" pitchFamily="34" charset="0"/>
              </a:rPr>
              <a:t>MCS Field Engineer</a:t>
            </a:r>
          </a:p>
          <a:p>
            <a:pPr defTabSz="1201193">
              <a:lnSpc>
                <a:spcPct val="90000"/>
              </a:lnSpc>
              <a:spcAft>
                <a:spcPts val="600"/>
              </a:spcAft>
            </a:pPr>
            <a:r>
              <a:rPr lang="en-US" sz="1600" dirty="0" smtClean="0">
                <a:solidFill>
                  <a:schemeClr val="bg1"/>
                </a:solidFill>
                <a:latin typeface="Segoe UI Light" pitchFamily="34" charset="0"/>
              </a:rPr>
              <a:t>Schneider </a:t>
            </a:r>
            <a:r>
              <a:rPr lang="en-US" sz="1600" dirty="0">
                <a:solidFill>
                  <a:schemeClr val="bg1"/>
                </a:solidFill>
                <a:latin typeface="Segoe UI Light" pitchFamily="34" charset="0"/>
              </a:rPr>
              <a:t>Electric </a:t>
            </a:r>
            <a:r>
              <a:rPr lang="en-US" sz="1600" dirty="0" smtClean="0">
                <a:solidFill>
                  <a:schemeClr val="bg1"/>
                </a:solidFill>
                <a:latin typeface="Segoe UI Light" pitchFamily="34" charset="0"/>
              </a:rPr>
              <a:t>Orbit</a:t>
            </a:r>
          </a:p>
          <a:p>
            <a:pPr defTabSz="1201193">
              <a:lnSpc>
                <a:spcPct val="90000"/>
              </a:lnSpc>
              <a:spcAft>
                <a:spcPts val="600"/>
              </a:spcAft>
            </a:pPr>
            <a:r>
              <a:rPr lang="en-US" sz="1600" dirty="0" smtClean="0">
                <a:solidFill>
                  <a:schemeClr val="bg1"/>
                </a:solidFill>
                <a:latin typeface="Segoe UI Light" pitchFamily="34" charset="0"/>
              </a:rPr>
              <a:t>MPP/Windows 8 Operator Companion</a:t>
            </a:r>
          </a:p>
          <a:p>
            <a:pPr defTabSz="1201193">
              <a:lnSpc>
                <a:spcPct val="90000"/>
              </a:lnSpc>
              <a:spcAft>
                <a:spcPts val="600"/>
              </a:spcAft>
            </a:pPr>
            <a:r>
              <a:rPr lang="en-US" sz="1600" dirty="0" smtClean="0">
                <a:solidFill>
                  <a:schemeClr val="bg1"/>
                </a:solidFill>
                <a:latin typeface="Segoe UI Light" pitchFamily="34" charset="0"/>
              </a:rPr>
              <a:t>Field Engineering and Operations Device</a:t>
            </a:r>
          </a:p>
          <a:p>
            <a:pPr defTabSz="1201193">
              <a:lnSpc>
                <a:spcPct val="90000"/>
              </a:lnSpc>
              <a:spcAft>
                <a:spcPts val="600"/>
              </a:spcAft>
            </a:pPr>
            <a:r>
              <a:rPr lang="en-US" sz="1600" dirty="0" smtClean="0">
                <a:solidFill>
                  <a:schemeClr val="bg1"/>
                </a:solidFill>
                <a:latin typeface="Segoe UI Light" pitchFamily="34" charset="0"/>
              </a:rPr>
              <a:t>CGI: </a:t>
            </a:r>
            <a:r>
              <a:rPr lang="en-US" sz="1600" dirty="0" err="1" smtClean="0">
                <a:solidFill>
                  <a:schemeClr val="bg1"/>
                </a:solidFill>
                <a:latin typeface="Segoe UI Light" pitchFamily="34" charset="0"/>
              </a:rPr>
              <a:t>ProRail</a:t>
            </a:r>
            <a:endParaRPr lang="en-US" sz="1600" dirty="0" smtClean="0">
              <a:solidFill>
                <a:schemeClr val="bg1"/>
              </a:solidFill>
              <a:latin typeface="Segoe UI Light" pitchFamily="34" charset="0"/>
            </a:endParaRPr>
          </a:p>
          <a:p>
            <a:pPr defTabSz="1201167">
              <a:lnSpc>
                <a:spcPct val="90000"/>
              </a:lnSpc>
            </a:pPr>
            <a:endParaRPr lang="en-US" sz="2200" dirty="0">
              <a:solidFill>
                <a:srgbClr val="00B0F0"/>
              </a:solidFill>
              <a:latin typeface="Segoe UI Light" pitchFamily="34" charset="0"/>
            </a:endParaRPr>
          </a:p>
          <a:p>
            <a:pPr defTabSz="1201167">
              <a:lnSpc>
                <a:spcPct val="90000"/>
              </a:lnSpc>
              <a:spcAft>
                <a:spcPts val="600"/>
              </a:spcAft>
            </a:pPr>
            <a:r>
              <a:rPr lang="en-US" sz="2000" dirty="0" smtClean="0">
                <a:solidFill>
                  <a:srgbClr val="00B0F0"/>
                </a:solidFill>
                <a:latin typeface="Segoe UI Light" pitchFamily="34" charset="0"/>
              </a:rPr>
              <a:t>Design </a:t>
            </a:r>
            <a:r>
              <a:rPr lang="en-US" sz="2000" dirty="0">
                <a:solidFill>
                  <a:srgbClr val="00B0F0"/>
                </a:solidFill>
                <a:latin typeface="Segoe UI Light" pitchFamily="34" charset="0"/>
              </a:rPr>
              <a:t>Review</a:t>
            </a:r>
            <a:endParaRPr lang="en-US" sz="2000" dirty="0">
              <a:solidFill>
                <a:prstClr val="black">
                  <a:lumMod val="65000"/>
                  <a:lumOff val="35000"/>
                </a:prstClr>
              </a:solidFill>
              <a:latin typeface="Segoe UI Light" pitchFamily="34" charset="0"/>
            </a:endParaRPr>
          </a:p>
          <a:p>
            <a:pPr defTabSz="1201193"/>
            <a:r>
              <a:rPr lang="en-GB" sz="1600" dirty="0" err="1">
                <a:solidFill>
                  <a:schemeClr val="bg1"/>
                </a:solidFill>
                <a:latin typeface="Segoe UI Light" panose="020B0502040204020203" pitchFamily="34" charset="0"/>
                <a:cs typeface="Segoe UI Light" panose="020B0502040204020203" pitchFamily="34" charset="0"/>
              </a:rPr>
              <a:t>Nimbledev</a:t>
            </a:r>
            <a:r>
              <a:rPr lang="en-GB" sz="1600" dirty="0">
                <a:solidFill>
                  <a:schemeClr val="bg1"/>
                </a:solidFill>
                <a:latin typeface="Segoe UI Light" panose="020B0502040204020203" pitchFamily="34" charset="0"/>
                <a:cs typeface="Segoe UI Light" panose="020B0502040204020203" pitchFamily="34" charset="0"/>
              </a:rPr>
              <a:t>: </a:t>
            </a:r>
            <a:r>
              <a:rPr lang="en-US" sz="1600" dirty="0" smtClean="0">
                <a:solidFill>
                  <a:srgbClr val="FFFFFF"/>
                </a:solidFill>
                <a:latin typeface="Segoe UI Light" pitchFamily="34" charset="0"/>
              </a:rPr>
              <a:t>3D </a:t>
            </a:r>
            <a:r>
              <a:rPr lang="en-US" sz="1600" dirty="0">
                <a:solidFill>
                  <a:srgbClr val="FFFFFF"/>
                </a:solidFill>
                <a:latin typeface="Segoe UI Light" pitchFamily="34" charset="0"/>
              </a:rPr>
              <a:t>Viewer for JT</a:t>
            </a:r>
          </a:p>
          <a:p>
            <a:pPr defTabSz="1201193"/>
            <a:r>
              <a:rPr lang="en-US" sz="1600" dirty="0">
                <a:solidFill>
                  <a:srgbClr val="FFFFFF"/>
                </a:solidFill>
                <a:latin typeface="Segoe UI Light" pitchFamily="34" charset="0"/>
              </a:rPr>
              <a:t>Siemens </a:t>
            </a:r>
            <a:r>
              <a:rPr lang="en-US" sz="1600" dirty="0" smtClean="0">
                <a:solidFill>
                  <a:srgbClr val="FFFFFF"/>
                </a:solidFill>
                <a:latin typeface="Segoe UI Light" pitchFamily="34" charset="0"/>
              </a:rPr>
              <a:t>JT2Go</a:t>
            </a:r>
          </a:p>
          <a:p>
            <a:pPr defTabSz="1201193"/>
            <a:r>
              <a:rPr lang="en-US" sz="1600" dirty="0" err="1" smtClean="0">
                <a:solidFill>
                  <a:srgbClr val="FFFFFF"/>
                </a:solidFill>
                <a:latin typeface="Segoe UI Light" pitchFamily="34" charset="0"/>
              </a:rPr>
              <a:t>AutoDesk</a:t>
            </a:r>
            <a:r>
              <a:rPr lang="en-US" sz="1600" dirty="0" smtClean="0">
                <a:solidFill>
                  <a:srgbClr val="FFFFFF"/>
                </a:solidFill>
                <a:latin typeface="Segoe UI Light" pitchFamily="34" charset="0"/>
              </a:rPr>
              <a:t>: AutoCAD 360</a:t>
            </a:r>
          </a:p>
          <a:p>
            <a:pPr defTabSz="1201193">
              <a:lnSpc>
                <a:spcPct val="90000"/>
              </a:lnSpc>
              <a:spcAft>
                <a:spcPts val="600"/>
              </a:spcAft>
            </a:pPr>
            <a:endParaRPr lang="en-US" sz="1600" dirty="0" smtClean="0">
              <a:solidFill>
                <a:srgbClr val="FFFFFF"/>
              </a:solidFill>
              <a:latin typeface="Segoe UI Light" pitchFamily="34" charset="0"/>
            </a:endParaRPr>
          </a:p>
          <a:p>
            <a:pPr lvl="0" defTabSz="1201167">
              <a:lnSpc>
                <a:spcPct val="90000"/>
              </a:lnSpc>
              <a:spcAft>
                <a:spcPts val="600"/>
              </a:spcAft>
            </a:pPr>
            <a:r>
              <a:rPr lang="en-US" sz="2000" dirty="0" smtClean="0">
                <a:solidFill>
                  <a:srgbClr val="00B0F0"/>
                </a:solidFill>
                <a:latin typeface="Segoe UI Light" pitchFamily="34" charset="0"/>
              </a:rPr>
              <a:t>Electronic </a:t>
            </a:r>
            <a:r>
              <a:rPr lang="en-US" sz="2000" dirty="0">
                <a:solidFill>
                  <a:srgbClr val="00B0F0"/>
                </a:solidFill>
                <a:latin typeface="Segoe UI Light" pitchFamily="34" charset="0"/>
              </a:rPr>
              <a:t>Work Instruction</a:t>
            </a:r>
            <a:endParaRPr lang="en-US" sz="2000" dirty="0">
              <a:solidFill>
                <a:prstClr val="black">
                  <a:lumMod val="65000"/>
                  <a:lumOff val="35000"/>
                </a:prstClr>
              </a:solidFill>
              <a:latin typeface="Segoe UI Light" pitchFamily="34" charset="0"/>
            </a:endParaRPr>
          </a:p>
          <a:p>
            <a:pPr lvl="0" defTabSz="1201193">
              <a:lnSpc>
                <a:spcPct val="90000"/>
              </a:lnSpc>
              <a:spcAft>
                <a:spcPts val="600"/>
              </a:spcAft>
            </a:pPr>
            <a:r>
              <a:rPr lang="en-US" sz="1700" dirty="0">
                <a:solidFill>
                  <a:srgbClr val="FFFFFF"/>
                </a:solidFill>
                <a:latin typeface="Segoe UI Light" pitchFamily="34" charset="0"/>
              </a:rPr>
              <a:t>No specific apps at this </a:t>
            </a:r>
            <a:r>
              <a:rPr lang="en-US" sz="1700" dirty="0" smtClean="0">
                <a:solidFill>
                  <a:srgbClr val="FFFFFF"/>
                </a:solidFill>
                <a:latin typeface="Segoe UI Light" pitchFamily="34" charset="0"/>
              </a:rPr>
              <a:t>time</a:t>
            </a:r>
            <a:endParaRPr lang="en-US" sz="1700" dirty="0">
              <a:solidFill>
                <a:srgbClr val="00B0F0"/>
              </a:solidFill>
              <a:latin typeface="Segoe UI Light" pitchFamily="34" charset="0"/>
            </a:endParaRPr>
          </a:p>
          <a:p>
            <a:pPr defTabSz="1201167">
              <a:lnSpc>
                <a:spcPct val="90000"/>
              </a:lnSpc>
              <a:spcAft>
                <a:spcPts val="600"/>
              </a:spcAft>
            </a:pPr>
            <a:r>
              <a:rPr lang="en-US" sz="2200" dirty="0" smtClean="0">
                <a:solidFill>
                  <a:srgbClr val="00B0F0"/>
                </a:solidFill>
                <a:latin typeface="Segoe UI Light" pitchFamily="34" charset="0"/>
              </a:rPr>
              <a:t/>
            </a:r>
            <a:br>
              <a:rPr lang="en-US" sz="2200" dirty="0" smtClean="0">
                <a:solidFill>
                  <a:srgbClr val="00B0F0"/>
                </a:solidFill>
                <a:latin typeface="Segoe UI Light" pitchFamily="34" charset="0"/>
              </a:rPr>
            </a:br>
            <a:r>
              <a:rPr lang="en-US" sz="2000" dirty="0" smtClean="0">
                <a:solidFill>
                  <a:srgbClr val="00B0F0"/>
                </a:solidFill>
                <a:latin typeface="Segoe UI Light" pitchFamily="34" charset="0"/>
              </a:rPr>
              <a:t>Sales </a:t>
            </a:r>
            <a:r>
              <a:rPr lang="en-US" sz="2000" dirty="0">
                <a:solidFill>
                  <a:srgbClr val="00B0F0"/>
                </a:solidFill>
                <a:latin typeface="Segoe UI Light" pitchFamily="34" charset="0"/>
              </a:rPr>
              <a:t>&amp; Marketing</a:t>
            </a:r>
            <a:endParaRPr lang="en-US" sz="2000" dirty="0">
              <a:solidFill>
                <a:prstClr val="black">
                  <a:lumMod val="65000"/>
                  <a:lumOff val="35000"/>
                </a:prstClr>
              </a:solidFill>
              <a:latin typeface="Segoe UI Light" pitchFamily="34" charset="0"/>
            </a:endParaRPr>
          </a:p>
          <a:p>
            <a:pPr defTabSz="1201193">
              <a:lnSpc>
                <a:spcPct val="90000"/>
              </a:lnSpc>
              <a:spcAft>
                <a:spcPts val="600"/>
              </a:spcAft>
            </a:pPr>
            <a:r>
              <a:rPr lang="en-US" sz="1600" dirty="0" smtClean="0">
                <a:solidFill>
                  <a:srgbClr val="FFFFFF"/>
                </a:solidFill>
                <a:latin typeface="Segoe UI Light" pitchFamily="34" charset="0"/>
              </a:rPr>
              <a:t>Microsoft Dynamics </a:t>
            </a:r>
            <a:r>
              <a:rPr lang="en-US" sz="1600" dirty="0">
                <a:solidFill>
                  <a:srgbClr val="FFFFFF"/>
                </a:solidFill>
                <a:latin typeface="Segoe UI Light" pitchFamily="34" charset="0"/>
              </a:rPr>
              <a:t>CRM</a:t>
            </a:r>
          </a:p>
          <a:p>
            <a:pPr defTabSz="1201193">
              <a:lnSpc>
                <a:spcPct val="90000"/>
              </a:lnSpc>
              <a:spcAft>
                <a:spcPts val="600"/>
              </a:spcAft>
            </a:pPr>
            <a:r>
              <a:rPr lang="en-US" sz="1600" dirty="0">
                <a:solidFill>
                  <a:srgbClr val="FFFFFF"/>
                </a:solidFill>
                <a:latin typeface="Segoe UI Light" pitchFamily="34" charset="0"/>
              </a:rPr>
              <a:t>TXT e-Solutions Sales &amp; Operations Planning</a:t>
            </a:r>
          </a:p>
          <a:p>
            <a:pPr defTabSz="1201193">
              <a:lnSpc>
                <a:spcPct val="90000"/>
              </a:lnSpc>
              <a:spcAft>
                <a:spcPts val="600"/>
              </a:spcAft>
            </a:pPr>
            <a:r>
              <a:rPr lang="en-US" sz="1600" dirty="0">
                <a:solidFill>
                  <a:srgbClr val="FFFFFF"/>
                </a:solidFill>
                <a:latin typeface="Segoe UI Light" pitchFamily="34" charset="0"/>
              </a:rPr>
              <a:t>Avanade: Oltiva Automotive Dealer Manager</a:t>
            </a:r>
          </a:p>
          <a:p>
            <a:pPr defTabSz="1201193">
              <a:lnSpc>
                <a:spcPct val="90000"/>
              </a:lnSpc>
              <a:spcAft>
                <a:spcPts val="600"/>
              </a:spcAft>
            </a:pPr>
            <a:r>
              <a:rPr lang="en-US" sz="1600" dirty="0">
                <a:solidFill>
                  <a:srgbClr val="FFFFFF"/>
                </a:solidFill>
                <a:latin typeface="Segoe UI Light" pitchFamily="34" charset="0"/>
              </a:rPr>
              <a:t>Avanade: Oltiva Car </a:t>
            </a:r>
            <a:r>
              <a:rPr lang="en-US" sz="1600" dirty="0" smtClean="0">
                <a:solidFill>
                  <a:srgbClr val="FFFFFF"/>
                </a:solidFill>
                <a:latin typeface="Segoe UI Light" pitchFamily="34" charset="0"/>
              </a:rPr>
              <a:t>Configurator</a:t>
            </a:r>
            <a:endParaRPr lang="en-US" sz="1600" dirty="0">
              <a:solidFill>
                <a:srgbClr val="FFFFFF"/>
              </a:solidFill>
              <a:latin typeface="Segoe UI Light" pitchFamily="34" charset="0"/>
            </a:endParaRPr>
          </a:p>
        </p:txBody>
      </p:sp>
    </p:spTree>
    <p:extLst>
      <p:ext uri="{BB962C8B-B14F-4D97-AF65-F5344CB8AC3E}">
        <p14:creationId xmlns:p14="http://schemas.microsoft.com/office/powerpoint/2010/main" val="1081990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5463"/>
            <a:ext cx="4855882"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15" name="Rectangle 14"/>
          <p:cNvSpPr/>
          <p:nvPr/>
        </p:nvSpPr>
        <p:spPr>
          <a:xfrm>
            <a:off x="5252360" y="976074"/>
            <a:ext cx="6096001" cy="954107"/>
          </a:xfrm>
          <a:prstGeom prst="rect">
            <a:avLst/>
          </a:prstGeom>
        </p:spPr>
        <p:txBody>
          <a:bodyPr wrap="square">
            <a:spAutoFit/>
          </a:bodyPr>
          <a:lstStyle/>
          <a:p>
            <a:pPr defTabSz="1201167"/>
            <a:r>
              <a:rPr lang="en-US" sz="2800" dirty="0" smtClean="0">
                <a:solidFill>
                  <a:srgbClr val="00B0F0"/>
                </a:solidFill>
                <a:latin typeface="Segoe UI Light" pitchFamily="34" charset="0"/>
              </a:rPr>
              <a:t>Increase customer satisfaction with </a:t>
            </a:r>
            <a:br>
              <a:rPr lang="en-US" sz="2800" dirty="0" smtClean="0">
                <a:solidFill>
                  <a:srgbClr val="00B0F0"/>
                </a:solidFill>
                <a:latin typeface="Segoe UI Light" pitchFamily="34" charset="0"/>
              </a:rPr>
            </a:br>
            <a:r>
              <a:rPr lang="en-US" sz="2800" dirty="0" smtClean="0">
                <a:solidFill>
                  <a:srgbClr val="00B0F0"/>
                </a:solidFill>
                <a:latin typeface="Segoe UI Light" pitchFamily="34" charset="0"/>
              </a:rPr>
              <a:t>real-time data</a:t>
            </a:r>
          </a:p>
        </p:txBody>
      </p:sp>
      <p:sp>
        <p:nvSpPr>
          <p:cNvPr id="16"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7" name="Text Placeholder 5"/>
          <p:cNvSpPr>
            <a:spLocks noGrp="1"/>
          </p:cNvSpPr>
          <p:nvPr>
            <p:ph type="body" sz="quarter" idx="4294967295"/>
          </p:nvPr>
        </p:nvSpPr>
        <p:spPr>
          <a:xfrm>
            <a:off x="149412" y="373529"/>
            <a:ext cx="5449282" cy="1193757"/>
          </a:xfrm>
          <a:prstGeom prst="rect">
            <a:avLst/>
          </a:prstGeom>
        </p:spPr>
        <p:txBody>
          <a:bodyPr>
            <a:normAutofit fontScale="92500" lnSpcReduction="10000"/>
          </a:bodyPr>
          <a:lstStyle/>
          <a:p>
            <a:pPr defTabSz="910584"/>
            <a:r>
              <a:rPr lang="en-US" sz="4000" dirty="0" smtClean="0">
                <a:solidFill>
                  <a:srgbClr val="FFFFFF"/>
                </a:solidFill>
                <a:latin typeface="Segoe UI Light"/>
              </a:rPr>
              <a:t>Microsoft </a:t>
            </a:r>
            <a:br>
              <a:rPr lang="en-US" sz="4000" dirty="0" smtClean="0">
                <a:solidFill>
                  <a:srgbClr val="FFFFFF"/>
                </a:solidFill>
                <a:latin typeface="Segoe UI Light"/>
              </a:rPr>
            </a:br>
            <a:r>
              <a:rPr lang="en-US" sz="4000" dirty="0" smtClean="0">
                <a:solidFill>
                  <a:srgbClr val="FFFFFF"/>
                </a:solidFill>
                <a:latin typeface="Segoe UI Light"/>
              </a:rPr>
              <a:t>Dynamics CRM</a:t>
            </a:r>
            <a:endParaRPr lang="en-US" sz="4000" dirty="0">
              <a:solidFill>
                <a:srgbClr val="FFFFFF"/>
              </a:solidFill>
              <a:latin typeface="Segoe UI Light"/>
            </a:endParaRPr>
          </a:p>
        </p:txBody>
      </p:sp>
      <p:sp>
        <p:nvSpPr>
          <p:cNvPr id="19" name="Rectangle 18"/>
          <p:cNvSpPr/>
          <p:nvPr/>
        </p:nvSpPr>
        <p:spPr>
          <a:xfrm>
            <a:off x="5234722" y="1975880"/>
            <a:ext cx="6096001" cy="3588675"/>
          </a:xfrm>
          <a:prstGeom prst="rect">
            <a:avLst/>
          </a:prstGeom>
        </p:spPr>
        <p:txBody>
          <a:bodyPr wrap="square">
            <a:spAutoFit/>
          </a:bodyPr>
          <a:lstStyle/>
          <a:p>
            <a:pPr defTabSz="1201708">
              <a:lnSpc>
                <a:spcPct val="95000"/>
              </a:lnSpc>
              <a:spcAft>
                <a:spcPts val="2353"/>
              </a:spcAft>
            </a:pPr>
            <a:r>
              <a:rPr lang="en-US" sz="2200" dirty="0">
                <a:solidFill>
                  <a:prstClr val="black">
                    <a:lumMod val="65000"/>
                    <a:lumOff val="35000"/>
                  </a:prstClr>
                </a:solidFill>
                <a:latin typeface="Segoe UI Light" pitchFamily="34" charset="0"/>
              </a:rPr>
              <a:t>Maximize the potential of site visits with real-time reporting and analytics.</a:t>
            </a:r>
          </a:p>
          <a:p>
            <a:pPr defTabSz="1201708">
              <a:lnSpc>
                <a:spcPct val="95000"/>
              </a:lnSpc>
              <a:spcAft>
                <a:spcPts val="2353"/>
              </a:spcAft>
            </a:pPr>
            <a:r>
              <a:rPr lang="en-US" sz="2200" dirty="0">
                <a:solidFill>
                  <a:prstClr val="black">
                    <a:lumMod val="65000"/>
                    <a:lumOff val="35000"/>
                  </a:prstClr>
                </a:solidFill>
                <a:latin typeface="Segoe UI Light" pitchFamily="34" charset="0"/>
              </a:rPr>
              <a:t>Provide field sales reps up-to-date account and sales data.</a:t>
            </a:r>
          </a:p>
          <a:p>
            <a:pPr defTabSz="1201708">
              <a:lnSpc>
                <a:spcPct val="95000"/>
              </a:lnSpc>
              <a:spcAft>
                <a:spcPts val="2353"/>
              </a:spcAft>
            </a:pPr>
            <a:r>
              <a:rPr lang="en-US" sz="2200" dirty="0">
                <a:solidFill>
                  <a:prstClr val="black">
                    <a:lumMod val="65000"/>
                    <a:lumOff val="35000"/>
                  </a:prstClr>
                </a:solidFill>
                <a:latin typeface="Segoe UI Light" pitchFamily="34" charset="0"/>
              </a:rPr>
              <a:t>Help product managers make smart decisions and execute on them </a:t>
            </a:r>
            <a:r>
              <a:rPr lang="en-US" sz="2200" dirty="0" smtClean="0">
                <a:solidFill>
                  <a:prstClr val="black">
                    <a:lumMod val="65000"/>
                    <a:lumOff val="35000"/>
                  </a:prstClr>
                </a:solidFill>
                <a:latin typeface="Segoe UI Light" pitchFamily="34" charset="0"/>
              </a:rPr>
              <a:t>quickly.</a:t>
            </a:r>
            <a:endParaRPr lang="en-US" sz="2200" dirty="0">
              <a:solidFill>
                <a:prstClr val="black">
                  <a:lumMod val="65000"/>
                  <a:lumOff val="35000"/>
                </a:prstClr>
              </a:solidFill>
              <a:latin typeface="Segoe UI Light" pitchFamily="34" charset="0"/>
            </a:endParaRPr>
          </a:p>
          <a:p>
            <a:pPr defTabSz="1201708">
              <a:lnSpc>
                <a:spcPct val="95000"/>
              </a:lnSpc>
              <a:spcAft>
                <a:spcPts val="2353"/>
              </a:spcAft>
            </a:pPr>
            <a:r>
              <a:rPr lang="en-US" sz="2200" dirty="0">
                <a:solidFill>
                  <a:prstClr val="black">
                    <a:lumMod val="65000"/>
                    <a:lumOff val="35000"/>
                  </a:prstClr>
                </a:solidFill>
                <a:latin typeface="Segoe UI Light" pitchFamily="34" charset="0"/>
              </a:rPr>
              <a:t>Access rich contextual information including digital assets, availability, and pricing. </a:t>
            </a:r>
            <a:endParaRPr lang="en-US" sz="2200" dirty="0">
              <a:solidFill>
                <a:srgbClr val="FF0000"/>
              </a:solidFill>
              <a:latin typeface="Segoe UI Light" pitchFamily="34" charset="0"/>
            </a:endParaRP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l="6824"/>
          <a:stretch/>
        </p:blipFill>
        <p:spPr>
          <a:xfrm>
            <a:off x="0" y="1903042"/>
            <a:ext cx="4891074" cy="2749319"/>
          </a:xfrm>
          <a:prstGeom prst="rect">
            <a:avLst/>
          </a:prstGeom>
        </p:spPr>
      </p:pic>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t="-4119"/>
          <a:stretch/>
        </p:blipFill>
        <p:spPr>
          <a:xfrm>
            <a:off x="0" y="4198470"/>
            <a:ext cx="4891074" cy="2659529"/>
          </a:xfrm>
          <a:prstGeom prst="rect">
            <a:avLst/>
          </a:prstGeom>
        </p:spPr>
      </p:pic>
    </p:spTree>
    <p:extLst>
      <p:ext uri="{BB962C8B-B14F-4D97-AF65-F5344CB8AC3E}">
        <p14:creationId xmlns:p14="http://schemas.microsoft.com/office/powerpoint/2010/main" val="275592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9613" y="1171384"/>
            <a:ext cx="2523744" cy="2457273"/>
          </a:xfrm>
          <a:prstGeom prst="rect">
            <a:avLst/>
          </a:prstGeom>
          <a:solidFill>
            <a:srgbClr val="00B0F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1867" y="1176738"/>
            <a:ext cx="2520094" cy="2446685"/>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3379393" y="1163581"/>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91062" bIns="45532" rtlCol="0" anchor="t" anchorCtr="0"/>
          <a:lstStyle>
            <a:defPPr>
              <a:defRPr lang="en-US"/>
            </a:defPPr>
            <a:lvl1pPr defTabSz="910584">
              <a:defRPr sz="4000">
                <a:solidFill>
                  <a:srgbClr val="FFFFFF"/>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63"/>
            <a:r>
              <a:rPr lang="en-US" sz="2900" dirty="0">
                <a:solidFill>
                  <a:schemeClr val="bg1"/>
                </a:solidFill>
                <a:latin typeface="Segoe UI Light" pitchFamily="84" charset="0"/>
                <a:ea typeface="ＭＳ Ｐゴシック" pitchFamily="84" charset="-128"/>
                <a:cs typeface="ＭＳ Ｐゴシック" pitchFamily="84" charset="-128"/>
              </a:rPr>
              <a:t>Harnessing the </a:t>
            </a:r>
            <a:r>
              <a:rPr lang="en-US" sz="2900" dirty="0" smtClean="0">
                <a:solidFill>
                  <a:schemeClr val="bg1"/>
                </a:solidFill>
                <a:latin typeface="Segoe UI Light" pitchFamily="84" charset="0"/>
                <a:ea typeface="ＭＳ Ｐゴシック" pitchFamily="84" charset="-128"/>
                <a:cs typeface="ＭＳ Ｐゴシック" pitchFamily="84" charset="-128"/>
              </a:rPr>
              <a:t>power </a:t>
            </a:r>
            <a:br>
              <a:rPr lang="en-US" sz="2900" dirty="0" smtClean="0">
                <a:solidFill>
                  <a:schemeClr val="bg1"/>
                </a:solidFill>
                <a:latin typeface="Segoe UI Light" pitchFamily="84" charset="0"/>
                <a:ea typeface="ＭＳ Ｐゴシック" pitchFamily="84" charset="-128"/>
                <a:cs typeface="ＭＳ Ｐゴシック" pitchFamily="84" charset="-128"/>
              </a:rPr>
            </a:br>
            <a:r>
              <a:rPr lang="en-US" sz="2900" dirty="0" smtClean="0">
                <a:solidFill>
                  <a:schemeClr val="bg1"/>
                </a:solidFill>
                <a:latin typeface="Segoe UI Light" pitchFamily="84" charset="0"/>
                <a:ea typeface="ＭＳ Ｐゴシック" pitchFamily="84" charset="-128"/>
                <a:cs typeface="ＭＳ Ｐゴシック" pitchFamily="84" charset="-128"/>
              </a:rPr>
              <a:t>of data</a:t>
            </a:r>
            <a:endParaRPr lang="en-US" sz="2900" dirty="0">
              <a:solidFill>
                <a:schemeClr val="bg1"/>
              </a:solidFill>
              <a:latin typeface="Segoe UI Light" pitchFamily="84" charset="0"/>
              <a:ea typeface="ＭＳ Ｐゴシック" pitchFamily="84" charset="-128"/>
              <a:cs typeface="ＭＳ Ｐゴシック" pitchFamily="84" charset="-128"/>
            </a:endParaRPr>
          </a:p>
        </p:txBody>
      </p:sp>
      <p:sp>
        <p:nvSpPr>
          <p:cNvPr id="25" name="TextBox 24"/>
          <p:cNvSpPr txBox="1"/>
          <p:nvPr/>
        </p:nvSpPr>
        <p:spPr>
          <a:xfrm>
            <a:off x="8867921" y="1171373"/>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91062" bIns="45532" rtlCol="0" anchor="t" anchorCtr="0"/>
          <a:lstStyle>
            <a:defPPr>
              <a:defRPr lang="en-US"/>
            </a:defPPr>
            <a:lvl1pPr defTabSz="914363">
              <a:defRPr sz="30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900" dirty="0" smtClean="0"/>
              <a:t>Complying with complex regulations</a:t>
            </a:r>
            <a:endParaRPr lang="en-US" sz="2900" dirty="0"/>
          </a:p>
        </p:txBody>
      </p:sp>
      <p:sp>
        <p:nvSpPr>
          <p:cNvPr id="11" name="TextBox 10"/>
          <p:cNvSpPr txBox="1"/>
          <p:nvPr/>
        </p:nvSpPr>
        <p:spPr>
          <a:xfrm>
            <a:off x="638217" y="3781395"/>
            <a:ext cx="2523744"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91062" bIns="45532" rtlCol="0" anchor="t" anchorCtr="0"/>
          <a:lstStyle>
            <a:defPPr>
              <a:defRPr lang="en-US"/>
            </a:defPPr>
            <a:lvl1pPr defTabSz="914363">
              <a:defRPr sz="30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900" dirty="0"/>
              <a:t>Managing a </a:t>
            </a:r>
            <a:r>
              <a:rPr lang="en-US" sz="2900" dirty="0" smtClean="0"/>
              <a:t>mobile </a:t>
            </a:r>
            <a:r>
              <a:rPr lang="en-US" sz="2900" dirty="0"/>
              <a:t>w</a:t>
            </a:r>
            <a:r>
              <a:rPr lang="en-US" sz="2900" dirty="0" smtClean="0"/>
              <a:t>orkforce</a:t>
            </a:r>
            <a:endParaRPr lang="en-US" sz="2900" dirty="0"/>
          </a:p>
        </p:txBody>
      </p:sp>
      <p:sp>
        <p:nvSpPr>
          <p:cNvPr id="12" name="TextBox 11"/>
          <p:cNvSpPr txBox="1"/>
          <p:nvPr/>
        </p:nvSpPr>
        <p:spPr>
          <a:xfrm>
            <a:off x="6103261" y="3781395"/>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91062" bIns="45532" rtlCol="0" anchor="t" anchorCtr="0"/>
          <a:lstStyle>
            <a:defPPr>
              <a:defRPr lang="en-US"/>
            </a:defPPr>
            <a:lvl1pPr defTabSz="914363">
              <a:defRPr sz="30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smtClean="0"/>
              <a:t>Collaborating in real-time</a:t>
            </a:r>
            <a:endParaRPr lang="en-US" sz="28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79393" y="3765630"/>
            <a:ext cx="2520096" cy="2500410"/>
          </a:xfrm>
          <a:prstGeom prst="rect">
            <a:avLst/>
          </a:prstGeom>
        </p:spPr>
      </p:pic>
      <p:sp>
        <p:nvSpPr>
          <p:cNvPr id="2" name="Title 1"/>
          <p:cNvSpPr>
            <a:spLocks noGrp="1"/>
          </p:cNvSpPr>
          <p:nvPr>
            <p:ph type="title"/>
          </p:nvPr>
        </p:nvSpPr>
        <p:spPr/>
        <p:txBody>
          <a:bodyPr/>
          <a:lstStyle/>
          <a:p>
            <a:r>
              <a:rPr lang="en-US" spc="-100" dirty="0"/>
              <a:t>Manufacturing &amp; resources </a:t>
            </a:r>
            <a:r>
              <a:rPr lang="en-US" spc="-100" dirty="0" smtClean="0"/>
              <a:t>challenges</a:t>
            </a:r>
            <a:endParaRPr lang="en-US" dirty="0"/>
          </a:p>
        </p:txBody>
      </p:sp>
      <p:pic>
        <p:nvPicPr>
          <p:cNvPr id="1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46"/>
          <a:stretch/>
        </p:blipFill>
        <p:spPr bwMode="auto">
          <a:xfrm>
            <a:off x="8867921" y="3782771"/>
            <a:ext cx="2545074" cy="247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1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Rectangle 17"/>
          <p:cNvSpPr/>
          <p:nvPr/>
        </p:nvSpPr>
        <p:spPr>
          <a:xfrm>
            <a:off x="7846450" y="409355"/>
            <a:ext cx="3337614" cy="31488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2" name="Rectangle 21"/>
          <p:cNvSpPr/>
          <p:nvPr/>
        </p:nvSpPr>
        <p:spPr>
          <a:xfrm>
            <a:off x="4319915" y="409355"/>
            <a:ext cx="3337614" cy="314887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7" name="Rectangle 26"/>
          <p:cNvSpPr/>
          <p:nvPr/>
        </p:nvSpPr>
        <p:spPr>
          <a:xfrm>
            <a:off x="4327525" y="4156074"/>
            <a:ext cx="3340497" cy="215218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2" name="Rectangle 31"/>
          <p:cNvSpPr/>
          <p:nvPr/>
        </p:nvSpPr>
        <p:spPr>
          <a:xfrm>
            <a:off x="7846448" y="4177514"/>
            <a:ext cx="3337614" cy="213074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3" name="Rectangle 32"/>
          <p:cNvSpPr/>
          <p:nvPr/>
        </p:nvSpPr>
        <p:spPr>
          <a:xfrm>
            <a:off x="803875" y="4167017"/>
            <a:ext cx="3337614" cy="214123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34" name="Group 33"/>
          <p:cNvGrpSpPr/>
          <p:nvPr/>
        </p:nvGrpSpPr>
        <p:grpSpPr>
          <a:xfrm>
            <a:off x="4794989" y="608785"/>
            <a:ext cx="2432253" cy="2812998"/>
            <a:chOff x="4381768" y="1221981"/>
            <a:chExt cx="2784853" cy="3241081"/>
          </a:xfrm>
        </p:grpSpPr>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1768" y="1221981"/>
              <a:ext cx="2784853" cy="1566480"/>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1768" y="2896582"/>
              <a:ext cx="2784853" cy="1566480"/>
            </a:xfrm>
            <a:prstGeom prst="rect">
              <a:avLst/>
            </a:prstGeom>
          </p:spPr>
        </p:pic>
      </p:grpSp>
      <p:sp>
        <p:nvSpPr>
          <p:cNvPr id="37" name="Rectangle 36"/>
          <p:cNvSpPr/>
          <p:nvPr/>
        </p:nvSpPr>
        <p:spPr bwMode="auto">
          <a:xfrm>
            <a:off x="4325240" y="3547499"/>
            <a:ext cx="3342781" cy="609023"/>
          </a:xfrm>
          <a:prstGeom prst="rect">
            <a:avLst/>
          </a:prstGeom>
          <a:solidFill>
            <a:srgbClr val="002050">
              <a:alpha val="7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Expense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grpSp>
        <p:nvGrpSpPr>
          <p:cNvPr id="38" name="Group 37"/>
          <p:cNvGrpSpPr/>
          <p:nvPr/>
        </p:nvGrpSpPr>
        <p:grpSpPr>
          <a:xfrm>
            <a:off x="8336086" y="608784"/>
            <a:ext cx="2446612" cy="2833992"/>
            <a:chOff x="8764883" y="534360"/>
            <a:chExt cx="2784853" cy="3225788"/>
          </a:xfrm>
        </p:grpSpPr>
        <p:pic>
          <p:nvPicPr>
            <p:cNvPr id="39" name="Picture 3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4883" y="534360"/>
              <a:ext cx="2784853" cy="1566480"/>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8054" y="2197237"/>
              <a:ext cx="2778510" cy="1562911"/>
            </a:xfrm>
            <a:prstGeom prst="rect">
              <a:avLst/>
            </a:prstGeom>
          </p:spPr>
        </p:pic>
      </p:grpSp>
      <p:sp>
        <p:nvSpPr>
          <p:cNvPr id="41" name="Rectangle 40"/>
          <p:cNvSpPr/>
          <p:nvPr/>
        </p:nvSpPr>
        <p:spPr bwMode="auto">
          <a:xfrm>
            <a:off x="7847713" y="3547499"/>
            <a:ext cx="3338718" cy="630015"/>
          </a:xfrm>
          <a:prstGeom prst="rect">
            <a:avLst/>
          </a:prstGeom>
          <a:solidFill>
            <a:srgbClr val="002050">
              <a:alpha val="8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Approvals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sp>
        <p:nvSpPr>
          <p:cNvPr id="42" name="TextBox 41"/>
          <p:cNvSpPr txBox="1"/>
          <p:nvPr/>
        </p:nvSpPr>
        <p:spPr>
          <a:xfrm>
            <a:off x="1028571" y="4209253"/>
            <a:ext cx="3001755" cy="1764582"/>
          </a:xfrm>
          <a:prstGeom prst="rect">
            <a:avLst/>
          </a:prstGeom>
          <a:noFill/>
        </p:spPr>
        <p:txBody>
          <a:bodyPr wrap="square" lIns="121917" tIns="60958" rIns="121917" bIns="60958" rtlCol="0">
            <a:spAutoFit/>
          </a:bodyPr>
          <a:lstStyle/>
          <a:p>
            <a:pPr>
              <a:spcAft>
                <a:spcPts val="1000"/>
              </a:spcAft>
            </a:pPr>
            <a:r>
              <a:rPr lang="en-US" sz="1500" spc="-10" dirty="0">
                <a:latin typeface="Segoe UI Light" panose="020B0502040204020203" pitchFamily="34" charset="0"/>
                <a:ea typeface="Segoe UI" pitchFamily="34" charset="0"/>
                <a:cs typeface="Segoe UI Light" panose="020B0502040204020203" pitchFamily="34" charset="0"/>
              </a:rPr>
              <a:t>Employee self-service: Record time sheets for </a:t>
            </a:r>
            <a:r>
              <a:rPr lang="en-US" sz="1500" spc="-10" dirty="0" smtClean="0">
                <a:latin typeface="Segoe UI Light" panose="020B0502040204020203" pitchFamily="34" charset="0"/>
                <a:ea typeface="Segoe UI" pitchFamily="34" charset="0"/>
                <a:cs typeface="Segoe UI Light" panose="020B0502040204020203" pitchFamily="34" charset="0"/>
              </a:rPr>
              <a:t>staff while on-the-go.</a:t>
            </a:r>
            <a:endParaRPr lang="en-US" sz="1500" spc="-1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spc="-10" dirty="0">
                <a:latin typeface="Segoe UI Light" panose="020B0502040204020203" pitchFamily="34" charset="0"/>
                <a:ea typeface="Segoe UI" pitchFamily="34" charset="0"/>
                <a:cs typeface="Segoe UI Light" panose="020B0502040204020203" pitchFamily="34" charset="0"/>
              </a:rPr>
              <a:t>Allocate time </a:t>
            </a:r>
            <a:r>
              <a:rPr lang="en-US" sz="1500" spc="-10" dirty="0" smtClean="0">
                <a:latin typeface="Segoe UI Light" panose="020B0502040204020203" pitchFamily="34" charset="0"/>
                <a:ea typeface="Segoe UI" pitchFamily="34" charset="0"/>
                <a:cs typeface="Segoe UI Light" panose="020B0502040204020203" pitchFamily="34" charset="0"/>
              </a:rPr>
              <a:t>to development activities.</a:t>
            </a:r>
            <a:endParaRPr lang="en-US" sz="1500" spc="-1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spc="-10" dirty="0" smtClean="0">
                <a:latin typeface="Segoe UI Light" panose="020B0502040204020203" pitchFamily="34" charset="0"/>
                <a:ea typeface="Segoe UI" pitchFamily="34" charset="0"/>
                <a:cs typeface="Segoe UI Light" panose="020B0502040204020203" pitchFamily="34" charset="0"/>
              </a:rPr>
              <a:t>Improve </a:t>
            </a:r>
            <a:r>
              <a:rPr lang="en-US" sz="1500" spc="-10" dirty="0">
                <a:latin typeface="Segoe UI Light" panose="020B0502040204020203" pitchFamily="34" charset="0"/>
                <a:ea typeface="Segoe UI" pitchFamily="34" charset="0"/>
                <a:cs typeface="Segoe UI Light" panose="020B0502040204020203" pitchFamily="34" charset="0"/>
              </a:rPr>
              <a:t>working capital through decreased billing cycle </a:t>
            </a:r>
            <a:r>
              <a:rPr lang="en-US" sz="1500" spc="-10" dirty="0" smtClean="0">
                <a:latin typeface="Segoe UI Light" panose="020B0502040204020203" pitchFamily="34" charset="0"/>
                <a:ea typeface="Segoe UI" pitchFamily="34" charset="0"/>
                <a:cs typeface="Segoe UI Light" panose="020B0502040204020203" pitchFamily="34" charset="0"/>
              </a:rPr>
              <a:t>times.</a:t>
            </a:r>
            <a:endParaRPr lang="en-US" sz="1500" spc="-10" dirty="0">
              <a:latin typeface="Segoe UI Light" panose="020B0502040204020203" pitchFamily="34" charset="0"/>
              <a:ea typeface="Segoe UI" pitchFamily="34" charset="0"/>
              <a:cs typeface="Segoe UI Light" panose="020B0502040204020203" pitchFamily="34" charset="0"/>
            </a:endParaRPr>
          </a:p>
        </p:txBody>
      </p:sp>
      <p:sp>
        <p:nvSpPr>
          <p:cNvPr id="43" name="TextBox 42"/>
          <p:cNvSpPr txBox="1"/>
          <p:nvPr/>
        </p:nvSpPr>
        <p:spPr>
          <a:xfrm>
            <a:off x="4455162" y="4177764"/>
            <a:ext cx="3175169" cy="1764582"/>
          </a:xfrm>
          <a:prstGeom prst="rect">
            <a:avLst/>
          </a:prstGeom>
          <a:noFill/>
        </p:spPr>
        <p:txBody>
          <a:bodyPr wrap="square" lIns="121917" tIns="60958" rIns="121917" bIns="60958" rtlCol="0">
            <a:spAutoFit/>
          </a:bodyPr>
          <a:lstStyle/>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Employee self-service: Record and reconcile </a:t>
            </a:r>
            <a:r>
              <a:rPr lang="en-US" sz="1500" dirty="0" smtClean="0">
                <a:latin typeface="Segoe UI Light" panose="020B0502040204020203" pitchFamily="34" charset="0"/>
                <a:ea typeface="Segoe UI" pitchFamily="34" charset="0"/>
                <a:cs typeface="Segoe UI Light" panose="020B0502040204020203" pitchFamily="34" charset="0"/>
              </a:rPr>
              <a:t>expenses while travelling. </a:t>
            </a:r>
            <a:endParaRPr lang="en-US" sz="150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smtClean="0">
                <a:latin typeface="Segoe UI Light" panose="020B0502040204020203" pitchFamily="34" charset="0"/>
                <a:ea typeface="Segoe UI" pitchFamily="34" charset="0"/>
                <a:cs typeface="Segoe UI Light" panose="020B0502040204020203" pitchFamily="34" charset="0"/>
              </a:rPr>
              <a:t>Allocate </a:t>
            </a:r>
            <a:r>
              <a:rPr lang="en-US" sz="1500" dirty="0">
                <a:latin typeface="Segoe UI Light" panose="020B0502040204020203" pitchFamily="34" charset="0"/>
                <a:ea typeface="Segoe UI" pitchFamily="34" charset="0"/>
                <a:cs typeface="Segoe UI Light" panose="020B0502040204020203" pitchFamily="34" charset="0"/>
              </a:rPr>
              <a:t>expenses to projects and </a:t>
            </a:r>
            <a:r>
              <a:rPr lang="en-US" sz="1500" dirty="0" smtClean="0">
                <a:latin typeface="Segoe UI Light" panose="020B0502040204020203" pitchFamily="34" charset="0"/>
                <a:ea typeface="Segoe UI" pitchFamily="34" charset="0"/>
                <a:cs typeface="Segoe UI Light" panose="020B0502040204020203" pitchFamily="34" charset="0"/>
              </a:rPr>
              <a:t>activities.</a:t>
            </a:r>
            <a:endParaRPr lang="en-US" sz="150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Helps retailers better integrate expense </a:t>
            </a:r>
            <a:r>
              <a:rPr lang="en-US" sz="1500" dirty="0" smtClean="0">
                <a:latin typeface="Segoe UI Light" panose="020B0502040204020203" pitchFamily="34" charset="0"/>
                <a:ea typeface="Segoe UI" pitchFamily="34" charset="0"/>
                <a:cs typeface="Segoe UI Light" panose="020B0502040204020203" pitchFamily="34" charset="0"/>
              </a:rPr>
              <a:t>policies.</a:t>
            </a:r>
            <a:endParaRPr lang="en-US" sz="1500" dirty="0">
              <a:latin typeface="Segoe UI Light" panose="020B0502040204020203" pitchFamily="34" charset="0"/>
              <a:ea typeface="Segoe UI" pitchFamily="34" charset="0"/>
              <a:cs typeface="Segoe UI Light" panose="020B0502040204020203" pitchFamily="34" charset="0"/>
            </a:endParaRPr>
          </a:p>
        </p:txBody>
      </p:sp>
      <p:sp>
        <p:nvSpPr>
          <p:cNvPr id="44" name="TextBox 43"/>
          <p:cNvSpPr txBox="1"/>
          <p:nvPr/>
        </p:nvSpPr>
        <p:spPr>
          <a:xfrm>
            <a:off x="8009122" y="4257974"/>
            <a:ext cx="3189729" cy="1174677"/>
          </a:xfrm>
          <a:prstGeom prst="rect">
            <a:avLst/>
          </a:prstGeom>
          <a:noFill/>
        </p:spPr>
        <p:txBody>
          <a:bodyPr wrap="square" lIns="121917" tIns="60958" rIns="121917" bIns="60958" rtlCol="0">
            <a:spAutoFit/>
          </a:bodyPr>
          <a:lstStyle/>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Manager self-service: Stay on top </a:t>
            </a:r>
            <a:r>
              <a:rPr lang="en-US" sz="1500" dirty="0" smtClean="0">
                <a:latin typeface="Segoe UI Light" panose="020B0502040204020203" pitchFamily="34" charset="0"/>
                <a:ea typeface="Segoe UI" pitchFamily="34" charset="0"/>
                <a:cs typeface="Segoe UI Light" panose="020B0502040204020203" pitchFamily="34" charset="0"/>
              </a:rPr>
              <a:t/>
            </a:r>
            <a:br>
              <a:rPr lang="en-US" sz="1500" dirty="0" smtClean="0">
                <a:latin typeface="Segoe UI Light" panose="020B0502040204020203" pitchFamily="34" charset="0"/>
                <a:ea typeface="Segoe UI" pitchFamily="34" charset="0"/>
                <a:cs typeface="Segoe UI Light" panose="020B0502040204020203" pitchFamily="34" charset="0"/>
              </a:rPr>
            </a:br>
            <a:r>
              <a:rPr lang="en-US" sz="1500" dirty="0" smtClean="0">
                <a:latin typeface="Segoe UI Light" panose="020B0502040204020203" pitchFamily="34" charset="0"/>
                <a:ea typeface="Segoe UI" pitchFamily="34" charset="0"/>
                <a:cs typeface="Segoe UI Light" panose="020B0502040204020203" pitchFamily="34" charset="0"/>
              </a:rPr>
              <a:t>of </a:t>
            </a:r>
            <a:r>
              <a:rPr lang="en-US" sz="1500" dirty="0">
                <a:latin typeface="Segoe UI Light" panose="020B0502040204020203" pitchFamily="34" charset="0"/>
                <a:ea typeface="Segoe UI" pitchFamily="34" charset="0"/>
                <a:cs typeface="Segoe UI Light" panose="020B0502040204020203" pitchFamily="34" charset="0"/>
              </a:rPr>
              <a:t>approvals </a:t>
            </a:r>
            <a:r>
              <a:rPr lang="en-US" sz="1500" smtClean="0">
                <a:latin typeface="Segoe UI Light" panose="020B0502040204020203" pitchFamily="34" charset="0"/>
                <a:ea typeface="Segoe UI" pitchFamily="34" charset="0"/>
                <a:cs typeface="Segoe UI Light" panose="020B0502040204020203" pitchFamily="34" charset="0"/>
              </a:rPr>
              <a:t>while on-the-go.</a:t>
            </a:r>
            <a:endParaRPr lang="en-US" sz="1500" dirty="0" smtClean="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smtClean="0">
                <a:latin typeface="Segoe UI Light" panose="020B0502040204020203" pitchFamily="34" charset="0"/>
                <a:ea typeface="Segoe UI" pitchFamily="34" charset="0"/>
                <a:cs typeface="Segoe UI Light" panose="020B0502040204020203" pitchFamily="34" charset="0"/>
              </a:rPr>
              <a:t>Reduce time </a:t>
            </a:r>
            <a:r>
              <a:rPr lang="en-US" sz="1500" dirty="0">
                <a:latin typeface="Segoe UI Light" panose="020B0502040204020203" pitchFamily="34" charset="0"/>
                <a:ea typeface="Segoe UI" pitchFamily="34" charset="0"/>
                <a:cs typeface="Segoe UI Light" panose="020B0502040204020203" pitchFamily="34" charset="0"/>
              </a:rPr>
              <a:t>spent </a:t>
            </a:r>
            <a:r>
              <a:rPr lang="en-US" sz="1500" dirty="0" smtClean="0">
                <a:latin typeface="Segoe UI Light" panose="020B0502040204020203" pitchFamily="34" charset="0"/>
                <a:ea typeface="Segoe UI" pitchFamily="34" charset="0"/>
                <a:cs typeface="Segoe UI Light" panose="020B0502040204020203" pitchFamily="34" charset="0"/>
              </a:rPr>
              <a:t>on </a:t>
            </a:r>
            <a:r>
              <a:rPr lang="en-US" sz="1500" dirty="0">
                <a:latin typeface="Segoe UI Light" panose="020B0502040204020203" pitchFamily="34" charset="0"/>
                <a:ea typeface="Segoe UI" pitchFamily="34" charset="0"/>
                <a:cs typeface="Segoe UI Light" panose="020B0502040204020203" pitchFamily="34" charset="0"/>
              </a:rPr>
              <a:t>administrative processes like </a:t>
            </a:r>
            <a:r>
              <a:rPr lang="en-US" sz="1500" dirty="0" smtClean="0">
                <a:latin typeface="Segoe UI Light" panose="020B0502040204020203" pitchFamily="34" charset="0"/>
                <a:ea typeface="Segoe UI" pitchFamily="34" charset="0"/>
                <a:cs typeface="Segoe UI Light" panose="020B0502040204020203" pitchFamily="34" charset="0"/>
              </a:rPr>
              <a:t>budget requests.</a:t>
            </a:r>
            <a:endParaRPr lang="en-US" sz="1500" dirty="0">
              <a:latin typeface="Segoe UI Light" panose="020B0502040204020203" pitchFamily="34" charset="0"/>
              <a:ea typeface="Segoe UI" pitchFamily="34" charset="0"/>
              <a:cs typeface="Segoe UI Light" panose="020B0502040204020203" pitchFamily="34" charset="0"/>
            </a:endParaRPr>
          </a:p>
        </p:txBody>
      </p:sp>
      <p:sp>
        <p:nvSpPr>
          <p:cNvPr id="45" name="Rectangle 44"/>
          <p:cNvSpPr/>
          <p:nvPr/>
        </p:nvSpPr>
        <p:spPr>
          <a:xfrm>
            <a:off x="803875" y="409355"/>
            <a:ext cx="3337614" cy="314887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46" name="Group 45"/>
          <p:cNvGrpSpPr/>
          <p:nvPr/>
        </p:nvGrpSpPr>
        <p:grpSpPr>
          <a:xfrm>
            <a:off x="1303410" y="608785"/>
            <a:ext cx="2380559" cy="2771685"/>
            <a:chOff x="271541" y="423852"/>
            <a:chExt cx="2784853" cy="3242410"/>
          </a:xfrm>
        </p:grpSpPr>
        <p:pic>
          <p:nvPicPr>
            <p:cNvPr id="47" name="Picture 4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541" y="423852"/>
              <a:ext cx="2784853" cy="1566481"/>
            </a:xfrm>
            <a:prstGeom prst="rect">
              <a:avLst/>
            </a:prstGeom>
          </p:spPr>
        </p:pic>
        <p:pic>
          <p:nvPicPr>
            <p:cNvPr id="48" name="Picture 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1541" y="2099782"/>
              <a:ext cx="2784853" cy="1566480"/>
            </a:xfrm>
            <a:prstGeom prst="rect">
              <a:avLst/>
            </a:prstGeom>
          </p:spPr>
        </p:pic>
      </p:grpSp>
      <p:sp>
        <p:nvSpPr>
          <p:cNvPr id="49" name="Rectangle 48"/>
          <p:cNvSpPr/>
          <p:nvPr/>
        </p:nvSpPr>
        <p:spPr bwMode="auto">
          <a:xfrm>
            <a:off x="798708" y="3568491"/>
            <a:ext cx="3342781" cy="609023"/>
          </a:xfrm>
          <a:prstGeom prst="rect">
            <a:avLst/>
          </a:prstGeom>
          <a:solidFill>
            <a:srgbClr val="002050">
              <a:alpha val="7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Time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9619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89" y="1902879"/>
            <a:ext cx="12188824" cy="3901062"/>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33"/>
            <a:endParaRPr lang="en-US" sz="2352" dirty="0">
              <a:solidFill>
                <a:srgbClr val="FFFFFF"/>
              </a:solidFill>
            </a:endParaRPr>
          </a:p>
        </p:txBody>
      </p:sp>
      <p:sp>
        <p:nvSpPr>
          <p:cNvPr id="16" name="Title 1"/>
          <p:cNvSpPr>
            <a:spLocks noGrp="1"/>
          </p:cNvSpPr>
          <p:nvPr>
            <p:ph type="title"/>
          </p:nvPr>
        </p:nvSpPr>
        <p:spPr>
          <a:xfrm>
            <a:off x="230916" y="141105"/>
            <a:ext cx="12192000" cy="646042"/>
          </a:xfrm>
        </p:spPr>
        <p:txBody>
          <a:bodyPr/>
          <a:lstStyle/>
          <a:p>
            <a:r>
              <a:rPr lang="en-US" dirty="0" smtClean="0">
                <a:solidFill>
                  <a:srgbClr val="002050"/>
                </a:solidFill>
                <a:latin typeface="Segoe UI Light"/>
                <a:ea typeface="ＭＳ Ｐゴシック" charset="0"/>
                <a:cs typeface="Segoe UI Light"/>
              </a:rPr>
              <a:t>Use Windows apps across all devices</a:t>
            </a:r>
            <a:endParaRPr lang="en-US" dirty="0">
              <a:solidFill>
                <a:srgbClr val="002050"/>
              </a:solidFill>
              <a:latin typeface="Segoe UI Light"/>
              <a:ea typeface="ＭＳ Ｐゴシック" charset="0"/>
              <a:cs typeface="Segoe UI Light"/>
            </a:endParaRPr>
          </a:p>
        </p:txBody>
      </p:sp>
      <p:sp>
        <p:nvSpPr>
          <p:cNvPr id="17" name="Text Placeholder 3"/>
          <p:cNvSpPr txBox="1">
            <a:spLocks/>
          </p:cNvSpPr>
          <p:nvPr/>
        </p:nvSpPr>
        <p:spPr>
          <a:xfrm>
            <a:off x="2382078" y="2031625"/>
            <a:ext cx="5807321" cy="2240271"/>
          </a:xfrm>
          <a:prstGeom prst="rect">
            <a:avLst/>
          </a:prstGeom>
        </p:spPr>
        <p:txBody>
          <a:bodyPr vert="horz" lIns="0" tIns="0" rIns="0" bIns="44802" rtlCol="0" anchor="t"/>
          <a:lstStyle>
            <a:defPPr>
              <a:defRPr lang="en-US"/>
            </a:defPPr>
            <a:lvl1pPr defTabSz="932742">
              <a:defRPr sz="1200">
                <a:solidFill>
                  <a:schemeClr val="tx1">
                    <a:tint val="75000"/>
                  </a:schemeClr>
                </a:solidFill>
              </a:defRPr>
            </a:lvl1pPr>
            <a:lvl2pPr marL="169546" lvl="1" defTabSz="932742">
              <a:lnSpc>
                <a:spcPct val="114000"/>
              </a:lnSpc>
              <a:defRPr sz="20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2pPr>
            <a:lvl3pPr marL="932742" defTabSz="932742"/>
            <a:lvl4pPr marL="1399113" defTabSz="932742"/>
            <a:lvl5pPr marL="1865484" defTabSz="932742"/>
            <a:lvl6pPr marL="2331856" defTabSz="932742"/>
            <a:lvl7pPr marL="2798226" defTabSz="932742"/>
            <a:lvl8pPr marL="3264597" defTabSz="932742"/>
            <a:lvl9pPr marL="3730969" defTabSz="932742"/>
          </a:lstStyle>
          <a:p>
            <a:pPr lvl="1">
              <a:lnSpc>
                <a:spcPct val="130000"/>
              </a:lnSpc>
            </a:pPr>
            <a:r>
              <a:rPr lang="en-US" sz="2800" dirty="0">
                <a:solidFill>
                  <a:srgbClr val="FFFFFF"/>
                </a:solidFill>
                <a:latin typeface="+mj-lt"/>
                <a:cs typeface="Segoe UI Semilight" panose="020B0402040204020203" pitchFamily="34" charset="0"/>
              </a:rPr>
              <a:t>User Benefits:</a:t>
            </a:r>
          </a:p>
          <a:p>
            <a:pPr lvl="1">
              <a:lnSpc>
                <a:spcPct val="130000"/>
              </a:lnSpc>
            </a:pPr>
            <a:r>
              <a:rPr lang="en-US" sz="1800" dirty="0" smtClean="0">
                <a:solidFill>
                  <a:srgbClr val="FFFFFF"/>
                </a:solidFill>
                <a:latin typeface="+mj-lt"/>
                <a:cs typeface="Segoe UI Semilight" panose="020B0402040204020203" pitchFamily="34" charset="0"/>
              </a:rPr>
              <a:t>Buy on any device and use on any device</a:t>
            </a:r>
            <a:endParaRPr lang="en-US" sz="1800" dirty="0">
              <a:solidFill>
                <a:srgbClr val="FFFFFF"/>
              </a:solidFill>
              <a:latin typeface="+mj-lt"/>
              <a:cs typeface="Segoe UI Semilight" panose="020B0402040204020203" pitchFamily="34" charset="0"/>
            </a:endParaRPr>
          </a:p>
          <a:p>
            <a:pPr lvl="1">
              <a:lnSpc>
                <a:spcPct val="130000"/>
              </a:lnSpc>
            </a:pPr>
            <a:r>
              <a:rPr lang="en-US" sz="1800" dirty="0" smtClean="0">
                <a:solidFill>
                  <a:srgbClr val="FFFFFF"/>
                </a:solidFill>
                <a:latin typeface="+mj-lt"/>
                <a:cs typeface="Segoe UI Semilight" panose="020B0402040204020203" pitchFamily="34" charset="0"/>
              </a:rPr>
              <a:t>More apps and </a:t>
            </a:r>
            <a:r>
              <a:rPr lang="en-US" sz="1800" dirty="0">
                <a:solidFill>
                  <a:srgbClr val="FFFFFF"/>
                </a:solidFill>
                <a:latin typeface="+mj-lt"/>
                <a:cs typeface="Segoe UI Semilight" panose="020B0402040204020203" pitchFamily="34" charset="0"/>
              </a:rPr>
              <a:t>faster app </a:t>
            </a:r>
            <a:r>
              <a:rPr lang="en-US" sz="1800" dirty="0" smtClean="0">
                <a:solidFill>
                  <a:srgbClr val="FFFFFF"/>
                </a:solidFill>
                <a:latin typeface="+mj-lt"/>
                <a:cs typeface="Segoe UI Semilight" panose="020B0402040204020203" pitchFamily="34" charset="0"/>
              </a:rPr>
              <a:t>updates</a:t>
            </a:r>
            <a:endParaRPr lang="en-US" sz="1800" dirty="0">
              <a:solidFill>
                <a:srgbClr val="FFFFFF"/>
              </a:solidFill>
              <a:latin typeface="+mj-lt"/>
              <a:cs typeface="Segoe UI Semilight" panose="020B0402040204020203" pitchFamily="34" charset="0"/>
            </a:endParaRPr>
          </a:p>
          <a:p>
            <a:pPr lvl="1">
              <a:lnSpc>
                <a:spcPct val="130000"/>
              </a:lnSpc>
            </a:pPr>
            <a:r>
              <a:rPr lang="en-US" sz="1800" dirty="0">
                <a:solidFill>
                  <a:srgbClr val="FFFFFF"/>
                </a:solidFill>
                <a:latin typeface="+mj-lt"/>
                <a:cs typeface="Segoe UI Semilight" panose="020B0402040204020203" pitchFamily="34" charset="0"/>
              </a:rPr>
              <a:t>Experience </a:t>
            </a:r>
            <a:r>
              <a:rPr lang="en-US" sz="1800" dirty="0" smtClean="0">
                <a:solidFill>
                  <a:srgbClr val="FFFFFF"/>
                </a:solidFill>
                <a:latin typeface="+mj-lt"/>
                <a:cs typeface="Segoe UI Semilight" panose="020B0402040204020203" pitchFamily="34" charset="0"/>
              </a:rPr>
              <a:t>improvements in real time</a:t>
            </a:r>
            <a:endParaRPr lang="en-US" sz="1800" dirty="0">
              <a:solidFill>
                <a:srgbClr val="FFFFFF"/>
              </a:solidFill>
              <a:latin typeface="+mj-lt"/>
              <a:cs typeface="Segoe UI Semilight" panose="020B0402040204020203" pitchFamily="34" charset="0"/>
            </a:endParaRPr>
          </a:p>
        </p:txBody>
      </p:sp>
      <p:pic>
        <p:nvPicPr>
          <p:cNvPr id="1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3" t="867" r="21977" b="1204"/>
          <a:stretch/>
        </p:blipFill>
        <p:spPr bwMode="auto">
          <a:xfrm>
            <a:off x="6923169" y="1790030"/>
            <a:ext cx="5268831" cy="4114800"/>
          </a:xfrm>
          <a:prstGeom prst="roundRect">
            <a:avLst>
              <a:gd name="adj" fmla="val 1285"/>
            </a:avLst>
          </a:prstGeom>
          <a:noFill/>
          <a:ln>
            <a:noFill/>
          </a:ln>
          <a:effectLst>
            <a:outerShdw blurRad="50800" dist="50800" dir="2700000" sx="101000" sy="101000" algn="ctr" rotWithShape="0">
              <a:srgbClr val="000000">
                <a:alpha val="4313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1" name="Group 20"/>
          <p:cNvGrpSpPr>
            <a:grpSpLocks noChangeAspect="1"/>
          </p:cNvGrpSpPr>
          <p:nvPr/>
        </p:nvGrpSpPr>
        <p:grpSpPr>
          <a:xfrm>
            <a:off x="-2" y="1652870"/>
            <a:ext cx="2207501" cy="4389120"/>
            <a:chOff x="7365833" y="1937508"/>
            <a:chExt cx="1971446" cy="3919780"/>
          </a:xfrm>
          <a:effectLst>
            <a:outerShdw blurRad="50800" dist="50800" dir="2700000" sx="101000" sy="101000" algn="ctr" rotWithShape="0">
              <a:srgbClr val="000000">
                <a:alpha val="43137"/>
              </a:srgbClr>
            </a:outerShdw>
          </a:effectLst>
        </p:grpSpPr>
        <p:pic>
          <p:nvPicPr>
            <p:cNvPr id="23"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4420" y="2322274"/>
              <a:ext cx="1697221" cy="3048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Windows Pho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500"/>
            <a:stretch/>
          </p:blipFill>
          <p:spPr bwMode="auto">
            <a:xfrm>
              <a:off x="7365833" y="1937508"/>
              <a:ext cx="1971446" cy="3919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5" name="Text Placeholder 3"/>
          <p:cNvSpPr txBox="1">
            <a:spLocks/>
          </p:cNvSpPr>
          <p:nvPr/>
        </p:nvSpPr>
        <p:spPr>
          <a:xfrm>
            <a:off x="2342872" y="3905481"/>
            <a:ext cx="5807321" cy="2240271"/>
          </a:xfrm>
          <a:prstGeom prst="rect">
            <a:avLst/>
          </a:prstGeom>
        </p:spPr>
        <p:txBody>
          <a:bodyPr vert="horz" lIns="0" tIns="0" rIns="0" bIns="44802" rtlCol="0" anchor="t"/>
          <a:lstStyle>
            <a:defPPr>
              <a:defRPr lang="en-US"/>
            </a:defPPr>
            <a:lvl1pPr defTabSz="932742">
              <a:defRPr sz="1200">
                <a:solidFill>
                  <a:schemeClr val="tx1">
                    <a:tint val="75000"/>
                  </a:schemeClr>
                </a:solidFill>
              </a:defRPr>
            </a:lvl1pPr>
            <a:lvl2pPr marL="169546" lvl="1" defTabSz="932742">
              <a:lnSpc>
                <a:spcPct val="114000"/>
              </a:lnSpc>
              <a:defRPr sz="20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2pPr>
            <a:lvl3pPr marL="932742" defTabSz="932742"/>
            <a:lvl4pPr marL="1399113" defTabSz="932742"/>
            <a:lvl5pPr marL="1865484" defTabSz="932742"/>
            <a:lvl6pPr marL="2331856" defTabSz="932742"/>
            <a:lvl7pPr marL="2798226" defTabSz="932742"/>
            <a:lvl8pPr marL="3264597" defTabSz="932742"/>
            <a:lvl9pPr marL="3730969" defTabSz="932742"/>
          </a:lstStyle>
          <a:p>
            <a:pPr lvl="1">
              <a:lnSpc>
                <a:spcPct val="130000"/>
              </a:lnSpc>
            </a:pPr>
            <a:r>
              <a:rPr lang="en-US" sz="2800" dirty="0">
                <a:solidFill>
                  <a:srgbClr val="FFFFFF"/>
                </a:solidFill>
                <a:latin typeface="+mj-lt"/>
                <a:cs typeface="Segoe UI Semilight" panose="020B0402040204020203" pitchFamily="34" charset="0"/>
              </a:rPr>
              <a:t>Developer Benefits:</a:t>
            </a:r>
          </a:p>
          <a:p>
            <a:pPr lvl="1">
              <a:lnSpc>
                <a:spcPct val="130000"/>
              </a:lnSpc>
            </a:pPr>
            <a:r>
              <a:rPr lang="en-US" sz="1600" dirty="0">
                <a:solidFill>
                  <a:srgbClr val="FFFFFF"/>
                </a:solidFill>
                <a:latin typeface="+mj-lt"/>
                <a:cs typeface="Segoe UI Semilight" panose="020B0402040204020203" pitchFamily="34" charset="0"/>
              </a:rPr>
              <a:t>Windows API </a:t>
            </a:r>
            <a:r>
              <a:rPr lang="en-US" sz="1600" dirty="0" smtClean="0">
                <a:solidFill>
                  <a:srgbClr val="FFFFFF"/>
                </a:solidFill>
                <a:latin typeface="+mj-lt"/>
                <a:cs typeface="Segoe UI Semilight" panose="020B0402040204020203" pitchFamily="34" charset="0"/>
              </a:rPr>
              <a:t>set and shared </a:t>
            </a:r>
            <a:r>
              <a:rPr lang="en-US" sz="1600" dirty="0">
                <a:solidFill>
                  <a:srgbClr val="FFFFFF"/>
                </a:solidFill>
                <a:latin typeface="+mj-lt"/>
                <a:cs typeface="Segoe UI Semilight" panose="020B0402040204020203" pitchFamily="34" charset="0"/>
              </a:rPr>
              <a:t>app </a:t>
            </a:r>
            <a:r>
              <a:rPr lang="en-US" sz="1600" dirty="0" smtClean="0">
                <a:solidFill>
                  <a:srgbClr val="FFFFFF"/>
                </a:solidFill>
                <a:latin typeface="+mj-lt"/>
                <a:cs typeface="Segoe UI Semilight" panose="020B0402040204020203" pitchFamily="34" charset="0"/>
              </a:rPr>
              <a:t>model</a:t>
            </a:r>
            <a:endParaRPr lang="en-US" sz="1600" dirty="0">
              <a:solidFill>
                <a:srgbClr val="FFFFFF"/>
              </a:solidFill>
              <a:latin typeface="+mj-lt"/>
              <a:cs typeface="Segoe UI Semilight" panose="020B0402040204020203" pitchFamily="34" charset="0"/>
            </a:endParaRPr>
          </a:p>
          <a:p>
            <a:pPr lvl="1">
              <a:lnSpc>
                <a:spcPct val="130000"/>
              </a:lnSpc>
            </a:pPr>
            <a:r>
              <a:rPr lang="en-US" sz="1600" dirty="0">
                <a:solidFill>
                  <a:srgbClr val="FFFFFF"/>
                </a:solidFill>
                <a:latin typeface="+mj-lt"/>
                <a:cs typeface="Segoe UI Semilight" panose="020B0402040204020203" pitchFamily="34" charset="0"/>
              </a:rPr>
              <a:t>Converged </a:t>
            </a:r>
            <a:r>
              <a:rPr lang="en-US" sz="1600" dirty="0" smtClean="0">
                <a:solidFill>
                  <a:srgbClr val="FFFFFF"/>
                </a:solidFill>
                <a:latin typeface="+mj-lt"/>
                <a:cs typeface="Segoe UI Semilight" panose="020B0402040204020203" pitchFamily="34" charset="0"/>
              </a:rPr>
              <a:t>controls and unified </a:t>
            </a:r>
            <a:r>
              <a:rPr lang="en-US" sz="1600" dirty="0">
                <a:solidFill>
                  <a:srgbClr val="FFFFFF"/>
                </a:solidFill>
                <a:latin typeface="+mj-lt"/>
                <a:cs typeface="Segoe UI Semilight" panose="020B0402040204020203" pitchFamily="34" charset="0"/>
              </a:rPr>
              <a:t>toolset</a:t>
            </a:r>
          </a:p>
          <a:p>
            <a:pPr lvl="1">
              <a:lnSpc>
                <a:spcPct val="130000"/>
              </a:lnSpc>
            </a:pPr>
            <a:r>
              <a:rPr lang="en-US" sz="1600" dirty="0">
                <a:solidFill>
                  <a:srgbClr val="FFFFFF"/>
                </a:solidFill>
                <a:latin typeface="+mj-lt"/>
                <a:cs typeface="Segoe UI Semilight" panose="020B0402040204020203" pitchFamily="34" charset="0"/>
              </a:rPr>
              <a:t>One toolset to learn, one model to support</a:t>
            </a:r>
          </a:p>
        </p:txBody>
      </p:sp>
    </p:spTree>
    <p:extLst>
      <p:ext uri="{BB962C8B-B14F-4D97-AF65-F5344CB8AC3E}">
        <p14:creationId xmlns:p14="http://schemas.microsoft.com/office/powerpoint/2010/main" val="3429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2" y="489"/>
            <a:ext cx="12192001" cy="6857027"/>
          </a:xfrm>
          <a:prstGeom prst="rect">
            <a:avLst/>
          </a:prstGeom>
          <a:noFill/>
          <a:ln>
            <a:noFill/>
          </a:ln>
        </p:spPr>
      </p:pic>
      <p:sp>
        <p:nvSpPr>
          <p:cNvPr id="5" name="Text Placeholder 2"/>
          <p:cNvSpPr>
            <a:spLocks noGrp="1"/>
          </p:cNvSpPr>
          <p:nvPr>
            <p:ph type="body" sz="quarter" idx="15"/>
          </p:nvPr>
        </p:nvSpPr>
        <p:spPr>
          <a:xfrm>
            <a:off x="4972054" y="3244341"/>
            <a:ext cx="6731000" cy="369332"/>
          </a:xfrm>
        </p:spPr>
        <p:txBody>
          <a:bodyPr/>
          <a:lstStyle/>
          <a:p>
            <a:endParaRPr lang="en-US" dirty="0"/>
          </a:p>
        </p:txBody>
      </p:sp>
      <p:sp>
        <p:nvSpPr>
          <p:cNvPr id="6" name="Rectangle 5"/>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ts val="0"/>
              </a:spcBef>
              <a:spcAft>
                <a:spcPts val="0"/>
              </a:spcAft>
            </a:pPr>
            <a:r>
              <a:rPr lang="en-US" sz="4400" dirty="0">
                <a:solidFill>
                  <a:srgbClr val="505050"/>
                </a:solidFill>
              </a:rPr>
              <a:t>Enterprise-grade </a:t>
            </a:r>
            <a:r>
              <a:rPr lang="en-US" sz="4400" dirty="0" smtClean="0">
                <a:solidFill>
                  <a:srgbClr val="505050"/>
                </a:solidFill>
              </a:rPr>
              <a:t>security </a:t>
            </a:r>
            <a:r>
              <a:rPr lang="en-US" sz="4400" dirty="0">
                <a:solidFill>
                  <a:srgbClr val="505050"/>
                </a:solidFill>
              </a:rPr>
              <a:t>and manageability </a:t>
            </a:r>
          </a:p>
        </p:txBody>
      </p:sp>
      <p:sp>
        <p:nvSpPr>
          <p:cNvPr id="8" name="Rectangle 7"/>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287714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0354" y="978893"/>
            <a:ext cx="6906764" cy="4727448"/>
          </a:xfrm>
          <a:prstGeom prst="rect">
            <a:avLst/>
          </a:prstGeom>
        </p:spPr>
        <p:txBody>
          <a:bodyPr wrap="square">
            <a:spAutoFit/>
          </a:bodyPr>
          <a:lstStyle/>
          <a:p>
            <a:pPr defTabSz="1201193">
              <a:lnSpc>
                <a:spcPct val="95000"/>
              </a:lnSpc>
              <a:spcAft>
                <a:spcPts val="2353"/>
              </a:spcAft>
              <a:buClr>
                <a:srgbClr val="00BCF2"/>
              </a:buClr>
            </a:pPr>
            <a:r>
              <a:rPr lang="en-US" sz="2800" dirty="0">
                <a:solidFill>
                  <a:srgbClr val="00B0F0"/>
                </a:solidFill>
                <a:latin typeface="Segoe UI Light" pitchFamily="34" charset="0"/>
              </a:rPr>
              <a:t>Devices go "missing" </a:t>
            </a:r>
            <a:br>
              <a:rPr lang="en-US" sz="2800" dirty="0">
                <a:solidFill>
                  <a:srgbClr val="00B0F0"/>
                </a:solidFill>
                <a:latin typeface="Segoe UI Light" pitchFamily="34" charset="0"/>
              </a:rPr>
            </a:br>
            <a:r>
              <a:rPr lang="en-US" sz="1200" dirty="0">
                <a:solidFill>
                  <a:srgbClr val="00B0F0"/>
                </a:solidFill>
                <a:latin typeface="Segoe UI Light" pitchFamily="34" charset="0"/>
              </a:rPr>
              <a:t/>
            </a:r>
            <a:br>
              <a:rPr lang="en-US" sz="1200" dirty="0">
                <a:solidFill>
                  <a:srgbClr val="00B0F0"/>
                </a:solidFill>
                <a:latin typeface="Segoe UI Light" pitchFamily="34" charset="0"/>
              </a:rPr>
            </a:br>
            <a:r>
              <a:rPr lang="en-US" sz="2200" dirty="0" smtClean="0">
                <a:solidFill>
                  <a:prstClr val="black">
                    <a:lumMod val="65000"/>
                    <a:lumOff val="35000"/>
                  </a:prstClr>
                </a:solidFill>
                <a:latin typeface="Segoe UI Light" pitchFamily="34" charset="0"/>
              </a:rPr>
              <a:t>Manufacturers struggle </a:t>
            </a:r>
            <a:r>
              <a:rPr lang="en-US" sz="2200" dirty="0">
                <a:solidFill>
                  <a:prstClr val="black">
                    <a:lumMod val="65000"/>
                    <a:lumOff val="35000"/>
                  </a:prstClr>
                </a:solidFill>
                <a:latin typeface="Segoe UI Light" pitchFamily="34" charset="0"/>
              </a:rPr>
              <a:t>to prevent </a:t>
            </a:r>
            <a:r>
              <a:rPr lang="en-US" sz="2200" dirty="0" smtClean="0">
                <a:solidFill>
                  <a:prstClr val="black">
                    <a:lumMod val="65000"/>
                    <a:lumOff val="35000"/>
                  </a:prstClr>
                </a:solidFill>
                <a:latin typeface="Segoe UI Light" pitchFamily="34" charset="0"/>
              </a:rPr>
              <a:t>devices from </a:t>
            </a:r>
            <a:r>
              <a:rPr lang="en-US" sz="2200" dirty="0">
                <a:solidFill>
                  <a:prstClr val="black">
                    <a:lumMod val="65000"/>
                    <a:lumOff val="35000"/>
                  </a:prstClr>
                </a:solidFill>
                <a:latin typeface="Segoe UI Light" pitchFamily="34" charset="0"/>
              </a:rPr>
              <a:t>being taken in highly unmanaged work environments.</a:t>
            </a:r>
            <a:r>
              <a:rPr lang="en-US" sz="2200" dirty="0">
                <a:solidFill>
                  <a:srgbClr val="00B0F0"/>
                </a:solidFill>
                <a:latin typeface="Segoe UI Light" pitchFamily="34" charset="0"/>
              </a:rPr>
              <a:t/>
            </a:r>
            <a:br>
              <a:rPr lang="en-US" sz="2200" dirty="0">
                <a:solidFill>
                  <a:srgbClr val="00B0F0"/>
                </a:solidFill>
                <a:latin typeface="Segoe UI Light" pitchFamily="34" charset="0"/>
              </a:rPr>
            </a:br>
            <a:r>
              <a:rPr lang="en-US" sz="2400" dirty="0">
                <a:solidFill>
                  <a:srgbClr val="00B0F0"/>
                </a:solidFill>
                <a:latin typeface="Segoe UI Light" pitchFamily="34" charset="0"/>
              </a:rPr>
              <a:t/>
            </a:r>
            <a:br>
              <a:rPr lang="en-US" sz="2400" dirty="0">
                <a:solidFill>
                  <a:srgbClr val="00B0F0"/>
                </a:solidFill>
                <a:latin typeface="Segoe UI Light" pitchFamily="34" charset="0"/>
              </a:rPr>
            </a:br>
            <a:r>
              <a:rPr lang="en-US" sz="2800" dirty="0">
                <a:solidFill>
                  <a:srgbClr val="00B0F0"/>
                </a:solidFill>
                <a:latin typeface="Segoe UI Light" pitchFamily="34" charset="0"/>
              </a:rPr>
              <a:t>Devices open access to sensitive </a:t>
            </a:r>
            <a:r>
              <a:rPr lang="en-US" sz="2800" dirty="0" smtClean="0">
                <a:solidFill>
                  <a:srgbClr val="00B0F0"/>
                </a:solidFill>
                <a:latin typeface="Segoe UI Light" pitchFamily="34" charset="0"/>
              </a:rPr>
              <a:t>data</a:t>
            </a:r>
            <a:endParaRPr lang="en-US" sz="2800" dirty="0" smtClean="0">
              <a:solidFill>
                <a:prstClr val="black">
                  <a:lumMod val="65000"/>
                  <a:lumOff val="35000"/>
                </a:prstClr>
              </a:solidFill>
              <a:latin typeface="Segoe UI Light" pitchFamily="34" charset="0"/>
            </a:endParaRPr>
          </a:p>
          <a:p>
            <a:pPr defTabSz="1201193">
              <a:lnSpc>
                <a:spcPct val="95000"/>
              </a:lnSpc>
              <a:spcAft>
                <a:spcPts val="2353"/>
              </a:spcAft>
              <a:buClr>
                <a:srgbClr val="00BCF2"/>
              </a:buClr>
            </a:pPr>
            <a:r>
              <a:rPr lang="en-US" sz="2200" dirty="0" smtClean="0">
                <a:solidFill>
                  <a:prstClr val="black">
                    <a:lumMod val="65000"/>
                    <a:lumOff val="35000"/>
                  </a:prstClr>
                </a:solidFill>
                <a:latin typeface="Segoe UI Light" pitchFamily="34" charset="0"/>
              </a:rPr>
              <a:t>Proprietary design and instruction files are </a:t>
            </a:r>
            <a:r>
              <a:rPr lang="en-US" sz="2200" dirty="0">
                <a:solidFill>
                  <a:prstClr val="black">
                    <a:lumMod val="65000"/>
                    <a:lumOff val="35000"/>
                  </a:prstClr>
                </a:solidFill>
                <a:latin typeface="Segoe UI Light" pitchFamily="34" charset="0"/>
              </a:rPr>
              <a:t>highly sensitive and needs to be protected.</a:t>
            </a:r>
            <a:br>
              <a:rPr lang="en-US" sz="2200" dirty="0">
                <a:solidFill>
                  <a:prstClr val="black">
                    <a:lumMod val="65000"/>
                    <a:lumOff val="35000"/>
                  </a:prstClr>
                </a:solidFill>
                <a:latin typeface="Segoe UI Light" pitchFamily="34" charset="0"/>
              </a:rPr>
            </a:br>
            <a:r>
              <a:rPr lang="en-US" sz="3200" dirty="0">
                <a:solidFill>
                  <a:srgbClr val="00B0F0"/>
                </a:solidFill>
                <a:latin typeface="Segoe UI Light" pitchFamily="34" charset="0"/>
              </a:rPr>
              <a:t/>
            </a:r>
            <a:br>
              <a:rPr lang="en-US" sz="3200" dirty="0">
                <a:solidFill>
                  <a:srgbClr val="00B0F0"/>
                </a:solidFill>
                <a:latin typeface="Segoe UI Light" pitchFamily="34" charset="0"/>
              </a:rPr>
            </a:br>
            <a:r>
              <a:rPr lang="en-US" sz="2800" dirty="0">
                <a:solidFill>
                  <a:srgbClr val="00B0F0"/>
                </a:solidFill>
                <a:latin typeface="Segoe UI Light" pitchFamily="34" charset="0"/>
              </a:rPr>
              <a:t>Unauthorized usage of apps</a:t>
            </a:r>
            <a:r>
              <a:rPr lang="en-US" sz="3200" dirty="0">
                <a:solidFill>
                  <a:srgbClr val="00B0F0"/>
                </a:solidFill>
                <a:latin typeface="Segoe UI Light" pitchFamily="34" charset="0"/>
              </a:rPr>
              <a:t/>
            </a:r>
            <a:br>
              <a:rPr lang="en-US" sz="3200" dirty="0">
                <a:solidFill>
                  <a:srgbClr val="00B0F0"/>
                </a:solidFill>
                <a:latin typeface="Segoe UI Light" pitchFamily="34" charset="0"/>
              </a:rPr>
            </a:br>
            <a:r>
              <a:rPr lang="en-US" sz="1200" dirty="0">
                <a:solidFill>
                  <a:srgbClr val="00B0F0"/>
                </a:solidFill>
                <a:latin typeface="Segoe UI Light" pitchFamily="34" charset="0"/>
              </a:rPr>
              <a:t/>
            </a:r>
            <a:br>
              <a:rPr lang="en-US" sz="1200" dirty="0">
                <a:solidFill>
                  <a:srgbClr val="00B0F0"/>
                </a:solidFill>
                <a:latin typeface="Segoe UI Light" pitchFamily="34" charset="0"/>
              </a:rPr>
            </a:br>
            <a:r>
              <a:rPr lang="en-US" sz="2200" dirty="0">
                <a:solidFill>
                  <a:prstClr val="black">
                    <a:lumMod val="65000"/>
                    <a:lumOff val="35000"/>
                  </a:prstClr>
                </a:solidFill>
                <a:latin typeface="Segoe UI Light" pitchFamily="34" charset="0"/>
              </a:rPr>
              <a:t>Multi-user devices create vulnerabilities with increased risk of unauthorized usage or unsecure applications.</a:t>
            </a: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36" name="Rectangle 35"/>
          <p:cNvSpPr/>
          <p:nvPr/>
        </p:nvSpPr>
        <p:spPr>
          <a:xfrm>
            <a:off x="-1" y="-5463"/>
            <a:ext cx="4572000" cy="1956816"/>
          </a:xfrm>
          <a:prstGeom prst="rect">
            <a:avLst/>
          </a:prstGeom>
          <a:solidFill>
            <a:srgbClr val="283F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65685" y="370169"/>
            <a:ext cx="4888170" cy="1193757"/>
          </a:xfrm>
        </p:spPr>
        <p:txBody>
          <a:bodyPr/>
          <a:lstStyle/>
          <a:p>
            <a:pPr defTabSz="910584"/>
            <a:r>
              <a:rPr lang="en-US" sz="4000" dirty="0" smtClean="0">
                <a:solidFill>
                  <a:srgbClr val="FFFFFF"/>
                </a:solidFill>
                <a:latin typeface="Segoe UI Light"/>
              </a:rPr>
              <a:t>Manufacturing </a:t>
            </a:r>
            <a:br>
              <a:rPr lang="en-US" sz="4000" dirty="0" smtClean="0">
                <a:solidFill>
                  <a:srgbClr val="FFFFFF"/>
                </a:solidFill>
                <a:latin typeface="Segoe UI Light"/>
              </a:rPr>
            </a:br>
            <a:r>
              <a:rPr lang="en-US" sz="4000" dirty="0" smtClean="0">
                <a:solidFill>
                  <a:srgbClr val="FFFFFF"/>
                </a:solidFill>
                <a:latin typeface="Segoe UI Light"/>
              </a:rPr>
              <a:t>security challenges</a:t>
            </a:r>
            <a:endParaRPr lang="en-US" sz="4000" dirty="0">
              <a:solidFill>
                <a:srgbClr val="FFFFFF"/>
              </a:solidFill>
              <a:latin typeface="Segoe UI Light"/>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85" y="1951353"/>
            <a:ext cx="4601184" cy="4954576"/>
          </a:xfrm>
          <a:prstGeom prst="rect">
            <a:avLst/>
          </a:prstGeom>
        </p:spPr>
      </p:pic>
    </p:spTree>
    <p:extLst>
      <p:ext uri="{BB962C8B-B14F-4D97-AF65-F5344CB8AC3E}">
        <p14:creationId xmlns:p14="http://schemas.microsoft.com/office/powerpoint/2010/main" val="22156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8076281"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274320" rIns="45702" bIns="134427" numCol="1" spcCol="0" rtlCol="0" fromWordArt="0" anchor="t" anchorCtr="0" forceAA="0" compatLnSpc="1">
            <a:prstTxWarp prst="textNoShape">
              <a:avLst/>
            </a:prstTxWarp>
            <a:noAutofit/>
          </a:bodyPr>
          <a:lstStyle/>
          <a:p>
            <a:pPr algn="ctr" defTabSz="913656" fontAlgn="base">
              <a:lnSpc>
                <a:spcPct val="80000"/>
              </a:lnSpc>
              <a:spcBef>
                <a:spcPct val="0"/>
              </a:spcBef>
              <a:spcAft>
                <a:spcPct val="0"/>
              </a:spcAft>
            </a:pPr>
            <a:r>
              <a:rPr lang="en-US" sz="2843" spc="-30" dirty="0">
                <a:solidFill>
                  <a:srgbClr val="505050"/>
                </a:solidFill>
                <a:latin typeface="Segoe UI Light" pitchFamily="34" charset="0"/>
                <a:ea typeface="Segoe UI" pitchFamily="34" charset="0"/>
                <a:cs typeface="Segoe UI" pitchFamily="34" charset="0"/>
              </a:rPr>
              <a:t>Modern </a:t>
            </a:r>
            <a:r>
              <a:rPr lang="en-US" sz="2843" spc="-30" dirty="0" smtClean="0">
                <a:solidFill>
                  <a:srgbClr val="505050"/>
                </a:solidFill>
                <a:latin typeface="Segoe UI Light" pitchFamily="34" charset="0"/>
                <a:ea typeface="Segoe UI" pitchFamily="34" charset="0"/>
                <a:cs typeface="Segoe UI" pitchFamily="34" charset="0"/>
              </a:rPr>
              <a:t>access </a:t>
            </a:r>
            <a:r>
              <a:rPr lang="en-US" sz="2843" spc="-30" dirty="0">
                <a:solidFill>
                  <a:srgbClr val="505050"/>
                </a:solidFill>
                <a:latin typeface="Segoe UI Light" pitchFamily="34" charset="0"/>
                <a:ea typeface="Segoe UI" pitchFamily="34" charset="0"/>
                <a:cs typeface="Segoe UI" pitchFamily="34" charset="0"/>
              </a:rPr>
              <a:t>control</a:t>
            </a:r>
          </a:p>
        </p:txBody>
      </p:sp>
      <p:sp>
        <p:nvSpPr>
          <p:cNvPr id="32" name="Rectangle 31"/>
          <p:cNvSpPr/>
          <p:nvPr/>
        </p:nvSpPr>
        <p:spPr bwMode="auto">
          <a:xfrm>
            <a:off x="4233897"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spc="-30" dirty="0">
                <a:solidFill>
                  <a:srgbClr val="505050"/>
                </a:solidFill>
                <a:latin typeface="Segoe UI Light" pitchFamily="34" charset="0"/>
                <a:ea typeface="Segoe UI" pitchFamily="34" charset="0"/>
                <a:cs typeface="Segoe UI" pitchFamily="34" charset="0"/>
              </a:rPr>
              <a:t>Protect corporate data</a:t>
            </a:r>
          </a:p>
        </p:txBody>
      </p:sp>
      <p:sp>
        <p:nvSpPr>
          <p:cNvPr id="35" name="Title 5"/>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Stay protected with Windows security capabilities</a:t>
            </a:r>
            <a:endParaRPr lang="en-US"/>
          </a:p>
        </p:txBody>
      </p:sp>
      <p:sp>
        <p:nvSpPr>
          <p:cNvPr id="36" name="Rectangle 35"/>
          <p:cNvSpPr/>
          <p:nvPr/>
        </p:nvSpPr>
        <p:spPr bwMode="auto">
          <a:xfrm>
            <a:off x="391512"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dirty="0">
                <a:solidFill>
                  <a:schemeClr val="tx1"/>
                </a:solidFill>
                <a:latin typeface="Segoe UI Light" pitchFamily="34" charset="0"/>
                <a:ea typeface="Segoe UI" pitchFamily="34" charset="0"/>
                <a:cs typeface="Segoe UI" pitchFamily="34" charset="0"/>
              </a:rPr>
              <a:t>Malware resistance</a:t>
            </a:r>
          </a:p>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37" name="Freeform 46"/>
          <p:cNvSpPr>
            <a:spLocks noChangeAspect="1" noEditPoints="1"/>
          </p:cNvSpPr>
          <p:nvPr/>
        </p:nvSpPr>
        <p:spPr bwMode="auto">
          <a:xfrm>
            <a:off x="4877423" y="2372354"/>
            <a:ext cx="1246759" cy="896298"/>
          </a:xfrm>
          <a:custGeom>
            <a:avLst/>
            <a:gdLst>
              <a:gd name="T0" fmla="*/ 166 w 1209"/>
              <a:gd name="T1" fmla="*/ 697 h 870"/>
              <a:gd name="T2" fmla="*/ 170 w 1209"/>
              <a:gd name="T3" fmla="*/ 523 h 870"/>
              <a:gd name="T4" fmla="*/ 726 w 1209"/>
              <a:gd name="T5" fmla="*/ 493 h 870"/>
              <a:gd name="T6" fmla="*/ 610 w 1209"/>
              <a:gd name="T7" fmla="*/ 457 h 870"/>
              <a:gd name="T8" fmla="*/ 509 w 1209"/>
              <a:gd name="T9" fmla="*/ 445 h 870"/>
              <a:gd name="T10" fmla="*/ 504 w 1209"/>
              <a:gd name="T11" fmla="*/ 356 h 870"/>
              <a:gd name="T12" fmla="*/ 561 w 1209"/>
              <a:gd name="T13" fmla="*/ 352 h 870"/>
              <a:gd name="T14" fmla="*/ 570 w 1209"/>
              <a:gd name="T15" fmla="*/ 287 h 870"/>
              <a:gd name="T16" fmla="*/ 594 w 1209"/>
              <a:gd name="T17" fmla="*/ 250 h 870"/>
              <a:gd name="T18" fmla="*/ 550 w 1209"/>
              <a:gd name="T19" fmla="*/ 198 h 870"/>
              <a:gd name="T20" fmla="*/ 479 w 1209"/>
              <a:gd name="T21" fmla="*/ 173 h 870"/>
              <a:gd name="T22" fmla="*/ 374 w 1209"/>
              <a:gd name="T23" fmla="*/ 117 h 870"/>
              <a:gd name="T24" fmla="*/ 335 w 1209"/>
              <a:gd name="T25" fmla="*/ 251 h 870"/>
              <a:gd name="T26" fmla="*/ 418 w 1209"/>
              <a:gd name="T27" fmla="*/ 362 h 870"/>
              <a:gd name="T28" fmla="*/ 472 w 1209"/>
              <a:gd name="T29" fmla="*/ 456 h 870"/>
              <a:gd name="T30" fmla="*/ 563 w 1209"/>
              <a:gd name="T31" fmla="*/ 541 h 870"/>
              <a:gd name="T32" fmla="*/ 410 w 1209"/>
              <a:gd name="T33" fmla="*/ 526 h 870"/>
              <a:gd name="T34" fmla="*/ 229 w 1209"/>
              <a:gd name="T35" fmla="*/ 530 h 870"/>
              <a:gd name="T36" fmla="*/ 599 w 1209"/>
              <a:gd name="T37" fmla="*/ 122 h 870"/>
              <a:gd name="T38" fmla="*/ 683 w 1209"/>
              <a:gd name="T39" fmla="*/ 167 h 870"/>
              <a:gd name="T40" fmla="*/ 723 w 1209"/>
              <a:gd name="T41" fmla="*/ 94 h 870"/>
              <a:gd name="T42" fmla="*/ 605 w 1209"/>
              <a:gd name="T43" fmla="*/ 75 h 870"/>
              <a:gd name="T44" fmla="*/ 717 w 1209"/>
              <a:gd name="T45" fmla="*/ 694 h 870"/>
              <a:gd name="T46" fmla="*/ 678 w 1209"/>
              <a:gd name="T47" fmla="*/ 770 h 870"/>
              <a:gd name="T48" fmla="*/ 577 w 1209"/>
              <a:gd name="T49" fmla="*/ 729 h 870"/>
              <a:gd name="T50" fmla="*/ 371 w 1209"/>
              <a:gd name="T51" fmla="*/ 807 h 870"/>
              <a:gd name="T52" fmla="*/ 132 w 1209"/>
              <a:gd name="T53" fmla="*/ 653 h 870"/>
              <a:gd name="T54" fmla="*/ 104 w 1209"/>
              <a:gd name="T55" fmla="*/ 647 h 870"/>
              <a:gd name="T56" fmla="*/ 82 w 1209"/>
              <a:gd name="T57" fmla="*/ 638 h 870"/>
              <a:gd name="T58" fmla="*/ 68 w 1209"/>
              <a:gd name="T59" fmla="*/ 626 h 870"/>
              <a:gd name="T60" fmla="*/ 61 w 1209"/>
              <a:gd name="T61" fmla="*/ 614 h 870"/>
              <a:gd name="T62" fmla="*/ 61 w 1209"/>
              <a:gd name="T63" fmla="*/ 602 h 870"/>
              <a:gd name="T64" fmla="*/ 64 w 1209"/>
              <a:gd name="T65" fmla="*/ 589 h 870"/>
              <a:gd name="T66" fmla="*/ 72 w 1209"/>
              <a:gd name="T67" fmla="*/ 571 h 870"/>
              <a:gd name="T68" fmla="*/ 85 w 1209"/>
              <a:gd name="T69" fmla="*/ 551 h 870"/>
              <a:gd name="T70" fmla="*/ 137 w 1209"/>
              <a:gd name="T71" fmla="*/ 495 h 870"/>
              <a:gd name="T72" fmla="*/ 61 w 1209"/>
              <a:gd name="T73" fmla="*/ 486 h 870"/>
              <a:gd name="T74" fmla="*/ 42 w 1209"/>
              <a:gd name="T75" fmla="*/ 508 h 870"/>
              <a:gd name="T76" fmla="*/ 26 w 1209"/>
              <a:gd name="T77" fmla="*/ 530 h 870"/>
              <a:gd name="T78" fmla="*/ 15 w 1209"/>
              <a:gd name="T79" fmla="*/ 550 h 870"/>
              <a:gd name="T80" fmla="*/ 7 w 1209"/>
              <a:gd name="T81" fmla="*/ 570 h 870"/>
              <a:gd name="T82" fmla="*/ 2 w 1209"/>
              <a:gd name="T83" fmla="*/ 590 h 870"/>
              <a:gd name="T84" fmla="*/ 0 w 1209"/>
              <a:gd name="T85" fmla="*/ 609 h 870"/>
              <a:gd name="T86" fmla="*/ 3 w 1209"/>
              <a:gd name="T87" fmla="*/ 627 h 870"/>
              <a:gd name="T88" fmla="*/ 143 w 1209"/>
              <a:gd name="T89" fmla="*/ 705 h 870"/>
              <a:gd name="T90" fmla="*/ 1181 w 1209"/>
              <a:gd name="T91" fmla="*/ 176 h 870"/>
              <a:gd name="T92" fmla="*/ 1175 w 1209"/>
              <a:gd name="T93" fmla="*/ 167 h 870"/>
              <a:gd name="T94" fmla="*/ 1166 w 1209"/>
              <a:gd name="T95" fmla="*/ 156 h 870"/>
              <a:gd name="T96" fmla="*/ 1137 w 1209"/>
              <a:gd name="T97" fmla="*/ 134 h 870"/>
              <a:gd name="T98" fmla="*/ 995 w 1209"/>
              <a:gd name="T99" fmla="*/ 167 h 870"/>
              <a:gd name="T100" fmla="*/ 1117 w 1209"/>
              <a:gd name="T101" fmla="*/ 192 h 870"/>
              <a:gd name="T102" fmla="*/ 1127 w 1209"/>
              <a:gd name="T103" fmla="*/ 202 h 870"/>
              <a:gd name="T104" fmla="*/ 1131 w 1209"/>
              <a:gd name="T105" fmla="*/ 212 h 870"/>
              <a:gd name="T106" fmla="*/ 1131 w 1209"/>
              <a:gd name="T107" fmla="*/ 220 h 870"/>
              <a:gd name="T108" fmla="*/ 1130 w 1209"/>
              <a:gd name="T109" fmla="*/ 229 h 870"/>
              <a:gd name="T110" fmla="*/ 1126 w 1209"/>
              <a:gd name="T111" fmla="*/ 241 h 870"/>
              <a:gd name="T112" fmla="*/ 1121 w 1209"/>
              <a:gd name="T113" fmla="*/ 253 h 870"/>
              <a:gd name="T114" fmla="*/ 1096 w 1209"/>
              <a:gd name="T115" fmla="*/ 287 h 870"/>
              <a:gd name="T116" fmla="*/ 1048 w 1209"/>
              <a:gd name="T117" fmla="*/ 336 h 870"/>
              <a:gd name="T118" fmla="*/ 1058 w 1209"/>
              <a:gd name="T119" fmla="*/ 40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9" h="870">
                <a:moveTo>
                  <a:pt x="1058" y="111"/>
                </a:moveTo>
                <a:cubicBezTo>
                  <a:pt x="1058" y="111"/>
                  <a:pt x="1058" y="111"/>
                  <a:pt x="1058" y="111"/>
                </a:cubicBezTo>
                <a:moveTo>
                  <a:pt x="419" y="548"/>
                </a:moveTo>
                <a:cubicBezTo>
                  <a:pt x="419" y="548"/>
                  <a:pt x="446" y="628"/>
                  <a:pt x="421" y="697"/>
                </a:cubicBezTo>
                <a:cubicBezTo>
                  <a:pt x="396" y="767"/>
                  <a:pt x="313" y="828"/>
                  <a:pt x="294" y="828"/>
                </a:cubicBezTo>
                <a:cubicBezTo>
                  <a:pt x="274" y="828"/>
                  <a:pt x="191" y="767"/>
                  <a:pt x="166" y="697"/>
                </a:cubicBezTo>
                <a:cubicBezTo>
                  <a:pt x="141" y="628"/>
                  <a:pt x="168" y="548"/>
                  <a:pt x="168" y="548"/>
                </a:cubicBezTo>
                <a:cubicBezTo>
                  <a:pt x="168" y="548"/>
                  <a:pt x="201" y="562"/>
                  <a:pt x="235" y="553"/>
                </a:cubicBezTo>
                <a:cubicBezTo>
                  <a:pt x="268" y="545"/>
                  <a:pt x="294" y="522"/>
                  <a:pt x="294" y="522"/>
                </a:cubicBezTo>
                <a:cubicBezTo>
                  <a:pt x="294" y="522"/>
                  <a:pt x="319" y="545"/>
                  <a:pt x="352" y="553"/>
                </a:cubicBezTo>
                <a:cubicBezTo>
                  <a:pt x="386" y="562"/>
                  <a:pt x="419" y="548"/>
                  <a:pt x="419" y="548"/>
                </a:cubicBezTo>
                <a:close/>
                <a:moveTo>
                  <a:pt x="170" y="523"/>
                </a:moveTo>
                <a:cubicBezTo>
                  <a:pt x="164" y="495"/>
                  <a:pt x="161" y="465"/>
                  <a:pt x="161" y="435"/>
                </a:cubicBezTo>
                <a:cubicBezTo>
                  <a:pt x="161" y="195"/>
                  <a:pt x="356" y="0"/>
                  <a:pt x="596" y="0"/>
                </a:cubicBezTo>
                <a:cubicBezTo>
                  <a:pt x="801" y="0"/>
                  <a:pt x="973" y="143"/>
                  <a:pt x="1019" y="334"/>
                </a:cubicBezTo>
                <a:cubicBezTo>
                  <a:pt x="1016" y="337"/>
                  <a:pt x="1012" y="339"/>
                  <a:pt x="1009" y="342"/>
                </a:cubicBezTo>
                <a:cubicBezTo>
                  <a:pt x="939" y="397"/>
                  <a:pt x="844" y="452"/>
                  <a:pt x="736" y="499"/>
                </a:cubicBezTo>
                <a:cubicBezTo>
                  <a:pt x="732" y="497"/>
                  <a:pt x="729" y="495"/>
                  <a:pt x="726" y="493"/>
                </a:cubicBezTo>
                <a:cubicBezTo>
                  <a:pt x="717" y="484"/>
                  <a:pt x="704" y="474"/>
                  <a:pt x="696" y="470"/>
                </a:cubicBezTo>
                <a:cubicBezTo>
                  <a:pt x="688" y="467"/>
                  <a:pt x="682" y="461"/>
                  <a:pt x="682" y="457"/>
                </a:cubicBezTo>
                <a:cubicBezTo>
                  <a:pt x="682" y="457"/>
                  <a:pt x="682" y="457"/>
                  <a:pt x="676" y="454"/>
                </a:cubicBezTo>
                <a:cubicBezTo>
                  <a:pt x="671" y="451"/>
                  <a:pt x="671" y="451"/>
                  <a:pt x="671" y="451"/>
                </a:cubicBezTo>
                <a:cubicBezTo>
                  <a:pt x="665" y="449"/>
                  <a:pt x="653" y="448"/>
                  <a:pt x="644" y="448"/>
                </a:cubicBezTo>
                <a:cubicBezTo>
                  <a:pt x="636" y="448"/>
                  <a:pt x="620" y="452"/>
                  <a:pt x="610" y="457"/>
                </a:cubicBezTo>
                <a:cubicBezTo>
                  <a:pt x="599" y="461"/>
                  <a:pt x="586" y="464"/>
                  <a:pt x="582" y="464"/>
                </a:cubicBezTo>
                <a:cubicBezTo>
                  <a:pt x="578" y="464"/>
                  <a:pt x="568" y="464"/>
                  <a:pt x="560" y="464"/>
                </a:cubicBezTo>
                <a:cubicBezTo>
                  <a:pt x="560" y="464"/>
                  <a:pt x="560" y="464"/>
                  <a:pt x="550" y="464"/>
                </a:cubicBezTo>
                <a:cubicBezTo>
                  <a:pt x="541" y="464"/>
                  <a:pt x="541" y="464"/>
                  <a:pt x="541" y="464"/>
                </a:cubicBezTo>
                <a:cubicBezTo>
                  <a:pt x="532" y="464"/>
                  <a:pt x="520" y="457"/>
                  <a:pt x="515" y="447"/>
                </a:cubicBezTo>
                <a:cubicBezTo>
                  <a:pt x="515" y="447"/>
                  <a:pt x="515" y="447"/>
                  <a:pt x="509" y="445"/>
                </a:cubicBezTo>
                <a:cubicBezTo>
                  <a:pt x="503" y="444"/>
                  <a:pt x="503" y="444"/>
                  <a:pt x="503" y="444"/>
                </a:cubicBezTo>
                <a:cubicBezTo>
                  <a:pt x="491" y="438"/>
                  <a:pt x="483" y="428"/>
                  <a:pt x="485" y="422"/>
                </a:cubicBezTo>
                <a:cubicBezTo>
                  <a:pt x="488" y="416"/>
                  <a:pt x="489" y="407"/>
                  <a:pt x="488" y="403"/>
                </a:cubicBezTo>
                <a:cubicBezTo>
                  <a:pt x="487" y="399"/>
                  <a:pt x="488" y="391"/>
                  <a:pt x="489" y="386"/>
                </a:cubicBezTo>
                <a:cubicBezTo>
                  <a:pt x="491" y="381"/>
                  <a:pt x="492" y="373"/>
                  <a:pt x="493" y="367"/>
                </a:cubicBezTo>
                <a:cubicBezTo>
                  <a:pt x="493" y="362"/>
                  <a:pt x="499" y="357"/>
                  <a:pt x="504" y="356"/>
                </a:cubicBezTo>
                <a:cubicBezTo>
                  <a:pt x="510" y="355"/>
                  <a:pt x="519" y="354"/>
                  <a:pt x="524" y="354"/>
                </a:cubicBezTo>
                <a:cubicBezTo>
                  <a:pt x="529" y="354"/>
                  <a:pt x="534" y="358"/>
                  <a:pt x="535" y="362"/>
                </a:cubicBezTo>
                <a:cubicBezTo>
                  <a:pt x="536" y="366"/>
                  <a:pt x="539" y="370"/>
                  <a:pt x="541" y="370"/>
                </a:cubicBezTo>
                <a:cubicBezTo>
                  <a:pt x="543" y="370"/>
                  <a:pt x="547" y="370"/>
                  <a:pt x="549" y="370"/>
                </a:cubicBezTo>
                <a:cubicBezTo>
                  <a:pt x="552" y="370"/>
                  <a:pt x="557" y="366"/>
                  <a:pt x="560" y="362"/>
                </a:cubicBezTo>
                <a:cubicBezTo>
                  <a:pt x="563" y="358"/>
                  <a:pt x="563" y="353"/>
                  <a:pt x="561" y="352"/>
                </a:cubicBezTo>
                <a:cubicBezTo>
                  <a:pt x="558" y="350"/>
                  <a:pt x="554" y="346"/>
                  <a:pt x="551" y="342"/>
                </a:cubicBezTo>
                <a:cubicBezTo>
                  <a:pt x="549" y="339"/>
                  <a:pt x="547" y="334"/>
                  <a:pt x="548" y="332"/>
                </a:cubicBezTo>
                <a:cubicBezTo>
                  <a:pt x="548" y="332"/>
                  <a:pt x="548" y="332"/>
                  <a:pt x="548" y="327"/>
                </a:cubicBezTo>
                <a:cubicBezTo>
                  <a:pt x="548" y="322"/>
                  <a:pt x="548" y="322"/>
                  <a:pt x="548" y="322"/>
                </a:cubicBezTo>
                <a:cubicBezTo>
                  <a:pt x="558" y="313"/>
                  <a:pt x="565" y="304"/>
                  <a:pt x="565" y="302"/>
                </a:cubicBezTo>
                <a:cubicBezTo>
                  <a:pt x="565" y="300"/>
                  <a:pt x="567" y="293"/>
                  <a:pt x="570" y="287"/>
                </a:cubicBezTo>
                <a:cubicBezTo>
                  <a:pt x="573" y="281"/>
                  <a:pt x="567" y="275"/>
                  <a:pt x="558" y="274"/>
                </a:cubicBezTo>
                <a:cubicBezTo>
                  <a:pt x="558" y="274"/>
                  <a:pt x="558" y="274"/>
                  <a:pt x="584" y="274"/>
                </a:cubicBezTo>
                <a:cubicBezTo>
                  <a:pt x="611" y="274"/>
                  <a:pt x="611" y="274"/>
                  <a:pt x="611" y="274"/>
                </a:cubicBezTo>
                <a:cubicBezTo>
                  <a:pt x="617" y="271"/>
                  <a:pt x="623" y="267"/>
                  <a:pt x="625" y="264"/>
                </a:cubicBezTo>
                <a:cubicBezTo>
                  <a:pt x="626" y="262"/>
                  <a:pt x="623" y="259"/>
                  <a:pt x="617" y="257"/>
                </a:cubicBezTo>
                <a:cubicBezTo>
                  <a:pt x="611" y="256"/>
                  <a:pt x="601" y="253"/>
                  <a:pt x="594" y="250"/>
                </a:cubicBezTo>
                <a:cubicBezTo>
                  <a:pt x="586" y="247"/>
                  <a:pt x="581" y="240"/>
                  <a:pt x="581" y="235"/>
                </a:cubicBezTo>
                <a:cubicBezTo>
                  <a:pt x="582" y="230"/>
                  <a:pt x="581" y="220"/>
                  <a:pt x="580" y="213"/>
                </a:cubicBezTo>
                <a:cubicBezTo>
                  <a:pt x="579" y="206"/>
                  <a:pt x="576" y="201"/>
                  <a:pt x="572" y="203"/>
                </a:cubicBezTo>
                <a:cubicBezTo>
                  <a:pt x="568" y="204"/>
                  <a:pt x="559" y="207"/>
                  <a:pt x="550" y="209"/>
                </a:cubicBezTo>
                <a:cubicBezTo>
                  <a:pt x="550" y="209"/>
                  <a:pt x="550" y="209"/>
                  <a:pt x="550" y="203"/>
                </a:cubicBezTo>
                <a:cubicBezTo>
                  <a:pt x="550" y="198"/>
                  <a:pt x="550" y="198"/>
                  <a:pt x="550" y="198"/>
                </a:cubicBezTo>
                <a:cubicBezTo>
                  <a:pt x="559" y="192"/>
                  <a:pt x="565" y="183"/>
                  <a:pt x="565" y="179"/>
                </a:cubicBezTo>
                <a:cubicBezTo>
                  <a:pt x="565" y="176"/>
                  <a:pt x="559" y="173"/>
                  <a:pt x="551" y="173"/>
                </a:cubicBezTo>
                <a:cubicBezTo>
                  <a:pt x="544" y="173"/>
                  <a:pt x="530" y="175"/>
                  <a:pt x="521" y="179"/>
                </a:cubicBezTo>
                <a:cubicBezTo>
                  <a:pt x="512" y="182"/>
                  <a:pt x="500" y="185"/>
                  <a:pt x="495" y="185"/>
                </a:cubicBezTo>
                <a:cubicBezTo>
                  <a:pt x="489" y="185"/>
                  <a:pt x="484" y="179"/>
                  <a:pt x="484" y="173"/>
                </a:cubicBezTo>
                <a:cubicBezTo>
                  <a:pt x="484" y="173"/>
                  <a:pt x="484" y="173"/>
                  <a:pt x="479" y="173"/>
                </a:cubicBezTo>
                <a:cubicBezTo>
                  <a:pt x="473" y="173"/>
                  <a:pt x="473" y="173"/>
                  <a:pt x="473" y="173"/>
                </a:cubicBezTo>
                <a:cubicBezTo>
                  <a:pt x="473" y="164"/>
                  <a:pt x="476" y="149"/>
                  <a:pt x="479" y="140"/>
                </a:cubicBezTo>
                <a:cubicBezTo>
                  <a:pt x="482" y="130"/>
                  <a:pt x="482" y="114"/>
                  <a:pt x="479" y="104"/>
                </a:cubicBezTo>
                <a:cubicBezTo>
                  <a:pt x="476" y="93"/>
                  <a:pt x="462" y="87"/>
                  <a:pt x="448" y="89"/>
                </a:cubicBezTo>
                <a:cubicBezTo>
                  <a:pt x="434" y="92"/>
                  <a:pt x="412" y="98"/>
                  <a:pt x="400" y="104"/>
                </a:cubicBezTo>
                <a:cubicBezTo>
                  <a:pt x="394" y="107"/>
                  <a:pt x="385" y="111"/>
                  <a:pt x="374" y="117"/>
                </a:cubicBezTo>
                <a:cubicBezTo>
                  <a:pt x="346" y="136"/>
                  <a:pt x="320" y="159"/>
                  <a:pt x="298" y="186"/>
                </a:cubicBezTo>
                <a:cubicBezTo>
                  <a:pt x="299" y="186"/>
                  <a:pt x="300" y="186"/>
                  <a:pt x="301" y="186"/>
                </a:cubicBezTo>
                <a:cubicBezTo>
                  <a:pt x="306" y="186"/>
                  <a:pt x="317" y="188"/>
                  <a:pt x="326" y="191"/>
                </a:cubicBezTo>
                <a:cubicBezTo>
                  <a:pt x="336" y="193"/>
                  <a:pt x="343" y="198"/>
                  <a:pt x="343" y="203"/>
                </a:cubicBezTo>
                <a:cubicBezTo>
                  <a:pt x="343" y="207"/>
                  <a:pt x="343" y="217"/>
                  <a:pt x="343" y="225"/>
                </a:cubicBezTo>
                <a:cubicBezTo>
                  <a:pt x="343" y="233"/>
                  <a:pt x="340" y="245"/>
                  <a:pt x="335" y="251"/>
                </a:cubicBezTo>
                <a:cubicBezTo>
                  <a:pt x="330" y="258"/>
                  <a:pt x="330" y="269"/>
                  <a:pt x="335" y="275"/>
                </a:cubicBezTo>
                <a:cubicBezTo>
                  <a:pt x="340" y="281"/>
                  <a:pt x="343" y="293"/>
                  <a:pt x="343" y="302"/>
                </a:cubicBezTo>
                <a:cubicBezTo>
                  <a:pt x="343" y="311"/>
                  <a:pt x="348" y="324"/>
                  <a:pt x="354" y="330"/>
                </a:cubicBezTo>
                <a:cubicBezTo>
                  <a:pt x="359" y="337"/>
                  <a:pt x="370" y="345"/>
                  <a:pt x="377" y="348"/>
                </a:cubicBezTo>
                <a:cubicBezTo>
                  <a:pt x="384" y="352"/>
                  <a:pt x="395" y="354"/>
                  <a:pt x="401" y="354"/>
                </a:cubicBezTo>
                <a:cubicBezTo>
                  <a:pt x="406" y="354"/>
                  <a:pt x="414" y="358"/>
                  <a:pt x="418" y="362"/>
                </a:cubicBezTo>
                <a:cubicBezTo>
                  <a:pt x="421" y="366"/>
                  <a:pt x="424" y="376"/>
                  <a:pt x="424" y="383"/>
                </a:cubicBezTo>
                <a:cubicBezTo>
                  <a:pt x="424" y="390"/>
                  <a:pt x="426" y="401"/>
                  <a:pt x="429" y="408"/>
                </a:cubicBezTo>
                <a:cubicBezTo>
                  <a:pt x="432" y="414"/>
                  <a:pt x="434" y="422"/>
                  <a:pt x="434" y="424"/>
                </a:cubicBezTo>
                <a:cubicBezTo>
                  <a:pt x="434" y="426"/>
                  <a:pt x="437" y="432"/>
                  <a:pt x="442" y="437"/>
                </a:cubicBezTo>
                <a:cubicBezTo>
                  <a:pt x="447" y="442"/>
                  <a:pt x="452" y="445"/>
                  <a:pt x="454" y="445"/>
                </a:cubicBezTo>
                <a:cubicBezTo>
                  <a:pt x="456" y="445"/>
                  <a:pt x="464" y="450"/>
                  <a:pt x="472" y="456"/>
                </a:cubicBezTo>
                <a:cubicBezTo>
                  <a:pt x="480" y="461"/>
                  <a:pt x="488" y="470"/>
                  <a:pt x="491" y="475"/>
                </a:cubicBezTo>
                <a:cubicBezTo>
                  <a:pt x="494" y="479"/>
                  <a:pt x="499" y="483"/>
                  <a:pt x="503" y="483"/>
                </a:cubicBezTo>
                <a:cubicBezTo>
                  <a:pt x="507" y="483"/>
                  <a:pt x="515" y="486"/>
                  <a:pt x="519" y="490"/>
                </a:cubicBezTo>
                <a:cubicBezTo>
                  <a:pt x="524" y="494"/>
                  <a:pt x="536" y="497"/>
                  <a:pt x="546" y="497"/>
                </a:cubicBezTo>
                <a:cubicBezTo>
                  <a:pt x="555" y="497"/>
                  <a:pt x="563" y="504"/>
                  <a:pt x="563" y="513"/>
                </a:cubicBezTo>
                <a:cubicBezTo>
                  <a:pt x="563" y="522"/>
                  <a:pt x="563" y="535"/>
                  <a:pt x="563" y="541"/>
                </a:cubicBezTo>
                <a:cubicBezTo>
                  <a:pt x="563" y="547"/>
                  <a:pt x="563" y="557"/>
                  <a:pt x="563" y="564"/>
                </a:cubicBezTo>
                <a:cubicBezTo>
                  <a:pt x="563" y="565"/>
                  <a:pt x="564" y="566"/>
                  <a:pt x="564" y="566"/>
                </a:cubicBezTo>
                <a:cubicBezTo>
                  <a:pt x="526" y="579"/>
                  <a:pt x="490" y="590"/>
                  <a:pt x="454" y="599"/>
                </a:cubicBezTo>
                <a:cubicBezTo>
                  <a:pt x="451" y="566"/>
                  <a:pt x="443" y="542"/>
                  <a:pt x="442" y="540"/>
                </a:cubicBezTo>
                <a:cubicBezTo>
                  <a:pt x="434" y="516"/>
                  <a:pt x="434" y="516"/>
                  <a:pt x="434" y="516"/>
                </a:cubicBezTo>
                <a:cubicBezTo>
                  <a:pt x="410" y="526"/>
                  <a:pt x="410" y="526"/>
                  <a:pt x="410" y="526"/>
                </a:cubicBezTo>
                <a:cubicBezTo>
                  <a:pt x="410" y="526"/>
                  <a:pt x="394" y="532"/>
                  <a:pt x="376" y="532"/>
                </a:cubicBezTo>
                <a:cubicBezTo>
                  <a:pt x="370" y="532"/>
                  <a:pt x="364" y="532"/>
                  <a:pt x="358" y="530"/>
                </a:cubicBezTo>
                <a:cubicBezTo>
                  <a:pt x="331" y="523"/>
                  <a:pt x="310" y="504"/>
                  <a:pt x="309" y="504"/>
                </a:cubicBezTo>
                <a:cubicBezTo>
                  <a:pt x="294" y="490"/>
                  <a:pt x="294" y="490"/>
                  <a:pt x="294" y="490"/>
                </a:cubicBezTo>
                <a:cubicBezTo>
                  <a:pt x="278" y="504"/>
                  <a:pt x="278" y="504"/>
                  <a:pt x="278" y="504"/>
                </a:cubicBezTo>
                <a:cubicBezTo>
                  <a:pt x="278" y="504"/>
                  <a:pt x="256" y="523"/>
                  <a:pt x="229" y="530"/>
                </a:cubicBezTo>
                <a:cubicBezTo>
                  <a:pt x="223" y="532"/>
                  <a:pt x="218" y="532"/>
                  <a:pt x="211" y="532"/>
                </a:cubicBezTo>
                <a:cubicBezTo>
                  <a:pt x="193" y="532"/>
                  <a:pt x="177" y="526"/>
                  <a:pt x="177" y="526"/>
                </a:cubicBezTo>
                <a:lnTo>
                  <a:pt x="170" y="523"/>
                </a:lnTo>
                <a:close/>
                <a:moveTo>
                  <a:pt x="586" y="111"/>
                </a:moveTo>
                <a:cubicBezTo>
                  <a:pt x="586" y="111"/>
                  <a:pt x="586" y="111"/>
                  <a:pt x="590" y="114"/>
                </a:cubicBezTo>
                <a:cubicBezTo>
                  <a:pt x="594" y="118"/>
                  <a:pt x="596" y="120"/>
                  <a:pt x="599" y="122"/>
                </a:cubicBezTo>
                <a:cubicBezTo>
                  <a:pt x="602" y="124"/>
                  <a:pt x="608" y="129"/>
                  <a:pt x="611" y="131"/>
                </a:cubicBezTo>
                <a:cubicBezTo>
                  <a:pt x="615" y="134"/>
                  <a:pt x="623" y="141"/>
                  <a:pt x="629" y="147"/>
                </a:cubicBezTo>
                <a:cubicBezTo>
                  <a:pt x="636" y="152"/>
                  <a:pt x="646" y="155"/>
                  <a:pt x="653" y="153"/>
                </a:cubicBezTo>
                <a:cubicBezTo>
                  <a:pt x="660" y="150"/>
                  <a:pt x="665" y="153"/>
                  <a:pt x="665" y="158"/>
                </a:cubicBezTo>
                <a:cubicBezTo>
                  <a:pt x="665" y="163"/>
                  <a:pt x="668" y="167"/>
                  <a:pt x="672" y="167"/>
                </a:cubicBezTo>
                <a:cubicBezTo>
                  <a:pt x="675" y="167"/>
                  <a:pt x="680" y="167"/>
                  <a:pt x="683" y="167"/>
                </a:cubicBezTo>
                <a:cubicBezTo>
                  <a:pt x="686" y="167"/>
                  <a:pt x="688" y="165"/>
                  <a:pt x="688" y="163"/>
                </a:cubicBezTo>
                <a:cubicBezTo>
                  <a:pt x="688" y="161"/>
                  <a:pt x="701" y="155"/>
                  <a:pt x="717" y="150"/>
                </a:cubicBezTo>
                <a:cubicBezTo>
                  <a:pt x="733" y="146"/>
                  <a:pt x="744" y="139"/>
                  <a:pt x="742" y="137"/>
                </a:cubicBezTo>
                <a:cubicBezTo>
                  <a:pt x="742" y="137"/>
                  <a:pt x="742" y="137"/>
                  <a:pt x="737" y="126"/>
                </a:cubicBezTo>
                <a:cubicBezTo>
                  <a:pt x="731" y="116"/>
                  <a:pt x="727" y="118"/>
                  <a:pt x="725" y="106"/>
                </a:cubicBezTo>
                <a:cubicBezTo>
                  <a:pt x="723" y="94"/>
                  <a:pt x="723" y="94"/>
                  <a:pt x="723" y="94"/>
                </a:cubicBezTo>
                <a:cubicBezTo>
                  <a:pt x="719" y="78"/>
                  <a:pt x="707" y="66"/>
                  <a:pt x="697" y="66"/>
                </a:cubicBezTo>
                <a:cubicBezTo>
                  <a:pt x="687" y="66"/>
                  <a:pt x="673" y="61"/>
                  <a:pt x="667" y="55"/>
                </a:cubicBezTo>
                <a:cubicBezTo>
                  <a:pt x="666" y="54"/>
                  <a:pt x="666" y="54"/>
                  <a:pt x="665" y="53"/>
                </a:cubicBezTo>
                <a:cubicBezTo>
                  <a:pt x="647" y="50"/>
                  <a:pt x="628" y="48"/>
                  <a:pt x="609" y="47"/>
                </a:cubicBezTo>
                <a:cubicBezTo>
                  <a:pt x="607" y="50"/>
                  <a:pt x="605" y="53"/>
                  <a:pt x="605" y="55"/>
                </a:cubicBezTo>
                <a:cubicBezTo>
                  <a:pt x="605" y="61"/>
                  <a:pt x="605" y="70"/>
                  <a:pt x="605" y="75"/>
                </a:cubicBezTo>
                <a:cubicBezTo>
                  <a:pt x="605" y="80"/>
                  <a:pt x="602" y="88"/>
                  <a:pt x="597" y="93"/>
                </a:cubicBezTo>
                <a:cubicBezTo>
                  <a:pt x="593" y="97"/>
                  <a:pt x="588" y="105"/>
                  <a:pt x="586" y="111"/>
                </a:cubicBezTo>
                <a:close/>
                <a:moveTo>
                  <a:pt x="783" y="588"/>
                </a:moveTo>
                <a:cubicBezTo>
                  <a:pt x="775" y="597"/>
                  <a:pt x="770" y="606"/>
                  <a:pt x="770" y="614"/>
                </a:cubicBezTo>
                <a:cubicBezTo>
                  <a:pt x="770" y="627"/>
                  <a:pt x="762" y="648"/>
                  <a:pt x="751" y="660"/>
                </a:cubicBezTo>
                <a:cubicBezTo>
                  <a:pt x="740" y="672"/>
                  <a:pt x="725" y="688"/>
                  <a:pt x="717" y="694"/>
                </a:cubicBezTo>
                <a:cubicBezTo>
                  <a:pt x="709" y="701"/>
                  <a:pt x="698" y="709"/>
                  <a:pt x="692" y="713"/>
                </a:cubicBezTo>
                <a:cubicBezTo>
                  <a:pt x="687" y="717"/>
                  <a:pt x="679" y="726"/>
                  <a:pt x="674" y="733"/>
                </a:cubicBezTo>
                <a:cubicBezTo>
                  <a:pt x="670" y="740"/>
                  <a:pt x="673" y="746"/>
                  <a:pt x="680" y="747"/>
                </a:cubicBezTo>
                <a:cubicBezTo>
                  <a:pt x="687" y="747"/>
                  <a:pt x="695" y="748"/>
                  <a:pt x="698" y="749"/>
                </a:cubicBezTo>
                <a:cubicBezTo>
                  <a:pt x="701" y="750"/>
                  <a:pt x="701" y="755"/>
                  <a:pt x="698" y="760"/>
                </a:cubicBezTo>
                <a:cubicBezTo>
                  <a:pt x="695" y="766"/>
                  <a:pt x="687" y="770"/>
                  <a:pt x="678" y="770"/>
                </a:cubicBezTo>
                <a:cubicBezTo>
                  <a:pt x="670" y="770"/>
                  <a:pt x="656" y="770"/>
                  <a:pt x="647" y="770"/>
                </a:cubicBezTo>
                <a:cubicBezTo>
                  <a:pt x="638" y="770"/>
                  <a:pt x="631" y="769"/>
                  <a:pt x="631" y="767"/>
                </a:cubicBezTo>
                <a:cubicBezTo>
                  <a:pt x="631" y="766"/>
                  <a:pt x="624" y="764"/>
                  <a:pt x="615" y="764"/>
                </a:cubicBezTo>
                <a:cubicBezTo>
                  <a:pt x="606" y="764"/>
                  <a:pt x="599" y="758"/>
                  <a:pt x="599" y="751"/>
                </a:cubicBezTo>
                <a:cubicBezTo>
                  <a:pt x="599" y="743"/>
                  <a:pt x="594" y="737"/>
                  <a:pt x="588" y="737"/>
                </a:cubicBezTo>
                <a:cubicBezTo>
                  <a:pt x="582" y="737"/>
                  <a:pt x="577" y="734"/>
                  <a:pt x="577" y="729"/>
                </a:cubicBezTo>
                <a:cubicBezTo>
                  <a:pt x="577" y="725"/>
                  <a:pt x="575" y="713"/>
                  <a:pt x="573" y="703"/>
                </a:cubicBezTo>
                <a:cubicBezTo>
                  <a:pt x="571" y="695"/>
                  <a:pt x="569" y="682"/>
                  <a:pt x="568" y="670"/>
                </a:cubicBezTo>
                <a:cubicBezTo>
                  <a:pt x="526" y="684"/>
                  <a:pt x="484" y="695"/>
                  <a:pt x="444" y="705"/>
                </a:cubicBezTo>
                <a:cubicBezTo>
                  <a:pt x="444" y="705"/>
                  <a:pt x="444" y="705"/>
                  <a:pt x="444" y="705"/>
                </a:cubicBezTo>
                <a:cubicBezTo>
                  <a:pt x="427" y="751"/>
                  <a:pt x="391" y="788"/>
                  <a:pt x="371" y="807"/>
                </a:cubicBezTo>
                <a:cubicBezTo>
                  <a:pt x="371" y="807"/>
                  <a:pt x="371" y="807"/>
                  <a:pt x="371" y="807"/>
                </a:cubicBezTo>
                <a:cubicBezTo>
                  <a:pt x="437" y="847"/>
                  <a:pt x="514" y="870"/>
                  <a:pt x="596" y="870"/>
                </a:cubicBezTo>
                <a:cubicBezTo>
                  <a:pt x="831" y="870"/>
                  <a:pt x="1022" y="683"/>
                  <a:pt x="1030" y="450"/>
                </a:cubicBezTo>
                <a:cubicBezTo>
                  <a:pt x="961" y="499"/>
                  <a:pt x="876" y="546"/>
                  <a:pt x="783" y="588"/>
                </a:cubicBezTo>
                <a:close/>
                <a:moveTo>
                  <a:pt x="143" y="705"/>
                </a:moveTo>
                <a:cubicBezTo>
                  <a:pt x="137" y="688"/>
                  <a:pt x="134" y="671"/>
                  <a:pt x="132" y="653"/>
                </a:cubicBezTo>
                <a:cubicBezTo>
                  <a:pt x="132" y="653"/>
                  <a:pt x="132" y="653"/>
                  <a:pt x="132" y="653"/>
                </a:cubicBezTo>
                <a:cubicBezTo>
                  <a:pt x="132" y="653"/>
                  <a:pt x="131" y="653"/>
                  <a:pt x="131" y="653"/>
                </a:cubicBezTo>
                <a:cubicBezTo>
                  <a:pt x="128" y="653"/>
                  <a:pt x="125" y="652"/>
                  <a:pt x="122" y="652"/>
                </a:cubicBezTo>
                <a:cubicBezTo>
                  <a:pt x="122" y="651"/>
                  <a:pt x="121" y="651"/>
                  <a:pt x="121" y="651"/>
                </a:cubicBezTo>
                <a:cubicBezTo>
                  <a:pt x="118" y="651"/>
                  <a:pt x="115" y="650"/>
                  <a:pt x="113" y="649"/>
                </a:cubicBezTo>
                <a:cubicBezTo>
                  <a:pt x="112" y="649"/>
                  <a:pt x="112" y="649"/>
                  <a:pt x="111" y="649"/>
                </a:cubicBezTo>
                <a:cubicBezTo>
                  <a:pt x="109" y="648"/>
                  <a:pt x="106" y="648"/>
                  <a:pt x="104" y="647"/>
                </a:cubicBezTo>
                <a:cubicBezTo>
                  <a:pt x="104" y="647"/>
                  <a:pt x="103" y="647"/>
                  <a:pt x="103" y="647"/>
                </a:cubicBezTo>
                <a:cubicBezTo>
                  <a:pt x="100" y="646"/>
                  <a:pt x="98" y="645"/>
                  <a:pt x="96" y="644"/>
                </a:cubicBezTo>
                <a:cubicBezTo>
                  <a:pt x="96" y="644"/>
                  <a:pt x="95" y="644"/>
                  <a:pt x="95" y="644"/>
                </a:cubicBezTo>
                <a:cubicBezTo>
                  <a:pt x="93" y="643"/>
                  <a:pt x="91" y="642"/>
                  <a:pt x="89" y="641"/>
                </a:cubicBezTo>
                <a:cubicBezTo>
                  <a:pt x="88" y="641"/>
                  <a:pt x="88" y="641"/>
                  <a:pt x="88" y="641"/>
                </a:cubicBezTo>
                <a:cubicBezTo>
                  <a:pt x="86" y="640"/>
                  <a:pt x="84" y="639"/>
                  <a:pt x="82" y="638"/>
                </a:cubicBezTo>
                <a:cubicBezTo>
                  <a:pt x="82" y="638"/>
                  <a:pt x="82" y="638"/>
                  <a:pt x="82" y="637"/>
                </a:cubicBezTo>
                <a:cubicBezTo>
                  <a:pt x="80" y="636"/>
                  <a:pt x="78" y="635"/>
                  <a:pt x="77" y="634"/>
                </a:cubicBezTo>
                <a:cubicBezTo>
                  <a:pt x="76" y="634"/>
                  <a:pt x="76" y="634"/>
                  <a:pt x="76" y="634"/>
                </a:cubicBezTo>
                <a:cubicBezTo>
                  <a:pt x="75" y="633"/>
                  <a:pt x="73" y="632"/>
                  <a:pt x="72" y="630"/>
                </a:cubicBezTo>
                <a:cubicBezTo>
                  <a:pt x="72" y="630"/>
                  <a:pt x="72" y="630"/>
                  <a:pt x="71" y="630"/>
                </a:cubicBezTo>
                <a:cubicBezTo>
                  <a:pt x="70" y="629"/>
                  <a:pt x="69" y="628"/>
                  <a:pt x="68" y="626"/>
                </a:cubicBezTo>
                <a:cubicBezTo>
                  <a:pt x="68" y="626"/>
                  <a:pt x="68" y="626"/>
                  <a:pt x="68" y="626"/>
                </a:cubicBezTo>
                <a:cubicBezTo>
                  <a:pt x="66" y="625"/>
                  <a:pt x="65" y="623"/>
                  <a:pt x="65" y="622"/>
                </a:cubicBezTo>
                <a:cubicBezTo>
                  <a:pt x="65" y="622"/>
                  <a:pt x="65" y="622"/>
                  <a:pt x="64" y="622"/>
                </a:cubicBezTo>
                <a:cubicBezTo>
                  <a:pt x="64" y="620"/>
                  <a:pt x="63" y="619"/>
                  <a:pt x="62" y="617"/>
                </a:cubicBezTo>
                <a:cubicBezTo>
                  <a:pt x="62" y="617"/>
                  <a:pt x="62" y="616"/>
                  <a:pt x="61" y="615"/>
                </a:cubicBezTo>
                <a:cubicBezTo>
                  <a:pt x="61" y="614"/>
                  <a:pt x="61" y="614"/>
                  <a:pt x="61" y="614"/>
                </a:cubicBezTo>
                <a:cubicBezTo>
                  <a:pt x="61" y="613"/>
                  <a:pt x="61" y="612"/>
                  <a:pt x="61" y="611"/>
                </a:cubicBezTo>
                <a:cubicBezTo>
                  <a:pt x="61" y="611"/>
                  <a:pt x="61" y="611"/>
                  <a:pt x="61" y="610"/>
                </a:cubicBezTo>
                <a:cubicBezTo>
                  <a:pt x="61" y="610"/>
                  <a:pt x="61" y="609"/>
                  <a:pt x="61" y="608"/>
                </a:cubicBezTo>
                <a:cubicBezTo>
                  <a:pt x="61" y="607"/>
                  <a:pt x="61" y="607"/>
                  <a:pt x="61" y="607"/>
                </a:cubicBezTo>
                <a:cubicBezTo>
                  <a:pt x="61" y="606"/>
                  <a:pt x="61" y="604"/>
                  <a:pt x="61" y="603"/>
                </a:cubicBezTo>
                <a:cubicBezTo>
                  <a:pt x="61" y="603"/>
                  <a:pt x="61" y="603"/>
                  <a:pt x="61" y="602"/>
                </a:cubicBezTo>
                <a:cubicBezTo>
                  <a:pt x="61" y="601"/>
                  <a:pt x="61" y="600"/>
                  <a:pt x="61" y="599"/>
                </a:cubicBezTo>
                <a:cubicBezTo>
                  <a:pt x="61" y="599"/>
                  <a:pt x="61" y="599"/>
                  <a:pt x="61" y="598"/>
                </a:cubicBezTo>
                <a:cubicBezTo>
                  <a:pt x="62" y="597"/>
                  <a:pt x="62" y="596"/>
                  <a:pt x="62" y="594"/>
                </a:cubicBezTo>
                <a:cubicBezTo>
                  <a:pt x="62" y="594"/>
                  <a:pt x="62" y="594"/>
                  <a:pt x="63" y="593"/>
                </a:cubicBezTo>
                <a:cubicBezTo>
                  <a:pt x="63" y="592"/>
                  <a:pt x="63" y="591"/>
                  <a:pt x="64" y="589"/>
                </a:cubicBezTo>
                <a:cubicBezTo>
                  <a:pt x="64" y="589"/>
                  <a:pt x="64" y="589"/>
                  <a:pt x="64" y="589"/>
                </a:cubicBezTo>
                <a:cubicBezTo>
                  <a:pt x="64" y="587"/>
                  <a:pt x="65" y="586"/>
                  <a:pt x="66" y="584"/>
                </a:cubicBezTo>
                <a:cubicBezTo>
                  <a:pt x="66" y="584"/>
                  <a:pt x="66" y="583"/>
                  <a:pt x="66" y="583"/>
                </a:cubicBezTo>
                <a:cubicBezTo>
                  <a:pt x="67" y="581"/>
                  <a:pt x="67" y="580"/>
                  <a:pt x="68" y="578"/>
                </a:cubicBezTo>
                <a:cubicBezTo>
                  <a:pt x="68" y="578"/>
                  <a:pt x="69" y="577"/>
                  <a:pt x="69" y="577"/>
                </a:cubicBezTo>
                <a:cubicBezTo>
                  <a:pt x="69" y="576"/>
                  <a:pt x="70" y="574"/>
                  <a:pt x="71" y="573"/>
                </a:cubicBezTo>
                <a:cubicBezTo>
                  <a:pt x="71" y="573"/>
                  <a:pt x="71" y="572"/>
                  <a:pt x="72" y="571"/>
                </a:cubicBezTo>
                <a:cubicBezTo>
                  <a:pt x="73" y="570"/>
                  <a:pt x="74" y="568"/>
                  <a:pt x="74" y="567"/>
                </a:cubicBezTo>
                <a:cubicBezTo>
                  <a:pt x="75" y="566"/>
                  <a:pt x="75" y="565"/>
                  <a:pt x="76" y="565"/>
                </a:cubicBezTo>
                <a:cubicBezTo>
                  <a:pt x="76" y="563"/>
                  <a:pt x="77" y="562"/>
                  <a:pt x="78" y="561"/>
                </a:cubicBezTo>
                <a:cubicBezTo>
                  <a:pt x="79" y="560"/>
                  <a:pt x="79" y="560"/>
                  <a:pt x="79" y="559"/>
                </a:cubicBezTo>
                <a:cubicBezTo>
                  <a:pt x="80" y="557"/>
                  <a:pt x="82" y="555"/>
                  <a:pt x="83" y="554"/>
                </a:cubicBezTo>
                <a:cubicBezTo>
                  <a:pt x="83" y="553"/>
                  <a:pt x="84" y="552"/>
                  <a:pt x="85" y="551"/>
                </a:cubicBezTo>
                <a:cubicBezTo>
                  <a:pt x="86" y="550"/>
                  <a:pt x="87" y="549"/>
                  <a:pt x="88" y="547"/>
                </a:cubicBezTo>
                <a:cubicBezTo>
                  <a:pt x="88" y="546"/>
                  <a:pt x="89" y="545"/>
                  <a:pt x="90" y="544"/>
                </a:cubicBezTo>
                <a:cubicBezTo>
                  <a:pt x="91" y="543"/>
                  <a:pt x="92" y="541"/>
                  <a:pt x="94" y="540"/>
                </a:cubicBezTo>
                <a:cubicBezTo>
                  <a:pt x="94" y="539"/>
                  <a:pt x="95" y="538"/>
                  <a:pt x="96" y="537"/>
                </a:cubicBezTo>
                <a:cubicBezTo>
                  <a:pt x="97" y="535"/>
                  <a:pt x="99" y="534"/>
                  <a:pt x="100" y="532"/>
                </a:cubicBezTo>
                <a:cubicBezTo>
                  <a:pt x="110" y="520"/>
                  <a:pt x="123" y="508"/>
                  <a:pt x="137" y="495"/>
                </a:cubicBezTo>
                <a:cubicBezTo>
                  <a:pt x="135" y="475"/>
                  <a:pt x="133" y="455"/>
                  <a:pt x="133" y="435"/>
                </a:cubicBezTo>
                <a:cubicBezTo>
                  <a:pt x="133" y="430"/>
                  <a:pt x="133" y="425"/>
                  <a:pt x="134" y="420"/>
                </a:cubicBezTo>
                <a:cubicBezTo>
                  <a:pt x="108" y="440"/>
                  <a:pt x="87" y="459"/>
                  <a:pt x="68" y="478"/>
                </a:cubicBezTo>
                <a:cubicBezTo>
                  <a:pt x="68" y="478"/>
                  <a:pt x="67" y="479"/>
                  <a:pt x="67" y="480"/>
                </a:cubicBezTo>
                <a:cubicBezTo>
                  <a:pt x="65" y="481"/>
                  <a:pt x="64" y="482"/>
                  <a:pt x="63" y="484"/>
                </a:cubicBezTo>
                <a:cubicBezTo>
                  <a:pt x="62" y="484"/>
                  <a:pt x="61" y="485"/>
                  <a:pt x="61" y="486"/>
                </a:cubicBezTo>
                <a:cubicBezTo>
                  <a:pt x="59" y="487"/>
                  <a:pt x="58" y="489"/>
                  <a:pt x="57" y="490"/>
                </a:cubicBezTo>
                <a:cubicBezTo>
                  <a:pt x="56" y="491"/>
                  <a:pt x="56" y="492"/>
                  <a:pt x="55" y="493"/>
                </a:cubicBezTo>
                <a:cubicBezTo>
                  <a:pt x="54" y="494"/>
                  <a:pt x="53" y="495"/>
                  <a:pt x="51" y="497"/>
                </a:cubicBezTo>
                <a:cubicBezTo>
                  <a:pt x="51" y="497"/>
                  <a:pt x="51" y="498"/>
                  <a:pt x="50" y="498"/>
                </a:cubicBezTo>
                <a:cubicBezTo>
                  <a:pt x="48" y="501"/>
                  <a:pt x="46" y="503"/>
                  <a:pt x="44" y="506"/>
                </a:cubicBezTo>
                <a:cubicBezTo>
                  <a:pt x="43" y="507"/>
                  <a:pt x="42" y="508"/>
                  <a:pt x="42" y="508"/>
                </a:cubicBezTo>
                <a:cubicBezTo>
                  <a:pt x="41" y="510"/>
                  <a:pt x="40" y="511"/>
                  <a:pt x="39" y="512"/>
                </a:cubicBezTo>
                <a:cubicBezTo>
                  <a:pt x="38" y="513"/>
                  <a:pt x="37" y="514"/>
                  <a:pt x="37" y="515"/>
                </a:cubicBezTo>
                <a:cubicBezTo>
                  <a:pt x="36" y="516"/>
                  <a:pt x="35" y="517"/>
                  <a:pt x="34" y="518"/>
                </a:cubicBezTo>
                <a:cubicBezTo>
                  <a:pt x="34" y="519"/>
                  <a:pt x="33" y="520"/>
                  <a:pt x="32" y="521"/>
                </a:cubicBezTo>
                <a:cubicBezTo>
                  <a:pt x="31" y="523"/>
                  <a:pt x="30" y="525"/>
                  <a:pt x="28" y="527"/>
                </a:cubicBezTo>
                <a:cubicBezTo>
                  <a:pt x="28" y="528"/>
                  <a:pt x="27" y="529"/>
                  <a:pt x="26" y="530"/>
                </a:cubicBezTo>
                <a:cubicBezTo>
                  <a:pt x="26" y="531"/>
                  <a:pt x="25" y="532"/>
                  <a:pt x="24" y="534"/>
                </a:cubicBezTo>
                <a:cubicBezTo>
                  <a:pt x="24" y="535"/>
                  <a:pt x="23" y="536"/>
                  <a:pt x="22" y="536"/>
                </a:cubicBezTo>
                <a:cubicBezTo>
                  <a:pt x="22" y="538"/>
                  <a:pt x="21" y="539"/>
                  <a:pt x="21" y="540"/>
                </a:cubicBezTo>
                <a:cubicBezTo>
                  <a:pt x="20" y="541"/>
                  <a:pt x="19" y="542"/>
                  <a:pt x="19" y="543"/>
                </a:cubicBezTo>
                <a:cubicBezTo>
                  <a:pt x="18" y="544"/>
                  <a:pt x="18" y="545"/>
                  <a:pt x="17" y="546"/>
                </a:cubicBezTo>
                <a:cubicBezTo>
                  <a:pt x="16" y="547"/>
                  <a:pt x="16" y="549"/>
                  <a:pt x="15" y="550"/>
                </a:cubicBezTo>
                <a:cubicBezTo>
                  <a:pt x="14" y="551"/>
                  <a:pt x="14" y="553"/>
                  <a:pt x="13" y="554"/>
                </a:cubicBezTo>
                <a:cubicBezTo>
                  <a:pt x="13" y="555"/>
                  <a:pt x="12" y="556"/>
                  <a:pt x="12" y="557"/>
                </a:cubicBezTo>
                <a:cubicBezTo>
                  <a:pt x="11" y="558"/>
                  <a:pt x="11" y="559"/>
                  <a:pt x="10" y="560"/>
                </a:cubicBezTo>
                <a:cubicBezTo>
                  <a:pt x="10" y="561"/>
                  <a:pt x="9" y="562"/>
                  <a:pt x="9" y="564"/>
                </a:cubicBezTo>
                <a:cubicBezTo>
                  <a:pt x="9" y="564"/>
                  <a:pt x="8" y="565"/>
                  <a:pt x="8" y="566"/>
                </a:cubicBezTo>
                <a:cubicBezTo>
                  <a:pt x="8" y="567"/>
                  <a:pt x="7" y="569"/>
                  <a:pt x="7" y="570"/>
                </a:cubicBezTo>
                <a:cubicBezTo>
                  <a:pt x="6" y="571"/>
                  <a:pt x="6" y="571"/>
                  <a:pt x="6" y="572"/>
                </a:cubicBezTo>
                <a:cubicBezTo>
                  <a:pt x="5" y="574"/>
                  <a:pt x="5" y="576"/>
                  <a:pt x="4" y="578"/>
                </a:cubicBezTo>
                <a:cubicBezTo>
                  <a:pt x="4" y="578"/>
                  <a:pt x="4" y="579"/>
                  <a:pt x="4" y="580"/>
                </a:cubicBezTo>
                <a:cubicBezTo>
                  <a:pt x="3" y="581"/>
                  <a:pt x="3" y="582"/>
                  <a:pt x="3" y="584"/>
                </a:cubicBezTo>
                <a:cubicBezTo>
                  <a:pt x="3" y="584"/>
                  <a:pt x="3" y="585"/>
                  <a:pt x="2" y="586"/>
                </a:cubicBezTo>
                <a:cubicBezTo>
                  <a:pt x="2" y="587"/>
                  <a:pt x="2" y="588"/>
                  <a:pt x="2" y="590"/>
                </a:cubicBezTo>
                <a:cubicBezTo>
                  <a:pt x="2" y="590"/>
                  <a:pt x="2" y="591"/>
                  <a:pt x="1" y="592"/>
                </a:cubicBezTo>
                <a:cubicBezTo>
                  <a:pt x="1" y="594"/>
                  <a:pt x="1" y="595"/>
                  <a:pt x="1" y="597"/>
                </a:cubicBezTo>
                <a:cubicBezTo>
                  <a:pt x="1" y="598"/>
                  <a:pt x="1" y="598"/>
                  <a:pt x="1" y="598"/>
                </a:cubicBezTo>
                <a:cubicBezTo>
                  <a:pt x="1" y="600"/>
                  <a:pt x="0" y="601"/>
                  <a:pt x="0" y="603"/>
                </a:cubicBezTo>
                <a:cubicBezTo>
                  <a:pt x="0" y="603"/>
                  <a:pt x="0" y="604"/>
                  <a:pt x="0" y="605"/>
                </a:cubicBezTo>
                <a:cubicBezTo>
                  <a:pt x="0" y="606"/>
                  <a:pt x="0" y="607"/>
                  <a:pt x="0" y="609"/>
                </a:cubicBezTo>
                <a:cubicBezTo>
                  <a:pt x="0" y="609"/>
                  <a:pt x="0" y="610"/>
                  <a:pt x="0" y="611"/>
                </a:cubicBezTo>
                <a:cubicBezTo>
                  <a:pt x="1" y="612"/>
                  <a:pt x="1" y="613"/>
                  <a:pt x="1" y="615"/>
                </a:cubicBezTo>
                <a:cubicBezTo>
                  <a:pt x="1" y="615"/>
                  <a:pt x="1" y="616"/>
                  <a:pt x="1" y="616"/>
                </a:cubicBezTo>
                <a:cubicBezTo>
                  <a:pt x="1" y="618"/>
                  <a:pt x="1" y="620"/>
                  <a:pt x="2" y="621"/>
                </a:cubicBezTo>
                <a:cubicBezTo>
                  <a:pt x="2" y="622"/>
                  <a:pt x="2" y="622"/>
                  <a:pt x="2" y="623"/>
                </a:cubicBezTo>
                <a:cubicBezTo>
                  <a:pt x="2" y="624"/>
                  <a:pt x="2" y="625"/>
                  <a:pt x="3" y="627"/>
                </a:cubicBezTo>
                <a:cubicBezTo>
                  <a:pt x="3" y="627"/>
                  <a:pt x="3" y="628"/>
                  <a:pt x="3" y="628"/>
                </a:cubicBezTo>
                <a:cubicBezTo>
                  <a:pt x="3" y="630"/>
                  <a:pt x="4" y="631"/>
                  <a:pt x="4" y="632"/>
                </a:cubicBezTo>
                <a:cubicBezTo>
                  <a:pt x="4" y="633"/>
                  <a:pt x="4" y="633"/>
                  <a:pt x="5" y="634"/>
                </a:cubicBezTo>
                <a:cubicBezTo>
                  <a:pt x="5" y="636"/>
                  <a:pt x="6" y="637"/>
                  <a:pt x="6" y="639"/>
                </a:cubicBezTo>
                <a:cubicBezTo>
                  <a:pt x="18" y="670"/>
                  <a:pt x="53" y="706"/>
                  <a:pt x="148" y="716"/>
                </a:cubicBezTo>
                <a:cubicBezTo>
                  <a:pt x="146" y="712"/>
                  <a:pt x="145" y="709"/>
                  <a:pt x="143" y="705"/>
                </a:cubicBezTo>
                <a:close/>
                <a:moveTo>
                  <a:pt x="1186" y="186"/>
                </a:moveTo>
                <a:cubicBezTo>
                  <a:pt x="1185" y="185"/>
                  <a:pt x="1185" y="184"/>
                  <a:pt x="1184" y="183"/>
                </a:cubicBezTo>
                <a:cubicBezTo>
                  <a:pt x="1184" y="182"/>
                  <a:pt x="1184" y="182"/>
                  <a:pt x="1184" y="182"/>
                </a:cubicBezTo>
                <a:cubicBezTo>
                  <a:pt x="1184" y="181"/>
                  <a:pt x="1183" y="180"/>
                  <a:pt x="1183" y="180"/>
                </a:cubicBezTo>
                <a:cubicBezTo>
                  <a:pt x="1183" y="179"/>
                  <a:pt x="1182" y="179"/>
                  <a:pt x="1182" y="178"/>
                </a:cubicBezTo>
                <a:cubicBezTo>
                  <a:pt x="1182" y="178"/>
                  <a:pt x="1182" y="177"/>
                  <a:pt x="1181" y="176"/>
                </a:cubicBezTo>
                <a:cubicBezTo>
                  <a:pt x="1181" y="176"/>
                  <a:pt x="1181" y="175"/>
                  <a:pt x="1180" y="175"/>
                </a:cubicBezTo>
                <a:cubicBezTo>
                  <a:pt x="1180" y="174"/>
                  <a:pt x="1180" y="174"/>
                  <a:pt x="1179" y="173"/>
                </a:cubicBezTo>
                <a:cubicBezTo>
                  <a:pt x="1179" y="173"/>
                  <a:pt x="1179" y="172"/>
                  <a:pt x="1179" y="172"/>
                </a:cubicBezTo>
                <a:cubicBezTo>
                  <a:pt x="1178" y="171"/>
                  <a:pt x="1178" y="170"/>
                  <a:pt x="1178" y="170"/>
                </a:cubicBezTo>
                <a:cubicBezTo>
                  <a:pt x="1177" y="169"/>
                  <a:pt x="1177" y="169"/>
                  <a:pt x="1176" y="168"/>
                </a:cubicBezTo>
                <a:cubicBezTo>
                  <a:pt x="1176" y="168"/>
                  <a:pt x="1176" y="167"/>
                  <a:pt x="1175" y="167"/>
                </a:cubicBezTo>
                <a:cubicBezTo>
                  <a:pt x="1174" y="165"/>
                  <a:pt x="1173" y="164"/>
                  <a:pt x="1172" y="162"/>
                </a:cubicBezTo>
                <a:cubicBezTo>
                  <a:pt x="1172" y="162"/>
                  <a:pt x="1172" y="162"/>
                  <a:pt x="1172" y="162"/>
                </a:cubicBezTo>
                <a:cubicBezTo>
                  <a:pt x="1171" y="161"/>
                  <a:pt x="1171" y="161"/>
                  <a:pt x="1170" y="160"/>
                </a:cubicBezTo>
                <a:cubicBezTo>
                  <a:pt x="1170" y="160"/>
                  <a:pt x="1169" y="159"/>
                  <a:pt x="1169" y="159"/>
                </a:cubicBezTo>
                <a:cubicBezTo>
                  <a:pt x="1169" y="158"/>
                  <a:pt x="1168" y="157"/>
                  <a:pt x="1167" y="157"/>
                </a:cubicBezTo>
                <a:cubicBezTo>
                  <a:pt x="1167" y="156"/>
                  <a:pt x="1167" y="156"/>
                  <a:pt x="1166" y="156"/>
                </a:cubicBezTo>
                <a:cubicBezTo>
                  <a:pt x="1166" y="155"/>
                  <a:pt x="1165" y="154"/>
                  <a:pt x="1164" y="154"/>
                </a:cubicBezTo>
                <a:cubicBezTo>
                  <a:pt x="1164" y="153"/>
                  <a:pt x="1164" y="153"/>
                  <a:pt x="1163" y="153"/>
                </a:cubicBezTo>
                <a:cubicBezTo>
                  <a:pt x="1163" y="152"/>
                  <a:pt x="1162" y="151"/>
                  <a:pt x="1161" y="151"/>
                </a:cubicBezTo>
                <a:cubicBezTo>
                  <a:pt x="1161" y="150"/>
                  <a:pt x="1160" y="150"/>
                  <a:pt x="1160" y="150"/>
                </a:cubicBezTo>
                <a:cubicBezTo>
                  <a:pt x="1154" y="144"/>
                  <a:pt x="1146" y="139"/>
                  <a:pt x="1137" y="134"/>
                </a:cubicBezTo>
                <a:cubicBezTo>
                  <a:pt x="1137" y="134"/>
                  <a:pt x="1137" y="134"/>
                  <a:pt x="1137" y="134"/>
                </a:cubicBezTo>
                <a:cubicBezTo>
                  <a:pt x="1116" y="122"/>
                  <a:pt x="1086" y="113"/>
                  <a:pt x="1045" y="109"/>
                </a:cubicBezTo>
                <a:cubicBezTo>
                  <a:pt x="1045" y="109"/>
                  <a:pt x="1045" y="109"/>
                  <a:pt x="1045" y="109"/>
                </a:cubicBezTo>
                <a:cubicBezTo>
                  <a:pt x="1030" y="107"/>
                  <a:pt x="1013" y="107"/>
                  <a:pt x="995" y="107"/>
                </a:cubicBezTo>
                <a:cubicBezTo>
                  <a:pt x="973" y="107"/>
                  <a:pt x="950" y="108"/>
                  <a:pt x="925" y="110"/>
                </a:cubicBezTo>
                <a:cubicBezTo>
                  <a:pt x="943" y="128"/>
                  <a:pt x="959" y="147"/>
                  <a:pt x="973" y="167"/>
                </a:cubicBezTo>
                <a:cubicBezTo>
                  <a:pt x="981" y="167"/>
                  <a:pt x="988" y="167"/>
                  <a:pt x="995" y="167"/>
                </a:cubicBezTo>
                <a:cubicBezTo>
                  <a:pt x="1024" y="167"/>
                  <a:pt x="1050" y="169"/>
                  <a:pt x="1071" y="174"/>
                </a:cubicBezTo>
                <a:cubicBezTo>
                  <a:pt x="1071" y="174"/>
                  <a:pt x="1071" y="174"/>
                  <a:pt x="1071" y="174"/>
                </a:cubicBezTo>
                <a:cubicBezTo>
                  <a:pt x="1089" y="177"/>
                  <a:pt x="1103" y="183"/>
                  <a:pt x="1114" y="189"/>
                </a:cubicBezTo>
                <a:cubicBezTo>
                  <a:pt x="1114" y="189"/>
                  <a:pt x="1114" y="189"/>
                  <a:pt x="1114" y="190"/>
                </a:cubicBezTo>
                <a:cubicBezTo>
                  <a:pt x="1115" y="190"/>
                  <a:pt x="1116" y="191"/>
                  <a:pt x="1117" y="192"/>
                </a:cubicBezTo>
                <a:cubicBezTo>
                  <a:pt x="1117" y="192"/>
                  <a:pt x="1117" y="192"/>
                  <a:pt x="1117" y="192"/>
                </a:cubicBezTo>
                <a:cubicBezTo>
                  <a:pt x="1119" y="193"/>
                  <a:pt x="1121" y="195"/>
                  <a:pt x="1122" y="197"/>
                </a:cubicBezTo>
                <a:cubicBezTo>
                  <a:pt x="1123" y="197"/>
                  <a:pt x="1123" y="197"/>
                  <a:pt x="1123" y="197"/>
                </a:cubicBezTo>
                <a:cubicBezTo>
                  <a:pt x="1123" y="198"/>
                  <a:pt x="1124" y="198"/>
                  <a:pt x="1125" y="199"/>
                </a:cubicBezTo>
                <a:cubicBezTo>
                  <a:pt x="1125" y="199"/>
                  <a:pt x="1125" y="199"/>
                  <a:pt x="1125" y="200"/>
                </a:cubicBezTo>
                <a:cubicBezTo>
                  <a:pt x="1126" y="200"/>
                  <a:pt x="1126" y="201"/>
                  <a:pt x="1126" y="201"/>
                </a:cubicBezTo>
                <a:cubicBezTo>
                  <a:pt x="1127" y="202"/>
                  <a:pt x="1127" y="202"/>
                  <a:pt x="1127" y="202"/>
                </a:cubicBezTo>
                <a:cubicBezTo>
                  <a:pt x="1127" y="203"/>
                  <a:pt x="1128" y="203"/>
                  <a:pt x="1128" y="204"/>
                </a:cubicBezTo>
                <a:cubicBezTo>
                  <a:pt x="1128" y="204"/>
                  <a:pt x="1128" y="205"/>
                  <a:pt x="1128" y="205"/>
                </a:cubicBezTo>
                <a:cubicBezTo>
                  <a:pt x="1129" y="206"/>
                  <a:pt x="1129" y="207"/>
                  <a:pt x="1130" y="207"/>
                </a:cubicBezTo>
                <a:cubicBezTo>
                  <a:pt x="1130" y="208"/>
                  <a:pt x="1130" y="209"/>
                  <a:pt x="1130" y="210"/>
                </a:cubicBezTo>
                <a:cubicBezTo>
                  <a:pt x="1130" y="210"/>
                  <a:pt x="1131" y="210"/>
                  <a:pt x="1131" y="210"/>
                </a:cubicBezTo>
                <a:cubicBezTo>
                  <a:pt x="1131" y="211"/>
                  <a:pt x="1131" y="211"/>
                  <a:pt x="1131" y="212"/>
                </a:cubicBezTo>
                <a:cubicBezTo>
                  <a:pt x="1131" y="212"/>
                  <a:pt x="1131" y="213"/>
                  <a:pt x="1131" y="213"/>
                </a:cubicBezTo>
                <a:cubicBezTo>
                  <a:pt x="1131" y="213"/>
                  <a:pt x="1131" y="214"/>
                  <a:pt x="1131" y="214"/>
                </a:cubicBezTo>
                <a:cubicBezTo>
                  <a:pt x="1131" y="215"/>
                  <a:pt x="1131" y="215"/>
                  <a:pt x="1131" y="215"/>
                </a:cubicBezTo>
                <a:cubicBezTo>
                  <a:pt x="1131" y="216"/>
                  <a:pt x="1131" y="216"/>
                  <a:pt x="1131" y="217"/>
                </a:cubicBezTo>
                <a:cubicBezTo>
                  <a:pt x="1131" y="217"/>
                  <a:pt x="1131" y="218"/>
                  <a:pt x="1131" y="218"/>
                </a:cubicBezTo>
                <a:cubicBezTo>
                  <a:pt x="1131" y="219"/>
                  <a:pt x="1131" y="219"/>
                  <a:pt x="1131" y="220"/>
                </a:cubicBezTo>
                <a:cubicBezTo>
                  <a:pt x="1131" y="220"/>
                  <a:pt x="1131" y="221"/>
                  <a:pt x="1131" y="221"/>
                </a:cubicBezTo>
                <a:cubicBezTo>
                  <a:pt x="1131" y="222"/>
                  <a:pt x="1131" y="222"/>
                  <a:pt x="1131" y="223"/>
                </a:cubicBezTo>
                <a:cubicBezTo>
                  <a:pt x="1131" y="223"/>
                  <a:pt x="1131" y="224"/>
                  <a:pt x="1131" y="224"/>
                </a:cubicBezTo>
                <a:cubicBezTo>
                  <a:pt x="1131" y="225"/>
                  <a:pt x="1131" y="225"/>
                  <a:pt x="1131" y="226"/>
                </a:cubicBezTo>
                <a:cubicBezTo>
                  <a:pt x="1131" y="226"/>
                  <a:pt x="1131" y="227"/>
                  <a:pt x="1130" y="227"/>
                </a:cubicBezTo>
                <a:cubicBezTo>
                  <a:pt x="1130" y="228"/>
                  <a:pt x="1130" y="228"/>
                  <a:pt x="1130" y="229"/>
                </a:cubicBezTo>
                <a:cubicBezTo>
                  <a:pt x="1130" y="229"/>
                  <a:pt x="1130" y="230"/>
                  <a:pt x="1130" y="231"/>
                </a:cubicBezTo>
                <a:cubicBezTo>
                  <a:pt x="1130" y="231"/>
                  <a:pt x="1130" y="231"/>
                  <a:pt x="1130" y="231"/>
                </a:cubicBezTo>
                <a:cubicBezTo>
                  <a:pt x="1129" y="233"/>
                  <a:pt x="1129" y="235"/>
                  <a:pt x="1128" y="237"/>
                </a:cubicBezTo>
                <a:cubicBezTo>
                  <a:pt x="1128" y="237"/>
                  <a:pt x="1128" y="237"/>
                  <a:pt x="1128" y="237"/>
                </a:cubicBezTo>
                <a:cubicBezTo>
                  <a:pt x="1127" y="238"/>
                  <a:pt x="1127" y="239"/>
                  <a:pt x="1127" y="240"/>
                </a:cubicBezTo>
                <a:cubicBezTo>
                  <a:pt x="1127" y="240"/>
                  <a:pt x="1126" y="241"/>
                  <a:pt x="1126" y="241"/>
                </a:cubicBezTo>
                <a:cubicBezTo>
                  <a:pt x="1126" y="242"/>
                  <a:pt x="1126" y="243"/>
                  <a:pt x="1125" y="244"/>
                </a:cubicBezTo>
                <a:cubicBezTo>
                  <a:pt x="1125" y="244"/>
                  <a:pt x="1125" y="244"/>
                  <a:pt x="1125" y="245"/>
                </a:cubicBezTo>
                <a:cubicBezTo>
                  <a:pt x="1124" y="246"/>
                  <a:pt x="1124" y="247"/>
                  <a:pt x="1123" y="248"/>
                </a:cubicBezTo>
                <a:cubicBezTo>
                  <a:pt x="1123" y="248"/>
                  <a:pt x="1123" y="248"/>
                  <a:pt x="1123" y="249"/>
                </a:cubicBezTo>
                <a:cubicBezTo>
                  <a:pt x="1122" y="250"/>
                  <a:pt x="1122" y="251"/>
                  <a:pt x="1121" y="252"/>
                </a:cubicBezTo>
                <a:cubicBezTo>
                  <a:pt x="1121" y="252"/>
                  <a:pt x="1121" y="252"/>
                  <a:pt x="1121" y="253"/>
                </a:cubicBezTo>
                <a:cubicBezTo>
                  <a:pt x="1120" y="254"/>
                  <a:pt x="1120" y="255"/>
                  <a:pt x="1119" y="256"/>
                </a:cubicBezTo>
                <a:cubicBezTo>
                  <a:pt x="1119" y="256"/>
                  <a:pt x="1119" y="256"/>
                  <a:pt x="1119" y="257"/>
                </a:cubicBezTo>
                <a:cubicBezTo>
                  <a:pt x="1118" y="258"/>
                  <a:pt x="1117" y="259"/>
                  <a:pt x="1116" y="260"/>
                </a:cubicBezTo>
                <a:cubicBezTo>
                  <a:pt x="1116" y="260"/>
                  <a:pt x="1116" y="260"/>
                  <a:pt x="1116" y="260"/>
                </a:cubicBezTo>
                <a:cubicBezTo>
                  <a:pt x="1111" y="269"/>
                  <a:pt x="1105" y="278"/>
                  <a:pt x="1097" y="287"/>
                </a:cubicBezTo>
                <a:cubicBezTo>
                  <a:pt x="1097" y="287"/>
                  <a:pt x="1097" y="287"/>
                  <a:pt x="1096" y="287"/>
                </a:cubicBezTo>
                <a:cubicBezTo>
                  <a:pt x="1095" y="289"/>
                  <a:pt x="1094" y="291"/>
                  <a:pt x="1092" y="292"/>
                </a:cubicBezTo>
                <a:cubicBezTo>
                  <a:pt x="1092" y="292"/>
                  <a:pt x="1092" y="292"/>
                  <a:pt x="1092" y="292"/>
                </a:cubicBezTo>
                <a:cubicBezTo>
                  <a:pt x="1091" y="294"/>
                  <a:pt x="1089" y="296"/>
                  <a:pt x="1088" y="297"/>
                </a:cubicBezTo>
                <a:cubicBezTo>
                  <a:pt x="1088" y="297"/>
                  <a:pt x="1088" y="297"/>
                  <a:pt x="1088" y="298"/>
                </a:cubicBezTo>
                <a:cubicBezTo>
                  <a:pt x="1077" y="309"/>
                  <a:pt x="1064" y="322"/>
                  <a:pt x="1048" y="336"/>
                </a:cubicBezTo>
                <a:cubicBezTo>
                  <a:pt x="1048" y="336"/>
                  <a:pt x="1048" y="336"/>
                  <a:pt x="1048" y="336"/>
                </a:cubicBezTo>
                <a:cubicBezTo>
                  <a:pt x="1040" y="343"/>
                  <a:pt x="1031" y="350"/>
                  <a:pt x="1021" y="358"/>
                </a:cubicBezTo>
                <a:cubicBezTo>
                  <a:pt x="930" y="429"/>
                  <a:pt x="799" y="500"/>
                  <a:pt x="651" y="556"/>
                </a:cubicBezTo>
                <a:cubicBezTo>
                  <a:pt x="585" y="582"/>
                  <a:pt x="519" y="603"/>
                  <a:pt x="456" y="619"/>
                </a:cubicBezTo>
                <a:cubicBezTo>
                  <a:pt x="456" y="639"/>
                  <a:pt x="455" y="661"/>
                  <a:pt x="450" y="683"/>
                </a:cubicBezTo>
                <a:cubicBezTo>
                  <a:pt x="522" y="665"/>
                  <a:pt x="597" y="641"/>
                  <a:pt x="673" y="612"/>
                </a:cubicBezTo>
                <a:cubicBezTo>
                  <a:pt x="825" y="554"/>
                  <a:pt x="962" y="480"/>
                  <a:pt x="1058" y="405"/>
                </a:cubicBezTo>
                <a:cubicBezTo>
                  <a:pt x="1058" y="405"/>
                  <a:pt x="1058" y="405"/>
                  <a:pt x="1058" y="405"/>
                </a:cubicBezTo>
                <a:cubicBezTo>
                  <a:pt x="1165" y="322"/>
                  <a:pt x="1209" y="246"/>
                  <a:pt x="1186" y="186"/>
                </a:cubicBezTo>
                <a:close/>
              </a:path>
            </a:pathLst>
          </a:custGeom>
          <a:solidFill>
            <a:srgbClr val="283F6B"/>
          </a:solidFill>
          <a:ln>
            <a:noFill/>
          </a:ln>
        </p:spPr>
        <p:txBody>
          <a:bodyPr vert="horz" wrap="square" lIns="89608" tIns="44806" rIns="89608" bIns="44806"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nvGrpSpPr>
          <p:cNvPr id="38" name="Group 37"/>
          <p:cNvGrpSpPr/>
          <p:nvPr/>
        </p:nvGrpSpPr>
        <p:grpSpPr>
          <a:xfrm>
            <a:off x="844549" y="2341159"/>
            <a:ext cx="2800886" cy="714052"/>
            <a:chOff x="860721" y="3357535"/>
            <a:chExt cx="2857455" cy="728473"/>
          </a:xfrm>
          <a:solidFill>
            <a:srgbClr val="283F6B"/>
          </a:solidFill>
        </p:grpSpPr>
        <p:sp>
          <p:nvSpPr>
            <p:cNvPr id="39" name="Freeform 154"/>
            <p:cNvSpPr>
              <a:spLocks noEditPoints="1"/>
            </p:cNvSpPr>
            <p:nvPr/>
          </p:nvSpPr>
          <p:spPr bwMode="black">
            <a:xfrm>
              <a:off x="860721" y="3357535"/>
              <a:ext cx="728663" cy="728473"/>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grpFill/>
            <a:ln>
              <a:noFill/>
            </a:ln>
            <a:extLst/>
          </p:spPr>
          <p:txBody>
            <a:bodyPr vert="horz" wrap="square" lIns="80675" tIns="40338" rIns="80675" bIns="40338" numCol="1" anchor="t" anchorCtr="0" compatLnSpc="1">
              <a:prstTxWarp prst="textNoShape">
                <a:avLst/>
              </a:prstTxWarp>
            </a:bodyPr>
            <a:lstStyle/>
            <a:p>
              <a:endParaRPr lang="en-US" sz="1567" dirty="0">
                <a:solidFill>
                  <a:srgbClr val="000000"/>
                </a:solidFill>
              </a:endParaRPr>
            </a:p>
          </p:txBody>
        </p:sp>
        <p:sp>
          <p:nvSpPr>
            <p:cNvPr id="40" name="Freeform 227"/>
            <p:cNvSpPr>
              <a:spLocks noEditPoints="1"/>
            </p:cNvSpPr>
            <p:nvPr/>
          </p:nvSpPr>
          <p:spPr bwMode="auto">
            <a:xfrm>
              <a:off x="1781988" y="3360584"/>
              <a:ext cx="757747" cy="722375"/>
            </a:xfrm>
            <a:custGeom>
              <a:avLst/>
              <a:gdLst>
                <a:gd name="T0" fmla="*/ 164 w 320"/>
                <a:gd name="T1" fmla="*/ 2 h 305"/>
                <a:gd name="T2" fmla="*/ 3 w 320"/>
                <a:gd name="T3" fmla="*/ 151 h 305"/>
                <a:gd name="T4" fmla="*/ 319 w 320"/>
                <a:gd name="T5" fmla="*/ 157 h 305"/>
                <a:gd name="T6" fmla="*/ 230 w 320"/>
                <a:gd name="T7" fmla="*/ 262 h 305"/>
                <a:gd name="T8" fmla="*/ 158 w 320"/>
                <a:gd name="T9" fmla="*/ 287 h 305"/>
                <a:gd name="T10" fmla="*/ 88 w 320"/>
                <a:gd name="T11" fmla="*/ 260 h 305"/>
                <a:gd name="T12" fmla="*/ 40 w 320"/>
                <a:gd name="T13" fmla="*/ 29 h 305"/>
                <a:gd name="T14" fmla="*/ 47 w 320"/>
                <a:gd name="T15" fmla="*/ 25 h 305"/>
                <a:gd name="T16" fmla="*/ 161 w 320"/>
                <a:gd name="T17" fmla="*/ 23 h 305"/>
                <a:gd name="T18" fmla="*/ 165 w 320"/>
                <a:gd name="T19" fmla="*/ 23 h 305"/>
                <a:gd name="T20" fmla="*/ 279 w 320"/>
                <a:gd name="T21" fmla="*/ 30 h 305"/>
                <a:gd name="T22" fmla="*/ 286 w 320"/>
                <a:gd name="T23" fmla="*/ 33 h 305"/>
                <a:gd name="T24" fmla="*/ 230 w 320"/>
                <a:gd name="T25" fmla="*/ 262 h 305"/>
                <a:gd name="T26" fmla="*/ 146 w 320"/>
                <a:gd name="T27" fmla="*/ 233 h 305"/>
                <a:gd name="T28" fmla="*/ 242 w 320"/>
                <a:gd name="T29" fmla="*/ 154 h 305"/>
                <a:gd name="T30" fmla="*/ 277 w 320"/>
                <a:gd name="T31" fmla="*/ 205 h 305"/>
                <a:gd name="T32" fmla="*/ 290 w 320"/>
                <a:gd name="T33" fmla="*/ 156 h 305"/>
                <a:gd name="T34" fmla="*/ 227 w 320"/>
                <a:gd name="T35" fmla="*/ 48 h 305"/>
                <a:gd name="T36" fmla="*/ 98 w 320"/>
                <a:gd name="T37" fmla="*/ 45 h 305"/>
                <a:gd name="T38" fmla="*/ 31 w 320"/>
                <a:gd name="T39" fmla="*/ 151 h 305"/>
                <a:gd name="T40" fmla="*/ 158 w 320"/>
                <a:gd name="T41" fmla="*/ 276 h 305"/>
                <a:gd name="T42" fmla="*/ 189 w 320"/>
                <a:gd name="T43" fmla="*/ 268 h 305"/>
                <a:gd name="T44" fmla="*/ 202 w 320"/>
                <a:gd name="T45" fmla="*/ 73 h 305"/>
                <a:gd name="T46" fmla="*/ 97 w 320"/>
                <a:gd name="T47" fmla="*/ 114 h 305"/>
                <a:gd name="T48" fmla="*/ 118 w 320"/>
                <a:gd name="T49" fmla="*/ 209 h 305"/>
                <a:gd name="T50" fmla="*/ 108 w 320"/>
                <a:gd name="T51" fmla="*/ 189 h 305"/>
                <a:gd name="T52" fmla="*/ 253 w 320"/>
                <a:gd name="T53" fmla="*/ 140 h 305"/>
                <a:gd name="T54" fmla="*/ 277 w 320"/>
                <a:gd name="T55" fmla="*/ 191 h 305"/>
                <a:gd name="T56" fmla="*/ 264 w 320"/>
                <a:gd name="T57" fmla="*/ 184 h 305"/>
                <a:gd name="T58" fmla="*/ 140 w 320"/>
                <a:gd name="T59" fmla="*/ 95 h 305"/>
                <a:gd name="T60" fmla="*/ 118 w 320"/>
                <a:gd name="T61" fmla="*/ 209 h 305"/>
                <a:gd name="T62" fmla="*/ 176 w 320"/>
                <a:gd name="T63" fmla="*/ 163 h 305"/>
                <a:gd name="T64" fmla="*/ 242 w 320"/>
                <a:gd name="T65" fmla="*/ 242 h 305"/>
                <a:gd name="T66" fmla="*/ 222 w 320"/>
                <a:gd name="T67" fmla="*/ 217 h 305"/>
                <a:gd name="T68" fmla="*/ 181 w 320"/>
                <a:gd name="T69" fmla="*/ 175 h 305"/>
                <a:gd name="T70" fmla="*/ 182 w 320"/>
                <a:gd name="T71" fmla="*/ 170 h 305"/>
                <a:gd name="T72" fmla="*/ 216 w 320"/>
                <a:gd name="T73" fmla="*/ 221 h 305"/>
                <a:gd name="T74" fmla="*/ 259 w 320"/>
                <a:gd name="T75" fmla="*/ 229 h 305"/>
                <a:gd name="T76" fmla="*/ 227 w 320"/>
                <a:gd name="T77" fmla="*/ 213 h 305"/>
                <a:gd name="T78" fmla="*/ 214 w 320"/>
                <a:gd name="T79" fmla="*/ 236 h 305"/>
                <a:gd name="T80" fmla="*/ 230 w 320"/>
                <a:gd name="T81" fmla="*/ 250 h 305"/>
                <a:gd name="T82" fmla="*/ 167 w 320"/>
                <a:gd name="T83" fmla="*/ 145 h 305"/>
                <a:gd name="T84" fmla="*/ 253 w 320"/>
                <a:gd name="T85" fmla="*/ 226 h 305"/>
                <a:gd name="T86" fmla="*/ 275 w 320"/>
                <a:gd name="T87" fmla="*/ 209 h 305"/>
                <a:gd name="T88" fmla="*/ 259 w 320"/>
                <a:gd name="T89" fmla="*/ 210 h 305"/>
                <a:gd name="T90" fmla="*/ 151 w 320"/>
                <a:gd name="T91" fmla="*/ 120 h 305"/>
                <a:gd name="T92" fmla="*/ 205 w 320"/>
                <a:gd name="T93" fmla="*/ 262 h 305"/>
                <a:gd name="T94" fmla="*/ 150 w 320"/>
                <a:gd name="T95" fmla="*/ 229 h 305"/>
                <a:gd name="T96" fmla="*/ 236 w 320"/>
                <a:gd name="T97" fmla="*/ 157 h 305"/>
                <a:gd name="T98" fmla="*/ 275 w 320"/>
                <a:gd name="T99" fmla="*/ 209 h 305"/>
                <a:gd name="T100" fmla="*/ 262 w 320"/>
                <a:gd name="T101" fmla="*/ 225 h 305"/>
                <a:gd name="T102" fmla="*/ 228 w 320"/>
                <a:gd name="T103" fmla="*/ 187 h 305"/>
                <a:gd name="T104" fmla="*/ 199 w 320"/>
                <a:gd name="T105" fmla="*/ 243 h 305"/>
                <a:gd name="T106" fmla="*/ 212 w 320"/>
                <a:gd name="T107" fmla="*/ 259 h 305"/>
                <a:gd name="T108" fmla="*/ 156 w 320"/>
                <a:gd name="T109" fmla="*/ 128 h 305"/>
                <a:gd name="T110" fmla="*/ 255 w 320"/>
                <a:gd name="T111"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305">
                  <a:moveTo>
                    <a:pt x="295" y="5"/>
                  </a:moveTo>
                  <a:cubicBezTo>
                    <a:pt x="220" y="38"/>
                    <a:pt x="164" y="2"/>
                    <a:pt x="164" y="2"/>
                  </a:cubicBezTo>
                  <a:cubicBezTo>
                    <a:pt x="164" y="2"/>
                    <a:pt x="106" y="36"/>
                    <a:pt x="32" y="0"/>
                  </a:cubicBezTo>
                  <a:cubicBezTo>
                    <a:pt x="32" y="0"/>
                    <a:pt x="4" y="58"/>
                    <a:pt x="3" y="151"/>
                  </a:cubicBezTo>
                  <a:cubicBezTo>
                    <a:pt x="0" y="278"/>
                    <a:pt x="158" y="305"/>
                    <a:pt x="158" y="305"/>
                  </a:cubicBezTo>
                  <a:cubicBezTo>
                    <a:pt x="158" y="305"/>
                    <a:pt x="316" y="284"/>
                    <a:pt x="319" y="157"/>
                  </a:cubicBezTo>
                  <a:cubicBezTo>
                    <a:pt x="320" y="64"/>
                    <a:pt x="295" y="5"/>
                    <a:pt x="295" y="5"/>
                  </a:cubicBezTo>
                  <a:close/>
                  <a:moveTo>
                    <a:pt x="230" y="262"/>
                  </a:moveTo>
                  <a:cubicBezTo>
                    <a:pt x="200" y="278"/>
                    <a:pt x="171" y="285"/>
                    <a:pt x="159" y="287"/>
                  </a:cubicBezTo>
                  <a:cubicBezTo>
                    <a:pt x="158" y="287"/>
                    <a:pt x="158" y="287"/>
                    <a:pt x="158" y="287"/>
                  </a:cubicBezTo>
                  <a:cubicBezTo>
                    <a:pt x="157" y="287"/>
                    <a:pt x="157" y="287"/>
                    <a:pt x="157" y="287"/>
                  </a:cubicBezTo>
                  <a:cubicBezTo>
                    <a:pt x="146" y="284"/>
                    <a:pt x="117" y="277"/>
                    <a:pt x="88" y="260"/>
                  </a:cubicBezTo>
                  <a:cubicBezTo>
                    <a:pt x="42" y="234"/>
                    <a:pt x="20" y="197"/>
                    <a:pt x="20" y="151"/>
                  </a:cubicBezTo>
                  <a:cubicBezTo>
                    <a:pt x="21" y="97"/>
                    <a:pt x="32" y="55"/>
                    <a:pt x="40" y="29"/>
                  </a:cubicBezTo>
                  <a:cubicBezTo>
                    <a:pt x="42" y="23"/>
                    <a:pt x="42" y="23"/>
                    <a:pt x="42" y="23"/>
                  </a:cubicBezTo>
                  <a:cubicBezTo>
                    <a:pt x="47" y="25"/>
                    <a:pt x="47" y="25"/>
                    <a:pt x="47" y="25"/>
                  </a:cubicBezTo>
                  <a:cubicBezTo>
                    <a:pt x="64" y="31"/>
                    <a:pt x="81" y="34"/>
                    <a:pt x="99" y="34"/>
                  </a:cubicBezTo>
                  <a:cubicBezTo>
                    <a:pt x="126" y="35"/>
                    <a:pt x="148" y="28"/>
                    <a:pt x="161" y="23"/>
                  </a:cubicBezTo>
                  <a:cubicBezTo>
                    <a:pt x="163" y="22"/>
                    <a:pt x="163" y="22"/>
                    <a:pt x="163" y="22"/>
                  </a:cubicBezTo>
                  <a:cubicBezTo>
                    <a:pt x="165" y="23"/>
                    <a:pt x="165" y="23"/>
                    <a:pt x="165" y="23"/>
                  </a:cubicBezTo>
                  <a:cubicBezTo>
                    <a:pt x="178" y="29"/>
                    <a:pt x="200" y="36"/>
                    <a:pt x="227" y="37"/>
                  </a:cubicBezTo>
                  <a:cubicBezTo>
                    <a:pt x="245" y="37"/>
                    <a:pt x="262" y="35"/>
                    <a:pt x="279" y="30"/>
                  </a:cubicBezTo>
                  <a:cubicBezTo>
                    <a:pt x="284" y="28"/>
                    <a:pt x="284" y="28"/>
                    <a:pt x="284" y="28"/>
                  </a:cubicBezTo>
                  <a:cubicBezTo>
                    <a:pt x="286" y="33"/>
                    <a:pt x="286" y="33"/>
                    <a:pt x="286" y="33"/>
                  </a:cubicBezTo>
                  <a:cubicBezTo>
                    <a:pt x="293" y="59"/>
                    <a:pt x="302" y="102"/>
                    <a:pt x="301" y="156"/>
                  </a:cubicBezTo>
                  <a:cubicBezTo>
                    <a:pt x="300" y="202"/>
                    <a:pt x="276" y="238"/>
                    <a:pt x="230" y="262"/>
                  </a:cubicBezTo>
                  <a:close/>
                  <a:moveTo>
                    <a:pt x="189" y="268"/>
                  </a:moveTo>
                  <a:cubicBezTo>
                    <a:pt x="175" y="261"/>
                    <a:pt x="159" y="250"/>
                    <a:pt x="146" y="233"/>
                  </a:cubicBezTo>
                  <a:cubicBezTo>
                    <a:pt x="100" y="172"/>
                    <a:pt x="113" y="120"/>
                    <a:pt x="144" y="102"/>
                  </a:cubicBezTo>
                  <a:cubicBezTo>
                    <a:pt x="186" y="77"/>
                    <a:pt x="228" y="120"/>
                    <a:pt x="242" y="154"/>
                  </a:cubicBezTo>
                  <a:cubicBezTo>
                    <a:pt x="247" y="166"/>
                    <a:pt x="251" y="176"/>
                    <a:pt x="255" y="184"/>
                  </a:cubicBezTo>
                  <a:cubicBezTo>
                    <a:pt x="262" y="196"/>
                    <a:pt x="271" y="202"/>
                    <a:pt x="277" y="205"/>
                  </a:cubicBezTo>
                  <a:cubicBezTo>
                    <a:pt x="277" y="205"/>
                    <a:pt x="277" y="205"/>
                    <a:pt x="277" y="205"/>
                  </a:cubicBezTo>
                  <a:cubicBezTo>
                    <a:pt x="285" y="190"/>
                    <a:pt x="290" y="174"/>
                    <a:pt x="290" y="156"/>
                  </a:cubicBezTo>
                  <a:cubicBezTo>
                    <a:pt x="291" y="106"/>
                    <a:pt x="284" y="67"/>
                    <a:pt x="277" y="41"/>
                  </a:cubicBezTo>
                  <a:cubicBezTo>
                    <a:pt x="260" y="46"/>
                    <a:pt x="244" y="48"/>
                    <a:pt x="227" y="48"/>
                  </a:cubicBezTo>
                  <a:cubicBezTo>
                    <a:pt x="199" y="47"/>
                    <a:pt x="177" y="40"/>
                    <a:pt x="163" y="34"/>
                  </a:cubicBezTo>
                  <a:cubicBezTo>
                    <a:pt x="149" y="40"/>
                    <a:pt x="126" y="46"/>
                    <a:pt x="98" y="45"/>
                  </a:cubicBezTo>
                  <a:cubicBezTo>
                    <a:pt x="82" y="45"/>
                    <a:pt x="65" y="42"/>
                    <a:pt x="49" y="37"/>
                  </a:cubicBezTo>
                  <a:cubicBezTo>
                    <a:pt x="41" y="63"/>
                    <a:pt x="32" y="102"/>
                    <a:pt x="31" y="151"/>
                  </a:cubicBezTo>
                  <a:cubicBezTo>
                    <a:pt x="30" y="193"/>
                    <a:pt x="51" y="226"/>
                    <a:pt x="94" y="251"/>
                  </a:cubicBezTo>
                  <a:cubicBezTo>
                    <a:pt x="120" y="266"/>
                    <a:pt x="147" y="273"/>
                    <a:pt x="158" y="276"/>
                  </a:cubicBezTo>
                  <a:cubicBezTo>
                    <a:pt x="164" y="275"/>
                    <a:pt x="175" y="273"/>
                    <a:pt x="189" y="268"/>
                  </a:cubicBezTo>
                  <a:cubicBezTo>
                    <a:pt x="189" y="268"/>
                    <a:pt x="189" y="268"/>
                    <a:pt x="189" y="268"/>
                  </a:cubicBezTo>
                  <a:close/>
                  <a:moveTo>
                    <a:pt x="125" y="70"/>
                  </a:moveTo>
                  <a:cubicBezTo>
                    <a:pt x="154" y="52"/>
                    <a:pt x="185" y="63"/>
                    <a:pt x="202" y="73"/>
                  </a:cubicBezTo>
                  <a:cubicBezTo>
                    <a:pt x="202" y="73"/>
                    <a:pt x="166" y="57"/>
                    <a:pt x="130" y="79"/>
                  </a:cubicBezTo>
                  <a:cubicBezTo>
                    <a:pt x="106" y="94"/>
                    <a:pt x="98" y="113"/>
                    <a:pt x="97" y="114"/>
                  </a:cubicBezTo>
                  <a:cubicBezTo>
                    <a:pt x="101" y="97"/>
                    <a:pt x="108" y="80"/>
                    <a:pt x="125" y="70"/>
                  </a:cubicBezTo>
                  <a:close/>
                  <a:moveTo>
                    <a:pt x="118" y="209"/>
                  </a:moveTo>
                  <a:cubicBezTo>
                    <a:pt x="118" y="209"/>
                    <a:pt x="118" y="209"/>
                    <a:pt x="118" y="209"/>
                  </a:cubicBezTo>
                  <a:cubicBezTo>
                    <a:pt x="114" y="202"/>
                    <a:pt x="111" y="196"/>
                    <a:pt x="108" y="189"/>
                  </a:cubicBezTo>
                  <a:cubicBezTo>
                    <a:pt x="94" y="150"/>
                    <a:pt x="96" y="109"/>
                    <a:pt x="134" y="85"/>
                  </a:cubicBezTo>
                  <a:cubicBezTo>
                    <a:pt x="182" y="56"/>
                    <a:pt x="235" y="99"/>
                    <a:pt x="253" y="140"/>
                  </a:cubicBezTo>
                  <a:cubicBezTo>
                    <a:pt x="260" y="156"/>
                    <a:pt x="263" y="172"/>
                    <a:pt x="269" y="182"/>
                  </a:cubicBezTo>
                  <a:cubicBezTo>
                    <a:pt x="271" y="187"/>
                    <a:pt x="274" y="189"/>
                    <a:pt x="277" y="191"/>
                  </a:cubicBezTo>
                  <a:cubicBezTo>
                    <a:pt x="277" y="193"/>
                    <a:pt x="277" y="196"/>
                    <a:pt x="277" y="198"/>
                  </a:cubicBezTo>
                  <a:cubicBezTo>
                    <a:pt x="275" y="196"/>
                    <a:pt x="269" y="193"/>
                    <a:pt x="264" y="184"/>
                  </a:cubicBezTo>
                  <a:cubicBezTo>
                    <a:pt x="258" y="174"/>
                    <a:pt x="252" y="158"/>
                    <a:pt x="245" y="143"/>
                  </a:cubicBezTo>
                  <a:cubicBezTo>
                    <a:pt x="227" y="103"/>
                    <a:pt x="180" y="70"/>
                    <a:pt x="140" y="95"/>
                  </a:cubicBezTo>
                  <a:cubicBezTo>
                    <a:pt x="91" y="123"/>
                    <a:pt x="105" y="180"/>
                    <a:pt x="133" y="229"/>
                  </a:cubicBezTo>
                  <a:cubicBezTo>
                    <a:pt x="128" y="223"/>
                    <a:pt x="123" y="217"/>
                    <a:pt x="118" y="209"/>
                  </a:cubicBezTo>
                  <a:close/>
                  <a:moveTo>
                    <a:pt x="222" y="217"/>
                  </a:moveTo>
                  <a:cubicBezTo>
                    <a:pt x="207" y="199"/>
                    <a:pt x="192" y="154"/>
                    <a:pt x="176" y="163"/>
                  </a:cubicBezTo>
                  <a:cubicBezTo>
                    <a:pt x="165" y="170"/>
                    <a:pt x="184" y="212"/>
                    <a:pt x="218" y="230"/>
                  </a:cubicBezTo>
                  <a:cubicBezTo>
                    <a:pt x="226" y="236"/>
                    <a:pt x="235" y="239"/>
                    <a:pt x="242" y="242"/>
                  </a:cubicBezTo>
                  <a:cubicBezTo>
                    <a:pt x="244" y="241"/>
                    <a:pt x="246" y="239"/>
                    <a:pt x="248" y="238"/>
                  </a:cubicBezTo>
                  <a:cubicBezTo>
                    <a:pt x="240" y="234"/>
                    <a:pt x="230" y="228"/>
                    <a:pt x="222" y="217"/>
                  </a:cubicBezTo>
                  <a:close/>
                  <a:moveTo>
                    <a:pt x="216" y="221"/>
                  </a:moveTo>
                  <a:cubicBezTo>
                    <a:pt x="196" y="208"/>
                    <a:pt x="183" y="187"/>
                    <a:pt x="181" y="175"/>
                  </a:cubicBezTo>
                  <a:cubicBezTo>
                    <a:pt x="180" y="172"/>
                    <a:pt x="181" y="170"/>
                    <a:pt x="181" y="170"/>
                  </a:cubicBezTo>
                  <a:cubicBezTo>
                    <a:pt x="182" y="170"/>
                    <a:pt x="182" y="170"/>
                    <a:pt x="182" y="170"/>
                  </a:cubicBezTo>
                  <a:cubicBezTo>
                    <a:pt x="187" y="172"/>
                    <a:pt x="196" y="186"/>
                    <a:pt x="202" y="197"/>
                  </a:cubicBezTo>
                  <a:cubicBezTo>
                    <a:pt x="206" y="206"/>
                    <a:pt x="211" y="214"/>
                    <a:pt x="216" y="221"/>
                  </a:cubicBezTo>
                  <a:cubicBezTo>
                    <a:pt x="216" y="221"/>
                    <a:pt x="216" y="221"/>
                    <a:pt x="216" y="221"/>
                  </a:cubicBezTo>
                  <a:close/>
                  <a:moveTo>
                    <a:pt x="259" y="229"/>
                  </a:moveTo>
                  <a:cubicBezTo>
                    <a:pt x="257" y="230"/>
                    <a:pt x="255" y="232"/>
                    <a:pt x="253" y="234"/>
                  </a:cubicBezTo>
                  <a:cubicBezTo>
                    <a:pt x="245" y="230"/>
                    <a:pt x="235" y="224"/>
                    <a:pt x="227" y="213"/>
                  </a:cubicBezTo>
                  <a:cubicBezTo>
                    <a:pt x="216" y="199"/>
                    <a:pt x="195" y="142"/>
                    <a:pt x="172" y="155"/>
                  </a:cubicBezTo>
                  <a:cubicBezTo>
                    <a:pt x="157" y="164"/>
                    <a:pt x="168" y="210"/>
                    <a:pt x="214" y="236"/>
                  </a:cubicBezTo>
                  <a:cubicBezTo>
                    <a:pt x="222" y="240"/>
                    <a:pt x="230" y="243"/>
                    <a:pt x="237" y="246"/>
                  </a:cubicBezTo>
                  <a:cubicBezTo>
                    <a:pt x="234" y="247"/>
                    <a:pt x="232" y="249"/>
                    <a:pt x="230" y="250"/>
                  </a:cubicBezTo>
                  <a:cubicBezTo>
                    <a:pt x="221" y="247"/>
                    <a:pt x="212" y="242"/>
                    <a:pt x="203" y="236"/>
                  </a:cubicBezTo>
                  <a:cubicBezTo>
                    <a:pt x="163" y="211"/>
                    <a:pt x="145" y="159"/>
                    <a:pt x="167" y="145"/>
                  </a:cubicBezTo>
                  <a:cubicBezTo>
                    <a:pt x="186" y="132"/>
                    <a:pt x="208" y="161"/>
                    <a:pt x="222" y="190"/>
                  </a:cubicBezTo>
                  <a:cubicBezTo>
                    <a:pt x="230" y="206"/>
                    <a:pt x="241" y="221"/>
                    <a:pt x="253" y="226"/>
                  </a:cubicBezTo>
                  <a:cubicBezTo>
                    <a:pt x="255" y="227"/>
                    <a:pt x="257" y="228"/>
                    <a:pt x="259" y="229"/>
                  </a:cubicBezTo>
                  <a:close/>
                  <a:moveTo>
                    <a:pt x="275" y="209"/>
                  </a:moveTo>
                  <a:cubicBezTo>
                    <a:pt x="273" y="211"/>
                    <a:pt x="272" y="214"/>
                    <a:pt x="270" y="216"/>
                  </a:cubicBezTo>
                  <a:cubicBezTo>
                    <a:pt x="267" y="215"/>
                    <a:pt x="263" y="213"/>
                    <a:pt x="259" y="210"/>
                  </a:cubicBezTo>
                  <a:cubicBezTo>
                    <a:pt x="248" y="201"/>
                    <a:pt x="239" y="186"/>
                    <a:pt x="232" y="166"/>
                  </a:cubicBezTo>
                  <a:cubicBezTo>
                    <a:pt x="219" y="135"/>
                    <a:pt x="188" y="98"/>
                    <a:pt x="151" y="120"/>
                  </a:cubicBezTo>
                  <a:cubicBezTo>
                    <a:pt x="122" y="138"/>
                    <a:pt x="125" y="203"/>
                    <a:pt x="175" y="244"/>
                  </a:cubicBezTo>
                  <a:cubicBezTo>
                    <a:pt x="186" y="252"/>
                    <a:pt x="196" y="258"/>
                    <a:pt x="205" y="262"/>
                  </a:cubicBezTo>
                  <a:cubicBezTo>
                    <a:pt x="202" y="263"/>
                    <a:pt x="199" y="265"/>
                    <a:pt x="196" y="266"/>
                  </a:cubicBezTo>
                  <a:cubicBezTo>
                    <a:pt x="181" y="258"/>
                    <a:pt x="164" y="247"/>
                    <a:pt x="150" y="229"/>
                  </a:cubicBezTo>
                  <a:cubicBezTo>
                    <a:pt x="119" y="184"/>
                    <a:pt x="113" y="132"/>
                    <a:pt x="149" y="110"/>
                  </a:cubicBezTo>
                  <a:cubicBezTo>
                    <a:pt x="182" y="90"/>
                    <a:pt x="217" y="119"/>
                    <a:pt x="236" y="157"/>
                  </a:cubicBezTo>
                  <a:cubicBezTo>
                    <a:pt x="242" y="167"/>
                    <a:pt x="244" y="177"/>
                    <a:pt x="250" y="186"/>
                  </a:cubicBezTo>
                  <a:cubicBezTo>
                    <a:pt x="258" y="201"/>
                    <a:pt x="266" y="206"/>
                    <a:pt x="275" y="209"/>
                  </a:cubicBezTo>
                  <a:close/>
                  <a:moveTo>
                    <a:pt x="267" y="220"/>
                  </a:moveTo>
                  <a:cubicBezTo>
                    <a:pt x="265" y="222"/>
                    <a:pt x="264" y="223"/>
                    <a:pt x="262" y="225"/>
                  </a:cubicBezTo>
                  <a:cubicBezTo>
                    <a:pt x="260" y="224"/>
                    <a:pt x="258" y="223"/>
                    <a:pt x="255" y="222"/>
                  </a:cubicBezTo>
                  <a:cubicBezTo>
                    <a:pt x="245" y="217"/>
                    <a:pt x="235" y="204"/>
                    <a:pt x="228" y="187"/>
                  </a:cubicBezTo>
                  <a:cubicBezTo>
                    <a:pt x="211" y="152"/>
                    <a:pt x="189" y="121"/>
                    <a:pt x="162" y="137"/>
                  </a:cubicBezTo>
                  <a:cubicBezTo>
                    <a:pt x="136" y="153"/>
                    <a:pt x="150" y="213"/>
                    <a:pt x="199" y="243"/>
                  </a:cubicBezTo>
                  <a:cubicBezTo>
                    <a:pt x="208" y="248"/>
                    <a:pt x="215" y="251"/>
                    <a:pt x="222" y="254"/>
                  </a:cubicBezTo>
                  <a:cubicBezTo>
                    <a:pt x="219" y="256"/>
                    <a:pt x="216" y="258"/>
                    <a:pt x="212" y="259"/>
                  </a:cubicBezTo>
                  <a:cubicBezTo>
                    <a:pt x="202" y="254"/>
                    <a:pt x="190" y="248"/>
                    <a:pt x="179" y="238"/>
                  </a:cubicBezTo>
                  <a:cubicBezTo>
                    <a:pt x="139" y="204"/>
                    <a:pt x="129" y="145"/>
                    <a:pt x="156" y="128"/>
                  </a:cubicBezTo>
                  <a:cubicBezTo>
                    <a:pt x="180" y="113"/>
                    <a:pt x="209" y="131"/>
                    <a:pt x="226" y="168"/>
                  </a:cubicBezTo>
                  <a:cubicBezTo>
                    <a:pt x="233" y="187"/>
                    <a:pt x="244" y="205"/>
                    <a:pt x="255" y="214"/>
                  </a:cubicBezTo>
                  <a:cubicBezTo>
                    <a:pt x="260" y="217"/>
                    <a:pt x="263" y="219"/>
                    <a:pt x="267" y="220"/>
                  </a:cubicBezTo>
                  <a:close/>
                </a:path>
              </a:pathLst>
            </a:custGeom>
            <a:grp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sp>
          <p:nvSpPr>
            <p:cNvPr id="41" name="Oval 3"/>
            <p:cNvSpPr/>
            <p:nvPr/>
          </p:nvSpPr>
          <p:spPr>
            <a:xfrm>
              <a:off x="2732339" y="3502696"/>
              <a:ext cx="985837" cy="438150"/>
            </a:xfrm>
            <a:custGeom>
              <a:avLst/>
              <a:gdLst/>
              <a:ahLst/>
              <a:cxnLst/>
              <a:rect l="l" t="t" r="r" b="b"/>
              <a:pathLst>
                <a:path w="985837" h="438150">
                  <a:moveTo>
                    <a:pt x="226357" y="65221"/>
                  </a:moveTo>
                  <a:lnTo>
                    <a:pt x="226357" y="372929"/>
                  </a:lnTo>
                  <a:lnTo>
                    <a:pt x="244645" y="372929"/>
                  </a:lnTo>
                  <a:lnTo>
                    <a:pt x="244645" y="65221"/>
                  </a:lnTo>
                  <a:close/>
                  <a:moveTo>
                    <a:pt x="206378" y="62839"/>
                  </a:moveTo>
                  <a:cubicBezTo>
                    <a:pt x="150401" y="62839"/>
                    <a:pt x="98702" y="92786"/>
                    <a:pt x="70852" y="141343"/>
                  </a:cubicBezTo>
                  <a:cubicBezTo>
                    <a:pt x="43002" y="189900"/>
                    <a:pt x="43258" y="249645"/>
                    <a:pt x="71522" y="297962"/>
                  </a:cubicBezTo>
                  <a:cubicBezTo>
                    <a:pt x="99786" y="346279"/>
                    <a:pt x="151739" y="375783"/>
                    <a:pt x="207714" y="375304"/>
                  </a:cubicBezTo>
                  <a:close/>
                  <a:moveTo>
                    <a:pt x="219075" y="0"/>
                  </a:moveTo>
                  <a:cubicBezTo>
                    <a:pt x="301543" y="0"/>
                    <a:pt x="373368" y="45567"/>
                    <a:pt x="407904" y="114475"/>
                  </a:cubicBezTo>
                  <a:lnTo>
                    <a:pt x="438150" y="83611"/>
                  </a:lnTo>
                  <a:lnTo>
                    <a:pt x="484691" y="131102"/>
                  </a:lnTo>
                  <a:lnTo>
                    <a:pt x="454484" y="161926"/>
                  </a:lnTo>
                  <a:lnTo>
                    <a:pt x="880492" y="161926"/>
                  </a:lnTo>
                  <a:lnTo>
                    <a:pt x="985837" y="283230"/>
                  </a:lnTo>
                  <a:lnTo>
                    <a:pt x="985837" y="288131"/>
                  </a:lnTo>
                  <a:lnTo>
                    <a:pt x="875397" y="288131"/>
                  </a:lnTo>
                  <a:lnTo>
                    <a:pt x="854869" y="323524"/>
                  </a:lnTo>
                  <a:lnTo>
                    <a:pt x="834341" y="288131"/>
                  </a:lnTo>
                  <a:lnTo>
                    <a:pt x="777766" y="288131"/>
                  </a:lnTo>
                  <a:lnTo>
                    <a:pt x="757238" y="323524"/>
                  </a:lnTo>
                  <a:lnTo>
                    <a:pt x="736710" y="288131"/>
                  </a:lnTo>
                  <a:lnTo>
                    <a:pt x="680135" y="288131"/>
                  </a:lnTo>
                  <a:lnTo>
                    <a:pt x="659607" y="323524"/>
                  </a:lnTo>
                  <a:lnTo>
                    <a:pt x="639079" y="288131"/>
                  </a:lnTo>
                  <a:lnTo>
                    <a:pt x="582504" y="288131"/>
                  </a:lnTo>
                  <a:lnTo>
                    <a:pt x="561976" y="323524"/>
                  </a:lnTo>
                  <a:lnTo>
                    <a:pt x="541448" y="288131"/>
                  </a:lnTo>
                  <a:lnTo>
                    <a:pt x="466933" y="288131"/>
                  </a:lnTo>
                  <a:lnTo>
                    <a:pt x="484691" y="306252"/>
                  </a:lnTo>
                  <a:lnTo>
                    <a:pt x="438150" y="353743"/>
                  </a:lnTo>
                  <a:lnTo>
                    <a:pt x="408222" y="323204"/>
                  </a:lnTo>
                  <a:cubicBezTo>
                    <a:pt x="373725" y="392356"/>
                    <a:pt x="301748" y="438150"/>
                    <a:pt x="219075" y="438150"/>
                  </a:cubicBezTo>
                  <a:cubicBezTo>
                    <a:pt x="98083" y="438150"/>
                    <a:pt x="0" y="340067"/>
                    <a:pt x="0" y="219075"/>
                  </a:cubicBezTo>
                  <a:cubicBezTo>
                    <a:pt x="0" y="98083"/>
                    <a:pt x="98083" y="0"/>
                    <a:pt x="2190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grpSp>
      <p:grpSp>
        <p:nvGrpSpPr>
          <p:cNvPr id="42" name="Group 41"/>
          <p:cNvGrpSpPr>
            <a:grpSpLocks noChangeAspect="1"/>
          </p:cNvGrpSpPr>
          <p:nvPr/>
        </p:nvGrpSpPr>
        <p:grpSpPr>
          <a:xfrm>
            <a:off x="9176836" y="2265132"/>
            <a:ext cx="1628295" cy="1010671"/>
            <a:chOff x="2031813" y="2482803"/>
            <a:chExt cx="2054238" cy="1275050"/>
          </a:xfrm>
        </p:grpSpPr>
        <p:grpSp>
          <p:nvGrpSpPr>
            <p:cNvPr id="43" name="Group 42"/>
            <p:cNvGrpSpPr/>
            <p:nvPr/>
          </p:nvGrpSpPr>
          <p:grpSpPr>
            <a:xfrm>
              <a:off x="2031813" y="2482803"/>
              <a:ext cx="800112" cy="1038049"/>
              <a:chOff x="2616194" y="2571008"/>
              <a:chExt cx="800112" cy="1038049"/>
            </a:xfrm>
          </p:grpSpPr>
          <p:sp>
            <p:nvSpPr>
              <p:cNvPr id="70" name="Rectangle 69"/>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71"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grpSp>
          <p:nvGrpSpPr>
            <p:cNvPr id="56" name="Group 55"/>
            <p:cNvGrpSpPr/>
            <p:nvPr/>
          </p:nvGrpSpPr>
          <p:grpSpPr>
            <a:xfrm>
              <a:off x="2453220" y="2601303"/>
              <a:ext cx="800112" cy="1038049"/>
              <a:chOff x="2616194" y="2571008"/>
              <a:chExt cx="800112" cy="1038049"/>
            </a:xfrm>
          </p:grpSpPr>
          <p:sp>
            <p:nvSpPr>
              <p:cNvPr id="67" name="Rectangle 66"/>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69"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grpSp>
          <p:nvGrpSpPr>
            <p:cNvPr id="57" name="Group 56"/>
            <p:cNvGrpSpPr/>
            <p:nvPr/>
          </p:nvGrpSpPr>
          <p:grpSpPr>
            <a:xfrm>
              <a:off x="2874627" y="2719804"/>
              <a:ext cx="800112" cy="1038049"/>
              <a:chOff x="2616194" y="2571008"/>
              <a:chExt cx="800112" cy="1038049"/>
            </a:xfrm>
          </p:grpSpPr>
          <p:sp>
            <p:nvSpPr>
              <p:cNvPr id="59" name="Rectangle 58"/>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60"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sp>
          <p:nvSpPr>
            <p:cNvPr id="58" name="Freeform 26"/>
            <p:cNvSpPr>
              <a:spLocks noEditPoints="1"/>
            </p:cNvSpPr>
            <p:nvPr/>
          </p:nvSpPr>
          <p:spPr bwMode="auto">
            <a:xfrm>
              <a:off x="3525976" y="2850975"/>
              <a:ext cx="560075" cy="731465"/>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rgbClr val="283F6B"/>
            </a:solidFill>
            <a:ln w="12700">
              <a:solidFill>
                <a:schemeClr val="bg1">
                  <a:lumMod val="95000"/>
                </a:schemeClr>
              </a:solid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sp>
        <p:nvSpPr>
          <p:cNvPr id="72" name="Freeform 6"/>
          <p:cNvSpPr>
            <a:spLocks noEditPoints="1"/>
          </p:cNvSpPr>
          <p:nvPr/>
        </p:nvSpPr>
        <p:spPr bwMode="auto">
          <a:xfrm>
            <a:off x="6369197" y="2417762"/>
            <a:ext cx="955038" cy="805485"/>
          </a:xfrm>
          <a:custGeom>
            <a:avLst/>
            <a:gdLst>
              <a:gd name="T0" fmla="*/ 663 w 1869"/>
              <a:gd name="T1" fmla="*/ 719 h 1577"/>
              <a:gd name="T2" fmla="*/ 294 w 1869"/>
              <a:gd name="T3" fmla="*/ 719 h 1577"/>
              <a:gd name="T4" fmla="*/ 79 w 1869"/>
              <a:gd name="T5" fmla="*/ 1168 h 1577"/>
              <a:gd name="T6" fmla="*/ 878 w 1869"/>
              <a:gd name="T7" fmla="*/ 1168 h 1577"/>
              <a:gd name="T8" fmla="*/ 789 w 1869"/>
              <a:gd name="T9" fmla="*/ 1192 h 1577"/>
              <a:gd name="T10" fmla="*/ 168 w 1869"/>
              <a:gd name="T11" fmla="*/ 1192 h 1577"/>
              <a:gd name="T12" fmla="*/ 789 w 1869"/>
              <a:gd name="T13" fmla="*/ 1192 h 1577"/>
              <a:gd name="T14" fmla="*/ 899 w 1869"/>
              <a:gd name="T15" fmla="*/ 1242 h 1577"/>
              <a:gd name="T16" fmla="*/ 1869 w 1869"/>
              <a:gd name="T17" fmla="*/ 849 h 1577"/>
              <a:gd name="T18" fmla="*/ 924 w 1869"/>
              <a:gd name="T19" fmla="*/ 1184 h 1577"/>
              <a:gd name="T20" fmla="*/ 1809 w 1869"/>
              <a:gd name="T21" fmla="*/ 910 h 1577"/>
              <a:gd name="T22" fmla="*/ 1671 w 1869"/>
              <a:gd name="T23" fmla="*/ 1181 h 1577"/>
              <a:gd name="T24" fmla="*/ 1499 w 1869"/>
              <a:gd name="T25" fmla="*/ 1141 h 1577"/>
              <a:gd name="T26" fmla="*/ 1499 w 1869"/>
              <a:gd name="T27" fmla="*/ 1189 h 1577"/>
              <a:gd name="T28" fmla="*/ 1499 w 1869"/>
              <a:gd name="T29" fmla="*/ 1141 h 1577"/>
              <a:gd name="T30" fmla="*/ 1426 w 1869"/>
              <a:gd name="T31" fmla="*/ 1145 h 1577"/>
              <a:gd name="T32" fmla="*/ 1248 w 1869"/>
              <a:gd name="T33" fmla="*/ 1185 h 1577"/>
              <a:gd name="T34" fmla="*/ 125 w 1869"/>
              <a:gd name="T35" fmla="*/ 665 h 1577"/>
              <a:gd name="T36" fmla="*/ 282 w 1869"/>
              <a:gd name="T37" fmla="*/ 672 h 1577"/>
              <a:gd name="T38" fmla="*/ 478 w 1869"/>
              <a:gd name="T39" fmla="*/ 557 h 1577"/>
              <a:gd name="T40" fmla="*/ 675 w 1869"/>
              <a:gd name="T41" fmla="*/ 672 h 1577"/>
              <a:gd name="T42" fmla="*/ 854 w 1869"/>
              <a:gd name="T43" fmla="*/ 658 h 1577"/>
              <a:gd name="T44" fmla="*/ 918 w 1869"/>
              <a:gd name="T45" fmla="*/ 687 h 1577"/>
              <a:gd name="T46" fmla="*/ 1869 w 1869"/>
              <a:gd name="T47" fmla="*/ 817 h 1577"/>
              <a:gd name="T48" fmla="*/ 125 w 1869"/>
              <a:gd name="T49" fmla="*/ 425 h 1577"/>
              <a:gd name="T50" fmla="*/ 1671 w 1869"/>
              <a:gd name="T51" fmla="*/ 485 h 1577"/>
              <a:gd name="T52" fmla="*/ 1809 w 1869"/>
              <a:gd name="T53" fmla="*/ 757 h 1577"/>
              <a:gd name="T54" fmla="*/ 1671 w 1869"/>
              <a:gd name="T55" fmla="*/ 485 h 1577"/>
              <a:gd name="T56" fmla="*/ 1523 w 1869"/>
              <a:gd name="T57" fmla="*/ 741 h 1577"/>
              <a:gd name="T58" fmla="*/ 1475 w 1869"/>
              <a:gd name="T59" fmla="*/ 741 h 1577"/>
              <a:gd name="T60" fmla="*/ 1248 w 1869"/>
              <a:gd name="T61" fmla="*/ 721 h 1577"/>
              <a:gd name="T62" fmla="*/ 1426 w 1869"/>
              <a:gd name="T63" fmla="*/ 760 h 1577"/>
              <a:gd name="T64" fmla="*/ 1248 w 1869"/>
              <a:gd name="T65" fmla="*/ 721 h 1577"/>
              <a:gd name="T66" fmla="*/ 125 w 1869"/>
              <a:gd name="T67" fmla="*/ 393 h 1577"/>
              <a:gd name="T68" fmla="*/ 1869 w 1869"/>
              <a:gd name="T69" fmla="*/ 0 h 1577"/>
              <a:gd name="T70" fmla="*/ 1426 w 1869"/>
              <a:gd name="T71" fmla="*/ 336 h 1577"/>
              <a:gd name="T72" fmla="*/ 1248 w 1869"/>
              <a:gd name="T73" fmla="*/ 297 h 1577"/>
              <a:gd name="T74" fmla="*/ 1426 w 1869"/>
              <a:gd name="T75" fmla="*/ 336 h 1577"/>
              <a:gd name="T76" fmla="*/ 1475 w 1869"/>
              <a:gd name="T77" fmla="*/ 316 h 1577"/>
              <a:gd name="T78" fmla="*/ 1523 w 1869"/>
              <a:gd name="T79" fmla="*/ 316 h 1577"/>
              <a:gd name="T80" fmla="*/ 1809 w 1869"/>
              <a:gd name="T81" fmla="*/ 332 h 1577"/>
              <a:gd name="T82" fmla="*/ 1671 w 1869"/>
              <a:gd name="T83" fmla="*/ 61 h 1577"/>
              <a:gd name="T84" fmla="*/ 1809 w 1869"/>
              <a:gd name="T85" fmla="*/ 332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9" h="1577">
                <a:moveTo>
                  <a:pt x="872" y="702"/>
                </a:moveTo>
                <a:cubicBezTo>
                  <a:pt x="872" y="702"/>
                  <a:pt x="768" y="746"/>
                  <a:pt x="663" y="719"/>
                </a:cubicBezTo>
                <a:cubicBezTo>
                  <a:pt x="558" y="691"/>
                  <a:pt x="479" y="621"/>
                  <a:pt x="479" y="621"/>
                </a:cubicBezTo>
                <a:cubicBezTo>
                  <a:pt x="479" y="621"/>
                  <a:pt x="399" y="691"/>
                  <a:pt x="294" y="719"/>
                </a:cubicBezTo>
                <a:cubicBezTo>
                  <a:pt x="189" y="746"/>
                  <a:pt x="85" y="702"/>
                  <a:pt x="85" y="702"/>
                </a:cubicBezTo>
                <a:cubicBezTo>
                  <a:pt x="85" y="702"/>
                  <a:pt x="0" y="951"/>
                  <a:pt x="79" y="1168"/>
                </a:cubicBezTo>
                <a:cubicBezTo>
                  <a:pt x="157" y="1386"/>
                  <a:pt x="418" y="1577"/>
                  <a:pt x="479" y="1577"/>
                </a:cubicBezTo>
                <a:cubicBezTo>
                  <a:pt x="539" y="1577"/>
                  <a:pt x="800" y="1386"/>
                  <a:pt x="878" y="1168"/>
                </a:cubicBezTo>
                <a:cubicBezTo>
                  <a:pt x="957" y="951"/>
                  <a:pt x="872" y="702"/>
                  <a:pt x="872" y="702"/>
                </a:cubicBezTo>
                <a:close/>
                <a:moveTo>
                  <a:pt x="789" y="1192"/>
                </a:moveTo>
                <a:cubicBezTo>
                  <a:pt x="729" y="1348"/>
                  <a:pt x="525" y="1487"/>
                  <a:pt x="479" y="1487"/>
                </a:cubicBezTo>
                <a:cubicBezTo>
                  <a:pt x="432" y="1487"/>
                  <a:pt x="227" y="1349"/>
                  <a:pt x="168" y="1192"/>
                </a:cubicBezTo>
                <a:cubicBezTo>
                  <a:pt x="168" y="1192"/>
                  <a:pt x="336" y="914"/>
                  <a:pt x="785" y="856"/>
                </a:cubicBezTo>
                <a:cubicBezTo>
                  <a:pt x="785" y="856"/>
                  <a:pt x="851" y="1035"/>
                  <a:pt x="789" y="1192"/>
                </a:cubicBezTo>
                <a:close/>
                <a:moveTo>
                  <a:pt x="924" y="1184"/>
                </a:moveTo>
                <a:cubicBezTo>
                  <a:pt x="916" y="1204"/>
                  <a:pt x="908" y="1223"/>
                  <a:pt x="899" y="1242"/>
                </a:cubicBezTo>
                <a:cubicBezTo>
                  <a:pt x="1869" y="1242"/>
                  <a:pt x="1869" y="1242"/>
                  <a:pt x="1869" y="1242"/>
                </a:cubicBezTo>
                <a:cubicBezTo>
                  <a:pt x="1869" y="849"/>
                  <a:pt x="1869" y="849"/>
                  <a:pt x="1869" y="849"/>
                </a:cubicBezTo>
                <a:cubicBezTo>
                  <a:pt x="953" y="849"/>
                  <a:pt x="953" y="849"/>
                  <a:pt x="953" y="849"/>
                </a:cubicBezTo>
                <a:cubicBezTo>
                  <a:pt x="964" y="944"/>
                  <a:pt x="966" y="1068"/>
                  <a:pt x="924" y="1184"/>
                </a:cubicBezTo>
                <a:close/>
                <a:moveTo>
                  <a:pt x="1671" y="910"/>
                </a:moveTo>
                <a:cubicBezTo>
                  <a:pt x="1809" y="910"/>
                  <a:pt x="1809" y="910"/>
                  <a:pt x="1809" y="910"/>
                </a:cubicBezTo>
                <a:cubicBezTo>
                  <a:pt x="1809" y="1181"/>
                  <a:pt x="1809" y="1181"/>
                  <a:pt x="1809" y="1181"/>
                </a:cubicBezTo>
                <a:cubicBezTo>
                  <a:pt x="1671" y="1181"/>
                  <a:pt x="1671" y="1181"/>
                  <a:pt x="1671" y="1181"/>
                </a:cubicBezTo>
                <a:lnTo>
                  <a:pt x="1671" y="910"/>
                </a:lnTo>
                <a:close/>
                <a:moveTo>
                  <a:pt x="1499" y="1141"/>
                </a:moveTo>
                <a:cubicBezTo>
                  <a:pt x="1512" y="1141"/>
                  <a:pt x="1523" y="1151"/>
                  <a:pt x="1523" y="1165"/>
                </a:cubicBezTo>
                <a:cubicBezTo>
                  <a:pt x="1523" y="1178"/>
                  <a:pt x="1512" y="1189"/>
                  <a:pt x="1499" y="1189"/>
                </a:cubicBezTo>
                <a:cubicBezTo>
                  <a:pt x="1485" y="1189"/>
                  <a:pt x="1475" y="1178"/>
                  <a:pt x="1475" y="1165"/>
                </a:cubicBezTo>
                <a:cubicBezTo>
                  <a:pt x="1475" y="1151"/>
                  <a:pt x="1485" y="1141"/>
                  <a:pt x="1499" y="1141"/>
                </a:cubicBezTo>
                <a:close/>
                <a:moveTo>
                  <a:pt x="1248" y="1145"/>
                </a:moveTo>
                <a:cubicBezTo>
                  <a:pt x="1426" y="1145"/>
                  <a:pt x="1426" y="1145"/>
                  <a:pt x="1426" y="1145"/>
                </a:cubicBezTo>
                <a:cubicBezTo>
                  <a:pt x="1426" y="1185"/>
                  <a:pt x="1426" y="1185"/>
                  <a:pt x="1426" y="1185"/>
                </a:cubicBezTo>
                <a:cubicBezTo>
                  <a:pt x="1248" y="1185"/>
                  <a:pt x="1248" y="1185"/>
                  <a:pt x="1248" y="1185"/>
                </a:cubicBezTo>
                <a:lnTo>
                  <a:pt x="1248" y="1145"/>
                </a:lnTo>
                <a:close/>
                <a:moveTo>
                  <a:pt x="125" y="665"/>
                </a:moveTo>
                <a:cubicBezTo>
                  <a:pt x="147" y="672"/>
                  <a:pt x="182" y="680"/>
                  <a:pt x="221" y="680"/>
                </a:cubicBezTo>
                <a:cubicBezTo>
                  <a:pt x="243" y="680"/>
                  <a:pt x="263" y="677"/>
                  <a:pt x="282" y="672"/>
                </a:cubicBezTo>
                <a:cubicBezTo>
                  <a:pt x="373" y="648"/>
                  <a:pt x="445" y="587"/>
                  <a:pt x="447" y="585"/>
                </a:cubicBezTo>
                <a:cubicBezTo>
                  <a:pt x="478" y="557"/>
                  <a:pt x="478" y="557"/>
                  <a:pt x="478" y="557"/>
                </a:cubicBezTo>
                <a:cubicBezTo>
                  <a:pt x="510" y="585"/>
                  <a:pt x="510" y="585"/>
                  <a:pt x="510" y="585"/>
                </a:cubicBezTo>
                <a:cubicBezTo>
                  <a:pt x="511" y="586"/>
                  <a:pt x="583" y="648"/>
                  <a:pt x="675" y="672"/>
                </a:cubicBezTo>
                <a:cubicBezTo>
                  <a:pt x="694" y="677"/>
                  <a:pt x="714" y="680"/>
                  <a:pt x="736" y="680"/>
                </a:cubicBezTo>
                <a:cubicBezTo>
                  <a:pt x="800" y="680"/>
                  <a:pt x="853" y="658"/>
                  <a:pt x="854" y="658"/>
                </a:cubicBezTo>
                <a:cubicBezTo>
                  <a:pt x="901" y="638"/>
                  <a:pt x="901" y="638"/>
                  <a:pt x="901" y="638"/>
                </a:cubicBezTo>
                <a:cubicBezTo>
                  <a:pt x="918" y="687"/>
                  <a:pt x="918" y="687"/>
                  <a:pt x="918" y="687"/>
                </a:cubicBezTo>
                <a:cubicBezTo>
                  <a:pt x="919" y="691"/>
                  <a:pt x="936" y="742"/>
                  <a:pt x="948" y="817"/>
                </a:cubicBezTo>
                <a:cubicBezTo>
                  <a:pt x="1869" y="817"/>
                  <a:pt x="1869" y="817"/>
                  <a:pt x="1869" y="817"/>
                </a:cubicBezTo>
                <a:cubicBezTo>
                  <a:pt x="1869" y="425"/>
                  <a:pt x="1869" y="425"/>
                  <a:pt x="1869" y="425"/>
                </a:cubicBezTo>
                <a:cubicBezTo>
                  <a:pt x="125" y="425"/>
                  <a:pt x="125" y="425"/>
                  <a:pt x="125" y="425"/>
                </a:cubicBezTo>
                <a:lnTo>
                  <a:pt x="125" y="665"/>
                </a:lnTo>
                <a:close/>
                <a:moveTo>
                  <a:pt x="1671" y="485"/>
                </a:moveTo>
                <a:cubicBezTo>
                  <a:pt x="1809" y="485"/>
                  <a:pt x="1809" y="485"/>
                  <a:pt x="1809" y="485"/>
                </a:cubicBezTo>
                <a:cubicBezTo>
                  <a:pt x="1809" y="757"/>
                  <a:pt x="1809" y="757"/>
                  <a:pt x="1809" y="757"/>
                </a:cubicBezTo>
                <a:cubicBezTo>
                  <a:pt x="1671" y="757"/>
                  <a:pt x="1671" y="757"/>
                  <a:pt x="1671" y="757"/>
                </a:cubicBezTo>
                <a:lnTo>
                  <a:pt x="1671" y="485"/>
                </a:lnTo>
                <a:close/>
                <a:moveTo>
                  <a:pt x="1499" y="716"/>
                </a:moveTo>
                <a:cubicBezTo>
                  <a:pt x="1512" y="716"/>
                  <a:pt x="1523" y="727"/>
                  <a:pt x="1523" y="741"/>
                </a:cubicBezTo>
                <a:cubicBezTo>
                  <a:pt x="1523" y="754"/>
                  <a:pt x="1512" y="765"/>
                  <a:pt x="1499" y="765"/>
                </a:cubicBezTo>
                <a:cubicBezTo>
                  <a:pt x="1485" y="765"/>
                  <a:pt x="1475" y="754"/>
                  <a:pt x="1475" y="741"/>
                </a:cubicBezTo>
                <a:cubicBezTo>
                  <a:pt x="1475" y="727"/>
                  <a:pt x="1485" y="716"/>
                  <a:pt x="1499" y="716"/>
                </a:cubicBezTo>
                <a:close/>
                <a:moveTo>
                  <a:pt x="1248" y="721"/>
                </a:moveTo>
                <a:cubicBezTo>
                  <a:pt x="1426" y="721"/>
                  <a:pt x="1426" y="721"/>
                  <a:pt x="1426" y="721"/>
                </a:cubicBezTo>
                <a:cubicBezTo>
                  <a:pt x="1426" y="760"/>
                  <a:pt x="1426" y="760"/>
                  <a:pt x="1426" y="760"/>
                </a:cubicBezTo>
                <a:cubicBezTo>
                  <a:pt x="1248" y="760"/>
                  <a:pt x="1248" y="760"/>
                  <a:pt x="1248" y="760"/>
                </a:cubicBezTo>
                <a:lnTo>
                  <a:pt x="1248" y="721"/>
                </a:lnTo>
                <a:close/>
                <a:moveTo>
                  <a:pt x="125" y="0"/>
                </a:moveTo>
                <a:cubicBezTo>
                  <a:pt x="125" y="393"/>
                  <a:pt x="125" y="393"/>
                  <a:pt x="125" y="393"/>
                </a:cubicBezTo>
                <a:cubicBezTo>
                  <a:pt x="1869" y="393"/>
                  <a:pt x="1869" y="393"/>
                  <a:pt x="1869" y="393"/>
                </a:cubicBezTo>
                <a:cubicBezTo>
                  <a:pt x="1869" y="0"/>
                  <a:pt x="1869" y="0"/>
                  <a:pt x="1869" y="0"/>
                </a:cubicBezTo>
                <a:lnTo>
                  <a:pt x="125" y="0"/>
                </a:lnTo>
                <a:close/>
                <a:moveTo>
                  <a:pt x="1426" y="336"/>
                </a:moveTo>
                <a:cubicBezTo>
                  <a:pt x="1248" y="336"/>
                  <a:pt x="1248" y="336"/>
                  <a:pt x="1248" y="336"/>
                </a:cubicBezTo>
                <a:cubicBezTo>
                  <a:pt x="1248" y="297"/>
                  <a:pt x="1248" y="297"/>
                  <a:pt x="1248" y="297"/>
                </a:cubicBezTo>
                <a:cubicBezTo>
                  <a:pt x="1426" y="297"/>
                  <a:pt x="1426" y="297"/>
                  <a:pt x="1426" y="297"/>
                </a:cubicBezTo>
                <a:lnTo>
                  <a:pt x="1426" y="336"/>
                </a:lnTo>
                <a:close/>
                <a:moveTo>
                  <a:pt x="1499" y="341"/>
                </a:moveTo>
                <a:cubicBezTo>
                  <a:pt x="1485" y="341"/>
                  <a:pt x="1475" y="330"/>
                  <a:pt x="1475" y="316"/>
                </a:cubicBezTo>
                <a:cubicBezTo>
                  <a:pt x="1475" y="303"/>
                  <a:pt x="1485" y="292"/>
                  <a:pt x="1499" y="292"/>
                </a:cubicBezTo>
                <a:cubicBezTo>
                  <a:pt x="1512" y="292"/>
                  <a:pt x="1523" y="303"/>
                  <a:pt x="1523" y="316"/>
                </a:cubicBezTo>
                <a:cubicBezTo>
                  <a:pt x="1523" y="330"/>
                  <a:pt x="1512" y="341"/>
                  <a:pt x="1499" y="341"/>
                </a:cubicBezTo>
                <a:close/>
                <a:moveTo>
                  <a:pt x="1809" y="332"/>
                </a:moveTo>
                <a:cubicBezTo>
                  <a:pt x="1671" y="332"/>
                  <a:pt x="1671" y="332"/>
                  <a:pt x="1671" y="332"/>
                </a:cubicBezTo>
                <a:cubicBezTo>
                  <a:pt x="1671" y="61"/>
                  <a:pt x="1671" y="61"/>
                  <a:pt x="1671" y="61"/>
                </a:cubicBezTo>
                <a:cubicBezTo>
                  <a:pt x="1809" y="61"/>
                  <a:pt x="1809" y="61"/>
                  <a:pt x="1809" y="61"/>
                </a:cubicBezTo>
                <a:lnTo>
                  <a:pt x="1809" y="332"/>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pPr defTabSz="896239"/>
            <a:endParaRPr lang="en-US" sz="1766" kern="0" dirty="0">
              <a:gradFill>
                <a:gsLst>
                  <a:gs pos="0">
                    <a:srgbClr val="FFFFFF"/>
                  </a:gs>
                  <a:gs pos="100000">
                    <a:srgbClr val="FFFFFF"/>
                  </a:gs>
                </a:gsLst>
                <a:lin ang="5400000" scaled="0"/>
              </a:gradFill>
            </a:endParaRPr>
          </a:p>
        </p:txBody>
      </p:sp>
      <p:sp>
        <p:nvSpPr>
          <p:cNvPr id="73" name="Text Placeholder 2"/>
          <p:cNvSpPr txBox="1">
            <a:spLocks/>
          </p:cNvSpPr>
          <p:nvPr/>
        </p:nvSpPr>
        <p:spPr>
          <a:xfrm>
            <a:off x="657412" y="3511669"/>
            <a:ext cx="3453039" cy="1131506"/>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Built-in anti-malware solution</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Secured system start-up</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Core system hardening</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Sandboxed Windows Store apps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Real time anti-phishing </a:t>
            </a:r>
            <a:r>
              <a:rPr lang="en-US" sz="1568" dirty="0" smtClean="0">
                <a:solidFill>
                  <a:schemeClr val="tx1"/>
                </a:solidFill>
              </a:rPr>
              <a:t>protection</a:t>
            </a:r>
            <a:endParaRPr lang="en-US" sz="1568" dirty="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p:txBody>
      </p:sp>
      <p:sp>
        <p:nvSpPr>
          <p:cNvPr id="74" name="Text Placeholder 2"/>
          <p:cNvSpPr txBox="1">
            <a:spLocks/>
          </p:cNvSpPr>
          <p:nvPr/>
        </p:nvSpPr>
        <p:spPr>
          <a:xfrm>
            <a:off x="8277412" y="3511669"/>
            <a:ext cx="3437801" cy="1695439"/>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Multifactor authentication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Virtual smartcard </a:t>
            </a:r>
            <a:r>
              <a:rPr lang="en-US" sz="1568" dirty="0" smtClean="0">
                <a:solidFill>
                  <a:schemeClr val="tx1"/>
                </a:solidFill>
              </a:rPr>
              <a:t>support</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Biometrics</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TPM key attestation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Certificate reputation</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Dynamic access </a:t>
            </a:r>
            <a:r>
              <a:rPr lang="en-US" sz="1568" dirty="0" smtClean="0">
                <a:solidFill>
                  <a:schemeClr val="tx1"/>
                </a:solidFill>
              </a:rPr>
              <a:t>control</a:t>
            </a:r>
            <a:endParaRPr lang="en-US" sz="1568" dirty="0">
              <a:solidFill>
                <a:schemeClr val="tx1"/>
              </a:solidFill>
            </a:endParaRPr>
          </a:p>
        </p:txBody>
      </p:sp>
      <p:sp>
        <p:nvSpPr>
          <p:cNvPr id="75" name="Text Placeholder 2"/>
          <p:cNvSpPr txBox="1">
            <a:spLocks/>
          </p:cNvSpPr>
          <p:nvPr/>
        </p:nvSpPr>
        <p:spPr>
          <a:xfrm>
            <a:off x="4467412" y="3511668"/>
            <a:ext cx="3354576" cy="701745"/>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Device Encryption all editions</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Remote Business Data </a:t>
            </a:r>
            <a:r>
              <a:rPr lang="en-US" sz="1568" dirty="0" smtClean="0">
                <a:solidFill>
                  <a:schemeClr val="tx1"/>
                </a:solidFill>
              </a:rPr>
              <a:t>Removal</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Corporate encryption enforcement</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IP protection with Office IRM</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Corporate compliance with Lync</a:t>
            </a:r>
          </a:p>
          <a:p>
            <a:pPr marL="0" lvl="1" indent="0">
              <a:spcBef>
                <a:spcPts val="0"/>
              </a:spcBef>
              <a:spcAft>
                <a:spcPts val="432"/>
              </a:spcAft>
              <a:buClr>
                <a:srgbClr val="000000">
                  <a:lumMod val="75000"/>
                  <a:lumOff val="25000"/>
                </a:srgbClr>
              </a:buClr>
              <a:buNone/>
              <a:tabLst>
                <a:tab pos="463266" algn="l"/>
              </a:tabLst>
            </a:pPr>
            <a:endParaRPr lang="en-US" sz="1568" dirty="0" smtClean="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p:txBody>
      </p:sp>
      <p:sp>
        <p:nvSpPr>
          <p:cNvPr id="76" name="Rectangle 75"/>
          <p:cNvSpPr/>
          <p:nvPr/>
        </p:nvSpPr>
        <p:spPr>
          <a:xfrm>
            <a:off x="865" y="5306705"/>
            <a:ext cx="12190271" cy="155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595959"/>
              </a:solidFill>
            </a:endParaRPr>
          </a:p>
        </p:txBody>
      </p:sp>
      <p:sp>
        <p:nvSpPr>
          <p:cNvPr id="77" name="Rectangle 76"/>
          <p:cNvSpPr/>
          <p:nvPr/>
        </p:nvSpPr>
        <p:spPr>
          <a:xfrm>
            <a:off x="391510" y="5423647"/>
            <a:ext cx="11449756" cy="747118"/>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656" fontAlgn="base">
              <a:spcBef>
                <a:spcPct val="0"/>
              </a:spcBef>
              <a:spcAft>
                <a:spcPct val="0"/>
              </a:spcAft>
            </a:pPr>
            <a:endParaRPr lang="en-US" sz="3137" dirty="0">
              <a:solidFill>
                <a:srgbClr val="FFFFFF"/>
              </a:solidFill>
              <a:latin typeface="Segoe UI Light" pitchFamily="34" charset="0"/>
              <a:ea typeface="Segoe UI" pitchFamily="34" charset="0"/>
              <a:cs typeface="Segoe UI" pitchFamily="34" charset="0"/>
            </a:endParaRPr>
          </a:p>
        </p:txBody>
      </p:sp>
      <p:sp>
        <p:nvSpPr>
          <p:cNvPr id="78" name="Rectangle 77"/>
          <p:cNvSpPr/>
          <p:nvPr/>
        </p:nvSpPr>
        <p:spPr>
          <a:xfrm>
            <a:off x="4056792" y="5428195"/>
            <a:ext cx="3799574" cy="575080"/>
          </a:xfrm>
          <a:prstGeom prst="rect">
            <a:avLst/>
          </a:prstGeom>
        </p:spPr>
        <p:txBody>
          <a:bodyPr wrap="none">
            <a:spAutoFit/>
          </a:bodyPr>
          <a:lstStyle/>
          <a:p>
            <a:pPr algn="ctr" defTabSz="913656" fontAlgn="base">
              <a:spcBef>
                <a:spcPct val="0"/>
              </a:spcBef>
              <a:spcAft>
                <a:spcPct val="0"/>
              </a:spcAft>
            </a:pPr>
            <a:r>
              <a:rPr lang="en-US" sz="3137" dirty="0">
                <a:solidFill>
                  <a:srgbClr val="FFFFFF"/>
                </a:solidFill>
                <a:latin typeface="Segoe UI Light" pitchFamily="34" charset="0"/>
                <a:ea typeface="Segoe UI" pitchFamily="34" charset="0"/>
                <a:cs typeface="Segoe UI" pitchFamily="34" charset="0"/>
              </a:rPr>
              <a:t>Trustworthy hardware</a:t>
            </a:r>
          </a:p>
        </p:txBody>
      </p:sp>
    </p:spTree>
    <p:extLst>
      <p:ext uri="{BB962C8B-B14F-4D97-AF65-F5344CB8AC3E}">
        <p14:creationId xmlns:p14="http://schemas.microsoft.com/office/powerpoint/2010/main" val="39859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Rectangle 12"/>
          <p:cNvSpPr/>
          <p:nvPr/>
        </p:nvSpPr>
        <p:spPr>
          <a:xfrm>
            <a:off x="3" y="219866"/>
            <a:ext cx="12188822" cy="1050298"/>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15" name="Rectangle 14"/>
          <p:cNvSpPr/>
          <p:nvPr/>
        </p:nvSpPr>
        <p:spPr bwMode="auto">
          <a:xfrm>
            <a:off x="692712" y="1626922"/>
            <a:ext cx="10716051" cy="4114538"/>
          </a:xfrm>
          <a:prstGeom prst="rect">
            <a:avLst/>
          </a:prstGeom>
          <a:solidFill>
            <a:schemeClr val="bg1">
              <a:alpha val="9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4318" tIns="62157" rIns="124318" bIns="62157" numCol="1" rtlCol="0" anchor="ctr" anchorCtr="0" compatLnSpc="1">
            <a:prstTxWarp prst="textNoShape">
              <a:avLst/>
            </a:prstTxWarp>
          </a:bodyPr>
          <a:lstStyle/>
          <a:p>
            <a:pPr algn="ctr" defTabSz="1242817"/>
            <a:endParaRPr lang="en-US" sz="3000" dirty="0">
              <a:solidFill>
                <a:srgbClr val="FF0097"/>
              </a:solidFill>
            </a:endParaRPr>
          </a:p>
        </p:txBody>
      </p:sp>
      <p:sp>
        <p:nvSpPr>
          <p:cNvPr id="16" name="Rectangle 4"/>
          <p:cNvSpPr/>
          <p:nvPr/>
        </p:nvSpPr>
        <p:spPr>
          <a:xfrm>
            <a:off x="976095" y="2133600"/>
            <a:ext cx="10201764" cy="2077396"/>
          </a:xfrm>
          <a:custGeom>
            <a:avLst/>
            <a:gdLst/>
            <a:ahLst/>
            <a:cxnLst/>
            <a:rect l="l" t="t" r="r" b="b"/>
            <a:pathLst>
              <a:path w="11382338" h="2568737">
                <a:moveTo>
                  <a:pt x="1196576" y="0"/>
                </a:moveTo>
                <a:cubicBezTo>
                  <a:pt x="1196576" y="0"/>
                  <a:pt x="1196576" y="0"/>
                  <a:pt x="1125260" y="577002"/>
                </a:cubicBezTo>
                <a:cubicBezTo>
                  <a:pt x="2331697" y="739623"/>
                  <a:pt x="3933512" y="838492"/>
                  <a:pt x="5691170" y="838492"/>
                </a:cubicBezTo>
                <a:cubicBezTo>
                  <a:pt x="7448828" y="838492"/>
                  <a:pt x="9050642" y="739623"/>
                  <a:pt x="10257078" y="577002"/>
                </a:cubicBezTo>
                <a:cubicBezTo>
                  <a:pt x="10246787" y="493740"/>
                  <a:pt x="10226350" y="328386"/>
                  <a:pt x="10185762" y="0"/>
                </a:cubicBezTo>
                <a:cubicBezTo>
                  <a:pt x="10185762" y="0"/>
                  <a:pt x="10185762" y="0"/>
                  <a:pt x="11382338" y="1284369"/>
                </a:cubicBezTo>
                <a:cubicBezTo>
                  <a:pt x="11382338" y="1284369"/>
                  <a:pt x="11382338" y="1284369"/>
                  <a:pt x="10185762" y="2568737"/>
                </a:cubicBezTo>
                <a:cubicBezTo>
                  <a:pt x="10185762" y="2568737"/>
                  <a:pt x="10185762" y="2568737"/>
                  <a:pt x="10256292" y="1992560"/>
                </a:cubicBezTo>
                <a:cubicBezTo>
                  <a:pt x="9049945" y="1830006"/>
                  <a:pt x="7448446" y="1731179"/>
                  <a:pt x="5691170" y="1731179"/>
                </a:cubicBezTo>
                <a:cubicBezTo>
                  <a:pt x="3933894" y="1731179"/>
                  <a:pt x="2332393" y="1830006"/>
                  <a:pt x="1126047" y="1992560"/>
                </a:cubicBezTo>
                <a:cubicBezTo>
                  <a:pt x="1136580" y="2078609"/>
                  <a:pt x="1156998" y="2245408"/>
                  <a:pt x="1196576" y="2568737"/>
                </a:cubicBezTo>
                <a:cubicBezTo>
                  <a:pt x="1196576" y="2568737"/>
                  <a:pt x="1196576" y="2568737"/>
                  <a:pt x="0" y="1284369"/>
                </a:cubicBezTo>
                <a:cubicBezTo>
                  <a:pt x="0" y="1284369"/>
                  <a:pt x="0" y="1284369"/>
                  <a:pt x="1196576" y="0"/>
                </a:cubicBezTo>
                <a:close/>
              </a:path>
            </a:pathLst>
          </a:cu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bwMode="auto">
          <a:xfrm>
            <a:off x="1491993" y="2616666"/>
            <a:ext cx="2900513"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Exchange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ActiveSync</a:t>
            </a:r>
            <a:endParaRPr lang="en-US"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18" name="Rectangle 17"/>
          <p:cNvSpPr/>
          <p:nvPr/>
        </p:nvSpPr>
        <p:spPr bwMode="auto">
          <a:xfrm>
            <a:off x="4332046" y="2616666"/>
            <a:ext cx="3427668"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Mobile Device Management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via OMA-DM</a:t>
            </a:r>
            <a:endParaRPr lang="en-US"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7" name="Rectangle 26"/>
          <p:cNvSpPr/>
          <p:nvPr/>
        </p:nvSpPr>
        <p:spPr bwMode="auto">
          <a:xfrm>
            <a:off x="7604006" y="2616666"/>
            <a:ext cx="2871318"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Enterprise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Management</a:t>
            </a:r>
            <a:endParaRPr lang="en-US" b="1"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8" name="TextBox 27"/>
          <p:cNvSpPr txBox="1"/>
          <p:nvPr/>
        </p:nvSpPr>
        <p:spPr>
          <a:xfrm>
            <a:off x="2517644" y="1978781"/>
            <a:ext cx="2592888" cy="492443"/>
          </a:xfrm>
          <a:prstGeom prst="rect">
            <a:avLst/>
          </a:prstGeom>
          <a:noFill/>
        </p:spPr>
        <p:txBody>
          <a:bodyPr wrap="square" lIns="0" tIns="0" rIns="0" bIns="0" rtlCol="0">
            <a:spAutoFit/>
          </a:bodyPr>
          <a:lstStyle/>
          <a:p>
            <a:pPr algn="ctr"/>
            <a:r>
              <a:rPr lang="en-US" sz="3200" dirty="0">
                <a:solidFill>
                  <a:schemeClr val="tx2"/>
                </a:solidFill>
                <a:latin typeface="Segoe UI Light" pitchFamily="34" charset="0"/>
              </a:rPr>
              <a:t>Governance</a:t>
            </a:r>
          </a:p>
        </p:txBody>
      </p:sp>
      <p:sp>
        <p:nvSpPr>
          <p:cNvPr id="29" name="TextBox 28"/>
          <p:cNvSpPr txBox="1"/>
          <p:nvPr/>
        </p:nvSpPr>
        <p:spPr>
          <a:xfrm>
            <a:off x="7079061" y="1978781"/>
            <a:ext cx="2592888" cy="492443"/>
          </a:xfrm>
          <a:prstGeom prst="rect">
            <a:avLst/>
          </a:prstGeom>
          <a:noFill/>
        </p:spPr>
        <p:txBody>
          <a:bodyPr wrap="square" lIns="0" tIns="0" rIns="0" bIns="0" rtlCol="0">
            <a:spAutoFit/>
          </a:bodyPr>
          <a:lstStyle/>
          <a:p>
            <a:pPr algn="ctr"/>
            <a:r>
              <a:rPr lang="en-US" sz="3200" dirty="0">
                <a:solidFill>
                  <a:schemeClr val="tx2"/>
                </a:solidFill>
                <a:latin typeface="Segoe UI Light" pitchFamily="34" charset="0"/>
              </a:rPr>
              <a:t>Full </a:t>
            </a:r>
            <a:r>
              <a:rPr lang="en-US" sz="3200" dirty="0" smtClean="0">
                <a:solidFill>
                  <a:schemeClr val="tx2"/>
                </a:solidFill>
                <a:latin typeface="Segoe UI Light" pitchFamily="34" charset="0"/>
              </a:rPr>
              <a:t>control</a:t>
            </a:r>
            <a:endParaRPr lang="en-US" sz="3200" dirty="0">
              <a:solidFill>
                <a:schemeClr val="tx2"/>
              </a:solidFill>
              <a:latin typeface="Segoe UI Light" pitchFamily="34" charset="0"/>
            </a:endParaRPr>
          </a:p>
        </p:txBody>
      </p:sp>
      <p:sp>
        <p:nvSpPr>
          <p:cNvPr id="30" name="Content Placeholder 6"/>
          <p:cNvSpPr txBox="1">
            <a:spLocks/>
          </p:cNvSpPr>
          <p:nvPr/>
        </p:nvSpPr>
        <p:spPr>
          <a:xfrm>
            <a:off x="800348" y="3912329"/>
            <a:ext cx="10540953" cy="1709129"/>
          </a:xfrm>
          <a:prstGeom prst="rect">
            <a:avLst/>
          </a:prstGeom>
        </p:spPr>
        <p:txBody>
          <a:bodyPr lIns="93278" tIns="46639" rIns="93278" bIns="46639"/>
          <a:lstStyle>
            <a:lvl1pPr marL="346075" indent="-346075" algn="l" defTabSz="914363" rtl="0" eaLnBrk="1" latinLnBrk="0" hangingPunct="1">
              <a:lnSpc>
                <a:spcPct val="90000"/>
              </a:lnSpc>
              <a:spcBef>
                <a:spcPct val="20000"/>
              </a:spcBef>
              <a:buClrTx/>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ClrTx/>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ClrTx/>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ClrTx/>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ClrTx/>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2400" dirty="0">
                <a:solidFill>
                  <a:srgbClr val="0072C6"/>
                </a:solidFill>
                <a:latin typeface="Segoe UI Light" panose="020B0502040204020203" pitchFamily="34" charset="0"/>
                <a:cs typeface="Segoe UI Light" panose="020B0502040204020203" pitchFamily="34" charset="0"/>
              </a:rPr>
              <a:t>Windows </a:t>
            </a:r>
            <a:r>
              <a:rPr lang="en-US" sz="2400" dirty="0" smtClean="0">
                <a:solidFill>
                  <a:srgbClr val="0072C6"/>
                </a:solidFill>
                <a:latin typeface="Segoe UI Light" pitchFamily="34" charset="0"/>
                <a:cs typeface="Segoe UI Light" panose="020B0502040204020203" pitchFamily="34" charset="0"/>
              </a:rPr>
              <a:t>provides </a:t>
            </a:r>
            <a:r>
              <a:rPr lang="en-US" sz="2400" dirty="0">
                <a:solidFill>
                  <a:srgbClr val="0072C6"/>
                </a:solidFill>
                <a:latin typeface="Segoe UI Light" pitchFamily="34" charset="0"/>
                <a:cs typeface="Segoe UI Light" panose="020B0502040204020203" pitchFamily="34" charset="0"/>
              </a:rPr>
              <a:t>choices</a:t>
            </a:r>
          </a:p>
          <a:p>
            <a:pPr marL="0" indent="0" algn="ctr">
              <a:buNone/>
            </a:pPr>
            <a:r>
              <a:rPr lang="en-US" sz="1600" dirty="0">
                <a:solidFill>
                  <a:schemeClr val="tx1"/>
                </a:solidFill>
                <a:latin typeface="Segoe UI Light" panose="020B0502040204020203" pitchFamily="34" charset="0"/>
                <a:cs typeface="Segoe UI Light" panose="020B0502040204020203" pitchFamily="34" charset="0"/>
              </a:rPr>
              <a:t>Choose a device based on the scenario or capabilities </a:t>
            </a:r>
            <a:r>
              <a:rPr lang="en-US" sz="1600" dirty="0" smtClean="0">
                <a:solidFill>
                  <a:schemeClr val="tx1"/>
                </a:solidFill>
                <a:latin typeface="Segoe UI Light" panose="020B0502040204020203" pitchFamily="34" charset="0"/>
                <a:cs typeface="Segoe UI Light" panose="020B0502040204020203" pitchFamily="34" charset="0"/>
              </a:rPr>
              <a:t>required</a:t>
            </a:r>
          </a:p>
          <a:p>
            <a:pPr marL="0" indent="0" algn="ctr">
              <a:buNone/>
            </a:pPr>
            <a:r>
              <a:rPr lang="en-US" sz="1600" dirty="0">
                <a:solidFill>
                  <a:schemeClr val="tx1"/>
                </a:solidFill>
                <a:latin typeface="Segoe UI Light" panose="020B0502040204020203" pitchFamily="34" charset="0"/>
                <a:cs typeface="Segoe UI Light" panose="020B0502040204020203" pitchFamily="34" charset="0"/>
              </a:rPr>
              <a:t>Enable employees to bring their own </a:t>
            </a:r>
            <a:r>
              <a:rPr lang="en-US" sz="1600" dirty="0" smtClean="0">
                <a:solidFill>
                  <a:schemeClr val="tx1"/>
                </a:solidFill>
                <a:latin typeface="Segoe UI Light" panose="020B0502040204020203" pitchFamily="34" charset="0"/>
                <a:cs typeface="Segoe UI Light" panose="020B0502040204020203" pitchFamily="34" charset="0"/>
              </a:rPr>
              <a:t>device</a:t>
            </a: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31" name="Title 5"/>
          <p:cNvSpPr txBox="1">
            <a:spLocks/>
          </p:cNvSpPr>
          <p:nvPr/>
        </p:nvSpPr>
        <p:spPr>
          <a:xfrm>
            <a:off x="407296" y="317517"/>
            <a:ext cx="12192000" cy="646042"/>
          </a:xfrm>
          <a:prstGeom prst="rect">
            <a:avLst/>
          </a:prstGeom>
        </p:spPr>
        <p:txBody>
          <a:bodyPr vert="horz" lIns="320040" tIns="152357" rIns="53325" bIns="53325" rtlCol="0" anchor="ctr">
            <a:noAutofit/>
          </a:bodyPr>
          <a:lstStyle>
            <a:lvl1pPr marL="0" algn="l" defTabSz="1088105" rtl="0" eaLnBrk="1" latinLnBrk="0" hangingPunct="1">
              <a:lnSpc>
                <a:spcPct val="90000"/>
              </a:lnSpc>
              <a:spcBef>
                <a:spcPct val="0"/>
              </a:spcBef>
              <a:buNone/>
              <a:defRPr lang="en-US" sz="4000" kern="1200" spc="-58" baseline="0">
                <a:solidFill>
                  <a:schemeClr val="bg2"/>
                </a:solidFill>
                <a:latin typeface="Segoe UI Light" pitchFamily="34" charset="0"/>
                <a:ea typeface="Segoe UI" pitchFamily="34" charset="0"/>
                <a:cs typeface="Segoe UI" pitchFamily="34" charset="0"/>
              </a:defRPr>
            </a:lvl1pPr>
          </a:lstStyle>
          <a:p>
            <a:r>
              <a:rPr lang="en-US" dirty="0">
                <a:solidFill>
                  <a:schemeClr val="bg1"/>
                </a:solidFill>
              </a:rPr>
              <a:t>Managing Windows devices</a:t>
            </a:r>
          </a:p>
        </p:txBody>
      </p:sp>
    </p:spTree>
    <p:extLst>
      <p:ext uri="{BB962C8B-B14F-4D97-AF65-F5344CB8AC3E}">
        <p14:creationId xmlns:p14="http://schemas.microsoft.com/office/powerpoint/2010/main" val="3663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750"/>
                                        <p:tgtEl>
                                          <p:spTgt spid="29"/>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75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750"/>
                                        <p:tgtEl>
                                          <p:spTgt spid="27"/>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50"/>
                                        <p:tgtEl>
                                          <p:spTgt spid="30"/>
                                        </p:tgtEl>
                                      </p:cBhvr>
                                    </p:animEffect>
                                    <p:anim calcmode="lin" valueType="num">
                                      <p:cBhvr>
                                        <p:cTn id="29" dur="750" fill="hold"/>
                                        <p:tgtEl>
                                          <p:spTgt spid="30"/>
                                        </p:tgtEl>
                                        <p:attrNameLst>
                                          <p:attrName>ppt_x</p:attrName>
                                        </p:attrNameLst>
                                      </p:cBhvr>
                                      <p:tavLst>
                                        <p:tav tm="0">
                                          <p:val>
                                            <p:strVal val="#ppt_x"/>
                                          </p:val>
                                        </p:tav>
                                        <p:tav tm="100000">
                                          <p:val>
                                            <p:strVal val="#ppt_x"/>
                                          </p:val>
                                        </p:tav>
                                      </p:tavLst>
                                    </p:anim>
                                    <p:anim calcmode="lin" valueType="num">
                                      <p:cBhvr>
                                        <p:cTn id="30"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4258234" y="1319857"/>
            <a:ext cx="3753085"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78" name="Rectangle 77"/>
          <p:cNvSpPr/>
          <p:nvPr/>
        </p:nvSpPr>
        <p:spPr bwMode="auto">
          <a:xfrm>
            <a:off x="8116101" y="1319857"/>
            <a:ext cx="3747193"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dirty="0" smtClean="0">
                <a:solidFill>
                  <a:schemeClr val="tx1"/>
                </a:solidFill>
                <a:latin typeface="Segoe UI Light" pitchFamily="34" charset="0"/>
                <a:ea typeface="Segoe UI" pitchFamily="34" charset="0"/>
                <a:cs typeface="Segoe UI" pitchFamily="34" charset="0"/>
              </a:rPr>
              <a:t> </a:t>
            </a:r>
            <a:endParaRPr lang="en-US" sz="3137" dirty="0">
              <a:solidFill>
                <a:schemeClr val="tx1"/>
              </a:solidFill>
              <a:latin typeface="Segoe UI Light" pitchFamily="34" charset="0"/>
              <a:ea typeface="Segoe UI" pitchFamily="34" charset="0"/>
              <a:cs typeface="Segoe UI" pitchFamily="34" charset="0"/>
            </a:endParaRPr>
          </a:p>
        </p:txBody>
      </p:sp>
      <p:sp>
        <p:nvSpPr>
          <p:cNvPr id="79" name="Rectangle 78"/>
          <p:cNvSpPr/>
          <p:nvPr/>
        </p:nvSpPr>
        <p:spPr bwMode="auto">
          <a:xfrm>
            <a:off x="391512" y="1319857"/>
            <a:ext cx="3747194"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80" name="Rectangle 79"/>
          <p:cNvSpPr/>
          <p:nvPr/>
        </p:nvSpPr>
        <p:spPr bwMode="auto">
          <a:xfrm>
            <a:off x="392705"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gradFill>
                <a:gsLst>
                  <a:gs pos="43871">
                    <a:srgbClr val="FFFFFF"/>
                  </a:gs>
                  <a:gs pos="83000">
                    <a:srgbClr val="FFFFFF"/>
                  </a:gs>
                </a:gsLst>
                <a:lin ang="5400000" scaled="1"/>
              </a:gradFill>
              <a:latin typeface="Segoe UI Light"/>
              <a:cs typeface="Arial" charset="0"/>
            </a:endParaRPr>
          </a:p>
        </p:txBody>
      </p:sp>
      <p:sp>
        <p:nvSpPr>
          <p:cNvPr id="81" name="Rectangle 80"/>
          <p:cNvSpPr/>
          <p:nvPr/>
        </p:nvSpPr>
        <p:spPr bwMode="auto">
          <a:xfrm>
            <a:off x="4265296"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solidFill>
                <a:srgbClr val="FFFFFF"/>
              </a:solidFill>
              <a:latin typeface="Segoe UI Light"/>
              <a:cs typeface="Arial" charset="0"/>
            </a:endParaRPr>
          </a:p>
        </p:txBody>
      </p:sp>
      <p:sp>
        <p:nvSpPr>
          <p:cNvPr id="82" name="Rectangle 81"/>
          <p:cNvSpPr/>
          <p:nvPr/>
        </p:nvSpPr>
        <p:spPr bwMode="auto">
          <a:xfrm>
            <a:off x="8106531"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gradFill>
                <a:gsLst>
                  <a:gs pos="43871">
                    <a:srgbClr val="FFFFFF"/>
                  </a:gs>
                  <a:gs pos="83000">
                    <a:srgbClr val="FFFFFF"/>
                  </a:gs>
                </a:gsLst>
                <a:lin ang="5400000" scaled="1"/>
              </a:gradFill>
              <a:latin typeface="Segoe UI Light"/>
              <a:cs typeface="Arial" charset="0"/>
            </a:endParaRPr>
          </a:p>
        </p:txBody>
      </p:sp>
      <p:sp>
        <p:nvSpPr>
          <p:cNvPr id="83" name="Title 1"/>
          <p:cNvSpPr>
            <a:spLocks noGrp="1"/>
          </p:cNvSpPr>
          <p:nvPr>
            <p:ph type="title"/>
          </p:nvPr>
        </p:nvSpPr>
        <p:spPr>
          <a:xfrm>
            <a:off x="230916" y="141105"/>
            <a:ext cx="12192000" cy="646042"/>
          </a:xfrm>
        </p:spPr>
        <p:txBody>
          <a:bodyPr/>
          <a:lstStyle/>
          <a:p>
            <a:r>
              <a:rPr lang="en-US" dirty="0" smtClean="0"/>
              <a:t>Offering a </a:t>
            </a:r>
            <a:r>
              <a:rPr lang="en-US" dirty="0"/>
              <a:t>unified platform for modern </a:t>
            </a:r>
            <a:r>
              <a:rPr lang="en-US" dirty="0" smtClean="0"/>
              <a:t>business</a:t>
            </a:r>
            <a:endParaRPr lang="en-US" dirty="0"/>
          </a:p>
        </p:txBody>
      </p:sp>
      <p:sp>
        <p:nvSpPr>
          <p:cNvPr id="84" name="TextBox 83"/>
          <p:cNvSpPr txBox="1"/>
          <p:nvPr/>
        </p:nvSpPr>
        <p:spPr>
          <a:xfrm>
            <a:off x="642470" y="3806138"/>
            <a:ext cx="2988236" cy="2540000"/>
          </a:xfrm>
          <a:prstGeom prst="rect">
            <a:avLst/>
          </a:prstGeom>
        </p:spPr>
        <p:txBody>
          <a:bodyPr vert="horz" wrap="none" lIns="91440" tIns="91440" rIns="91440" bIns="91440" rtlCol="0" anchor="t">
            <a:noAutofit/>
          </a:bodyPr>
          <a:lstStyle/>
          <a:p>
            <a:pPr lvl="0">
              <a:lnSpc>
                <a:spcPct val="90000"/>
              </a:lnSpc>
              <a:spcAft>
                <a:spcPts val="1200"/>
              </a:spcAft>
            </a:pPr>
            <a:r>
              <a:rPr lang="en-US" sz="2000" dirty="0">
                <a:latin typeface="Segoe UI Light" panose="020B0502040204020203" pitchFamily="34" charset="0"/>
                <a:cs typeface="Segoe UI Light" panose="020B0502040204020203" pitchFamily="34" charset="0"/>
              </a:rPr>
              <a:t>Many apps, one identity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repository</a:t>
            </a:r>
            <a:endParaRPr lang="en-US" sz="2000" dirty="0">
              <a:latin typeface="Segoe UI Light" panose="020B0502040204020203" pitchFamily="34" charset="0"/>
              <a:cs typeface="Segoe UI Light" panose="020B0502040204020203" pitchFamily="34" charset="0"/>
            </a:endParaRPr>
          </a:p>
          <a:p>
            <a:pPr lvl="0">
              <a:lnSpc>
                <a:spcPct val="90000"/>
              </a:lnSpc>
              <a:spcAft>
                <a:spcPts val="1200"/>
              </a:spcAft>
            </a:pPr>
            <a:r>
              <a:rPr lang="en-US" sz="2000" dirty="0">
                <a:latin typeface="Segoe UI Light" panose="020B0502040204020203" pitchFamily="34" charset="0"/>
                <a:cs typeface="Segoe UI Light" panose="020B0502040204020203" pitchFamily="34" charset="0"/>
              </a:rPr>
              <a:t>Manage identities and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access </a:t>
            </a:r>
            <a:r>
              <a:rPr lang="en-US" sz="2000" dirty="0">
                <a:latin typeface="Segoe UI Light" panose="020B0502040204020203" pitchFamily="34" charset="0"/>
                <a:cs typeface="Segoe UI Light" panose="020B0502040204020203" pitchFamily="34" charset="0"/>
              </a:rPr>
              <a:t>to cloud apps</a:t>
            </a:r>
          </a:p>
          <a:p>
            <a:pPr lvl="0">
              <a:lnSpc>
                <a:spcPct val="90000"/>
              </a:lnSpc>
              <a:spcAft>
                <a:spcPts val="1200"/>
              </a:spcAft>
            </a:pPr>
            <a:r>
              <a:rPr lang="en-US" sz="2000" dirty="0">
                <a:latin typeface="Segoe UI Light" panose="020B0502040204020203" pitchFamily="34" charset="0"/>
                <a:cs typeface="Segoe UI Light" panose="020B0502040204020203" pitchFamily="34" charset="0"/>
              </a:rPr>
              <a:t>Monitor and protect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access </a:t>
            </a:r>
            <a:r>
              <a:rPr lang="en-US" sz="2000" dirty="0">
                <a:latin typeface="Segoe UI Light" panose="020B0502040204020203" pitchFamily="34" charset="0"/>
                <a:cs typeface="Segoe UI Light" panose="020B0502040204020203" pitchFamily="34" charset="0"/>
              </a:rPr>
              <a:t>to enterprise apps</a:t>
            </a:r>
          </a:p>
          <a:p>
            <a:pPr marL="171450" indent="-171450">
              <a:lnSpc>
                <a:spcPct val="90000"/>
              </a:lnSpc>
              <a:buFont typeface="Wingdings" pitchFamily="2" charset="2"/>
              <a:buChar char="§"/>
            </a:pPr>
            <a:endParaRPr lang="en-US" sz="2000" dirty="0" err="1" smtClean="0">
              <a:latin typeface="Segoe UI" pitchFamily="34" charset="0"/>
              <a:ea typeface="Segoe UI" pitchFamily="34" charset="0"/>
              <a:cs typeface="Segoe UI" pitchFamily="34" charset="0"/>
            </a:endParaRPr>
          </a:p>
        </p:txBody>
      </p:sp>
      <p:sp>
        <p:nvSpPr>
          <p:cNvPr id="85" name="TextBox 84"/>
          <p:cNvSpPr txBox="1"/>
          <p:nvPr/>
        </p:nvSpPr>
        <p:spPr>
          <a:xfrm>
            <a:off x="4497293" y="3806138"/>
            <a:ext cx="2988236" cy="2540000"/>
          </a:xfrm>
          <a:prstGeom prst="rect">
            <a:avLst/>
          </a:prstGeom>
        </p:spPr>
        <p:txBody>
          <a:bodyPr vert="horz" wrap="none" lIns="91440" tIns="91440" rIns="91440" bIns="91440" rtlCol="0" anchor="t">
            <a:noAutofit/>
          </a:bodyPr>
          <a:lstStyle/>
          <a:p>
            <a:pPr lvl="0">
              <a:spcAft>
                <a:spcPts val="1200"/>
              </a:spcAft>
            </a:pPr>
            <a:r>
              <a:rPr lang="en-US" sz="2000" dirty="0">
                <a:latin typeface="Segoe UI Light" panose="020B0502040204020203" pitchFamily="34" charset="0"/>
                <a:cs typeface="Segoe UI Light" panose="020B0502040204020203" pitchFamily="34" charset="0"/>
              </a:rPr>
              <a:t>Unify your environment</a:t>
            </a:r>
          </a:p>
          <a:p>
            <a:pPr lvl="0">
              <a:spcAft>
                <a:spcPts val="1200"/>
              </a:spcAft>
            </a:pPr>
            <a:r>
              <a:rPr lang="en-US" sz="2000" dirty="0">
                <a:latin typeface="Segoe UI Light" panose="020B0502040204020203" pitchFamily="34" charset="0"/>
                <a:cs typeface="Segoe UI Light" panose="020B0502040204020203" pitchFamily="34" charset="0"/>
              </a:rPr>
              <a:t>Protect your data</a:t>
            </a:r>
          </a:p>
        </p:txBody>
      </p:sp>
      <p:sp>
        <p:nvSpPr>
          <p:cNvPr id="86" name="TextBox 85"/>
          <p:cNvSpPr txBox="1"/>
          <p:nvPr/>
        </p:nvSpPr>
        <p:spPr>
          <a:xfrm>
            <a:off x="8367057" y="3806138"/>
            <a:ext cx="3526119" cy="2540000"/>
          </a:xfrm>
          <a:prstGeom prst="rect">
            <a:avLst/>
          </a:prstGeom>
        </p:spPr>
        <p:txBody>
          <a:bodyPr vert="horz" wrap="none" lIns="91440" tIns="91440" rIns="91440" bIns="91440" rtlCol="0" anchor="t">
            <a:noAutofit/>
          </a:bodyPr>
          <a:lstStyle/>
          <a:p>
            <a:pPr lvl="0">
              <a:spcAft>
                <a:spcPts val="1200"/>
              </a:spcAft>
            </a:pPr>
            <a:r>
              <a:rPr lang="en-US" sz="2000" dirty="0">
                <a:latin typeface="Segoe UI Light" panose="020B0502040204020203" pitchFamily="34" charset="0"/>
                <a:cs typeface="Segoe UI Light" panose="020B0502040204020203" pitchFamily="34" charset="0"/>
              </a:rPr>
              <a:t>Protect your data</a:t>
            </a:r>
          </a:p>
          <a:p>
            <a:pPr lvl="0">
              <a:spcAft>
                <a:spcPts val="1200"/>
              </a:spcAft>
            </a:pPr>
            <a:r>
              <a:rPr lang="en-US" sz="2000" dirty="0">
                <a:latin typeface="Segoe UI Light" panose="020B0502040204020203" pitchFamily="34" charset="0"/>
                <a:cs typeface="Segoe UI Light" panose="020B0502040204020203" pitchFamily="34" charset="0"/>
              </a:rPr>
              <a:t>No on-premise </a:t>
            </a:r>
            <a:r>
              <a:rPr lang="en-US" sz="2000" dirty="0" smtClean="0">
                <a:latin typeface="Segoe UI Light" panose="020B0502040204020203" pitchFamily="34" charset="0"/>
                <a:cs typeface="Segoe UI Light" panose="020B0502040204020203" pitchFamily="34" charset="0"/>
              </a:rPr>
              <a:t>infrastructure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required</a:t>
            </a:r>
            <a:endParaRPr lang="en-US" sz="2000" dirty="0">
              <a:latin typeface="Segoe UI Light" panose="020B0502040204020203" pitchFamily="34" charset="0"/>
              <a:cs typeface="Segoe UI Light" panose="020B0502040204020203" pitchFamily="34" charset="0"/>
            </a:endParaRPr>
          </a:p>
        </p:txBody>
      </p:sp>
      <p:sp>
        <p:nvSpPr>
          <p:cNvPr id="87" name="TextBox 86"/>
          <p:cNvSpPr txBox="1"/>
          <p:nvPr/>
        </p:nvSpPr>
        <p:spPr>
          <a:xfrm>
            <a:off x="388471" y="1361125"/>
            <a:ext cx="3750233" cy="941294"/>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Azure Active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Directory </a:t>
            </a:r>
            <a:r>
              <a:rPr lang="en-US" sz="2800" dirty="0">
                <a:solidFill>
                  <a:srgbClr val="FFFFFF"/>
                </a:solidFill>
                <a:latin typeface="Segoe UI Light" panose="020B0502040204020203" pitchFamily="34" charset="0"/>
                <a:cs typeface="Segoe UI Light" panose="020B0502040204020203" pitchFamily="34" charset="0"/>
              </a:rPr>
              <a:t>Premium</a:t>
            </a:r>
          </a:p>
          <a:p>
            <a:endParaRPr lang="en-US" sz="2800" dirty="0" err="1" smtClean="0">
              <a:solidFill>
                <a:srgbClr val="FFFFFF"/>
              </a:solidFill>
              <a:latin typeface="Segoe UI" pitchFamily="34" charset="0"/>
              <a:ea typeface="Segoe UI" pitchFamily="34" charset="0"/>
              <a:cs typeface="Segoe UI" pitchFamily="34" charset="0"/>
            </a:endParaRPr>
          </a:p>
        </p:txBody>
      </p:sp>
      <p:sp>
        <p:nvSpPr>
          <p:cNvPr id="88" name="TextBox 87"/>
          <p:cNvSpPr txBox="1"/>
          <p:nvPr/>
        </p:nvSpPr>
        <p:spPr>
          <a:xfrm>
            <a:off x="4273175" y="1583671"/>
            <a:ext cx="3645649" cy="718748"/>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t>
            </a:r>
            <a:r>
              <a:rPr lang="en-US" sz="2800" dirty="0" smtClean="0">
                <a:solidFill>
                  <a:srgbClr val="FFFFFF"/>
                </a:solidFill>
                <a:latin typeface="Segoe UI Light" panose="020B0502040204020203" pitchFamily="34" charset="0"/>
                <a:cs typeface="Segoe UI Light" panose="020B0502040204020203" pitchFamily="34" charset="0"/>
              </a:rPr>
              <a:t>Intune</a:t>
            </a: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89" name="TextBox 88"/>
          <p:cNvSpPr txBox="1"/>
          <p:nvPr/>
        </p:nvSpPr>
        <p:spPr>
          <a:xfrm>
            <a:off x="8127998" y="1361125"/>
            <a:ext cx="3720355" cy="941294"/>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Azure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Rights </a:t>
            </a:r>
            <a:r>
              <a:rPr lang="en-US" sz="2800" dirty="0">
                <a:solidFill>
                  <a:srgbClr val="FFFFFF"/>
                </a:solidFill>
                <a:latin typeface="Segoe UI Light" panose="020B0502040204020203" pitchFamily="34" charset="0"/>
                <a:cs typeface="Segoe UI Light" panose="020B0502040204020203" pitchFamily="34" charset="0"/>
              </a:rPr>
              <a:t>Management</a:t>
            </a:r>
          </a:p>
        </p:txBody>
      </p:sp>
      <p:grpSp>
        <p:nvGrpSpPr>
          <p:cNvPr id="90" name="Group 89"/>
          <p:cNvGrpSpPr/>
          <p:nvPr/>
        </p:nvGrpSpPr>
        <p:grpSpPr bwMode="black">
          <a:xfrm>
            <a:off x="5379361" y="2617297"/>
            <a:ext cx="1015464" cy="1142625"/>
            <a:chOff x="1752600" y="4267200"/>
            <a:chExt cx="1157286" cy="1302545"/>
          </a:xfrm>
          <a:solidFill>
            <a:srgbClr val="283F6B"/>
          </a:solidFill>
        </p:grpSpPr>
        <p:sp>
          <p:nvSpPr>
            <p:cNvPr id="91" name="Freeform 219"/>
            <p:cNvSpPr>
              <a:spLocks/>
            </p:cNvSpPr>
            <p:nvPr/>
          </p:nvSpPr>
          <p:spPr bwMode="black">
            <a:xfrm>
              <a:off x="2573475" y="4995891"/>
              <a:ext cx="330824" cy="573854"/>
            </a:xfrm>
            <a:custGeom>
              <a:avLst/>
              <a:gdLst>
                <a:gd name="T0" fmla="*/ 157 w 351"/>
                <a:gd name="T1" fmla="*/ 2 h 609"/>
                <a:gd name="T2" fmla="*/ 155 w 351"/>
                <a:gd name="T3" fmla="*/ 104 h 609"/>
                <a:gd name="T4" fmla="*/ 180 w 351"/>
                <a:gd name="T5" fmla="*/ 99 h 609"/>
                <a:gd name="T6" fmla="*/ 231 w 351"/>
                <a:gd name="T7" fmla="*/ 121 h 609"/>
                <a:gd name="T8" fmla="*/ 252 w 351"/>
                <a:gd name="T9" fmla="*/ 174 h 609"/>
                <a:gd name="T10" fmla="*/ 251 w 351"/>
                <a:gd name="T11" fmla="*/ 212 h 609"/>
                <a:gd name="T12" fmla="*/ 251 w 351"/>
                <a:gd name="T13" fmla="*/ 212 h 609"/>
                <a:gd name="T14" fmla="*/ 247 w 351"/>
                <a:gd name="T15" fmla="*/ 387 h 609"/>
                <a:gd name="T16" fmla="*/ 247 w 351"/>
                <a:gd name="T17" fmla="*/ 387 h 609"/>
                <a:gd name="T18" fmla="*/ 246 w 351"/>
                <a:gd name="T19" fmla="*/ 438 h 609"/>
                <a:gd name="T20" fmla="*/ 223 w 351"/>
                <a:gd name="T21" fmla="*/ 489 h 609"/>
                <a:gd name="T22" fmla="*/ 171 w 351"/>
                <a:gd name="T23" fmla="*/ 510 h 609"/>
                <a:gd name="T24" fmla="*/ 120 w 351"/>
                <a:gd name="T25" fmla="*/ 487 h 609"/>
                <a:gd name="T26" fmla="*/ 100 w 351"/>
                <a:gd name="T27" fmla="*/ 435 h 609"/>
                <a:gd name="T28" fmla="*/ 101 w 351"/>
                <a:gd name="T29" fmla="*/ 395 h 609"/>
                <a:gd name="T30" fmla="*/ 4 w 351"/>
                <a:gd name="T31" fmla="*/ 311 h 609"/>
                <a:gd name="T32" fmla="*/ 1 w 351"/>
                <a:gd name="T33" fmla="*/ 433 h 609"/>
                <a:gd name="T34" fmla="*/ 49 w 351"/>
                <a:gd name="T35" fmla="*/ 555 h 609"/>
                <a:gd name="T36" fmla="*/ 169 w 351"/>
                <a:gd name="T37" fmla="*/ 608 h 609"/>
                <a:gd name="T38" fmla="*/ 292 w 351"/>
                <a:gd name="T39" fmla="*/ 561 h 609"/>
                <a:gd name="T40" fmla="*/ 292 w 351"/>
                <a:gd name="T41" fmla="*/ 561 h 609"/>
                <a:gd name="T42" fmla="*/ 345 w 351"/>
                <a:gd name="T43" fmla="*/ 441 h 609"/>
                <a:gd name="T44" fmla="*/ 350 w 351"/>
                <a:gd name="T45" fmla="*/ 176 h 609"/>
                <a:gd name="T46" fmla="*/ 303 w 351"/>
                <a:gd name="T47" fmla="*/ 53 h 609"/>
                <a:gd name="T48" fmla="*/ 183 w 351"/>
                <a:gd name="T49" fmla="*/ 0 h 609"/>
                <a:gd name="T50" fmla="*/ 157 w 351"/>
                <a:gd name="T51" fmla="*/ 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609">
                  <a:moveTo>
                    <a:pt x="157" y="2"/>
                  </a:moveTo>
                  <a:cubicBezTo>
                    <a:pt x="155" y="104"/>
                    <a:pt x="155" y="104"/>
                    <a:pt x="155" y="104"/>
                  </a:cubicBezTo>
                  <a:cubicBezTo>
                    <a:pt x="163" y="101"/>
                    <a:pt x="171" y="99"/>
                    <a:pt x="180" y="99"/>
                  </a:cubicBezTo>
                  <a:cubicBezTo>
                    <a:pt x="201" y="99"/>
                    <a:pt x="218" y="108"/>
                    <a:pt x="231" y="121"/>
                  </a:cubicBezTo>
                  <a:cubicBezTo>
                    <a:pt x="244" y="135"/>
                    <a:pt x="252" y="153"/>
                    <a:pt x="252" y="174"/>
                  </a:cubicBezTo>
                  <a:cubicBezTo>
                    <a:pt x="251" y="212"/>
                    <a:pt x="251" y="212"/>
                    <a:pt x="251" y="212"/>
                  </a:cubicBezTo>
                  <a:cubicBezTo>
                    <a:pt x="251" y="212"/>
                    <a:pt x="251" y="212"/>
                    <a:pt x="251" y="212"/>
                  </a:cubicBezTo>
                  <a:cubicBezTo>
                    <a:pt x="247" y="387"/>
                    <a:pt x="247" y="387"/>
                    <a:pt x="247" y="387"/>
                  </a:cubicBezTo>
                  <a:cubicBezTo>
                    <a:pt x="247" y="387"/>
                    <a:pt x="247" y="387"/>
                    <a:pt x="247" y="387"/>
                  </a:cubicBezTo>
                  <a:cubicBezTo>
                    <a:pt x="246" y="438"/>
                    <a:pt x="246" y="438"/>
                    <a:pt x="246" y="438"/>
                  </a:cubicBezTo>
                  <a:cubicBezTo>
                    <a:pt x="245" y="459"/>
                    <a:pt x="237" y="476"/>
                    <a:pt x="223" y="489"/>
                  </a:cubicBezTo>
                  <a:cubicBezTo>
                    <a:pt x="210" y="502"/>
                    <a:pt x="191" y="510"/>
                    <a:pt x="171" y="510"/>
                  </a:cubicBezTo>
                  <a:cubicBezTo>
                    <a:pt x="151" y="509"/>
                    <a:pt x="133" y="501"/>
                    <a:pt x="120" y="487"/>
                  </a:cubicBezTo>
                  <a:cubicBezTo>
                    <a:pt x="107" y="474"/>
                    <a:pt x="99" y="455"/>
                    <a:pt x="100" y="435"/>
                  </a:cubicBezTo>
                  <a:cubicBezTo>
                    <a:pt x="101" y="395"/>
                    <a:pt x="101" y="395"/>
                    <a:pt x="101" y="395"/>
                  </a:cubicBezTo>
                  <a:cubicBezTo>
                    <a:pt x="42" y="375"/>
                    <a:pt x="16" y="338"/>
                    <a:pt x="4" y="311"/>
                  </a:cubicBezTo>
                  <a:cubicBezTo>
                    <a:pt x="1" y="433"/>
                    <a:pt x="1" y="433"/>
                    <a:pt x="1" y="433"/>
                  </a:cubicBezTo>
                  <a:cubicBezTo>
                    <a:pt x="0" y="480"/>
                    <a:pt x="18" y="524"/>
                    <a:pt x="49" y="555"/>
                  </a:cubicBezTo>
                  <a:cubicBezTo>
                    <a:pt x="79" y="587"/>
                    <a:pt x="122" y="607"/>
                    <a:pt x="169" y="608"/>
                  </a:cubicBezTo>
                  <a:cubicBezTo>
                    <a:pt x="216" y="609"/>
                    <a:pt x="260" y="591"/>
                    <a:pt x="292" y="561"/>
                  </a:cubicBezTo>
                  <a:cubicBezTo>
                    <a:pt x="292" y="561"/>
                    <a:pt x="292" y="561"/>
                    <a:pt x="292" y="561"/>
                  </a:cubicBezTo>
                  <a:cubicBezTo>
                    <a:pt x="323" y="530"/>
                    <a:pt x="343" y="488"/>
                    <a:pt x="345" y="441"/>
                  </a:cubicBezTo>
                  <a:cubicBezTo>
                    <a:pt x="350" y="176"/>
                    <a:pt x="350" y="176"/>
                    <a:pt x="350" y="176"/>
                  </a:cubicBezTo>
                  <a:cubicBezTo>
                    <a:pt x="351" y="128"/>
                    <a:pt x="333" y="85"/>
                    <a:pt x="303" y="53"/>
                  </a:cubicBezTo>
                  <a:cubicBezTo>
                    <a:pt x="273" y="22"/>
                    <a:pt x="230" y="1"/>
                    <a:pt x="183" y="0"/>
                  </a:cubicBezTo>
                  <a:cubicBezTo>
                    <a:pt x="174" y="0"/>
                    <a:pt x="165" y="1"/>
                    <a:pt x="157"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2" name="Freeform 220"/>
            <p:cNvSpPr>
              <a:spLocks/>
            </p:cNvSpPr>
            <p:nvPr/>
          </p:nvSpPr>
          <p:spPr bwMode="black">
            <a:xfrm>
              <a:off x="2579062" y="4756453"/>
              <a:ext cx="330824" cy="573854"/>
            </a:xfrm>
            <a:custGeom>
              <a:avLst/>
              <a:gdLst>
                <a:gd name="T0" fmla="*/ 182 w 351"/>
                <a:gd name="T1" fmla="*/ 1 h 609"/>
                <a:gd name="T2" fmla="*/ 60 w 351"/>
                <a:gd name="T3" fmla="*/ 48 h 609"/>
                <a:gd name="T4" fmla="*/ 60 w 351"/>
                <a:gd name="T5" fmla="*/ 49 h 609"/>
                <a:gd name="T6" fmla="*/ 7 w 351"/>
                <a:gd name="T7" fmla="*/ 169 h 609"/>
                <a:gd name="T8" fmla="*/ 1 w 351"/>
                <a:gd name="T9" fmla="*/ 433 h 609"/>
                <a:gd name="T10" fmla="*/ 48 w 351"/>
                <a:gd name="T11" fmla="*/ 556 h 609"/>
                <a:gd name="T12" fmla="*/ 169 w 351"/>
                <a:gd name="T13" fmla="*/ 609 h 609"/>
                <a:gd name="T14" fmla="*/ 194 w 351"/>
                <a:gd name="T15" fmla="*/ 607 h 609"/>
                <a:gd name="T16" fmla="*/ 197 w 351"/>
                <a:gd name="T17" fmla="*/ 505 h 609"/>
                <a:gd name="T18" fmla="*/ 171 w 351"/>
                <a:gd name="T19" fmla="*/ 510 h 609"/>
                <a:gd name="T20" fmla="*/ 120 w 351"/>
                <a:gd name="T21" fmla="*/ 488 h 609"/>
                <a:gd name="T22" fmla="*/ 99 w 351"/>
                <a:gd name="T23" fmla="*/ 436 h 609"/>
                <a:gd name="T24" fmla="*/ 104 w 351"/>
                <a:gd name="T25" fmla="*/ 227 h 609"/>
                <a:gd name="T26" fmla="*/ 104 w 351"/>
                <a:gd name="T27" fmla="*/ 220 h 609"/>
                <a:gd name="T28" fmla="*/ 105 w 351"/>
                <a:gd name="T29" fmla="*/ 171 h 609"/>
                <a:gd name="T30" fmla="*/ 128 w 351"/>
                <a:gd name="T31" fmla="*/ 120 h 609"/>
                <a:gd name="T32" fmla="*/ 180 w 351"/>
                <a:gd name="T33" fmla="*/ 99 h 609"/>
                <a:gd name="T34" fmla="*/ 231 w 351"/>
                <a:gd name="T35" fmla="*/ 122 h 609"/>
                <a:gd name="T36" fmla="*/ 251 w 351"/>
                <a:gd name="T37" fmla="*/ 174 h 609"/>
                <a:gd name="T38" fmla="*/ 250 w 351"/>
                <a:gd name="T39" fmla="*/ 214 h 609"/>
                <a:gd name="T40" fmla="*/ 347 w 351"/>
                <a:gd name="T41" fmla="*/ 299 h 609"/>
                <a:gd name="T42" fmla="*/ 350 w 351"/>
                <a:gd name="T43" fmla="*/ 176 h 609"/>
                <a:gd name="T44" fmla="*/ 302 w 351"/>
                <a:gd name="T45" fmla="*/ 54 h 609"/>
                <a:gd name="T46" fmla="*/ 182 w 351"/>
                <a:gd name="T47" fmla="*/ 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609">
                  <a:moveTo>
                    <a:pt x="182" y="1"/>
                  </a:moveTo>
                  <a:cubicBezTo>
                    <a:pt x="135" y="0"/>
                    <a:pt x="91" y="18"/>
                    <a:pt x="60" y="48"/>
                  </a:cubicBezTo>
                  <a:cubicBezTo>
                    <a:pt x="60" y="48"/>
                    <a:pt x="60" y="49"/>
                    <a:pt x="60" y="49"/>
                  </a:cubicBezTo>
                  <a:cubicBezTo>
                    <a:pt x="28" y="79"/>
                    <a:pt x="8" y="122"/>
                    <a:pt x="7" y="169"/>
                  </a:cubicBezTo>
                  <a:cubicBezTo>
                    <a:pt x="1" y="433"/>
                    <a:pt x="1" y="433"/>
                    <a:pt x="1" y="433"/>
                  </a:cubicBezTo>
                  <a:cubicBezTo>
                    <a:pt x="0" y="481"/>
                    <a:pt x="18" y="524"/>
                    <a:pt x="48" y="556"/>
                  </a:cubicBezTo>
                  <a:cubicBezTo>
                    <a:pt x="79" y="588"/>
                    <a:pt x="121" y="608"/>
                    <a:pt x="169" y="609"/>
                  </a:cubicBezTo>
                  <a:cubicBezTo>
                    <a:pt x="177" y="609"/>
                    <a:pt x="186" y="608"/>
                    <a:pt x="194" y="607"/>
                  </a:cubicBezTo>
                  <a:cubicBezTo>
                    <a:pt x="197" y="505"/>
                    <a:pt x="197" y="505"/>
                    <a:pt x="197" y="505"/>
                  </a:cubicBezTo>
                  <a:cubicBezTo>
                    <a:pt x="189" y="508"/>
                    <a:pt x="180" y="510"/>
                    <a:pt x="171" y="510"/>
                  </a:cubicBezTo>
                  <a:cubicBezTo>
                    <a:pt x="151" y="510"/>
                    <a:pt x="133" y="501"/>
                    <a:pt x="120" y="488"/>
                  </a:cubicBezTo>
                  <a:cubicBezTo>
                    <a:pt x="107" y="474"/>
                    <a:pt x="99" y="456"/>
                    <a:pt x="99" y="436"/>
                  </a:cubicBezTo>
                  <a:cubicBezTo>
                    <a:pt x="104" y="227"/>
                    <a:pt x="104" y="227"/>
                    <a:pt x="104" y="227"/>
                  </a:cubicBezTo>
                  <a:cubicBezTo>
                    <a:pt x="104" y="220"/>
                    <a:pt x="104" y="220"/>
                    <a:pt x="104" y="220"/>
                  </a:cubicBezTo>
                  <a:cubicBezTo>
                    <a:pt x="105" y="171"/>
                    <a:pt x="105" y="171"/>
                    <a:pt x="105" y="171"/>
                  </a:cubicBezTo>
                  <a:cubicBezTo>
                    <a:pt x="106" y="151"/>
                    <a:pt x="114" y="133"/>
                    <a:pt x="128" y="120"/>
                  </a:cubicBezTo>
                  <a:cubicBezTo>
                    <a:pt x="142" y="107"/>
                    <a:pt x="160" y="99"/>
                    <a:pt x="180" y="99"/>
                  </a:cubicBezTo>
                  <a:cubicBezTo>
                    <a:pt x="200" y="100"/>
                    <a:pt x="218" y="108"/>
                    <a:pt x="231" y="122"/>
                  </a:cubicBezTo>
                  <a:cubicBezTo>
                    <a:pt x="244" y="136"/>
                    <a:pt x="252" y="154"/>
                    <a:pt x="251" y="174"/>
                  </a:cubicBezTo>
                  <a:cubicBezTo>
                    <a:pt x="250" y="214"/>
                    <a:pt x="250" y="214"/>
                    <a:pt x="250" y="214"/>
                  </a:cubicBezTo>
                  <a:cubicBezTo>
                    <a:pt x="309" y="234"/>
                    <a:pt x="335" y="271"/>
                    <a:pt x="347" y="299"/>
                  </a:cubicBezTo>
                  <a:cubicBezTo>
                    <a:pt x="350" y="176"/>
                    <a:pt x="350" y="176"/>
                    <a:pt x="350" y="176"/>
                  </a:cubicBezTo>
                  <a:cubicBezTo>
                    <a:pt x="351" y="129"/>
                    <a:pt x="333" y="85"/>
                    <a:pt x="302" y="54"/>
                  </a:cubicBezTo>
                  <a:cubicBezTo>
                    <a:pt x="272" y="22"/>
                    <a:pt x="229" y="2"/>
                    <a:pt x="18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3" name="Freeform 221"/>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4" name="Freeform 222"/>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5" name="Freeform 223"/>
            <p:cNvSpPr>
              <a:spLocks/>
            </p:cNvSpPr>
            <p:nvPr/>
          </p:nvSpPr>
          <p:spPr bwMode="black">
            <a:xfrm>
              <a:off x="1977672" y="4663072"/>
              <a:ext cx="606178" cy="195940"/>
            </a:xfrm>
            <a:custGeom>
              <a:avLst/>
              <a:gdLst>
                <a:gd name="T0" fmla="*/ 643 w 643"/>
                <a:gd name="T1" fmla="*/ 132 h 208"/>
                <a:gd name="T2" fmla="*/ 438 w 643"/>
                <a:gd name="T3" fmla="*/ 150 h 208"/>
                <a:gd name="T4" fmla="*/ 0 w 643"/>
                <a:gd name="T5" fmla="*/ 0 h 208"/>
                <a:gd name="T6" fmla="*/ 0 w 643"/>
                <a:gd name="T7" fmla="*/ 103 h 208"/>
                <a:gd name="T8" fmla="*/ 39 w 643"/>
                <a:gd name="T9" fmla="*/ 130 h 208"/>
                <a:gd name="T10" fmla="*/ 438 w 643"/>
                <a:gd name="T11" fmla="*/ 208 h 208"/>
                <a:gd name="T12" fmla="*/ 606 w 643"/>
                <a:gd name="T13" fmla="*/ 197 h 208"/>
                <a:gd name="T14" fmla="*/ 643 w 643"/>
                <a:gd name="T15" fmla="*/ 13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208">
                  <a:moveTo>
                    <a:pt x="643" y="132"/>
                  </a:moveTo>
                  <a:cubicBezTo>
                    <a:pt x="582" y="143"/>
                    <a:pt x="512" y="150"/>
                    <a:pt x="438" y="150"/>
                  </a:cubicBezTo>
                  <a:cubicBezTo>
                    <a:pt x="196" y="150"/>
                    <a:pt x="0" y="82"/>
                    <a:pt x="0" y="0"/>
                  </a:cubicBezTo>
                  <a:cubicBezTo>
                    <a:pt x="0" y="103"/>
                    <a:pt x="0" y="103"/>
                    <a:pt x="0" y="103"/>
                  </a:cubicBezTo>
                  <a:cubicBezTo>
                    <a:pt x="12" y="113"/>
                    <a:pt x="25" y="121"/>
                    <a:pt x="39" y="130"/>
                  </a:cubicBezTo>
                  <a:cubicBezTo>
                    <a:pt x="130" y="180"/>
                    <a:pt x="273" y="208"/>
                    <a:pt x="438" y="208"/>
                  </a:cubicBezTo>
                  <a:cubicBezTo>
                    <a:pt x="497" y="208"/>
                    <a:pt x="554" y="204"/>
                    <a:pt x="606" y="197"/>
                  </a:cubicBezTo>
                  <a:cubicBezTo>
                    <a:pt x="615" y="174"/>
                    <a:pt x="628" y="152"/>
                    <a:pt x="643" y="1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6" name="Freeform 224"/>
            <p:cNvSpPr>
              <a:spLocks/>
            </p:cNvSpPr>
            <p:nvPr/>
          </p:nvSpPr>
          <p:spPr bwMode="black">
            <a:xfrm>
              <a:off x="1976076" y="4835467"/>
              <a:ext cx="555896" cy="196340"/>
            </a:xfrm>
            <a:custGeom>
              <a:avLst/>
              <a:gdLst>
                <a:gd name="T0" fmla="*/ 590 w 590"/>
                <a:gd name="T1" fmla="*/ 140 h 208"/>
                <a:gd name="T2" fmla="*/ 438 w 590"/>
                <a:gd name="T3" fmla="*/ 150 h 208"/>
                <a:gd name="T4" fmla="*/ 0 w 590"/>
                <a:gd name="T5" fmla="*/ 0 h 208"/>
                <a:gd name="T6" fmla="*/ 0 w 590"/>
                <a:gd name="T7" fmla="*/ 103 h 208"/>
                <a:gd name="T8" fmla="*/ 39 w 590"/>
                <a:gd name="T9" fmla="*/ 129 h 208"/>
                <a:gd name="T10" fmla="*/ 438 w 590"/>
                <a:gd name="T11" fmla="*/ 208 h 208"/>
                <a:gd name="T12" fmla="*/ 589 w 590"/>
                <a:gd name="T13" fmla="*/ 199 h 208"/>
                <a:gd name="T14" fmla="*/ 590 w 590"/>
                <a:gd name="T15" fmla="*/ 14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208">
                  <a:moveTo>
                    <a:pt x="590" y="140"/>
                  </a:moveTo>
                  <a:cubicBezTo>
                    <a:pt x="543" y="146"/>
                    <a:pt x="491" y="150"/>
                    <a:pt x="438" y="150"/>
                  </a:cubicBezTo>
                  <a:cubicBezTo>
                    <a:pt x="196" y="150"/>
                    <a:pt x="0" y="82"/>
                    <a:pt x="0" y="0"/>
                  </a:cubicBezTo>
                  <a:cubicBezTo>
                    <a:pt x="0" y="103"/>
                    <a:pt x="0" y="103"/>
                    <a:pt x="0" y="103"/>
                  </a:cubicBezTo>
                  <a:cubicBezTo>
                    <a:pt x="12" y="113"/>
                    <a:pt x="25" y="121"/>
                    <a:pt x="39" y="129"/>
                  </a:cubicBezTo>
                  <a:cubicBezTo>
                    <a:pt x="129" y="180"/>
                    <a:pt x="273" y="208"/>
                    <a:pt x="438" y="208"/>
                  </a:cubicBezTo>
                  <a:cubicBezTo>
                    <a:pt x="491" y="208"/>
                    <a:pt x="541" y="205"/>
                    <a:pt x="589" y="199"/>
                  </a:cubicBezTo>
                  <a:lnTo>
                    <a:pt x="590" y="1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7" name="Freeform 225"/>
            <p:cNvSpPr>
              <a:spLocks noEditPoints="1"/>
            </p:cNvSpPr>
            <p:nvPr/>
          </p:nvSpPr>
          <p:spPr bwMode="black">
            <a:xfrm>
              <a:off x="1886286" y="4267200"/>
              <a:ext cx="1011628" cy="995266"/>
            </a:xfrm>
            <a:custGeom>
              <a:avLst/>
              <a:gdLst>
                <a:gd name="T0" fmla="*/ 683 w 1073"/>
                <a:gd name="T1" fmla="*/ 951 h 1056"/>
                <a:gd name="T2" fmla="*/ 683 w 1073"/>
                <a:gd name="T3" fmla="*/ 947 h 1056"/>
                <a:gd name="T4" fmla="*/ 537 w 1073"/>
                <a:gd name="T5" fmla="*/ 957 h 1056"/>
                <a:gd name="T6" fmla="*/ 99 w 1073"/>
                <a:gd name="T7" fmla="*/ 776 h 1056"/>
                <a:gd name="T8" fmla="*/ 99 w 1073"/>
                <a:gd name="T9" fmla="*/ 623 h 1056"/>
                <a:gd name="T10" fmla="*/ 99 w 1073"/>
                <a:gd name="T11" fmla="*/ 520 h 1056"/>
                <a:gd name="T12" fmla="*/ 99 w 1073"/>
                <a:gd name="T13" fmla="*/ 352 h 1056"/>
                <a:gd name="T14" fmla="*/ 137 w 1073"/>
                <a:gd name="T15" fmla="*/ 379 h 1056"/>
                <a:gd name="T16" fmla="*/ 537 w 1073"/>
                <a:gd name="T17" fmla="*/ 458 h 1056"/>
                <a:gd name="T18" fmla="*/ 862 w 1073"/>
                <a:gd name="T19" fmla="*/ 411 h 1056"/>
                <a:gd name="T20" fmla="*/ 972 w 1073"/>
                <a:gd name="T21" fmla="*/ 355 h 1056"/>
                <a:gd name="T22" fmla="*/ 975 w 1073"/>
                <a:gd name="T23" fmla="*/ 352 h 1056"/>
                <a:gd name="T24" fmla="*/ 975 w 1073"/>
                <a:gd name="T25" fmla="*/ 460 h 1056"/>
                <a:gd name="T26" fmla="*/ 1067 w 1073"/>
                <a:gd name="T27" fmla="*/ 493 h 1056"/>
                <a:gd name="T28" fmla="*/ 1073 w 1073"/>
                <a:gd name="T29" fmla="*/ 494 h 1056"/>
                <a:gd name="T30" fmla="*/ 1073 w 1073"/>
                <a:gd name="T31" fmla="*/ 249 h 1056"/>
                <a:gd name="T32" fmla="*/ 1002 w 1073"/>
                <a:gd name="T33" fmla="*/ 114 h 1056"/>
                <a:gd name="T34" fmla="*/ 537 w 1073"/>
                <a:gd name="T35" fmla="*/ 0 h 1056"/>
                <a:gd name="T36" fmla="*/ 195 w 1073"/>
                <a:gd name="T37" fmla="*/ 49 h 1056"/>
                <a:gd name="T38" fmla="*/ 71 w 1073"/>
                <a:gd name="T39" fmla="*/ 114 h 1056"/>
                <a:gd name="T40" fmla="*/ 0 w 1073"/>
                <a:gd name="T41" fmla="*/ 249 h 1056"/>
                <a:gd name="T42" fmla="*/ 0 w 1073"/>
                <a:gd name="T43" fmla="*/ 776 h 1056"/>
                <a:gd name="T44" fmla="*/ 64 w 1073"/>
                <a:gd name="T45" fmla="*/ 917 h 1056"/>
                <a:gd name="T46" fmla="*/ 537 w 1073"/>
                <a:gd name="T47" fmla="*/ 1056 h 1056"/>
                <a:gd name="T48" fmla="*/ 681 w 1073"/>
                <a:gd name="T49" fmla="*/ 1047 h 1056"/>
                <a:gd name="T50" fmla="*/ 683 w 1073"/>
                <a:gd name="T51" fmla="*/ 951 h 1056"/>
                <a:gd name="T52" fmla="*/ 537 w 1073"/>
                <a:gd name="T53" fmla="*/ 99 h 1056"/>
                <a:gd name="T54" fmla="*/ 975 w 1073"/>
                <a:gd name="T55" fmla="*/ 249 h 1056"/>
                <a:gd name="T56" fmla="*/ 537 w 1073"/>
                <a:gd name="T57" fmla="*/ 399 h 1056"/>
                <a:gd name="T58" fmla="*/ 99 w 1073"/>
                <a:gd name="T59" fmla="*/ 249 h 1056"/>
                <a:gd name="T60" fmla="*/ 537 w 1073"/>
                <a:gd name="T61" fmla="*/ 9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3" h="1056">
                  <a:moveTo>
                    <a:pt x="683" y="951"/>
                  </a:moveTo>
                  <a:cubicBezTo>
                    <a:pt x="683" y="947"/>
                    <a:pt x="683" y="947"/>
                    <a:pt x="683" y="947"/>
                  </a:cubicBezTo>
                  <a:cubicBezTo>
                    <a:pt x="638" y="954"/>
                    <a:pt x="587" y="957"/>
                    <a:pt x="537" y="957"/>
                  </a:cubicBezTo>
                  <a:cubicBezTo>
                    <a:pt x="295" y="957"/>
                    <a:pt x="99" y="876"/>
                    <a:pt x="99" y="776"/>
                  </a:cubicBezTo>
                  <a:cubicBezTo>
                    <a:pt x="99" y="623"/>
                    <a:pt x="99" y="623"/>
                    <a:pt x="99" y="623"/>
                  </a:cubicBezTo>
                  <a:cubicBezTo>
                    <a:pt x="99" y="520"/>
                    <a:pt x="99" y="520"/>
                    <a:pt x="99" y="520"/>
                  </a:cubicBezTo>
                  <a:cubicBezTo>
                    <a:pt x="99" y="352"/>
                    <a:pt x="99" y="352"/>
                    <a:pt x="99" y="352"/>
                  </a:cubicBezTo>
                  <a:cubicBezTo>
                    <a:pt x="110" y="362"/>
                    <a:pt x="123" y="371"/>
                    <a:pt x="137" y="379"/>
                  </a:cubicBezTo>
                  <a:cubicBezTo>
                    <a:pt x="228" y="429"/>
                    <a:pt x="371" y="457"/>
                    <a:pt x="537" y="458"/>
                  </a:cubicBezTo>
                  <a:cubicBezTo>
                    <a:pt x="662" y="458"/>
                    <a:pt x="776" y="441"/>
                    <a:pt x="862" y="411"/>
                  </a:cubicBezTo>
                  <a:cubicBezTo>
                    <a:pt x="906" y="396"/>
                    <a:pt x="942" y="378"/>
                    <a:pt x="972" y="355"/>
                  </a:cubicBezTo>
                  <a:cubicBezTo>
                    <a:pt x="973" y="354"/>
                    <a:pt x="974" y="353"/>
                    <a:pt x="975" y="352"/>
                  </a:cubicBezTo>
                  <a:cubicBezTo>
                    <a:pt x="975" y="460"/>
                    <a:pt x="975" y="460"/>
                    <a:pt x="975" y="460"/>
                  </a:cubicBezTo>
                  <a:cubicBezTo>
                    <a:pt x="1008" y="465"/>
                    <a:pt x="1039" y="476"/>
                    <a:pt x="1067" y="493"/>
                  </a:cubicBezTo>
                  <a:cubicBezTo>
                    <a:pt x="1069" y="493"/>
                    <a:pt x="1071" y="493"/>
                    <a:pt x="1073" y="494"/>
                  </a:cubicBezTo>
                  <a:cubicBezTo>
                    <a:pt x="1073" y="249"/>
                    <a:pt x="1073" y="249"/>
                    <a:pt x="1073" y="249"/>
                  </a:cubicBezTo>
                  <a:cubicBezTo>
                    <a:pt x="1073" y="187"/>
                    <a:pt x="1037" y="141"/>
                    <a:pt x="1002" y="114"/>
                  </a:cubicBezTo>
                  <a:cubicBezTo>
                    <a:pt x="896" y="33"/>
                    <a:pt x="733" y="3"/>
                    <a:pt x="537" y="0"/>
                  </a:cubicBezTo>
                  <a:cubicBezTo>
                    <a:pt x="406" y="0"/>
                    <a:pt x="288" y="18"/>
                    <a:pt x="195" y="49"/>
                  </a:cubicBezTo>
                  <a:cubicBezTo>
                    <a:pt x="148" y="66"/>
                    <a:pt x="107" y="85"/>
                    <a:pt x="71" y="114"/>
                  </a:cubicBezTo>
                  <a:cubicBezTo>
                    <a:pt x="36" y="141"/>
                    <a:pt x="0" y="187"/>
                    <a:pt x="0" y="249"/>
                  </a:cubicBezTo>
                  <a:cubicBezTo>
                    <a:pt x="0" y="776"/>
                    <a:pt x="0" y="776"/>
                    <a:pt x="0" y="776"/>
                  </a:cubicBezTo>
                  <a:cubicBezTo>
                    <a:pt x="0" y="835"/>
                    <a:pt x="29" y="884"/>
                    <a:pt x="64" y="917"/>
                  </a:cubicBezTo>
                  <a:cubicBezTo>
                    <a:pt x="169" y="1014"/>
                    <a:pt x="338" y="1053"/>
                    <a:pt x="537" y="1056"/>
                  </a:cubicBezTo>
                  <a:cubicBezTo>
                    <a:pt x="586" y="1056"/>
                    <a:pt x="636" y="1053"/>
                    <a:pt x="681" y="1047"/>
                  </a:cubicBezTo>
                  <a:lnTo>
                    <a:pt x="683" y="951"/>
                  </a:lnTo>
                  <a:close/>
                  <a:moveTo>
                    <a:pt x="537" y="99"/>
                  </a:moveTo>
                  <a:cubicBezTo>
                    <a:pt x="778" y="99"/>
                    <a:pt x="975" y="166"/>
                    <a:pt x="975" y="249"/>
                  </a:cubicBezTo>
                  <a:cubicBezTo>
                    <a:pt x="975" y="332"/>
                    <a:pt x="778" y="399"/>
                    <a:pt x="537" y="399"/>
                  </a:cubicBezTo>
                  <a:cubicBezTo>
                    <a:pt x="295" y="399"/>
                    <a:pt x="99" y="332"/>
                    <a:pt x="99" y="249"/>
                  </a:cubicBezTo>
                  <a:cubicBezTo>
                    <a:pt x="99" y="166"/>
                    <a:pt x="295" y="99"/>
                    <a:pt x="537" y="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98" name="Freeform 92"/>
          <p:cNvSpPr>
            <a:spLocks noEditPoints="1"/>
          </p:cNvSpPr>
          <p:nvPr/>
        </p:nvSpPr>
        <p:spPr bwMode="black">
          <a:xfrm>
            <a:off x="10254285" y="2882001"/>
            <a:ext cx="472733" cy="64409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283F6B"/>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99" name="Group 98"/>
          <p:cNvGrpSpPr/>
          <p:nvPr/>
        </p:nvGrpSpPr>
        <p:grpSpPr bwMode="black">
          <a:xfrm>
            <a:off x="8947893" y="2822238"/>
            <a:ext cx="1393568" cy="1075765"/>
            <a:chOff x="7010400" y="2133600"/>
            <a:chExt cx="1379538" cy="1065213"/>
          </a:xfrm>
          <a:solidFill>
            <a:srgbClr val="283F6B"/>
          </a:solidFill>
        </p:grpSpPr>
        <p:sp>
          <p:nvSpPr>
            <p:cNvPr id="100" name="Freeform 161"/>
            <p:cNvSpPr>
              <a:spLocks/>
            </p:cNvSpPr>
            <p:nvPr/>
          </p:nvSpPr>
          <p:spPr bwMode="black">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1" name="Freeform 162"/>
            <p:cNvSpPr>
              <a:spLocks/>
            </p:cNvSpPr>
            <p:nvPr/>
          </p:nvSpPr>
          <p:spPr bwMode="black">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2" name="Freeform 163"/>
            <p:cNvSpPr>
              <a:spLocks/>
            </p:cNvSpPr>
            <p:nvPr/>
          </p:nvSpPr>
          <p:spPr bwMode="black">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3" name="Freeform 164"/>
            <p:cNvSpPr>
              <a:spLocks/>
            </p:cNvSpPr>
            <p:nvPr/>
          </p:nvSpPr>
          <p:spPr bwMode="black">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4" name="Freeform 165"/>
            <p:cNvSpPr>
              <a:spLocks/>
            </p:cNvSpPr>
            <p:nvPr/>
          </p:nvSpPr>
          <p:spPr bwMode="black">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5" name="Freeform 166"/>
            <p:cNvSpPr>
              <a:spLocks/>
            </p:cNvSpPr>
            <p:nvPr/>
          </p:nvSpPr>
          <p:spPr bwMode="black">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6" name="Freeform 167"/>
            <p:cNvSpPr>
              <a:spLocks/>
            </p:cNvSpPr>
            <p:nvPr/>
          </p:nvSpPr>
          <p:spPr bwMode="black">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7" name="Freeform 168"/>
            <p:cNvSpPr>
              <a:spLocks/>
            </p:cNvSpPr>
            <p:nvPr/>
          </p:nvSpPr>
          <p:spPr bwMode="black">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8" name="Freeform 169"/>
            <p:cNvSpPr>
              <a:spLocks/>
            </p:cNvSpPr>
            <p:nvPr/>
          </p:nvSpPr>
          <p:spPr bwMode="black">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9" name="Freeform 170"/>
            <p:cNvSpPr>
              <a:spLocks/>
            </p:cNvSpPr>
            <p:nvPr/>
          </p:nvSpPr>
          <p:spPr bwMode="black">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0" name="Freeform 171"/>
            <p:cNvSpPr>
              <a:spLocks/>
            </p:cNvSpPr>
            <p:nvPr/>
          </p:nvSpPr>
          <p:spPr bwMode="black">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1" name="Freeform 172"/>
            <p:cNvSpPr>
              <a:spLocks/>
            </p:cNvSpPr>
            <p:nvPr/>
          </p:nvSpPr>
          <p:spPr bwMode="black">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2" name="Freeform 173"/>
            <p:cNvSpPr>
              <a:spLocks/>
            </p:cNvSpPr>
            <p:nvPr/>
          </p:nvSpPr>
          <p:spPr bwMode="black">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3" name="Freeform 174"/>
            <p:cNvSpPr>
              <a:spLocks/>
            </p:cNvSpPr>
            <p:nvPr/>
          </p:nvSpPr>
          <p:spPr bwMode="black">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4" name="Freeform 175"/>
            <p:cNvSpPr>
              <a:spLocks/>
            </p:cNvSpPr>
            <p:nvPr/>
          </p:nvSpPr>
          <p:spPr bwMode="black">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5" name="Freeform 176"/>
            <p:cNvSpPr>
              <a:spLocks/>
            </p:cNvSpPr>
            <p:nvPr/>
          </p:nvSpPr>
          <p:spPr bwMode="black">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6" name="Freeform 177"/>
            <p:cNvSpPr>
              <a:spLocks/>
            </p:cNvSpPr>
            <p:nvPr/>
          </p:nvSpPr>
          <p:spPr bwMode="black">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7" name="Freeform 178"/>
            <p:cNvSpPr>
              <a:spLocks/>
            </p:cNvSpPr>
            <p:nvPr/>
          </p:nvSpPr>
          <p:spPr bwMode="black">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8" name="Freeform 179"/>
            <p:cNvSpPr>
              <a:spLocks/>
            </p:cNvSpPr>
            <p:nvPr/>
          </p:nvSpPr>
          <p:spPr bwMode="black">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9" name="Freeform 180"/>
            <p:cNvSpPr>
              <a:spLocks/>
            </p:cNvSpPr>
            <p:nvPr/>
          </p:nvSpPr>
          <p:spPr bwMode="black">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0" name="Freeform 181"/>
            <p:cNvSpPr>
              <a:spLocks/>
            </p:cNvSpPr>
            <p:nvPr/>
          </p:nvSpPr>
          <p:spPr bwMode="black">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1" name="Freeform 182"/>
            <p:cNvSpPr>
              <a:spLocks/>
            </p:cNvSpPr>
            <p:nvPr/>
          </p:nvSpPr>
          <p:spPr bwMode="black">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2" name="Freeform 183"/>
            <p:cNvSpPr>
              <a:spLocks/>
            </p:cNvSpPr>
            <p:nvPr/>
          </p:nvSpPr>
          <p:spPr bwMode="black">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3" name="Freeform 184"/>
            <p:cNvSpPr>
              <a:spLocks/>
            </p:cNvSpPr>
            <p:nvPr/>
          </p:nvSpPr>
          <p:spPr bwMode="black">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4" name="Freeform 185"/>
            <p:cNvSpPr>
              <a:spLocks/>
            </p:cNvSpPr>
            <p:nvPr/>
          </p:nvSpPr>
          <p:spPr bwMode="black">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5" name="Freeform 186"/>
            <p:cNvSpPr>
              <a:spLocks/>
            </p:cNvSpPr>
            <p:nvPr/>
          </p:nvSpPr>
          <p:spPr bwMode="black">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6" name="Freeform 187"/>
            <p:cNvSpPr>
              <a:spLocks/>
            </p:cNvSpPr>
            <p:nvPr/>
          </p:nvSpPr>
          <p:spPr bwMode="black">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7" name="Freeform 188"/>
            <p:cNvSpPr>
              <a:spLocks/>
            </p:cNvSpPr>
            <p:nvPr/>
          </p:nvSpPr>
          <p:spPr bwMode="black">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8" name="Freeform 189"/>
            <p:cNvSpPr>
              <a:spLocks/>
            </p:cNvSpPr>
            <p:nvPr/>
          </p:nvSpPr>
          <p:spPr bwMode="black">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9" name="Freeform 190"/>
            <p:cNvSpPr>
              <a:spLocks/>
            </p:cNvSpPr>
            <p:nvPr/>
          </p:nvSpPr>
          <p:spPr bwMode="black">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0" name="Freeform 191"/>
            <p:cNvSpPr>
              <a:spLocks/>
            </p:cNvSpPr>
            <p:nvPr/>
          </p:nvSpPr>
          <p:spPr bwMode="black">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1" name="Freeform 192"/>
            <p:cNvSpPr>
              <a:spLocks/>
            </p:cNvSpPr>
            <p:nvPr/>
          </p:nvSpPr>
          <p:spPr bwMode="black">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2" name="Freeform 193"/>
            <p:cNvSpPr>
              <a:spLocks/>
            </p:cNvSpPr>
            <p:nvPr/>
          </p:nvSpPr>
          <p:spPr bwMode="black">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3" name="Freeform 194"/>
            <p:cNvSpPr>
              <a:spLocks/>
            </p:cNvSpPr>
            <p:nvPr/>
          </p:nvSpPr>
          <p:spPr bwMode="black">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4" name="Freeform 195"/>
            <p:cNvSpPr>
              <a:spLocks/>
            </p:cNvSpPr>
            <p:nvPr/>
          </p:nvSpPr>
          <p:spPr bwMode="black">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5" name="Freeform 196"/>
            <p:cNvSpPr>
              <a:spLocks/>
            </p:cNvSpPr>
            <p:nvPr/>
          </p:nvSpPr>
          <p:spPr bwMode="black">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6" name="Freeform 197"/>
            <p:cNvSpPr>
              <a:spLocks/>
            </p:cNvSpPr>
            <p:nvPr/>
          </p:nvSpPr>
          <p:spPr bwMode="black">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7" name="Freeform 198"/>
            <p:cNvSpPr>
              <a:spLocks/>
            </p:cNvSpPr>
            <p:nvPr/>
          </p:nvSpPr>
          <p:spPr bwMode="black">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8" name="Freeform 199"/>
            <p:cNvSpPr>
              <a:spLocks/>
            </p:cNvSpPr>
            <p:nvPr/>
          </p:nvSpPr>
          <p:spPr bwMode="black">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9" name="Freeform 200"/>
            <p:cNvSpPr>
              <a:spLocks/>
            </p:cNvSpPr>
            <p:nvPr/>
          </p:nvSpPr>
          <p:spPr bwMode="black">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0" name="Freeform 201"/>
            <p:cNvSpPr>
              <a:spLocks/>
            </p:cNvSpPr>
            <p:nvPr/>
          </p:nvSpPr>
          <p:spPr bwMode="black">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1" name="Freeform 202"/>
            <p:cNvSpPr>
              <a:spLocks/>
            </p:cNvSpPr>
            <p:nvPr/>
          </p:nvSpPr>
          <p:spPr bwMode="black">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2" name="Freeform 203"/>
            <p:cNvSpPr>
              <a:spLocks/>
            </p:cNvSpPr>
            <p:nvPr/>
          </p:nvSpPr>
          <p:spPr bwMode="black">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3" name="Freeform 204"/>
            <p:cNvSpPr>
              <a:spLocks/>
            </p:cNvSpPr>
            <p:nvPr/>
          </p:nvSpPr>
          <p:spPr bwMode="black">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4" name="Freeform 205"/>
            <p:cNvSpPr>
              <a:spLocks/>
            </p:cNvSpPr>
            <p:nvPr/>
          </p:nvSpPr>
          <p:spPr bwMode="black">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5" name="Freeform 206"/>
            <p:cNvSpPr>
              <a:spLocks/>
            </p:cNvSpPr>
            <p:nvPr/>
          </p:nvSpPr>
          <p:spPr bwMode="black">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6" name="Freeform 207"/>
            <p:cNvSpPr>
              <a:spLocks noEditPoints="1"/>
            </p:cNvSpPr>
            <p:nvPr/>
          </p:nvSpPr>
          <p:spPr bwMode="black">
            <a:xfrm>
              <a:off x="7108825"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147" name="Freeform 154"/>
          <p:cNvSpPr>
            <a:spLocks noEditPoints="1"/>
          </p:cNvSpPr>
          <p:nvPr/>
        </p:nvSpPr>
        <p:spPr bwMode="black">
          <a:xfrm>
            <a:off x="1524001" y="2837180"/>
            <a:ext cx="1105647" cy="1052339"/>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solidFill>
            <a:srgbClr val="283F6B"/>
          </a:solidFill>
          <a:ln>
            <a:noFill/>
          </a:ln>
          <a:extLst/>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47695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30916" y="141105"/>
            <a:ext cx="12192000" cy="646042"/>
          </a:xfrm>
        </p:spPr>
        <p:txBody>
          <a:bodyPr>
            <a:normAutofit fontScale="90000"/>
          </a:bodyPr>
          <a:lstStyle/>
          <a:p>
            <a:r>
              <a:rPr lang="en-US" dirty="0">
                <a:cs typeface="Segoe UI Light" panose="020B0502040204020203" pitchFamily="34" charset="0"/>
              </a:rPr>
              <a:t>Introducing the Enterprise Mobility </a:t>
            </a:r>
            <a:r>
              <a:rPr lang="en-US" dirty="0" smtClean="0">
                <a:cs typeface="Segoe UI Light" panose="020B0502040204020203" pitchFamily="34" charset="0"/>
              </a:rPr>
              <a:t>Suite</a:t>
            </a:r>
            <a:endParaRPr lang="en-US" dirty="0"/>
          </a:p>
        </p:txBody>
      </p:sp>
      <p:sp>
        <p:nvSpPr>
          <p:cNvPr id="33" name="Rectangle 32"/>
          <p:cNvSpPr/>
          <p:nvPr/>
        </p:nvSpPr>
        <p:spPr bwMode="auto">
          <a:xfrm>
            <a:off x="496058" y="1090110"/>
            <a:ext cx="11385548" cy="1287062"/>
          </a:xfrm>
          <a:prstGeom prst="rect">
            <a:avLst/>
          </a:prstGeom>
          <a:solidFill>
            <a:srgbClr val="283F6B"/>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Cloud/Hybrid Identity</a:t>
            </a:r>
          </a:p>
          <a:p>
            <a:r>
              <a:rPr lang="en-US" sz="2800" dirty="0" smtClean="0">
                <a:solidFill>
                  <a:schemeClr val="bg1"/>
                </a:solidFill>
                <a:ea typeface="Segoe UI" pitchFamily="34" charset="0"/>
                <a:cs typeface="Segoe UI" pitchFamily="34" charset="0"/>
              </a:rPr>
              <a:t>Management</a:t>
            </a:r>
            <a:endParaRPr lang="en-US" sz="2800" dirty="0">
              <a:solidFill>
                <a:schemeClr val="bg1"/>
              </a:solidFill>
              <a:ea typeface="Segoe UI" pitchFamily="34" charset="0"/>
              <a:cs typeface="Segoe UI" pitchFamily="34" charset="0"/>
            </a:endParaRPr>
          </a:p>
        </p:txBody>
      </p:sp>
      <p:sp>
        <p:nvSpPr>
          <p:cNvPr id="34" name="Rectangle 33"/>
          <p:cNvSpPr/>
          <p:nvPr/>
        </p:nvSpPr>
        <p:spPr bwMode="auto">
          <a:xfrm>
            <a:off x="496053" y="2532360"/>
            <a:ext cx="11385551" cy="1261169"/>
          </a:xfrm>
          <a:prstGeom prst="rect">
            <a:avLst/>
          </a:prstGeom>
          <a:solidFill>
            <a:srgbClr val="283F6B"/>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Mobile Device Management</a:t>
            </a:r>
            <a:endParaRPr lang="en-US" sz="2800" dirty="0">
              <a:solidFill>
                <a:schemeClr val="bg1"/>
              </a:solidFill>
              <a:ea typeface="Segoe UI" pitchFamily="34" charset="0"/>
              <a:cs typeface="Segoe UI" pitchFamily="34" charset="0"/>
            </a:endParaRPr>
          </a:p>
        </p:txBody>
      </p:sp>
      <p:sp>
        <p:nvSpPr>
          <p:cNvPr id="35" name="Rectangle 34"/>
          <p:cNvSpPr/>
          <p:nvPr/>
        </p:nvSpPr>
        <p:spPr bwMode="auto">
          <a:xfrm>
            <a:off x="496058" y="3962536"/>
            <a:ext cx="11385546" cy="1375845"/>
          </a:xfrm>
          <a:prstGeom prst="rect">
            <a:avLst/>
          </a:prstGeom>
          <a:solidFill>
            <a:srgbClr val="283F6B"/>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Information Protection</a:t>
            </a:r>
            <a:endParaRPr lang="en-US" sz="2800" dirty="0">
              <a:solidFill>
                <a:schemeClr val="bg1"/>
              </a:solidFill>
              <a:ea typeface="Segoe UI" pitchFamily="34" charset="0"/>
              <a:cs typeface="Segoe UI" pitchFamily="34" charset="0"/>
            </a:endParaRPr>
          </a:p>
        </p:txBody>
      </p:sp>
      <p:sp>
        <p:nvSpPr>
          <p:cNvPr id="36" name="TextBox 35"/>
          <p:cNvSpPr txBox="1"/>
          <p:nvPr/>
        </p:nvSpPr>
        <p:spPr>
          <a:xfrm>
            <a:off x="5593212" y="1434263"/>
            <a:ext cx="6568628" cy="1043363"/>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Group management &amp; security / audit reports</a:t>
            </a:r>
          </a:p>
          <a:p>
            <a:pPr>
              <a:lnSpc>
                <a:spcPct val="90000"/>
              </a:lnSpc>
            </a:pPr>
            <a:r>
              <a:rPr lang="en-US" spc="-50" dirty="0" smtClean="0">
                <a:solidFill>
                  <a:srgbClr val="FFFFFF"/>
                </a:solidFill>
                <a:latin typeface="+mj-lt"/>
              </a:rPr>
              <a:t>Self Service Password Reset &amp; MultiFactor Authentication</a:t>
            </a:r>
          </a:p>
          <a:p>
            <a:pPr>
              <a:lnSpc>
                <a:spcPct val="90000"/>
              </a:lnSpc>
            </a:pPr>
            <a:r>
              <a:rPr lang="en-US" spc="-50" dirty="0" smtClean="0">
                <a:solidFill>
                  <a:srgbClr val="FFFFFF"/>
                </a:solidFill>
                <a:latin typeface="+mj-lt"/>
              </a:rPr>
              <a:t>Connection between AD </a:t>
            </a:r>
            <a:r>
              <a:rPr lang="en-US" spc="-50" dirty="0">
                <a:solidFill>
                  <a:srgbClr val="FFFFFF"/>
                </a:solidFill>
                <a:latin typeface="+mj-lt"/>
              </a:rPr>
              <a:t>/ Azure </a:t>
            </a:r>
            <a:r>
              <a:rPr lang="en-US" spc="-50" dirty="0" smtClean="0">
                <a:solidFill>
                  <a:srgbClr val="FFFFFF"/>
                </a:solidFill>
                <a:latin typeface="+mj-lt"/>
              </a:rPr>
              <a:t>AD</a:t>
            </a:r>
            <a:endParaRPr lang="en-US" spc="-50" dirty="0">
              <a:solidFill>
                <a:srgbClr val="FFFFFF"/>
              </a:solidFill>
              <a:latin typeface="+mj-lt"/>
            </a:endParaRPr>
          </a:p>
        </p:txBody>
      </p:sp>
      <p:sp>
        <p:nvSpPr>
          <p:cNvPr id="37" name="TextBox 36"/>
          <p:cNvSpPr txBox="1"/>
          <p:nvPr/>
        </p:nvSpPr>
        <p:spPr>
          <a:xfrm>
            <a:off x="5614272" y="4259241"/>
            <a:ext cx="6779599" cy="794064"/>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Information protection</a:t>
            </a:r>
          </a:p>
          <a:p>
            <a:pPr>
              <a:lnSpc>
                <a:spcPct val="90000"/>
              </a:lnSpc>
            </a:pPr>
            <a:r>
              <a:rPr lang="en-US" spc="-50" dirty="0" smtClean="0">
                <a:solidFill>
                  <a:srgbClr val="FFFFFF"/>
                </a:solidFill>
                <a:latin typeface="+mj-lt"/>
              </a:rPr>
              <a:t>Connection to on-premises assets</a:t>
            </a:r>
            <a:endParaRPr lang="en-US" spc="-50" dirty="0">
              <a:solidFill>
                <a:srgbClr val="FFFFFF"/>
              </a:solidFill>
              <a:latin typeface="+mj-lt"/>
            </a:endParaRPr>
          </a:p>
        </p:txBody>
      </p:sp>
      <p:sp>
        <p:nvSpPr>
          <p:cNvPr id="38" name="TextBox 37"/>
          <p:cNvSpPr txBox="1"/>
          <p:nvPr/>
        </p:nvSpPr>
        <p:spPr>
          <a:xfrm>
            <a:off x="5593213" y="2874120"/>
            <a:ext cx="6461068" cy="1043363"/>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Mobile device settings management</a:t>
            </a:r>
          </a:p>
          <a:p>
            <a:pPr>
              <a:lnSpc>
                <a:spcPct val="90000"/>
              </a:lnSpc>
            </a:pPr>
            <a:r>
              <a:rPr lang="en-US" spc="-50" dirty="0" smtClean="0">
                <a:solidFill>
                  <a:srgbClr val="FFFFFF"/>
                </a:solidFill>
                <a:latin typeface="+mj-lt"/>
              </a:rPr>
              <a:t>Mobile app management</a:t>
            </a:r>
          </a:p>
          <a:p>
            <a:pPr>
              <a:lnSpc>
                <a:spcPct val="90000"/>
              </a:lnSpc>
            </a:pPr>
            <a:r>
              <a:rPr lang="en-US" spc="-50" dirty="0" smtClean="0">
                <a:solidFill>
                  <a:srgbClr val="FFFFFF"/>
                </a:solidFill>
                <a:latin typeface="+mj-lt"/>
              </a:rPr>
              <a:t>Selective wipe</a:t>
            </a:r>
            <a:endParaRPr lang="en-US" spc="-50" dirty="0">
              <a:solidFill>
                <a:srgbClr val="FFFFFF"/>
              </a:solidFill>
              <a:latin typeface="+mj-lt"/>
            </a:endParaRPr>
          </a:p>
        </p:txBody>
      </p:sp>
      <p:sp>
        <p:nvSpPr>
          <p:cNvPr id="39" name="TextBox 38"/>
          <p:cNvSpPr txBox="1"/>
          <p:nvPr/>
        </p:nvSpPr>
        <p:spPr>
          <a:xfrm>
            <a:off x="5526067" y="1100898"/>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Azure Active Directory Premium</a:t>
            </a:r>
          </a:p>
        </p:txBody>
      </p:sp>
      <p:sp>
        <p:nvSpPr>
          <p:cNvPr id="40" name="TextBox 39"/>
          <p:cNvSpPr txBox="1"/>
          <p:nvPr/>
        </p:nvSpPr>
        <p:spPr>
          <a:xfrm>
            <a:off x="5526067" y="2531107"/>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Windows Intune</a:t>
            </a:r>
          </a:p>
        </p:txBody>
      </p:sp>
      <p:sp>
        <p:nvSpPr>
          <p:cNvPr id="41" name="TextBox 40"/>
          <p:cNvSpPr txBox="1"/>
          <p:nvPr/>
        </p:nvSpPr>
        <p:spPr>
          <a:xfrm>
            <a:off x="5526067" y="3897823"/>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Azure Rights Management Service</a:t>
            </a:r>
          </a:p>
        </p:txBody>
      </p:sp>
      <p:sp>
        <p:nvSpPr>
          <p:cNvPr id="42" name="Left Brace 41"/>
          <p:cNvSpPr/>
          <p:nvPr/>
        </p:nvSpPr>
        <p:spPr>
          <a:xfrm rot="16200000">
            <a:off x="5949576" y="-275009"/>
            <a:ext cx="491319" cy="11718094"/>
          </a:xfrm>
          <a:prstGeom prst="leftBrace">
            <a:avLst>
              <a:gd name="adj1" fmla="val 64874"/>
              <a:gd name="adj2" fmla="val 49884"/>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Title 1"/>
          <p:cNvSpPr txBox="1">
            <a:spLocks/>
          </p:cNvSpPr>
          <p:nvPr/>
        </p:nvSpPr>
        <p:spPr>
          <a:xfrm>
            <a:off x="496054" y="5920408"/>
            <a:ext cx="11385550" cy="519589"/>
          </a:xfrm>
          <a:prstGeom prst="rect">
            <a:avLst/>
          </a:prstGeom>
        </p:spPr>
        <p:txBody>
          <a:bodyPr vert="horz" wrap="square" lIns="143428" tIns="89642" rIns="143428" bIns="89642"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r>
              <a:rPr sz="2400" dirty="0" smtClean="0">
                <a:solidFill>
                  <a:schemeClr val="tx1">
                    <a:lumMod val="65000"/>
                    <a:lumOff val="35000"/>
                  </a:schemeClr>
                </a:solidFill>
                <a:latin typeface="Segoe UI Light" panose="020B0502040204020203" pitchFamily="34" charset="0"/>
                <a:cs typeface="Segoe UI Light" panose="020B0502040204020203" pitchFamily="34" charset="0"/>
              </a:rPr>
              <a:t>Microsoft Differentiation for EMS: One Vendor, One Contract, One SKU</a:t>
            </a:r>
            <a:endParaRPr sz="2400"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3194332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2040922"/>
            <a:ext cx="5377865" cy="4817078"/>
          </a:xfrm>
          <a:prstGeom prst="rect">
            <a:avLst/>
          </a:prstGeom>
          <a:solidFill>
            <a:schemeClr val="tx2"/>
          </a:solidFill>
          <a:ln w="25400" cap="flat" cmpd="sng" algn="ctr">
            <a:noFill/>
            <a:prstDash val="solid"/>
          </a:ln>
          <a:effectLst/>
        </p:spPr>
        <p:txBody>
          <a:bodyPr lIns="69935" rIns="69935" rtlCol="0" anchor="b"/>
          <a:lstStyle/>
          <a:p>
            <a:pPr defTabSz="932563">
              <a:lnSpc>
                <a:spcPct val="80000"/>
              </a:lnSpc>
              <a:defRPr/>
            </a:pPr>
            <a:endParaRPr lang="en-US" sz="1428" kern="0" dirty="0">
              <a:solidFill>
                <a:srgbClr val="FFFFFF"/>
              </a:solidFill>
            </a:endParaRPr>
          </a:p>
        </p:txBody>
      </p:sp>
      <p:sp>
        <p:nvSpPr>
          <p:cNvPr id="15" name="Rectangle 14"/>
          <p:cNvSpPr/>
          <p:nvPr>
            <p:custDataLst>
              <p:tags r:id="rId2"/>
            </p:custDataLst>
          </p:nvPr>
        </p:nvSpPr>
        <p:spPr>
          <a:xfrm>
            <a:off x="115466" y="4171249"/>
            <a:ext cx="5141568" cy="2559375"/>
          </a:xfrm>
          <a:prstGeom prst="rect">
            <a:avLst/>
          </a:prstGeom>
          <a:solidFill>
            <a:schemeClr val="accent4"/>
          </a:solidFill>
          <a:ln w="25400" cap="flat" cmpd="sng" algn="ctr">
            <a:noFill/>
            <a:prstDash val="solid"/>
          </a:ln>
          <a:effectLst/>
        </p:spPr>
        <p:txBody>
          <a:bodyPr lIns="69935" rIns="69935" rtlCol="0" anchor="b"/>
          <a:lstStyle/>
          <a:p>
            <a:pPr defTabSz="932563">
              <a:lnSpc>
                <a:spcPct val="80000"/>
              </a:lnSpc>
              <a:defRPr/>
            </a:pPr>
            <a:endParaRPr lang="en-US" sz="1428" kern="0" dirty="0">
              <a:solidFill>
                <a:srgbClr val="FFFFFF"/>
              </a:solidFill>
            </a:endParaRPr>
          </a:p>
        </p:txBody>
      </p:sp>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92714" y="4515115"/>
            <a:ext cx="1626465" cy="592598"/>
          </a:xfrm>
          <a:prstGeom prst="rect">
            <a:avLst/>
          </a:prstGeom>
        </p:spPr>
      </p:pic>
      <p:sp>
        <p:nvSpPr>
          <p:cNvPr id="18" name="Rectangle 17"/>
          <p:cNvSpPr/>
          <p:nvPr>
            <p:custDataLst>
              <p:tags r:id="rId3"/>
            </p:custDataLst>
          </p:nvPr>
        </p:nvSpPr>
        <p:spPr>
          <a:xfrm>
            <a:off x="115466" y="2983267"/>
            <a:ext cx="5141568" cy="1086937"/>
          </a:xfrm>
          <a:prstGeom prst="rect">
            <a:avLst/>
          </a:prstGeom>
          <a:solidFill>
            <a:schemeClr val="bg2"/>
          </a:solidFill>
          <a:ln w="25400" cap="flat" cmpd="sng" algn="ctr">
            <a:noFill/>
            <a:prstDash val="solid"/>
          </a:ln>
          <a:effectLst/>
        </p:spPr>
        <p:txBody>
          <a:bodyPr lIns="69935" rIns="69935" rtlCol="0" anchor="b"/>
          <a:lstStyle/>
          <a:p>
            <a:pPr algn="ctr" defTabSz="932563">
              <a:lnSpc>
                <a:spcPct val="80000"/>
              </a:lnSpc>
              <a:defRPr/>
            </a:pPr>
            <a:r>
              <a:rPr lang="en-US" sz="2400" spc="-38" dirty="0">
                <a:solidFill>
                  <a:srgbClr val="FFFFFF"/>
                </a:solidFill>
                <a:ea typeface="Segoe UI" pitchFamily="34" charset="0"/>
                <a:cs typeface="Segoe UI" pitchFamily="34" charset="0"/>
              </a:rPr>
              <a:t>Advanced Lockdown</a:t>
            </a:r>
          </a:p>
          <a:p>
            <a:pPr algn="ctr" defTabSz="932563">
              <a:lnSpc>
                <a:spcPct val="80000"/>
              </a:lnSpc>
              <a:defRPr/>
            </a:pPr>
            <a:endParaRPr lang="en-US" sz="2000" spc="-38" dirty="0">
              <a:solidFill>
                <a:srgbClr val="FFFFFF"/>
              </a:solidFill>
              <a:ea typeface="Segoe UI" pitchFamily="34" charset="0"/>
              <a:cs typeface="Segoe UI" pitchFamily="34" charset="0"/>
            </a:endParaRPr>
          </a:p>
          <a:p>
            <a:pPr algn="ctr" defTabSz="932563">
              <a:lnSpc>
                <a:spcPct val="80000"/>
              </a:lnSpc>
              <a:defRPr/>
            </a:pPr>
            <a:endParaRPr lang="en-US" sz="2000" spc="-38" dirty="0">
              <a:solidFill>
                <a:srgbClr val="FFFFFF"/>
              </a:solidFill>
              <a:ea typeface="Segoe UI" pitchFamily="34" charset="0"/>
              <a:cs typeface="Segoe UI" pitchFamily="34" charset="0"/>
            </a:endParaRPr>
          </a:p>
        </p:txBody>
      </p:sp>
      <p:sp>
        <p:nvSpPr>
          <p:cNvPr id="19" name="TextBox 18"/>
          <p:cNvSpPr txBox="1"/>
          <p:nvPr/>
        </p:nvSpPr>
        <p:spPr>
          <a:xfrm>
            <a:off x="894888" y="2256534"/>
            <a:ext cx="3672714" cy="523220"/>
          </a:xfrm>
          <a:prstGeom prst="rect">
            <a:avLst/>
          </a:prstGeom>
          <a:noFill/>
          <a:ln>
            <a:noFill/>
            <a:headEnd type="none" w="med" len="med"/>
            <a:tailEnd type="none" w="med" len="med"/>
          </a:ln>
        </p:spPr>
        <p:txBody>
          <a:bodyPr wrap="square" lIns="0" tIns="0" rIns="0" bIns="0" rtlCol="0">
            <a:spAutoFit/>
          </a:bodyPr>
          <a:lstStyle/>
          <a:p>
            <a:pPr algn="ctr"/>
            <a:r>
              <a:rPr lang="en-US" sz="2000" spc="-38" dirty="0">
                <a:solidFill>
                  <a:srgbClr val="FFFFFF"/>
                </a:solidFill>
                <a:ea typeface="Segoe UI" pitchFamily="34" charset="0"/>
                <a:cs typeface="Segoe UI" pitchFamily="34" charset="0"/>
              </a:rPr>
              <a:t>Windows </a:t>
            </a:r>
            <a:r>
              <a:rPr lang="en-US" sz="2000" spc="-38" dirty="0" smtClean="0">
                <a:solidFill>
                  <a:srgbClr val="FFFFFF"/>
                </a:solidFill>
                <a:ea typeface="Segoe UI" pitchFamily="34" charset="0"/>
                <a:cs typeface="Segoe UI" pitchFamily="34" charset="0"/>
              </a:rPr>
              <a:t>Embedded </a:t>
            </a:r>
            <a:r>
              <a:rPr lang="en-US" sz="2000" spc="-38" dirty="0">
                <a:solidFill>
                  <a:srgbClr val="FFFFFF"/>
                </a:solidFill>
                <a:ea typeface="Segoe UI" pitchFamily="34" charset="0"/>
                <a:cs typeface="Segoe UI" pitchFamily="34" charset="0"/>
              </a:rPr>
              <a:t>Industry</a:t>
            </a:r>
          </a:p>
          <a:p>
            <a:pPr algn="ctr"/>
            <a:r>
              <a:rPr lang="en-US" sz="1400" spc="-38" dirty="0">
                <a:solidFill>
                  <a:srgbClr val="FFFFFF"/>
                </a:solidFill>
                <a:ea typeface="Segoe UI" pitchFamily="34" charset="0"/>
                <a:cs typeface="Segoe UI" pitchFamily="34" charset="0"/>
              </a:rPr>
              <a:t>(Pro, Enterprise</a:t>
            </a:r>
            <a:r>
              <a:rPr lang="en-US" sz="1400" spc="-38" dirty="0" smtClean="0">
                <a:solidFill>
                  <a:srgbClr val="FFFFFF"/>
                </a:solidFill>
                <a:ea typeface="Segoe UI" pitchFamily="34" charset="0"/>
                <a:cs typeface="Segoe UI" pitchFamily="34" charset="0"/>
              </a:rPr>
              <a:t>)</a:t>
            </a:r>
            <a:endParaRPr lang="en-US" sz="2000" spc="-38" dirty="0">
              <a:solidFill>
                <a:srgbClr val="FFFFFF"/>
              </a:solidFill>
              <a:ea typeface="Segoe UI" pitchFamily="34" charset="0"/>
              <a:cs typeface="Segoe UI" pitchFamily="34" charset="0"/>
            </a:endParaRPr>
          </a:p>
        </p:txBody>
      </p:sp>
      <p:sp>
        <p:nvSpPr>
          <p:cNvPr id="20" name="TextBox 19"/>
          <p:cNvSpPr txBox="1"/>
          <p:nvPr/>
        </p:nvSpPr>
        <p:spPr>
          <a:xfrm>
            <a:off x="2001902" y="5656785"/>
            <a:ext cx="1208088" cy="523220"/>
          </a:xfrm>
          <a:prstGeom prst="rect">
            <a:avLst/>
          </a:prstGeom>
          <a:noFill/>
          <a:ln>
            <a:noFill/>
            <a:headEnd type="none" w="med" len="med"/>
            <a:tailEnd type="none" w="med" len="med"/>
          </a:ln>
        </p:spPr>
        <p:txBody>
          <a:bodyPr wrap="none" lIns="0" tIns="0" rIns="0" bIns="0" rtlCol="0">
            <a:spAutoFit/>
          </a:bodyPr>
          <a:lstStyle/>
          <a:p>
            <a:pPr algn="ctr"/>
            <a:r>
              <a:rPr lang="en-US" sz="2000" spc="-38" dirty="0" smtClean="0">
                <a:solidFill>
                  <a:srgbClr val="FFFFFF"/>
                </a:solidFill>
                <a:ea typeface="Segoe UI" pitchFamily="34" charset="0"/>
                <a:cs typeface="Segoe UI" pitchFamily="34" charset="0"/>
              </a:rPr>
              <a:t>Windows</a:t>
            </a:r>
            <a:endParaRPr lang="en-US" sz="2000" spc="-38" dirty="0">
              <a:solidFill>
                <a:srgbClr val="FFFFFF"/>
              </a:solidFill>
              <a:ea typeface="Segoe UI" pitchFamily="34" charset="0"/>
              <a:cs typeface="Segoe UI" pitchFamily="34" charset="0"/>
            </a:endParaRPr>
          </a:p>
          <a:p>
            <a:pPr algn="ctr"/>
            <a:r>
              <a:rPr lang="en-US" sz="1400" spc="-38" dirty="0">
                <a:solidFill>
                  <a:srgbClr val="FFFFFF"/>
                </a:solidFill>
                <a:ea typeface="Segoe UI" pitchFamily="34" charset="0"/>
                <a:cs typeface="Segoe UI" pitchFamily="34" charset="0"/>
              </a:rPr>
              <a:t>(Pro, Enterprise)</a:t>
            </a:r>
          </a:p>
        </p:txBody>
      </p:sp>
      <p:sp>
        <p:nvSpPr>
          <p:cNvPr id="21" name="Rectangle 20"/>
          <p:cNvSpPr/>
          <p:nvPr/>
        </p:nvSpPr>
        <p:spPr>
          <a:xfrm>
            <a:off x="2"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22" name="Text Placeholder 2"/>
          <p:cNvSpPr>
            <a:spLocks noGrp="1"/>
          </p:cNvSpPr>
          <p:nvPr>
            <p:ph type="body" sz="quarter" idx="15"/>
          </p:nvPr>
        </p:nvSpPr>
        <p:spPr>
          <a:xfrm>
            <a:off x="146941" y="295711"/>
            <a:ext cx="5377863" cy="1193757"/>
          </a:xfrm>
        </p:spPr>
        <p:txBody>
          <a:bodyPr anchor="ctr"/>
          <a:lstStyle/>
          <a:p>
            <a:r>
              <a:rPr lang="en-US" sz="4000" dirty="0">
                <a:solidFill>
                  <a:schemeClr val="bg1"/>
                </a:solidFill>
              </a:rPr>
              <a:t>Windows </a:t>
            </a:r>
            <a:r>
              <a:rPr lang="en-US" sz="4000" dirty="0" smtClean="0">
                <a:solidFill>
                  <a:schemeClr val="bg1"/>
                </a:solidFill>
              </a:rPr>
              <a:t>Embedded Industry</a:t>
            </a:r>
            <a:endParaRPr lang="en-US" sz="4000" dirty="0">
              <a:solidFill>
                <a:schemeClr val="bg1"/>
              </a:solidFill>
            </a:endParaRPr>
          </a:p>
        </p:txBody>
      </p:sp>
      <p:sp>
        <p:nvSpPr>
          <p:cNvPr id="24" name="Rectangle 23"/>
          <p:cNvSpPr/>
          <p:nvPr/>
        </p:nvSpPr>
        <p:spPr>
          <a:xfrm>
            <a:off x="5805479" y="1516521"/>
            <a:ext cx="5579628" cy="4226285"/>
          </a:xfrm>
          <a:prstGeom prst="rect">
            <a:avLst/>
          </a:prstGeom>
        </p:spPr>
        <p:txBody>
          <a:bodyPr wrap="square">
            <a:spAutoFit/>
          </a:bodyPr>
          <a:lstStyle/>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Offering a superset of Windows Pro with additional industry functionality. </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Lockdown gestures, write access, and USB devices by serial number.</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Enable more scenarios to support organizational needs.</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Customize the lockdown to meet a variety of needs.</a:t>
            </a:r>
          </a:p>
        </p:txBody>
      </p:sp>
    </p:spTree>
    <p:extLst>
      <p:ext uri="{BB962C8B-B14F-4D97-AF65-F5344CB8AC3E}">
        <p14:creationId xmlns:p14="http://schemas.microsoft.com/office/powerpoint/2010/main" val="171061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t="31407" r="267" b="14100"/>
          <a:stretch/>
        </p:blipFill>
        <p:spPr>
          <a:xfrm>
            <a:off x="0" y="0"/>
            <a:ext cx="12192000" cy="6858000"/>
          </a:xfrm>
          <a:prstGeom prst="rect">
            <a:avLst/>
          </a:prstGeom>
        </p:spPr>
      </p:pic>
      <p:sp>
        <p:nvSpPr>
          <p:cNvPr id="5" name="Text Placeholder 2"/>
          <p:cNvSpPr>
            <a:spLocks noGrp="1"/>
          </p:cNvSpPr>
          <p:nvPr>
            <p:ph type="body" sz="quarter" idx="15"/>
          </p:nvPr>
        </p:nvSpPr>
        <p:spPr>
          <a:xfrm>
            <a:off x="4972054" y="3244341"/>
            <a:ext cx="6731000" cy="369332"/>
          </a:xfrm>
        </p:spPr>
        <p:txBody>
          <a:bodyPr/>
          <a:lstStyle/>
          <a:p>
            <a:endParaRPr lang="en-US" dirty="0"/>
          </a:p>
        </p:txBody>
      </p:sp>
      <p:sp>
        <p:nvSpPr>
          <p:cNvPr id="7" name="Rectangle 6"/>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rgbClr val="505050"/>
                </a:solidFill>
              </a:rPr>
              <a:t>Office in </a:t>
            </a:r>
            <a:r>
              <a:rPr lang="en-US" sz="4400" dirty="0" smtClean="0">
                <a:solidFill>
                  <a:srgbClr val="505050"/>
                </a:solidFill>
              </a:rPr>
              <a:t>manufacturing &amp; </a:t>
            </a:r>
            <a:r>
              <a:rPr lang="en-US" sz="4400" dirty="0">
                <a:solidFill>
                  <a:srgbClr val="505050"/>
                </a:solidFill>
              </a:rPr>
              <a:t>resources </a:t>
            </a:r>
          </a:p>
        </p:txBody>
      </p:sp>
      <p:sp>
        <p:nvSpPr>
          <p:cNvPr id="11" name="Rectangle 10"/>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265789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1" t="13159" r="-1" b="2527"/>
          <a:stretch/>
        </p:blipFill>
        <p:spPr>
          <a:xfrm>
            <a:off x="0" y="0"/>
            <a:ext cx="12192000" cy="6857999"/>
          </a:xfrm>
          <a:prstGeom prst="rect">
            <a:avLst/>
          </a:prstGeom>
        </p:spPr>
      </p:pic>
      <p:sp>
        <p:nvSpPr>
          <p:cNvPr id="10" name="Rectangle 9"/>
          <p:cNvSpPr/>
          <p:nvPr/>
        </p:nvSpPr>
        <p:spPr>
          <a:xfrm>
            <a:off x="311" y="485"/>
            <a:ext cx="12191690" cy="3266973"/>
          </a:xfrm>
          <a:prstGeom prst="rect">
            <a:avLst/>
          </a:prstGeom>
          <a:gradFill>
            <a:gsLst>
              <a:gs pos="0">
                <a:schemeClr val="bg1">
                  <a:alpha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062" tIns="45532" rIns="91062" bIns="45532" rtlCol="0" anchor="ctr"/>
          <a:lstStyle/>
          <a:p>
            <a:pPr algn="ctr" defTabSz="1213866"/>
            <a:endParaRPr lang="en-US" sz="2400" dirty="0">
              <a:solidFill>
                <a:srgbClr val="FFFFFF"/>
              </a:solidFill>
            </a:endParaRPr>
          </a:p>
        </p:txBody>
      </p:sp>
      <p:sp>
        <p:nvSpPr>
          <p:cNvPr id="3" name="Title 2"/>
          <p:cNvSpPr>
            <a:spLocks noGrp="1"/>
          </p:cNvSpPr>
          <p:nvPr>
            <p:ph type="title"/>
          </p:nvPr>
        </p:nvSpPr>
        <p:spPr/>
        <p:txBody>
          <a:bodyPr/>
          <a:lstStyle/>
          <a:p>
            <a:r>
              <a:rPr lang="en-US" dirty="0">
                <a:solidFill>
                  <a:srgbClr val="002050"/>
                </a:solidFill>
              </a:rPr>
              <a:t>Windows in manufacturing &amp; </a:t>
            </a:r>
            <a:r>
              <a:rPr lang="en-US" dirty="0" smtClean="0">
                <a:solidFill>
                  <a:srgbClr val="002050"/>
                </a:solidFill>
              </a:rPr>
              <a:t>resources</a:t>
            </a:r>
            <a:endParaRPr lang="en-US" dirty="0">
              <a:solidFill>
                <a:srgbClr val="002050"/>
              </a:solidFill>
            </a:endParaRPr>
          </a:p>
        </p:txBody>
      </p:sp>
      <p:grpSp>
        <p:nvGrpSpPr>
          <p:cNvPr id="5" name="Group 4"/>
          <p:cNvGrpSpPr/>
          <p:nvPr/>
        </p:nvGrpSpPr>
        <p:grpSpPr>
          <a:xfrm>
            <a:off x="317924" y="3331157"/>
            <a:ext cx="6211372" cy="2778917"/>
            <a:chOff x="590801" y="2627718"/>
            <a:chExt cx="6335923" cy="2834640"/>
          </a:xfrm>
        </p:grpSpPr>
        <p:sp>
          <p:nvSpPr>
            <p:cNvPr id="4" name="Pentagon 3"/>
            <p:cNvSpPr/>
            <p:nvPr/>
          </p:nvSpPr>
          <p:spPr bwMode="auto">
            <a:xfrm>
              <a:off x="590801" y="2627718"/>
              <a:ext cx="6335923" cy="2834640"/>
            </a:xfrm>
            <a:prstGeom prst="homePlate">
              <a:avLst>
                <a:gd name="adj" fmla="val 46296"/>
              </a:avLst>
            </a:prstGeom>
            <a:solidFill>
              <a:schemeClr val="bg2">
                <a:alpha val="85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19496" tIns="59749" rIns="119496" bIns="5974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189766" fontAlgn="base">
                <a:spcBef>
                  <a:spcPct val="0"/>
                </a:spcBef>
                <a:spcAft>
                  <a:spcPct val="0"/>
                </a:spcAft>
              </a:pPr>
              <a:endParaRPr lang="en-US" sz="2800" kern="0" dirty="0">
                <a:gradFill>
                  <a:gsLst>
                    <a:gs pos="0">
                      <a:srgbClr val="FFFFFF"/>
                    </a:gs>
                    <a:gs pos="100000">
                      <a:srgbClr val="FFFFFF"/>
                    </a:gs>
                  </a:gsLst>
                  <a:lin ang="5400000" scaled="0"/>
                </a:gradFill>
              </a:endParaRPr>
            </a:p>
          </p:txBody>
        </p:sp>
        <p:sp>
          <p:nvSpPr>
            <p:cNvPr id="7" name="Text Placeholder 12"/>
            <p:cNvSpPr txBox="1">
              <a:spLocks/>
            </p:cNvSpPr>
            <p:nvPr/>
          </p:nvSpPr>
          <p:spPr>
            <a:xfrm>
              <a:off x="782321" y="3025900"/>
              <a:ext cx="4793760" cy="1107996"/>
            </a:xfrm>
            <a:prstGeom prst="rect">
              <a:avLst/>
            </a:prstGeom>
          </p:spPr>
          <p:txBody>
            <a:bodyPr vert="horz" wrap="square" lIns="0" tIns="0" rIns="0" bIns="0"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3500" dirty="0">
                  <a:solidFill>
                    <a:srgbClr val="FFFFFF"/>
                  </a:solidFill>
                  <a:latin typeface="Segoe UI Light" pitchFamily="34" charset="0"/>
                </a:rPr>
                <a:t>Devices and </a:t>
              </a:r>
              <a:r>
                <a:rPr lang="en-US" sz="3500" dirty="0" smtClean="0">
                  <a:solidFill>
                    <a:srgbClr val="FFFFFF"/>
                  </a:solidFill>
                  <a:latin typeface="Segoe UI Light" pitchFamily="34" charset="0"/>
                </a:rPr>
                <a:t>experiences users love</a:t>
              </a:r>
              <a:endParaRPr lang="en-US" sz="3500" dirty="0">
                <a:solidFill>
                  <a:srgbClr val="FFFFFF"/>
                </a:solidFill>
                <a:latin typeface="Segoe UI Light" pitchFamily="34" charset="0"/>
              </a:endParaRPr>
            </a:p>
          </p:txBody>
        </p:sp>
        <p:grpSp>
          <p:nvGrpSpPr>
            <p:cNvPr id="31" name="Group 30"/>
            <p:cNvGrpSpPr/>
            <p:nvPr/>
          </p:nvGrpSpPr>
          <p:grpSpPr>
            <a:xfrm>
              <a:off x="1593393" y="4285106"/>
              <a:ext cx="3152598" cy="838683"/>
              <a:chOff x="822575" y="3119837"/>
              <a:chExt cx="3807480" cy="1012901"/>
            </a:xfrm>
          </p:grpSpPr>
          <p:pic>
            <p:nvPicPr>
              <p:cNvPr id="32" name="Picture 31"/>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4376462" y="3611227"/>
                <a:ext cx="253593" cy="487218"/>
              </a:xfrm>
              <a:prstGeom prst="rect">
                <a:avLst/>
              </a:prstGeom>
            </p:spPr>
          </p:pic>
          <p:grpSp>
            <p:nvGrpSpPr>
              <p:cNvPr id="33" name="Group 32"/>
              <p:cNvGrpSpPr>
                <a:grpSpLocks noChangeAspect="1"/>
              </p:cNvGrpSpPr>
              <p:nvPr/>
            </p:nvGrpSpPr>
            <p:grpSpPr>
              <a:xfrm>
                <a:off x="3338470" y="3493511"/>
                <a:ext cx="790626" cy="609600"/>
                <a:chOff x="1919150" y="3044496"/>
                <a:chExt cx="666391" cy="475141"/>
              </a:xfrm>
              <a:solidFill>
                <a:srgbClr val="FFFFFF"/>
              </a:solidFill>
            </p:grpSpPr>
            <p:sp>
              <p:nvSpPr>
                <p:cNvPr id="38"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75">
                    <a:defRPr/>
                  </a:pPr>
                  <a:endParaRPr lang="en-US" kern="0" dirty="0">
                    <a:solidFill>
                      <a:srgbClr val="F2F2F2"/>
                    </a:solidFill>
                  </a:endParaRPr>
                </a:p>
              </p:txBody>
            </p:sp>
            <p:sp>
              <p:nvSpPr>
                <p:cNvPr id="39"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75">
                    <a:defRPr/>
                  </a:pPr>
                  <a:endParaRPr lang="en-US" kern="0" dirty="0">
                    <a:solidFill>
                      <a:srgbClr val="F2F2F2"/>
                    </a:solidFill>
                  </a:endParaRPr>
                </a:p>
              </p:txBody>
            </p:sp>
            <p:sp>
              <p:nvSpPr>
                <p:cNvPr id="40" name="Rectangle 39"/>
                <p:cNvSpPr/>
                <p:nvPr/>
              </p:nvSpPr>
              <p:spPr>
                <a:xfrm>
                  <a:off x="1919446" y="3492205"/>
                  <a:ext cx="665798" cy="27432"/>
                </a:xfrm>
                <a:prstGeom prst="rect">
                  <a:avLst/>
                </a:pr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75">
                    <a:defRPr/>
                  </a:pPr>
                  <a:endParaRPr lang="en-US" kern="0" dirty="0">
                    <a:solidFill>
                      <a:srgbClr val="F2F2F2"/>
                    </a:solidFill>
                  </a:endParaRPr>
                </a:p>
              </p:txBody>
            </p:sp>
          </p:grpSp>
          <p:grpSp>
            <p:nvGrpSpPr>
              <p:cNvPr id="34" name="Group 33"/>
              <p:cNvGrpSpPr/>
              <p:nvPr/>
            </p:nvGrpSpPr>
            <p:grpSpPr bwMode="black">
              <a:xfrm>
                <a:off x="822575" y="3429000"/>
                <a:ext cx="733998" cy="684322"/>
                <a:chOff x="2993403" y="3953114"/>
                <a:chExt cx="930764" cy="918513"/>
              </a:xfrm>
            </p:grpSpPr>
            <p:pic>
              <p:nvPicPr>
                <p:cNvPr id="36" name="Picture 35"/>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93403" y="4341602"/>
                  <a:ext cx="394555" cy="530025"/>
                </a:xfrm>
                <a:prstGeom prst="rect">
                  <a:avLst/>
                </a:prstGeom>
              </p:spPr>
            </p:pic>
            <p:sp>
              <p:nvSpPr>
                <p:cNvPr id="37" name="Freeform 36"/>
                <p:cNvSpPr>
                  <a:spLocks/>
                </p:cNvSpPr>
                <p:nvPr/>
              </p:nvSpPr>
              <p:spPr bwMode="black">
                <a:xfrm rot="10800000">
                  <a:off x="3356968" y="3953114"/>
                  <a:ext cx="567199"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89642" tIns="44821" rIns="89642" bIns="4482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grpSp>
          <p:sp>
            <p:nvSpPr>
              <p:cNvPr id="35" name="Freeform 34"/>
              <p:cNvSpPr>
                <a:spLocks noChangeAspect="1" noEditPoints="1"/>
              </p:cNvSpPr>
              <p:nvPr/>
            </p:nvSpPr>
            <p:spPr bwMode="auto">
              <a:xfrm>
                <a:off x="1856223" y="3119837"/>
                <a:ext cx="1275534" cy="101290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3760" tIns="56881" rIns="113760" bIns="56881"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019707">
                  <a:defRPr/>
                </a:pPr>
                <a:endParaRPr lang="en-US" sz="2700" kern="0" spc="-168" dirty="0">
                  <a:solidFill>
                    <a:srgbClr val="F2F2F2"/>
                  </a:solidFill>
                  <a:latin typeface="Segoe Light" pitchFamily="34" charset="0"/>
                </a:endParaRPr>
              </a:p>
            </p:txBody>
          </p:sp>
        </p:grpSp>
      </p:grpSp>
      <p:grpSp>
        <p:nvGrpSpPr>
          <p:cNvPr id="6" name="Group 5"/>
          <p:cNvGrpSpPr/>
          <p:nvPr/>
        </p:nvGrpSpPr>
        <p:grpSpPr>
          <a:xfrm>
            <a:off x="5436587" y="3331158"/>
            <a:ext cx="6212224" cy="2778917"/>
            <a:chOff x="5545601" y="2627719"/>
            <a:chExt cx="6336792" cy="2834640"/>
          </a:xfrm>
        </p:grpSpPr>
        <p:sp>
          <p:nvSpPr>
            <p:cNvPr id="19" name="Pentagon 18"/>
            <p:cNvSpPr/>
            <p:nvPr/>
          </p:nvSpPr>
          <p:spPr bwMode="auto">
            <a:xfrm flipH="1">
              <a:off x="5545601" y="2627719"/>
              <a:ext cx="6336792" cy="2834640"/>
            </a:xfrm>
            <a:prstGeom prst="homePlate">
              <a:avLst>
                <a:gd name="adj" fmla="val 44443"/>
              </a:avLst>
            </a:prstGeom>
            <a:solidFill>
              <a:schemeClr val="tx2">
                <a:alpha val="90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19496" tIns="59749" rIns="119496" bIns="5974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189766" fontAlgn="base">
                <a:spcBef>
                  <a:spcPct val="0"/>
                </a:spcBef>
                <a:spcAft>
                  <a:spcPct val="0"/>
                </a:spcAft>
              </a:pPr>
              <a:endParaRPr lang="en-US" sz="2800" kern="0" dirty="0">
                <a:gradFill>
                  <a:gsLst>
                    <a:gs pos="0">
                      <a:srgbClr val="FFFFFF"/>
                    </a:gs>
                    <a:gs pos="100000">
                      <a:srgbClr val="FFFFFF"/>
                    </a:gs>
                  </a:gsLst>
                  <a:lin ang="5400000" scaled="0"/>
                </a:gradFill>
              </a:endParaRPr>
            </a:p>
          </p:txBody>
        </p:sp>
        <p:sp>
          <p:nvSpPr>
            <p:cNvPr id="20" name="Text Placeholder 12"/>
            <p:cNvSpPr txBox="1">
              <a:spLocks/>
            </p:cNvSpPr>
            <p:nvPr/>
          </p:nvSpPr>
          <p:spPr>
            <a:xfrm>
              <a:off x="6567894" y="3025900"/>
              <a:ext cx="5140656" cy="1107996"/>
            </a:xfrm>
            <a:prstGeom prst="rect">
              <a:avLst/>
            </a:prstGeom>
          </p:spPr>
          <p:txBody>
            <a:bodyPr vert="horz" wrap="square" lIns="0" tIns="0" rIns="0" bIns="0"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3500" dirty="0" smtClean="0">
                  <a:solidFill>
                    <a:srgbClr val="FFFFFF"/>
                  </a:solidFill>
                  <a:latin typeface="Segoe UI Light" pitchFamily="34" charset="0"/>
                </a:rPr>
                <a:t>Enterprise-grade solutions manufacturing requires</a:t>
              </a:r>
              <a:endParaRPr lang="en-US" sz="3500" dirty="0">
                <a:solidFill>
                  <a:srgbClr val="FFFFFF"/>
                </a:solidFill>
                <a:latin typeface="Segoe UI Light" pitchFamily="34" charset="0"/>
              </a:endParaRPr>
            </a:p>
          </p:txBody>
        </p:sp>
        <p:grpSp>
          <p:nvGrpSpPr>
            <p:cNvPr id="41" name="Group 40"/>
            <p:cNvGrpSpPr/>
            <p:nvPr/>
          </p:nvGrpSpPr>
          <p:grpSpPr>
            <a:xfrm>
              <a:off x="7772305" y="4285105"/>
              <a:ext cx="2949998" cy="957795"/>
              <a:chOff x="7627130" y="2878913"/>
              <a:chExt cx="2750816" cy="893128"/>
            </a:xfrm>
          </p:grpSpPr>
          <p:pic>
            <p:nvPicPr>
              <p:cNvPr id="42" name="Picture 41" descr="C:\Users\chrisw\Desktop\Cloud Services 3.pn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7627130" y="3193511"/>
                <a:ext cx="689487" cy="47541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8615556" y="3231524"/>
                <a:ext cx="324031" cy="424941"/>
              </a:xfrm>
              <a:prstGeom prst="rect">
                <a:avLst/>
              </a:prstGeom>
              <a:noFill/>
            </p:spPr>
          </p:pic>
          <p:pic>
            <p:nvPicPr>
              <p:cNvPr id="44" name="Picture 43"/>
              <p:cNvPicPr>
                <a:picLocks noChangeAspect="1" noChangeArrowheads="1"/>
              </p:cNvPicPr>
              <p:nvPr/>
            </p:nvPicPr>
            <p:blipFill>
              <a:blip r:embed="rId11" cstate="screen">
                <a:biLevel thresh="25000"/>
                <a:extLst>
                  <a:ext uri="{28A0092B-C50C-407E-A947-70E740481C1C}">
                    <a14:useLocalDpi xmlns:a14="http://schemas.microsoft.com/office/drawing/2010/main"/>
                  </a:ext>
                </a:extLst>
              </a:blip>
              <a:stretch>
                <a:fillRect/>
              </a:stretch>
            </p:blipFill>
            <p:spPr bwMode="auto">
              <a:xfrm>
                <a:off x="9193115" y="2878913"/>
                <a:ext cx="1184831" cy="893128"/>
              </a:xfrm>
              <a:prstGeom prst="rect">
                <a:avLst/>
              </a:prstGeom>
              <a:noFill/>
            </p:spPr>
          </p:pic>
        </p:grpSp>
      </p:grpSp>
    </p:spTree>
    <p:extLst>
      <p:ext uri="{BB962C8B-B14F-4D97-AF65-F5344CB8AC3E}">
        <p14:creationId xmlns:p14="http://schemas.microsoft.com/office/powerpoint/2010/main" val="124389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69818" y="203200"/>
            <a:ext cx="11879180" cy="6360161"/>
            <a:chOff x="0" y="122636"/>
            <a:chExt cx="12202496" cy="6533266"/>
          </a:xfrm>
        </p:grpSpPr>
        <p:pic>
          <p:nvPicPr>
            <p:cNvPr id="29" name="Picture 28"/>
            <p:cNvPicPr>
              <a:picLocks noChangeAspect="1"/>
            </p:cNvPicPr>
            <p:nvPr/>
          </p:nvPicPr>
          <p:blipFill rotWithShape="1">
            <a:blip r:embed="rId3">
              <a:extLst>
                <a:ext uri="{28A0092B-C50C-407E-A947-70E740481C1C}">
                  <a14:useLocalDpi xmlns:a14="http://schemas.microsoft.com/office/drawing/2010/main"/>
                </a:ext>
              </a:extLst>
            </a:blip>
            <a:srcRect l="453" t="315" r="8281" b="1028"/>
            <a:stretch/>
          </p:blipFill>
          <p:spPr>
            <a:xfrm>
              <a:off x="0" y="122636"/>
              <a:ext cx="6083416" cy="6533265"/>
            </a:xfrm>
            <a:prstGeom prst="rect">
              <a:avLst/>
            </a:prstGeom>
          </p:spPr>
        </p:pic>
        <p:sp>
          <p:nvSpPr>
            <p:cNvPr id="30" name="Text Placeholder 12"/>
            <p:cNvSpPr txBox="1">
              <a:spLocks/>
            </p:cNvSpPr>
            <p:nvPr/>
          </p:nvSpPr>
          <p:spPr>
            <a:xfrm>
              <a:off x="6427137" y="5092324"/>
              <a:ext cx="2356826"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399" dirty="0">
                  <a:solidFill>
                    <a:srgbClr val="FFFFFF"/>
                  </a:solidFill>
                </a:rPr>
                <a:t>Flexibility </a:t>
              </a:r>
              <a:br>
                <a:rPr lang="en-US" sz="2399" dirty="0">
                  <a:solidFill>
                    <a:srgbClr val="FFFFFF"/>
                  </a:solidFill>
                </a:rPr>
              </a:br>
              <a:r>
                <a:rPr lang="en-US" sz="2399" dirty="0">
                  <a:solidFill>
                    <a:srgbClr val="FFFFFF"/>
                  </a:solidFill>
                </a:rPr>
                <a:t>and choice</a:t>
              </a:r>
            </a:p>
          </p:txBody>
        </p:sp>
        <p:sp>
          <p:nvSpPr>
            <p:cNvPr id="31" name="Text Placeholder 12"/>
            <p:cNvSpPr txBox="1">
              <a:spLocks/>
            </p:cNvSpPr>
            <p:nvPr/>
          </p:nvSpPr>
          <p:spPr>
            <a:xfrm>
              <a:off x="6340670" y="1913794"/>
              <a:ext cx="2189840"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399" dirty="0">
                  <a:solidFill>
                    <a:srgbClr val="FFFFFF"/>
                  </a:solidFill>
                </a:rPr>
                <a:t>Enterprise-grade cloud</a:t>
              </a:r>
            </a:p>
          </p:txBody>
        </p:sp>
        <p:sp>
          <p:nvSpPr>
            <p:cNvPr id="32" name="Text Placeholder 12"/>
            <p:cNvSpPr txBox="1">
              <a:spLocks/>
            </p:cNvSpPr>
            <p:nvPr/>
          </p:nvSpPr>
          <p:spPr>
            <a:xfrm>
              <a:off x="9160140" y="1913794"/>
              <a:ext cx="2481918" cy="100293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2399" dirty="0">
                  <a:solidFill>
                    <a:srgbClr val="FFFFFF"/>
                  </a:solidFill>
                </a:rPr>
                <a:t>Essential productivity services</a:t>
              </a:r>
            </a:p>
          </p:txBody>
        </p:sp>
        <p:sp>
          <p:nvSpPr>
            <p:cNvPr id="33" name="Text Placeholder 12"/>
            <p:cNvSpPr txBox="1">
              <a:spLocks/>
            </p:cNvSpPr>
            <p:nvPr/>
          </p:nvSpPr>
          <p:spPr>
            <a:xfrm>
              <a:off x="9222684" y="5092323"/>
              <a:ext cx="2356826"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2399" dirty="0">
                  <a:solidFill>
                    <a:srgbClr val="FFFFFF"/>
                  </a:solidFill>
                </a:rPr>
                <a:t>Familiar</a:t>
              </a:r>
              <a:br>
                <a:rPr lang="en-US" sz="2399" dirty="0">
                  <a:solidFill>
                    <a:srgbClr val="FFFFFF"/>
                  </a:solidFill>
                </a:rPr>
              </a:br>
              <a:r>
                <a:rPr lang="en-US" sz="2399" dirty="0">
                  <a:solidFill>
                    <a:srgbClr val="FFFFFF"/>
                  </a:solidFill>
                </a:rPr>
                <a:t> and easy </a:t>
              </a:r>
            </a:p>
          </p:txBody>
        </p:sp>
        <p:sp>
          <p:nvSpPr>
            <p:cNvPr id="38" name="Title 1"/>
            <p:cNvSpPr txBox="1">
              <a:spLocks/>
            </p:cNvSpPr>
            <p:nvPr/>
          </p:nvSpPr>
          <p:spPr>
            <a:xfrm>
              <a:off x="494249" y="3529024"/>
              <a:ext cx="5093054" cy="77417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spcBef>
                  <a:spcPts val="1200"/>
                </a:spcBef>
              </a:pPr>
              <a:r>
                <a:rPr sz="5398" dirty="0">
                  <a:solidFill>
                    <a:srgbClr val="FFFFFF"/>
                  </a:solidFill>
                </a:rPr>
                <a:t>Office Vision: </a:t>
              </a:r>
              <a:r>
                <a:rPr sz="6598" dirty="0">
                  <a:solidFill>
                    <a:srgbClr val="FFFFFF"/>
                  </a:solidFill>
                </a:rPr>
                <a:t/>
              </a:r>
              <a:br>
                <a:rPr sz="6598" dirty="0">
                  <a:solidFill>
                    <a:srgbClr val="FFFFFF"/>
                  </a:solidFill>
                </a:rPr>
              </a:br>
              <a:endParaRPr sz="1999" dirty="0">
                <a:solidFill>
                  <a:srgbClr val="00188F">
                    <a:lumMod val="20000"/>
                    <a:lumOff val="80000"/>
                  </a:srgbClr>
                </a:solidFill>
                <a:latin typeface="Segoe UI"/>
              </a:endParaRPr>
            </a:p>
          </p:txBody>
        </p:sp>
        <p:grpSp>
          <p:nvGrpSpPr>
            <p:cNvPr id="39" name="Group 38"/>
            <p:cNvGrpSpPr/>
            <p:nvPr/>
          </p:nvGrpSpPr>
          <p:grpSpPr>
            <a:xfrm>
              <a:off x="6170822" y="122637"/>
              <a:ext cx="6031674" cy="6533265"/>
              <a:chOff x="6160326" y="60946"/>
              <a:chExt cx="5766212" cy="6245727"/>
            </a:xfrm>
          </p:grpSpPr>
          <p:grpSp>
            <p:nvGrpSpPr>
              <p:cNvPr id="44" name="Group 43"/>
              <p:cNvGrpSpPr/>
              <p:nvPr/>
            </p:nvGrpSpPr>
            <p:grpSpPr>
              <a:xfrm>
                <a:off x="6160327" y="3237809"/>
                <a:ext cx="2847207" cy="3068864"/>
                <a:chOff x="6145307" y="3553762"/>
                <a:chExt cx="2847949" cy="3069664"/>
              </a:xfrm>
            </p:grpSpPr>
            <p:sp>
              <p:nvSpPr>
                <p:cNvPr id="58" name="Rectangle 57"/>
                <p:cNvSpPr/>
                <p:nvPr/>
              </p:nvSpPr>
              <p:spPr bwMode="auto">
                <a:xfrm>
                  <a:off x="6145307" y="3553762"/>
                  <a:ext cx="2847949" cy="3069664"/>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9" name="Text Placeholder 12"/>
                <p:cNvSpPr txBox="1">
                  <a:spLocks/>
                </p:cNvSpPr>
                <p:nvPr/>
              </p:nvSpPr>
              <p:spPr>
                <a:xfrm>
                  <a:off x="6351182" y="3651805"/>
                  <a:ext cx="2461765" cy="77559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799" dirty="0">
                      <a:solidFill>
                        <a:srgbClr val="FFFFFF"/>
                      </a:solidFill>
                    </a:rPr>
                    <a:t>Flexibility </a:t>
                  </a:r>
                  <a:br>
                    <a:rPr lang="en-US" sz="2799" dirty="0">
                      <a:solidFill>
                        <a:srgbClr val="FFFFFF"/>
                      </a:solidFill>
                    </a:rPr>
                  </a:br>
                  <a:r>
                    <a:rPr lang="en-US" sz="2799" dirty="0">
                      <a:solidFill>
                        <a:srgbClr val="FFFFFF"/>
                      </a:solidFill>
                    </a:rPr>
                    <a:t>and choice</a:t>
                  </a:r>
                </a:p>
              </p:txBody>
            </p:sp>
            <p:sp>
              <p:nvSpPr>
                <p:cNvPr id="60" name="Freeform 9"/>
                <p:cNvSpPr>
                  <a:spLocks noEditPoints="1"/>
                </p:cNvSpPr>
                <p:nvPr/>
              </p:nvSpPr>
              <p:spPr bwMode="auto">
                <a:xfrm>
                  <a:off x="7998940" y="5435829"/>
                  <a:ext cx="794048" cy="797708"/>
                </a:xfrm>
                <a:custGeom>
                  <a:avLst/>
                  <a:gdLst>
                    <a:gd name="T0" fmla="*/ 159 w 181"/>
                    <a:gd name="T1" fmla="*/ 78 h 181"/>
                    <a:gd name="T2" fmla="*/ 161 w 181"/>
                    <a:gd name="T3" fmla="*/ 83 h 181"/>
                    <a:gd name="T4" fmla="*/ 107 w 181"/>
                    <a:gd name="T5" fmla="*/ 73 h 181"/>
                    <a:gd name="T6" fmla="*/ 110 w 181"/>
                    <a:gd name="T7" fmla="*/ 71 h 181"/>
                    <a:gd name="T8" fmla="*/ 123 w 181"/>
                    <a:gd name="T9" fmla="*/ 70 h 181"/>
                    <a:gd name="T10" fmla="*/ 127 w 181"/>
                    <a:gd name="T11" fmla="*/ 78 h 181"/>
                    <a:gd name="T12" fmla="*/ 136 w 181"/>
                    <a:gd name="T13" fmla="*/ 83 h 181"/>
                    <a:gd name="T14" fmla="*/ 141 w 181"/>
                    <a:gd name="T15" fmla="*/ 75 h 181"/>
                    <a:gd name="T16" fmla="*/ 89 w 181"/>
                    <a:gd name="T17" fmla="*/ 70 h 181"/>
                    <a:gd name="T18" fmla="*/ 62 w 181"/>
                    <a:gd name="T19" fmla="*/ 64 h 181"/>
                    <a:gd name="T20" fmla="*/ 78 w 181"/>
                    <a:gd name="T21" fmla="*/ 99 h 181"/>
                    <a:gd name="T22" fmla="*/ 83 w 181"/>
                    <a:gd name="T23" fmla="*/ 124 h 181"/>
                    <a:gd name="T24" fmla="*/ 81 w 181"/>
                    <a:gd name="T25" fmla="*/ 160 h 181"/>
                    <a:gd name="T26" fmla="*/ 29 w 181"/>
                    <a:gd name="T27" fmla="*/ 134 h 181"/>
                    <a:gd name="T28" fmla="*/ 16 w 181"/>
                    <a:gd name="T29" fmla="*/ 111 h 181"/>
                    <a:gd name="T30" fmla="*/ 0 w 181"/>
                    <a:gd name="T31" fmla="*/ 80 h 181"/>
                    <a:gd name="T32" fmla="*/ 15 w 181"/>
                    <a:gd name="T33" fmla="*/ 58 h 181"/>
                    <a:gd name="T34" fmla="*/ 20 w 181"/>
                    <a:gd name="T35" fmla="*/ 28 h 181"/>
                    <a:gd name="T36" fmla="*/ 25 w 181"/>
                    <a:gd name="T37" fmla="*/ 41 h 181"/>
                    <a:gd name="T38" fmla="*/ 31 w 181"/>
                    <a:gd name="T39" fmla="*/ 30 h 181"/>
                    <a:gd name="T40" fmla="*/ 32 w 181"/>
                    <a:gd name="T41" fmla="*/ 20 h 181"/>
                    <a:gd name="T42" fmla="*/ 81 w 181"/>
                    <a:gd name="T43" fmla="*/ 0 h 181"/>
                    <a:gd name="T44" fmla="*/ 107 w 181"/>
                    <a:gd name="T45" fmla="*/ 20 h 181"/>
                    <a:gd name="T46" fmla="*/ 79 w 181"/>
                    <a:gd name="T47" fmla="*/ 23 h 181"/>
                    <a:gd name="T48" fmla="*/ 81 w 181"/>
                    <a:gd name="T49" fmla="*/ 27 h 181"/>
                    <a:gd name="T50" fmla="*/ 87 w 181"/>
                    <a:gd name="T51" fmla="*/ 31 h 181"/>
                    <a:gd name="T52" fmla="*/ 87 w 181"/>
                    <a:gd name="T53" fmla="*/ 24 h 181"/>
                    <a:gd name="T54" fmla="*/ 94 w 181"/>
                    <a:gd name="T55" fmla="*/ 20 h 181"/>
                    <a:gd name="T56" fmla="*/ 93 w 181"/>
                    <a:gd name="T57" fmla="*/ 23 h 181"/>
                    <a:gd name="T58" fmla="*/ 99 w 181"/>
                    <a:gd name="T59" fmla="*/ 25 h 181"/>
                    <a:gd name="T60" fmla="*/ 96 w 181"/>
                    <a:gd name="T61" fmla="*/ 29 h 181"/>
                    <a:gd name="T62" fmla="*/ 96 w 181"/>
                    <a:gd name="T63" fmla="*/ 32 h 181"/>
                    <a:gd name="T64" fmla="*/ 90 w 181"/>
                    <a:gd name="T65" fmla="*/ 36 h 181"/>
                    <a:gd name="T66" fmla="*/ 79 w 181"/>
                    <a:gd name="T67" fmla="*/ 34 h 181"/>
                    <a:gd name="T68" fmla="*/ 76 w 181"/>
                    <a:gd name="T69" fmla="*/ 37 h 181"/>
                    <a:gd name="T70" fmla="*/ 66 w 181"/>
                    <a:gd name="T71" fmla="*/ 46 h 181"/>
                    <a:gd name="T72" fmla="*/ 60 w 181"/>
                    <a:gd name="T73" fmla="*/ 51 h 181"/>
                    <a:gd name="T74" fmla="*/ 71 w 181"/>
                    <a:gd name="T75" fmla="*/ 52 h 181"/>
                    <a:gd name="T76" fmla="*/ 87 w 181"/>
                    <a:gd name="T77" fmla="*/ 57 h 181"/>
                    <a:gd name="T78" fmla="*/ 82 w 181"/>
                    <a:gd name="T79" fmla="*/ 48 h 181"/>
                    <a:gd name="T80" fmla="*/ 92 w 181"/>
                    <a:gd name="T81" fmla="*/ 51 h 181"/>
                    <a:gd name="T82" fmla="*/ 95 w 181"/>
                    <a:gd name="T83" fmla="*/ 56 h 181"/>
                    <a:gd name="T84" fmla="*/ 99 w 181"/>
                    <a:gd name="T85" fmla="*/ 55 h 181"/>
                    <a:gd name="T86" fmla="*/ 110 w 181"/>
                    <a:gd name="T87" fmla="*/ 62 h 181"/>
                    <a:gd name="T88" fmla="*/ 106 w 181"/>
                    <a:gd name="T89" fmla="*/ 69 h 181"/>
                    <a:gd name="T90" fmla="*/ 60 w 181"/>
                    <a:gd name="T91" fmla="*/ 30 h 181"/>
                    <a:gd name="T92" fmla="*/ 66 w 181"/>
                    <a:gd name="T93" fmla="*/ 26 h 181"/>
                    <a:gd name="T94" fmla="*/ 70 w 181"/>
                    <a:gd name="T95" fmla="*/ 29 h 181"/>
                    <a:gd name="T96" fmla="*/ 64 w 181"/>
                    <a:gd name="T97" fmla="*/ 27 h 181"/>
                    <a:gd name="T98" fmla="*/ 136 w 181"/>
                    <a:gd name="T99" fmla="*/ 181 h 181"/>
                    <a:gd name="T100" fmla="*/ 165 w 181"/>
                    <a:gd name="T101" fmla="*/ 124 h 181"/>
                    <a:gd name="T102" fmla="*/ 110 w 181"/>
                    <a:gd name="T103"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181">
                      <a:moveTo>
                        <a:pt x="160" y="89"/>
                      </a:moveTo>
                      <a:cubicBezTo>
                        <a:pt x="158" y="87"/>
                        <a:pt x="155" y="86"/>
                        <a:pt x="152" y="85"/>
                      </a:cubicBezTo>
                      <a:cubicBezTo>
                        <a:pt x="154" y="83"/>
                        <a:pt x="157" y="81"/>
                        <a:pt x="158" y="78"/>
                      </a:cubicBezTo>
                      <a:cubicBezTo>
                        <a:pt x="158" y="78"/>
                        <a:pt x="159" y="78"/>
                        <a:pt x="159" y="78"/>
                      </a:cubicBezTo>
                      <a:cubicBezTo>
                        <a:pt x="160" y="78"/>
                        <a:pt x="160" y="78"/>
                        <a:pt x="160" y="79"/>
                      </a:cubicBezTo>
                      <a:cubicBezTo>
                        <a:pt x="160" y="79"/>
                        <a:pt x="160" y="80"/>
                        <a:pt x="160" y="81"/>
                      </a:cubicBezTo>
                      <a:cubicBezTo>
                        <a:pt x="160" y="81"/>
                        <a:pt x="160" y="81"/>
                        <a:pt x="161" y="82"/>
                      </a:cubicBezTo>
                      <a:cubicBezTo>
                        <a:pt x="161" y="82"/>
                        <a:pt x="161" y="82"/>
                        <a:pt x="161" y="83"/>
                      </a:cubicBezTo>
                      <a:cubicBezTo>
                        <a:pt x="161" y="85"/>
                        <a:pt x="161" y="87"/>
                        <a:pt x="160" y="89"/>
                      </a:cubicBezTo>
                      <a:close/>
                      <a:moveTo>
                        <a:pt x="108" y="71"/>
                      </a:moveTo>
                      <a:cubicBezTo>
                        <a:pt x="107" y="71"/>
                        <a:pt x="107" y="71"/>
                        <a:pt x="107" y="72"/>
                      </a:cubicBezTo>
                      <a:cubicBezTo>
                        <a:pt x="107" y="72"/>
                        <a:pt x="107" y="72"/>
                        <a:pt x="107" y="73"/>
                      </a:cubicBezTo>
                      <a:cubicBezTo>
                        <a:pt x="109" y="78"/>
                        <a:pt x="111" y="83"/>
                        <a:pt x="113" y="88"/>
                      </a:cubicBezTo>
                      <a:cubicBezTo>
                        <a:pt x="115" y="87"/>
                        <a:pt x="116" y="86"/>
                        <a:pt x="118" y="86"/>
                      </a:cubicBezTo>
                      <a:cubicBezTo>
                        <a:pt x="116" y="81"/>
                        <a:pt x="113" y="76"/>
                        <a:pt x="111" y="71"/>
                      </a:cubicBezTo>
                      <a:cubicBezTo>
                        <a:pt x="110" y="71"/>
                        <a:pt x="110" y="71"/>
                        <a:pt x="110" y="71"/>
                      </a:cubicBezTo>
                      <a:cubicBezTo>
                        <a:pt x="108" y="71"/>
                        <a:pt x="108" y="71"/>
                        <a:pt x="108" y="71"/>
                      </a:cubicBezTo>
                      <a:close/>
                      <a:moveTo>
                        <a:pt x="126" y="69"/>
                      </a:moveTo>
                      <a:cubicBezTo>
                        <a:pt x="126" y="68"/>
                        <a:pt x="125" y="68"/>
                        <a:pt x="125" y="68"/>
                      </a:cubicBezTo>
                      <a:cubicBezTo>
                        <a:pt x="123" y="70"/>
                        <a:pt x="123" y="70"/>
                        <a:pt x="123" y="70"/>
                      </a:cubicBezTo>
                      <a:cubicBezTo>
                        <a:pt x="122" y="70"/>
                        <a:pt x="122" y="70"/>
                        <a:pt x="122" y="71"/>
                      </a:cubicBezTo>
                      <a:cubicBezTo>
                        <a:pt x="123" y="74"/>
                        <a:pt x="125" y="76"/>
                        <a:pt x="125" y="78"/>
                      </a:cubicBezTo>
                      <a:cubicBezTo>
                        <a:pt x="126" y="78"/>
                        <a:pt x="126" y="78"/>
                        <a:pt x="126" y="79"/>
                      </a:cubicBezTo>
                      <a:cubicBezTo>
                        <a:pt x="126" y="79"/>
                        <a:pt x="127" y="79"/>
                        <a:pt x="127" y="78"/>
                      </a:cubicBezTo>
                      <a:cubicBezTo>
                        <a:pt x="128" y="78"/>
                        <a:pt x="129" y="77"/>
                        <a:pt x="131" y="77"/>
                      </a:cubicBezTo>
                      <a:cubicBezTo>
                        <a:pt x="132" y="78"/>
                        <a:pt x="133" y="79"/>
                        <a:pt x="134" y="80"/>
                      </a:cubicBezTo>
                      <a:cubicBezTo>
                        <a:pt x="133" y="81"/>
                        <a:pt x="131" y="82"/>
                        <a:pt x="130" y="83"/>
                      </a:cubicBezTo>
                      <a:cubicBezTo>
                        <a:pt x="132" y="83"/>
                        <a:pt x="134" y="83"/>
                        <a:pt x="136" y="83"/>
                      </a:cubicBezTo>
                      <a:cubicBezTo>
                        <a:pt x="140" y="83"/>
                        <a:pt x="144" y="83"/>
                        <a:pt x="147" y="84"/>
                      </a:cubicBezTo>
                      <a:cubicBezTo>
                        <a:pt x="147" y="83"/>
                        <a:pt x="147" y="83"/>
                        <a:pt x="147" y="82"/>
                      </a:cubicBezTo>
                      <a:cubicBezTo>
                        <a:pt x="145" y="80"/>
                        <a:pt x="144" y="77"/>
                        <a:pt x="142" y="75"/>
                      </a:cubicBezTo>
                      <a:cubicBezTo>
                        <a:pt x="142" y="75"/>
                        <a:pt x="142" y="75"/>
                        <a:pt x="141" y="75"/>
                      </a:cubicBezTo>
                      <a:cubicBezTo>
                        <a:pt x="138" y="74"/>
                        <a:pt x="134" y="73"/>
                        <a:pt x="130" y="72"/>
                      </a:cubicBezTo>
                      <a:cubicBezTo>
                        <a:pt x="128" y="71"/>
                        <a:pt x="127" y="70"/>
                        <a:pt x="126" y="69"/>
                      </a:cubicBezTo>
                      <a:close/>
                      <a:moveTo>
                        <a:pt x="91" y="70"/>
                      </a:moveTo>
                      <a:cubicBezTo>
                        <a:pt x="90" y="70"/>
                        <a:pt x="90" y="71"/>
                        <a:pt x="89" y="70"/>
                      </a:cubicBezTo>
                      <a:cubicBezTo>
                        <a:pt x="87" y="69"/>
                        <a:pt x="84" y="67"/>
                        <a:pt x="81" y="65"/>
                      </a:cubicBezTo>
                      <a:cubicBezTo>
                        <a:pt x="81" y="65"/>
                        <a:pt x="81" y="65"/>
                        <a:pt x="81" y="64"/>
                      </a:cubicBezTo>
                      <a:cubicBezTo>
                        <a:pt x="81" y="64"/>
                        <a:pt x="81" y="64"/>
                        <a:pt x="80" y="61"/>
                      </a:cubicBezTo>
                      <a:cubicBezTo>
                        <a:pt x="74" y="61"/>
                        <a:pt x="68" y="62"/>
                        <a:pt x="62" y="64"/>
                      </a:cubicBezTo>
                      <a:cubicBezTo>
                        <a:pt x="58" y="68"/>
                        <a:pt x="55" y="71"/>
                        <a:pt x="52" y="75"/>
                      </a:cubicBezTo>
                      <a:cubicBezTo>
                        <a:pt x="51" y="81"/>
                        <a:pt x="50" y="86"/>
                        <a:pt x="50" y="91"/>
                      </a:cubicBezTo>
                      <a:cubicBezTo>
                        <a:pt x="54" y="94"/>
                        <a:pt x="57" y="97"/>
                        <a:pt x="60" y="100"/>
                      </a:cubicBezTo>
                      <a:cubicBezTo>
                        <a:pt x="66" y="100"/>
                        <a:pt x="72" y="100"/>
                        <a:pt x="78" y="99"/>
                      </a:cubicBezTo>
                      <a:cubicBezTo>
                        <a:pt x="79" y="99"/>
                        <a:pt x="79" y="99"/>
                        <a:pt x="79" y="100"/>
                      </a:cubicBezTo>
                      <a:cubicBezTo>
                        <a:pt x="81" y="105"/>
                        <a:pt x="83" y="111"/>
                        <a:pt x="84" y="116"/>
                      </a:cubicBezTo>
                      <a:cubicBezTo>
                        <a:pt x="84" y="116"/>
                        <a:pt x="84" y="116"/>
                        <a:pt x="84" y="117"/>
                      </a:cubicBezTo>
                      <a:cubicBezTo>
                        <a:pt x="84" y="119"/>
                        <a:pt x="83" y="121"/>
                        <a:pt x="83" y="124"/>
                      </a:cubicBezTo>
                      <a:cubicBezTo>
                        <a:pt x="83" y="125"/>
                        <a:pt x="83" y="125"/>
                        <a:pt x="84" y="126"/>
                      </a:cubicBezTo>
                      <a:cubicBezTo>
                        <a:pt x="83" y="129"/>
                        <a:pt x="83" y="132"/>
                        <a:pt x="83" y="136"/>
                      </a:cubicBezTo>
                      <a:cubicBezTo>
                        <a:pt x="83" y="144"/>
                        <a:pt x="85" y="153"/>
                        <a:pt x="89" y="160"/>
                      </a:cubicBezTo>
                      <a:cubicBezTo>
                        <a:pt x="86" y="160"/>
                        <a:pt x="83" y="160"/>
                        <a:pt x="81" y="160"/>
                      </a:cubicBezTo>
                      <a:cubicBezTo>
                        <a:pt x="59" y="160"/>
                        <a:pt x="38" y="152"/>
                        <a:pt x="23" y="137"/>
                      </a:cubicBezTo>
                      <a:cubicBezTo>
                        <a:pt x="23" y="136"/>
                        <a:pt x="23" y="136"/>
                        <a:pt x="23" y="136"/>
                      </a:cubicBezTo>
                      <a:cubicBezTo>
                        <a:pt x="23" y="135"/>
                        <a:pt x="24" y="135"/>
                        <a:pt x="24" y="135"/>
                      </a:cubicBezTo>
                      <a:cubicBezTo>
                        <a:pt x="26" y="134"/>
                        <a:pt x="27" y="134"/>
                        <a:pt x="29" y="134"/>
                      </a:cubicBezTo>
                      <a:cubicBezTo>
                        <a:pt x="30" y="132"/>
                        <a:pt x="31" y="128"/>
                        <a:pt x="32" y="124"/>
                      </a:cubicBezTo>
                      <a:cubicBezTo>
                        <a:pt x="27" y="122"/>
                        <a:pt x="23" y="120"/>
                        <a:pt x="19" y="117"/>
                      </a:cubicBezTo>
                      <a:cubicBezTo>
                        <a:pt x="19" y="117"/>
                        <a:pt x="18" y="117"/>
                        <a:pt x="18" y="117"/>
                      </a:cubicBezTo>
                      <a:cubicBezTo>
                        <a:pt x="18" y="114"/>
                        <a:pt x="17" y="113"/>
                        <a:pt x="16" y="111"/>
                      </a:cubicBezTo>
                      <a:cubicBezTo>
                        <a:pt x="13" y="108"/>
                        <a:pt x="10" y="105"/>
                        <a:pt x="8" y="102"/>
                      </a:cubicBezTo>
                      <a:cubicBezTo>
                        <a:pt x="6" y="102"/>
                        <a:pt x="5" y="101"/>
                        <a:pt x="3" y="100"/>
                      </a:cubicBezTo>
                      <a:cubicBezTo>
                        <a:pt x="3" y="100"/>
                        <a:pt x="3" y="100"/>
                        <a:pt x="3" y="100"/>
                      </a:cubicBezTo>
                      <a:cubicBezTo>
                        <a:pt x="1" y="93"/>
                        <a:pt x="0" y="86"/>
                        <a:pt x="0" y="80"/>
                      </a:cubicBezTo>
                      <a:cubicBezTo>
                        <a:pt x="0" y="77"/>
                        <a:pt x="1" y="74"/>
                        <a:pt x="1" y="70"/>
                      </a:cubicBezTo>
                      <a:cubicBezTo>
                        <a:pt x="1" y="70"/>
                        <a:pt x="1" y="70"/>
                        <a:pt x="1" y="70"/>
                      </a:cubicBezTo>
                      <a:cubicBezTo>
                        <a:pt x="3" y="68"/>
                        <a:pt x="4" y="67"/>
                        <a:pt x="6" y="64"/>
                      </a:cubicBezTo>
                      <a:cubicBezTo>
                        <a:pt x="9" y="63"/>
                        <a:pt x="12" y="61"/>
                        <a:pt x="15" y="58"/>
                      </a:cubicBezTo>
                      <a:cubicBezTo>
                        <a:pt x="14" y="54"/>
                        <a:pt x="12" y="49"/>
                        <a:pt x="11" y="43"/>
                      </a:cubicBezTo>
                      <a:cubicBezTo>
                        <a:pt x="11" y="43"/>
                        <a:pt x="11" y="43"/>
                        <a:pt x="10" y="43"/>
                      </a:cubicBezTo>
                      <a:cubicBezTo>
                        <a:pt x="10" y="43"/>
                        <a:pt x="10" y="42"/>
                        <a:pt x="10" y="42"/>
                      </a:cubicBezTo>
                      <a:cubicBezTo>
                        <a:pt x="13" y="37"/>
                        <a:pt x="16" y="32"/>
                        <a:pt x="20" y="28"/>
                      </a:cubicBezTo>
                      <a:cubicBezTo>
                        <a:pt x="20" y="28"/>
                        <a:pt x="21" y="27"/>
                        <a:pt x="21" y="28"/>
                      </a:cubicBezTo>
                      <a:cubicBezTo>
                        <a:pt x="22" y="28"/>
                        <a:pt x="22" y="28"/>
                        <a:pt x="22" y="28"/>
                      </a:cubicBezTo>
                      <a:cubicBezTo>
                        <a:pt x="22" y="31"/>
                        <a:pt x="23" y="36"/>
                        <a:pt x="23" y="41"/>
                      </a:cubicBezTo>
                      <a:cubicBezTo>
                        <a:pt x="24" y="41"/>
                        <a:pt x="25" y="41"/>
                        <a:pt x="25" y="41"/>
                      </a:cubicBezTo>
                      <a:cubicBezTo>
                        <a:pt x="26" y="38"/>
                        <a:pt x="27" y="36"/>
                        <a:pt x="27" y="35"/>
                      </a:cubicBezTo>
                      <a:cubicBezTo>
                        <a:pt x="27" y="34"/>
                        <a:pt x="27" y="34"/>
                        <a:pt x="28" y="34"/>
                      </a:cubicBezTo>
                      <a:cubicBezTo>
                        <a:pt x="28" y="34"/>
                        <a:pt x="29" y="33"/>
                        <a:pt x="30" y="33"/>
                      </a:cubicBezTo>
                      <a:cubicBezTo>
                        <a:pt x="30" y="31"/>
                        <a:pt x="31" y="31"/>
                        <a:pt x="31" y="30"/>
                      </a:cubicBezTo>
                      <a:cubicBezTo>
                        <a:pt x="31" y="30"/>
                        <a:pt x="31" y="30"/>
                        <a:pt x="31" y="30"/>
                      </a:cubicBezTo>
                      <a:cubicBezTo>
                        <a:pt x="32" y="29"/>
                        <a:pt x="34" y="27"/>
                        <a:pt x="35" y="26"/>
                      </a:cubicBezTo>
                      <a:cubicBezTo>
                        <a:pt x="35" y="26"/>
                        <a:pt x="35" y="24"/>
                        <a:pt x="34" y="24"/>
                      </a:cubicBezTo>
                      <a:cubicBezTo>
                        <a:pt x="34" y="23"/>
                        <a:pt x="33" y="21"/>
                        <a:pt x="32" y="20"/>
                      </a:cubicBezTo>
                      <a:cubicBezTo>
                        <a:pt x="32" y="20"/>
                        <a:pt x="31" y="20"/>
                        <a:pt x="30" y="20"/>
                      </a:cubicBezTo>
                      <a:cubicBezTo>
                        <a:pt x="30" y="20"/>
                        <a:pt x="30" y="20"/>
                        <a:pt x="30" y="19"/>
                      </a:cubicBezTo>
                      <a:cubicBezTo>
                        <a:pt x="30" y="19"/>
                        <a:pt x="30" y="19"/>
                        <a:pt x="30" y="18"/>
                      </a:cubicBezTo>
                      <a:cubicBezTo>
                        <a:pt x="44" y="7"/>
                        <a:pt x="62" y="0"/>
                        <a:pt x="81" y="0"/>
                      </a:cubicBezTo>
                      <a:cubicBezTo>
                        <a:pt x="99" y="0"/>
                        <a:pt x="116" y="6"/>
                        <a:pt x="130" y="17"/>
                      </a:cubicBezTo>
                      <a:cubicBezTo>
                        <a:pt x="131" y="17"/>
                        <a:pt x="131" y="18"/>
                        <a:pt x="131" y="19"/>
                      </a:cubicBezTo>
                      <a:cubicBezTo>
                        <a:pt x="131" y="19"/>
                        <a:pt x="130" y="19"/>
                        <a:pt x="129" y="19"/>
                      </a:cubicBezTo>
                      <a:cubicBezTo>
                        <a:pt x="125" y="20"/>
                        <a:pt x="113" y="20"/>
                        <a:pt x="107" y="20"/>
                      </a:cubicBezTo>
                      <a:cubicBezTo>
                        <a:pt x="100" y="20"/>
                        <a:pt x="94" y="19"/>
                        <a:pt x="89" y="19"/>
                      </a:cubicBezTo>
                      <a:cubicBezTo>
                        <a:pt x="87" y="19"/>
                        <a:pt x="84" y="20"/>
                        <a:pt x="82" y="20"/>
                      </a:cubicBezTo>
                      <a:cubicBezTo>
                        <a:pt x="82" y="21"/>
                        <a:pt x="81" y="22"/>
                        <a:pt x="80" y="23"/>
                      </a:cubicBezTo>
                      <a:cubicBezTo>
                        <a:pt x="80" y="23"/>
                        <a:pt x="80" y="23"/>
                        <a:pt x="79" y="23"/>
                      </a:cubicBezTo>
                      <a:cubicBezTo>
                        <a:pt x="79" y="24"/>
                        <a:pt x="77" y="24"/>
                        <a:pt x="76" y="25"/>
                      </a:cubicBezTo>
                      <a:cubicBezTo>
                        <a:pt x="76" y="26"/>
                        <a:pt x="76" y="27"/>
                        <a:pt x="76" y="28"/>
                      </a:cubicBezTo>
                      <a:cubicBezTo>
                        <a:pt x="76" y="28"/>
                        <a:pt x="76" y="28"/>
                        <a:pt x="77" y="28"/>
                      </a:cubicBezTo>
                      <a:cubicBezTo>
                        <a:pt x="78" y="28"/>
                        <a:pt x="80" y="27"/>
                        <a:pt x="81" y="27"/>
                      </a:cubicBezTo>
                      <a:cubicBezTo>
                        <a:pt x="82" y="27"/>
                        <a:pt x="82" y="27"/>
                        <a:pt x="82" y="27"/>
                      </a:cubicBezTo>
                      <a:cubicBezTo>
                        <a:pt x="83" y="28"/>
                        <a:pt x="83" y="30"/>
                        <a:pt x="84" y="31"/>
                      </a:cubicBezTo>
                      <a:cubicBezTo>
                        <a:pt x="85" y="31"/>
                        <a:pt x="86" y="31"/>
                        <a:pt x="86" y="31"/>
                      </a:cubicBezTo>
                      <a:cubicBezTo>
                        <a:pt x="86" y="31"/>
                        <a:pt x="86" y="31"/>
                        <a:pt x="87" y="31"/>
                      </a:cubicBezTo>
                      <a:cubicBezTo>
                        <a:pt x="88" y="29"/>
                        <a:pt x="88" y="28"/>
                        <a:pt x="89" y="27"/>
                      </a:cubicBezTo>
                      <a:cubicBezTo>
                        <a:pt x="88" y="27"/>
                        <a:pt x="87" y="26"/>
                        <a:pt x="87" y="26"/>
                      </a:cubicBezTo>
                      <a:cubicBezTo>
                        <a:pt x="87" y="26"/>
                        <a:pt x="86" y="26"/>
                        <a:pt x="86" y="25"/>
                      </a:cubicBezTo>
                      <a:cubicBezTo>
                        <a:pt x="86" y="25"/>
                        <a:pt x="86" y="24"/>
                        <a:pt x="87" y="24"/>
                      </a:cubicBezTo>
                      <a:cubicBezTo>
                        <a:pt x="87" y="23"/>
                        <a:pt x="88" y="22"/>
                        <a:pt x="89" y="21"/>
                      </a:cubicBezTo>
                      <a:cubicBezTo>
                        <a:pt x="90" y="21"/>
                        <a:pt x="90" y="20"/>
                        <a:pt x="91" y="20"/>
                      </a:cubicBezTo>
                      <a:cubicBezTo>
                        <a:pt x="92" y="20"/>
                        <a:pt x="92" y="20"/>
                        <a:pt x="92" y="20"/>
                      </a:cubicBezTo>
                      <a:cubicBezTo>
                        <a:pt x="92" y="20"/>
                        <a:pt x="92" y="20"/>
                        <a:pt x="94" y="20"/>
                      </a:cubicBezTo>
                      <a:cubicBezTo>
                        <a:pt x="94" y="20"/>
                        <a:pt x="94" y="20"/>
                        <a:pt x="94" y="20"/>
                      </a:cubicBezTo>
                      <a:cubicBezTo>
                        <a:pt x="95" y="21"/>
                        <a:pt x="95" y="21"/>
                        <a:pt x="94" y="21"/>
                      </a:cubicBezTo>
                      <a:cubicBezTo>
                        <a:pt x="94" y="22"/>
                        <a:pt x="94" y="22"/>
                        <a:pt x="93" y="23"/>
                      </a:cubicBezTo>
                      <a:cubicBezTo>
                        <a:pt x="93" y="23"/>
                        <a:pt x="93" y="23"/>
                        <a:pt x="93" y="23"/>
                      </a:cubicBezTo>
                      <a:cubicBezTo>
                        <a:pt x="93" y="24"/>
                        <a:pt x="93" y="25"/>
                        <a:pt x="94" y="26"/>
                      </a:cubicBezTo>
                      <a:cubicBezTo>
                        <a:pt x="94" y="26"/>
                        <a:pt x="94" y="26"/>
                        <a:pt x="94" y="26"/>
                      </a:cubicBezTo>
                      <a:cubicBezTo>
                        <a:pt x="95" y="25"/>
                        <a:pt x="96" y="25"/>
                        <a:pt x="97" y="25"/>
                      </a:cubicBezTo>
                      <a:cubicBezTo>
                        <a:pt x="98" y="25"/>
                        <a:pt x="98" y="25"/>
                        <a:pt x="99" y="25"/>
                      </a:cubicBezTo>
                      <a:cubicBezTo>
                        <a:pt x="99" y="26"/>
                        <a:pt x="100" y="26"/>
                        <a:pt x="100" y="26"/>
                      </a:cubicBezTo>
                      <a:cubicBezTo>
                        <a:pt x="100" y="27"/>
                        <a:pt x="101" y="27"/>
                        <a:pt x="101" y="28"/>
                      </a:cubicBezTo>
                      <a:cubicBezTo>
                        <a:pt x="100" y="28"/>
                        <a:pt x="100" y="28"/>
                        <a:pt x="100" y="28"/>
                      </a:cubicBezTo>
                      <a:cubicBezTo>
                        <a:pt x="99" y="28"/>
                        <a:pt x="97" y="29"/>
                        <a:pt x="96" y="29"/>
                      </a:cubicBezTo>
                      <a:cubicBezTo>
                        <a:pt x="96" y="29"/>
                        <a:pt x="96" y="30"/>
                        <a:pt x="97" y="30"/>
                      </a:cubicBezTo>
                      <a:cubicBezTo>
                        <a:pt x="97" y="31"/>
                        <a:pt x="97" y="31"/>
                        <a:pt x="97" y="31"/>
                      </a:cubicBezTo>
                      <a:cubicBezTo>
                        <a:pt x="97" y="32"/>
                        <a:pt x="96" y="33"/>
                        <a:pt x="96" y="33"/>
                      </a:cubicBezTo>
                      <a:cubicBezTo>
                        <a:pt x="96" y="32"/>
                        <a:pt x="96" y="32"/>
                        <a:pt x="96" y="32"/>
                      </a:cubicBezTo>
                      <a:cubicBezTo>
                        <a:pt x="96" y="32"/>
                        <a:pt x="96" y="32"/>
                        <a:pt x="93" y="31"/>
                      </a:cubicBezTo>
                      <a:cubicBezTo>
                        <a:pt x="93" y="33"/>
                        <a:pt x="92" y="34"/>
                        <a:pt x="92" y="35"/>
                      </a:cubicBezTo>
                      <a:cubicBezTo>
                        <a:pt x="92" y="35"/>
                        <a:pt x="92" y="35"/>
                        <a:pt x="92" y="36"/>
                      </a:cubicBezTo>
                      <a:cubicBezTo>
                        <a:pt x="91" y="36"/>
                        <a:pt x="91" y="36"/>
                        <a:pt x="90" y="36"/>
                      </a:cubicBezTo>
                      <a:cubicBezTo>
                        <a:pt x="87" y="36"/>
                        <a:pt x="84" y="36"/>
                        <a:pt x="81" y="36"/>
                      </a:cubicBezTo>
                      <a:cubicBezTo>
                        <a:pt x="81" y="36"/>
                        <a:pt x="81" y="36"/>
                        <a:pt x="80" y="35"/>
                      </a:cubicBezTo>
                      <a:cubicBezTo>
                        <a:pt x="80" y="35"/>
                        <a:pt x="80" y="34"/>
                        <a:pt x="80" y="33"/>
                      </a:cubicBezTo>
                      <a:cubicBezTo>
                        <a:pt x="80" y="33"/>
                        <a:pt x="80" y="33"/>
                        <a:pt x="79" y="34"/>
                      </a:cubicBezTo>
                      <a:cubicBezTo>
                        <a:pt x="79" y="34"/>
                        <a:pt x="79" y="35"/>
                        <a:pt x="80" y="36"/>
                      </a:cubicBezTo>
                      <a:cubicBezTo>
                        <a:pt x="80" y="36"/>
                        <a:pt x="80" y="36"/>
                        <a:pt x="79" y="36"/>
                      </a:cubicBezTo>
                      <a:cubicBezTo>
                        <a:pt x="79" y="37"/>
                        <a:pt x="79" y="37"/>
                        <a:pt x="79" y="37"/>
                      </a:cubicBezTo>
                      <a:cubicBezTo>
                        <a:pt x="79" y="37"/>
                        <a:pt x="79" y="37"/>
                        <a:pt x="76" y="37"/>
                      </a:cubicBezTo>
                      <a:cubicBezTo>
                        <a:pt x="74" y="38"/>
                        <a:pt x="73" y="40"/>
                        <a:pt x="71" y="41"/>
                      </a:cubicBezTo>
                      <a:cubicBezTo>
                        <a:pt x="71" y="42"/>
                        <a:pt x="71" y="42"/>
                        <a:pt x="71" y="42"/>
                      </a:cubicBezTo>
                      <a:cubicBezTo>
                        <a:pt x="69" y="42"/>
                        <a:pt x="67" y="43"/>
                        <a:pt x="65" y="43"/>
                      </a:cubicBezTo>
                      <a:cubicBezTo>
                        <a:pt x="65" y="43"/>
                        <a:pt x="65" y="43"/>
                        <a:pt x="66" y="46"/>
                      </a:cubicBezTo>
                      <a:cubicBezTo>
                        <a:pt x="67" y="47"/>
                        <a:pt x="68" y="49"/>
                        <a:pt x="69" y="50"/>
                      </a:cubicBezTo>
                      <a:cubicBezTo>
                        <a:pt x="69" y="50"/>
                        <a:pt x="69" y="50"/>
                        <a:pt x="69" y="51"/>
                      </a:cubicBezTo>
                      <a:cubicBezTo>
                        <a:pt x="69" y="51"/>
                        <a:pt x="69" y="52"/>
                        <a:pt x="68" y="52"/>
                      </a:cubicBezTo>
                      <a:cubicBezTo>
                        <a:pt x="65" y="52"/>
                        <a:pt x="62" y="52"/>
                        <a:pt x="60" y="51"/>
                      </a:cubicBezTo>
                      <a:cubicBezTo>
                        <a:pt x="60" y="54"/>
                        <a:pt x="60" y="56"/>
                        <a:pt x="60" y="59"/>
                      </a:cubicBezTo>
                      <a:cubicBezTo>
                        <a:pt x="61" y="59"/>
                        <a:pt x="63" y="60"/>
                        <a:pt x="66" y="60"/>
                      </a:cubicBezTo>
                      <a:cubicBezTo>
                        <a:pt x="67" y="57"/>
                        <a:pt x="69" y="55"/>
                        <a:pt x="70" y="53"/>
                      </a:cubicBezTo>
                      <a:cubicBezTo>
                        <a:pt x="71" y="52"/>
                        <a:pt x="71" y="52"/>
                        <a:pt x="71" y="52"/>
                      </a:cubicBezTo>
                      <a:cubicBezTo>
                        <a:pt x="74" y="51"/>
                        <a:pt x="76" y="50"/>
                        <a:pt x="79" y="49"/>
                      </a:cubicBezTo>
                      <a:cubicBezTo>
                        <a:pt x="79" y="48"/>
                        <a:pt x="80" y="48"/>
                        <a:pt x="80" y="49"/>
                      </a:cubicBezTo>
                      <a:cubicBezTo>
                        <a:pt x="81" y="50"/>
                        <a:pt x="82" y="51"/>
                        <a:pt x="83" y="52"/>
                      </a:cubicBezTo>
                      <a:cubicBezTo>
                        <a:pt x="84" y="54"/>
                        <a:pt x="86" y="55"/>
                        <a:pt x="87" y="57"/>
                      </a:cubicBezTo>
                      <a:cubicBezTo>
                        <a:pt x="87" y="56"/>
                        <a:pt x="88" y="56"/>
                        <a:pt x="88" y="55"/>
                      </a:cubicBezTo>
                      <a:cubicBezTo>
                        <a:pt x="87" y="54"/>
                        <a:pt x="84" y="53"/>
                        <a:pt x="83" y="52"/>
                      </a:cubicBezTo>
                      <a:cubicBezTo>
                        <a:pt x="83" y="52"/>
                        <a:pt x="82" y="51"/>
                        <a:pt x="82" y="51"/>
                      </a:cubicBezTo>
                      <a:cubicBezTo>
                        <a:pt x="82" y="51"/>
                        <a:pt x="82" y="51"/>
                        <a:pt x="82" y="48"/>
                      </a:cubicBezTo>
                      <a:cubicBezTo>
                        <a:pt x="82" y="47"/>
                        <a:pt x="82" y="47"/>
                        <a:pt x="83" y="47"/>
                      </a:cubicBezTo>
                      <a:cubicBezTo>
                        <a:pt x="83" y="47"/>
                        <a:pt x="83" y="47"/>
                        <a:pt x="84" y="47"/>
                      </a:cubicBezTo>
                      <a:cubicBezTo>
                        <a:pt x="84" y="47"/>
                        <a:pt x="86" y="47"/>
                        <a:pt x="87" y="48"/>
                      </a:cubicBezTo>
                      <a:cubicBezTo>
                        <a:pt x="88" y="49"/>
                        <a:pt x="90" y="50"/>
                        <a:pt x="92" y="51"/>
                      </a:cubicBezTo>
                      <a:cubicBezTo>
                        <a:pt x="92" y="52"/>
                        <a:pt x="92" y="52"/>
                        <a:pt x="92" y="53"/>
                      </a:cubicBezTo>
                      <a:cubicBezTo>
                        <a:pt x="92" y="54"/>
                        <a:pt x="92" y="55"/>
                        <a:pt x="92" y="56"/>
                      </a:cubicBezTo>
                      <a:cubicBezTo>
                        <a:pt x="93" y="57"/>
                        <a:pt x="94" y="57"/>
                        <a:pt x="94" y="58"/>
                      </a:cubicBezTo>
                      <a:cubicBezTo>
                        <a:pt x="95" y="58"/>
                        <a:pt x="95" y="57"/>
                        <a:pt x="95" y="56"/>
                      </a:cubicBezTo>
                      <a:cubicBezTo>
                        <a:pt x="95" y="56"/>
                        <a:pt x="95" y="56"/>
                        <a:pt x="95" y="55"/>
                      </a:cubicBezTo>
                      <a:cubicBezTo>
                        <a:pt x="96" y="54"/>
                        <a:pt x="96" y="54"/>
                        <a:pt x="96" y="54"/>
                      </a:cubicBezTo>
                      <a:cubicBezTo>
                        <a:pt x="96" y="54"/>
                        <a:pt x="96" y="54"/>
                        <a:pt x="97" y="54"/>
                      </a:cubicBezTo>
                      <a:cubicBezTo>
                        <a:pt x="97" y="55"/>
                        <a:pt x="98" y="55"/>
                        <a:pt x="99" y="55"/>
                      </a:cubicBezTo>
                      <a:cubicBezTo>
                        <a:pt x="100" y="57"/>
                        <a:pt x="101" y="58"/>
                        <a:pt x="102" y="60"/>
                      </a:cubicBezTo>
                      <a:cubicBezTo>
                        <a:pt x="105" y="60"/>
                        <a:pt x="107" y="61"/>
                        <a:pt x="110" y="61"/>
                      </a:cubicBezTo>
                      <a:cubicBezTo>
                        <a:pt x="110" y="61"/>
                        <a:pt x="110" y="61"/>
                        <a:pt x="110" y="62"/>
                      </a:cubicBezTo>
                      <a:cubicBezTo>
                        <a:pt x="110" y="62"/>
                        <a:pt x="110" y="62"/>
                        <a:pt x="110" y="62"/>
                      </a:cubicBezTo>
                      <a:cubicBezTo>
                        <a:pt x="110" y="62"/>
                        <a:pt x="110" y="62"/>
                        <a:pt x="110" y="63"/>
                      </a:cubicBezTo>
                      <a:cubicBezTo>
                        <a:pt x="110" y="64"/>
                        <a:pt x="110" y="65"/>
                        <a:pt x="109" y="67"/>
                      </a:cubicBezTo>
                      <a:cubicBezTo>
                        <a:pt x="109" y="68"/>
                        <a:pt x="109" y="68"/>
                        <a:pt x="109" y="68"/>
                      </a:cubicBezTo>
                      <a:cubicBezTo>
                        <a:pt x="109" y="68"/>
                        <a:pt x="109" y="68"/>
                        <a:pt x="106" y="69"/>
                      </a:cubicBezTo>
                      <a:cubicBezTo>
                        <a:pt x="106" y="69"/>
                        <a:pt x="105" y="70"/>
                        <a:pt x="105" y="69"/>
                      </a:cubicBezTo>
                      <a:cubicBezTo>
                        <a:pt x="101" y="69"/>
                        <a:pt x="97" y="68"/>
                        <a:pt x="94" y="67"/>
                      </a:cubicBezTo>
                      <a:cubicBezTo>
                        <a:pt x="94" y="67"/>
                        <a:pt x="94" y="67"/>
                        <a:pt x="91" y="70"/>
                      </a:cubicBezTo>
                      <a:close/>
                      <a:moveTo>
                        <a:pt x="60" y="30"/>
                      </a:moveTo>
                      <a:cubicBezTo>
                        <a:pt x="61" y="30"/>
                        <a:pt x="62" y="30"/>
                        <a:pt x="62" y="30"/>
                      </a:cubicBezTo>
                      <a:cubicBezTo>
                        <a:pt x="63" y="29"/>
                        <a:pt x="63" y="28"/>
                        <a:pt x="64" y="27"/>
                      </a:cubicBezTo>
                      <a:cubicBezTo>
                        <a:pt x="64" y="26"/>
                        <a:pt x="65" y="26"/>
                        <a:pt x="65" y="26"/>
                      </a:cubicBezTo>
                      <a:cubicBezTo>
                        <a:pt x="66" y="26"/>
                        <a:pt x="66" y="26"/>
                        <a:pt x="66" y="26"/>
                      </a:cubicBezTo>
                      <a:cubicBezTo>
                        <a:pt x="66" y="27"/>
                        <a:pt x="66" y="27"/>
                        <a:pt x="66" y="27"/>
                      </a:cubicBezTo>
                      <a:cubicBezTo>
                        <a:pt x="66" y="29"/>
                        <a:pt x="66" y="30"/>
                        <a:pt x="66" y="31"/>
                      </a:cubicBezTo>
                      <a:cubicBezTo>
                        <a:pt x="67" y="31"/>
                        <a:pt x="68" y="30"/>
                        <a:pt x="69" y="30"/>
                      </a:cubicBezTo>
                      <a:cubicBezTo>
                        <a:pt x="70" y="30"/>
                        <a:pt x="70" y="29"/>
                        <a:pt x="70" y="29"/>
                      </a:cubicBezTo>
                      <a:cubicBezTo>
                        <a:pt x="69" y="27"/>
                        <a:pt x="68" y="25"/>
                        <a:pt x="67" y="23"/>
                      </a:cubicBezTo>
                      <a:cubicBezTo>
                        <a:pt x="66" y="24"/>
                        <a:pt x="65" y="24"/>
                        <a:pt x="64" y="24"/>
                      </a:cubicBezTo>
                      <a:cubicBezTo>
                        <a:pt x="64" y="25"/>
                        <a:pt x="64" y="25"/>
                        <a:pt x="64" y="26"/>
                      </a:cubicBezTo>
                      <a:cubicBezTo>
                        <a:pt x="64" y="26"/>
                        <a:pt x="64" y="26"/>
                        <a:pt x="64" y="27"/>
                      </a:cubicBezTo>
                      <a:cubicBezTo>
                        <a:pt x="63" y="27"/>
                        <a:pt x="62" y="28"/>
                        <a:pt x="61" y="29"/>
                      </a:cubicBezTo>
                      <a:cubicBezTo>
                        <a:pt x="61" y="29"/>
                        <a:pt x="60" y="30"/>
                        <a:pt x="60" y="30"/>
                      </a:cubicBezTo>
                      <a:close/>
                      <a:moveTo>
                        <a:pt x="181" y="136"/>
                      </a:moveTo>
                      <a:cubicBezTo>
                        <a:pt x="181" y="161"/>
                        <a:pt x="161" y="181"/>
                        <a:pt x="136" y="181"/>
                      </a:cubicBezTo>
                      <a:cubicBezTo>
                        <a:pt x="110" y="181"/>
                        <a:pt x="90" y="161"/>
                        <a:pt x="90" y="136"/>
                      </a:cubicBezTo>
                      <a:cubicBezTo>
                        <a:pt x="90" y="110"/>
                        <a:pt x="110" y="90"/>
                        <a:pt x="136" y="90"/>
                      </a:cubicBezTo>
                      <a:cubicBezTo>
                        <a:pt x="161" y="90"/>
                        <a:pt x="181" y="110"/>
                        <a:pt x="181" y="136"/>
                      </a:cubicBezTo>
                      <a:close/>
                      <a:moveTo>
                        <a:pt x="165" y="124"/>
                      </a:moveTo>
                      <a:cubicBezTo>
                        <a:pt x="165" y="124"/>
                        <a:pt x="165" y="124"/>
                        <a:pt x="157" y="116"/>
                      </a:cubicBezTo>
                      <a:cubicBezTo>
                        <a:pt x="157" y="116"/>
                        <a:pt x="143" y="131"/>
                        <a:pt x="131" y="143"/>
                      </a:cubicBezTo>
                      <a:cubicBezTo>
                        <a:pt x="126" y="139"/>
                        <a:pt x="117" y="131"/>
                        <a:pt x="117" y="131"/>
                      </a:cubicBezTo>
                      <a:cubicBezTo>
                        <a:pt x="110" y="139"/>
                        <a:pt x="110" y="139"/>
                        <a:pt x="110" y="139"/>
                      </a:cubicBezTo>
                      <a:cubicBezTo>
                        <a:pt x="131" y="159"/>
                        <a:pt x="131" y="159"/>
                        <a:pt x="131" y="159"/>
                      </a:cubicBezTo>
                      <a:cubicBezTo>
                        <a:pt x="165" y="124"/>
                        <a:pt x="165" y="124"/>
                        <a:pt x="165" y="124"/>
                      </a:cubicBezTo>
                      <a:close/>
                    </a:path>
                  </a:pathLst>
                </a:custGeom>
                <a:solidFill>
                  <a:schemeClr val="bg1"/>
                </a:solidFill>
                <a:ln>
                  <a:noFill/>
                </a:ln>
              </p:spPr>
              <p:txBody>
                <a:bodyPr vert="horz" wrap="square" lIns="89594" tIns="44796" rIns="89594" bIns="44796" numCol="1" anchor="t" anchorCtr="0" compatLnSpc="1">
                  <a:prstTxWarp prst="textNoShape">
                    <a:avLst/>
                  </a:prstTxWarp>
                </a:bodyPr>
                <a:lstStyle/>
                <a:p>
                  <a:pPr defTabSz="913975"/>
                  <a:endParaRPr lang="en-US" sz="1763" dirty="0">
                    <a:solidFill>
                      <a:srgbClr val="000000"/>
                    </a:solidFill>
                  </a:endParaRPr>
                </a:p>
              </p:txBody>
            </p:sp>
          </p:grpSp>
          <p:grpSp>
            <p:nvGrpSpPr>
              <p:cNvPr id="45" name="Group 44"/>
              <p:cNvGrpSpPr/>
              <p:nvPr/>
            </p:nvGrpSpPr>
            <p:grpSpPr>
              <a:xfrm>
                <a:off x="6160326" y="60946"/>
                <a:ext cx="2847207" cy="3103082"/>
                <a:chOff x="6145306" y="376071"/>
                <a:chExt cx="2847949" cy="3103891"/>
              </a:xfrm>
            </p:grpSpPr>
            <p:sp>
              <p:nvSpPr>
                <p:cNvPr id="55" name="Rectangle 54"/>
                <p:cNvSpPr/>
                <p:nvPr/>
              </p:nvSpPr>
              <p:spPr bwMode="auto">
                <a:xfrm>
                  <a:off x="6145306" y="376071"/>
                  <a:ext cx="2847949" cy="310389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6" name="Text Placeholder 12"/>
                <p:cNvSpPr txBox="1">
                  <a:spLocks/>
                </p:cNvSpPr>
                <p:nvPr/>
              </p:nvSpPr>
              <p:spPr>
                <a:xfrm>
                  <a:off x="6351182" y="559783"/>
                  <a:ext cx="2287343" cy="1163395"/>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Enterprise</a:t>
                  </a:r>
                  <a:br>
                    <a:rPr lang="en-US" sz="2799" dirty="0">
                      <a:solidFill>
                        <a:srgbClr val="FFFFFF"/>
                      </a:solidFill>
                    </a:rPr>
                  </a:br>
                  <a:r>
                    <a:rPr lang="en-US" sz="2799" dirty="0">
                      <a:solidFill>
                        <a:srgbClr val="FFFFFF"/>
                      </a:solidFill>
                    </a:rPr>
                    <a:t>grade </a:t>
                  </a:r>
                  <a:br>
                    <a:rPr lang="en-US" sz="2799" dirty="0">
                      <a:solidFill>
                        <a:srgbClr val="FFFFFF"/>
                      </a:solidFill>
                    </a:rPr>
                  </a:br>
                  <a:r>
                    <a:rPr lang="en-US" sz="2799" dirty="0">
                      <a:solidFill>
                        <a:srgbClr val="FFFFFF"/>
                      </a:solidFill>
                    </a:rPr>
                    <a:t>cloud</a:t>
                  </a:r>
                </a:p>
              </p:txBody>
            </p:sp>
            <p:pic>
              <p:nvPicPr>
                <p:cNvPr id="57" name="Picture 56" descr="C:\Users\chrisw\Desktop\Cloud Services 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black">
                <a:xfrm>
                  <a:off x="7662374" y="2528677"/>
                  <a:ext cx="1172488" cy="81128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6" name="Group 1"/>
              <p:cNvGrpSpPr/>
              <p:nvPr/>
            </p:nvGrpSpPr>
            <p:grpSpPr>
              <a:xfrm>
                <a:off x="9079330" y="60946"/>
                <a:ext cx="2847207" cy="3103082"/>
                <a:chOff x="9065069" y="376071"/>
                <a:chExt cx="2847949" cy="3103891"/>
              </a:xfrm>
            </p:grpSpPr>
            <p:sp>
              <p:nvSpPr>
                <p:cNvPr id="52" name="Rectangle 3"/>
                <p:cNvSpPr/>
                <p:nvPr/>
              </p:nvSpPr>
              <p:spPr bwMode="auto">
                <a:xfrm>
                  <a:off x="9065069" y="376071"/>
                  <a:ext cx="2847949" cy="310389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3" name="Text Placeholder 12"/>
                <p:cNvSpPr txBox="1">
                  <a:spLocks/>
                </p:cNvSpPr>
                <p:nvPr/>
              </p:nvSpPr>
              <p:spPr>
                <a:xfrm>
                  <a:off x="9260138" y="559783"/>
                  <a:ext cx="2394457" cy="116331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Essential productivity services</a:t>
                  </a:r>
                </a:p>
              </p:txBody>
            </p:sp>
            <p:sp>
              <p:nvSpPr>
                <p:cNvPr id="54" name="Freeform 12"/>
                <p:cNvSpPr>
                  <a:spLocks noEditPoints="1"/>
                </p:cNvSpPr>
                <p:nvPr/>
              </p:nvSpPr>
              <p:spPr bwMode="black">
                <a:xfrm>
                  <a:off x="10988030" y="2571626"/>
                  <a:ext cx="671369" cy="706721"/>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bg1"/>
                </a:solidFill>
                <a:ln>
                  <a:noFill/>
                </a:ln>
                <a:extLst/>
              </p:spPr>
              <p:txBody>
                <a:bodyPr vert="horz" wrap="square" lIns="89596" tIns="44797" rIns="89596" bIns="4479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3" dirty="0">
                    <a:noFill/>
                  </a:endParaRPr>
                </a:p>
              </p:txBody>
            </p:sp>
          </p:grpSp>
          <p:grpSp>
            <p:nvGrpSpPr>
              <p:cNvPr id="47" name="Group 46"/>
              <p:cNvGrpSpPr/>
              <p:nvPr/>
            </p:nvGrpSpPr>
            <p:grpSpPr>
              <a:xfrm>
                <a:off x="9079331" y="3237809"/>
                <a:ext cx="2847207" cy="3068863"/>
                <a:chOff x="9065070" y="3553762"/>
                <a:chExt cx="2847949" cy="3069663"/>
              </a:xfrm>
            </p:grpSpPr>
            <p:sp>
              <p:nvSpPr>
                <p:cNvPr id="48" name="Rectangle 47"/>
                <p:cNvSpPr/>
                <p:nvPr/>
              </p:nvSpPr>
              <p:spPr bwMode="auto">
                <a:xfrm>
                  <a:off x="9065070" y="3553762"/>
                  <a:ext cx="2847949" cy="306966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49" name="Text Placeholder 12"/>
                <p:cNvSpPr txBox="1">
                  <a:spLocks/>
                </p:cNvSpPr>
                <p:nvPr/>
              </p:nvSpPr>
              <p:spPr>
                <a:xfrm>
                  <a:off x="9260138" y="3651805"/>
                  <a:ext cx="2394457" cy="77559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Familiar</a:t>
                  </a:r>
                  <a:br>
                    <a:rPr lang="en-US" sz="2799" dirty="0">
                      <a:solidFill>
                        <a:srgbClr val="FFFFFF"/>
                      </a:solidFill>
                    </a:rPr>
                  </a:br>
                  <a:r>
                    <a:rPr lang="en-US" sz="2799" dirty="0">
                      <a:solidFill>
                        <a:srgbClr val="FFFFFF"/>
                      </a:solidFill>
                    </a:rPr>
                    <a:t>and easy </a:t>
                  </a:r>
                </a:p>
              </p:txBody>
            </p:sp>
            <p:sp>
              <p:nvSpPr>
                <p:cNvPr id="51" name="Freeform 5"/>
                <p:cNvSpPr>
                  <a:spLocks noEditPoints="1"/>
                </p:cNvSpPr>
                <p:nvPr/>
              </p:nvSpPr>
              <p:spPr bwMode="auto">
                <a:xfrm>
                  <a:off x="10776070" y="5367100"/>
                  <a:ext cx="888202" cy="823949"/>
                </a:xfrm>
                <a:custGeom>
                  <a:avLst/>
                  <a:gdLst>
                    <a:gd name="T0" fmla="*/ 97 w 196"/>
                    <a:gd name="T1" fmla="*/ 94 h 182"/>
                    <a:gd name="T2" fmla="*/ 95 w 196"/>
                    <a:gd name="T3" fmla="*/ 91 h 182"/>
                    <a:gd name="T4" fmla="*/ 106 w 196"/>
                    <a:gd name="T5" fmla="*/ 49 h 182"/>
                    <a:gd name="T6" fmla="*/ 116 w 196"/>
                    <a:gd name="T7" fmla="*/ 91 h 182"/>
                    <a:gd name="T8" fmla="*/ 114 w 196"/>
                    <a:gd name="T9" fmla="*/ 94 h 182"/>
                    <a:gd name="T10" fmla="*/ 116 w 196"/>
                    <a:gd name="T11" fmla="*/ 97 h 182"/>
                    <a:gd name="T12" fmla="*/ 144 w 196"/>
                    <a:gd name="T13" fmla="*/ 108 h 182"/>
                    <a:gd name="T14" fmla="*/ 148 w 196"/>
                    <a:gd name="T15" fmla="*/ 116 h 182"/>
                    <a:gd name="T16" fmla="*/ 148 w 196"/>
                    <a:gd name="T17" fmla="*/ 124 h 182"/>
                    <a:gd name="T18" fmla="*/ 63 w 196"/>
                    <a:gd name="T19" fmla="*/ 124 h 182"/>
                    <a:gd name="T20" fmla="*/ 63 w 196"/>
                    <a:gd name="T21" fmla="*/ 116 h 182"/>
                    <a:gd name="T22" fmla="*/ 68 w 196"/>
                    <a:gd name="T23" fmla="*/ 108 h 182"/>
                    <a:gd name="T24" fmla="*/ 95 w 196"/>
                    <a:gd name="T25" fmla="*/ 97 h 182"/>
                    <a:gd name="T26" fmla="*/ 97 w 196"/>
                    <a:gd name="T27" fmla="*/ 94 h 182"/>
                    <a:gd name="T28" fmla="*/ 106 w 196"/>
                    <a:gd name="T29" fmla="*/ 0 h 182"/>
                    <a:gd name="T30" fmla="*/ 17 w 196"/>
                    <a:gd name="T31" fmla="*/ 91 h 182"/>
                    <a:gd name="T32" fmla="*/ 17 w 196"/>
                    <a:gd name="T33" fmla="*/ 97 h 182"/>
                    <a:gd name="T34" fmla="*/ 0 w 196"/>
                    <a:gd name="T35" fmla="*/ 97 h 182"/>
                    <a:gd name="T36" fmla="*/ 30 w 196"/>
                    <a:gd name="T37" fmla="*/ 125 h 182"/>
                    <a:gd name="T38" fmla="*/ 59 w 196"/>
                    <a:gd name="T39" fmla="*/ 97 h 182"/>
                    <a:gd name="T40" fmla="*/ 42 w 196"/>
                    <a:gd name="T41" fmla="*/ 97 h 182"/>
                    <a:gd name="T42" fmla="*/ 42 w 196"/>
                    <a:gd name="T43" fmla="*/ 91 h 182"/>
                    <a:gd name="T44" fmla="*/ 106 w 196"/>
                    <a:gd name="T45" fmla="*/ 28 h 182"/>
                    <a:gd name="T46" fmla="*/ 171 w 196"/>
                    <a:gd name="T47" fmla="*/ 91 h 182"/>
                    <a:gd name="T48" fmla="*/ 106 w 196"/>
                    <a:gd name="T49" fmla="*/ 156 h 182"/>
                    <a:gd name="T50" fmla="*/ 53 w 196"/>
                    <a:gd name="T51" fmla="*/ 127 h 182"/>
                    <a:gd name="T52" fmla="*/ 32 w 196"/>
                    <a:gd name="T53" fmla="*/ 142 h 182"/>
                    <a:gd name="T54" fmla="*/ 106 w 196"/>
                    <a:gd name="T55" fmla="*/ 182 h 182"/>
                    <a:gd name="T56" fmla="*/ 196 w 196"/>
                    <a:gd name="T57" fmla="*/ 91 h 182"/>
                    <a:gd name="T58" fmla="*/ 106 w 196"/>
                    <a:gd name="T5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82">
                      <a:moveTo>
                        <a:pt x="97" y="94"/>
                      </a:moveTo>
                      <a:cubicBezTo>
                        <a:pt x="97" y="92"/>
                        <a:pt x="97" y="92"/>
                        <a:pt x="95" y="91"/>
                      </a:cubicBezTo>
                      <a:cubicBezTo>
                        <a:pt x="84" y="81"/>
                        <a:pt x="85" y="51"/>
                        <a:pt x="106" y="49"/>
                      </a:cubicBezTo>
                      <a:cubicBezTo>
                        <a:pt x="126" y="51"/>
                        <a:pt x="127" y="81"/>
                        <a:pt x="116" y="91"/>
                      </a:cubicBezTo>
                      <a:cubicBezTo>
                        <a:pt x="114" y="92"/>
                        <a:pt x="114" y="92"/>
                        <a:pt x="114" y="94"/>
                      </a:cubicBezTo>
                      <a:cubicBezTo>
                        <a:pt x="114" y="96"/>
                        <a:pt x="114" y="96"/>
                        <a:pt x="116" y="97"/>
                      </a:cubicBezTo>
                      <a:cubicBezTo>
                        <a:pt x="126" y="100"/>
                        <a:pt x="137" y="103"/>
                        <a:pt x="144" y="108"/>
                      </a:cubicBezTo>
                      <a:cubicBezTo>
                        <a:pt x="147" y="111"/>
                        <a:pt x="148" y="113"/>
                        <a:pt x="148" y="116"/>
                      </a:cubicBezTo>
                      <a:cubicBezTo>
                        <a:pt x="148" y="119"/>
                        <a:pt x="148" y="122"/>
                        <a:pt x="148" y="124"/>
                      </a:cubicBezTo>
                      <a:cubicBezTo>
                        <a:pt x="63" y="124"/>
                        <a:pt x="63" y="124"/>
                        <a:pt x="63" y="124"/>
                      </a:cubicBezTo>
                      <a:cubicBezTo>
                        <a:pt x="63" y="122"/>
                        <a:pt x="63" y="119"/>
                        <a:pt x="63" y="116"/>
                      </a:cubicBezTo>
                      <a:cubicBezTo>
                        <a:pt x="63" y="113"/>
                        <a:pt x="64" y="111"/>
                        <a:pt x="68" y="108"/>
                      </a:cubicBezTo>
                      <a:cubicBezTo>
                        <a:pt x="74" y="103"/>
                        <a:pt x="85" y="100"/>
                        <a:pt x="95" y="97"/>
                      </a:cubicBezTo>
                      <a:cubicBezTo>
                        <a:pt x="97" y="96"/>
                        <a:pt x="97" y="96"/>
                        <a:pt x="97" y="94"/>
                      </a:cubicBezTo>
                      <a:close/>
                      <a:moveTo>
                        <a:pt x="106" y="0"/>
                      </a:moveTo>
                      <a:cubicBezTo>
                        <a:pt x="57" y="0"/>
                        <a:pt x="17" y="40"/>
                        <a:pt x="17" y="91"/>
                      </a:cubicBezTo>
                      <a:cubicBezTo>
                        <a:pt x="17" y="93"/>
                        <a:pt x="17" y="95"/>
                        <a:pt x="17" y="97"/>
                      </a:cubicBezTo>
                      <a:cubicBezTo>
                        <a:pt x="0" y="97"/>
                        <a:pt x="0" y="97"/>
                        <a:pt x="0" y="97"/>
                      </a:cubicBezTo>
                      <a:cubicBezTo>
                        <a:pt x="30" y="125"/>
                        <a:pt x="30" y="125"/>
                        <a:pt x="30" y="125"/>
                      </a:cubicBezTo>
                      <a:cubicBezTo>
                        <a:pt x="59" y="97"/>
                        <a:pt x="59" y="97"/>
                        <a:pt x="59" y="97"/>
                      </a:cubicBezTo>
                      <a:cubicBezTo>
                        <a:pt x="42" y="97"/>
                        <a:pt x="42" y="97"/>
                        <a:pt x="42" y="97"/>
                      </a:cubicBezTo>
                      <a:cubicBezTo>
                        <a:pt x="42" y="95"/>
                        <a:pt x="42" y="93"/>
                        <a:pt x="42" y="91"/>
                      </a:cubicBezTo>
                      <a:cubicBezTo>
                        <a:pt x="42" y="55"/>
                        <a:pt x="72" y="28"/>
                        <a:pt x="106" y="28"/>
                      </a:cubicBezTo>
                      <a:cubicBezTo>
                        <a:pt x="141" y="28"/>
                        <a:pt x="171" y="55"/>
                        <a:pt x="171" y="91"/>
                      </a:cubicBezTo>
                      <a:cubicBezTo>
                        <a:pt x="171" y="127"/>
                        <a:pt x="141" y="156"/>
                        <a:pt x="106" y="156"/>
                      </a:cubicBezTo>
                      <a:cubicBezTo>
                        <a:pt x="84" y="156"/>
                        <a:pt x="65" y="144"/>
                        <a:pt x="53" y="127"/>
                      </a:cubicBezTo>
                      <a:cubicBezTo>
                        <a:pt x="53" y="127"/>
                        <a:pt x="53" y="127"/>
                        <a:pt x="32" y="142"/>
                      </a:cubicBezTo>
                      <a:cubicBezTo>
                        <a:pt x="49" y="165"/>
                        <a:pt x="76" y="182"/>
                        <a:pt x="106" y="182"/>
                      </a:cubicBezTo>
                      <a:cubicBezTo>
                        <a:pt x="156" y="182"/>
                        <a:pt x="196" y="142"/>
                        <a:pt x="196" y="91"/>
                      </a:cubicBezTo>
                      <a:cubicBezTo>
                        <a:pt x="196" y="40"/>
                        <a:pt x="156" y="0"/>
                        <a:pt x="106" y="0"/>
                      </a:cubicBezTo>
                      <a:close/>
                    </a:path>
                  </a:pathLst>
                </a:custGeom>
                <a:solidFill>
                  <a:schemeClr val="bg1"/>
                </a:solidFill>
                <a:ln>
                  <a:noFill/>
                </a:ln>
              </p:spPr>
              <p:txBody>
                <a:bodyPr vert="horz" wrap="square" lIns="89594" tIns="44796" rIns="89594" bIns="44796" numCol="1" anchor="t" anchorCtr="0" compatLnSpc="1">
                  <a:prstTxWarp prst="textNoShape">
                    <a:avLst/>
                  </a:prstTxWarp>
                </a:bodyPr>
                <a:lstStyle/>
                <a:p>
                  <a:pPr defTabSz="913975"/>
                  <a:endParaRPr lang="en-US" sz="1763" dirty="0">
                    <a:solidFill>
                      <a:srgbClr val="000000"/>
                    </a:solidFill>
                  </a:endParaRPr>
                </a:p>
              </p:txBody>
            </p:sp>
          </p:grpSp>
        </p:grpSp>
        <p:sp>
          <p:nvSpPr>
            <p:cNvPr id="43" name="Rectangle 42"/>
            <p:cNvSpPr/>
            <p:nvPr/>
          </p:nvSpPr>
          <p:spPr>
            <a:xfrm>
              <a:off x="494249" y="4273335"/>
              <a:ext cx="5193358" cy="830868"/>
            </a:xfrm>
            <a:prstGeom prst="rect">
              <a:avLst/>
            </a:prstGeom>
          </p:spPr>
          <p:txBody>
            <a:bodyPr wrap="square" lIns="0">
              <a:spAutoFit/>
            </a:bodyPr>
            <a:lstStyle/>
            <a:p>
              <a:pPr>
                <a:spcBef>
                  <a:spcPts val="1200"/>
                </a:spcBef>
              </a:pPr>
              <a:r>
                <a:rPr lang="en-US" sz="4799" spc="-100" dirty="0">
                  <a:solidFill>
                    <a:srgbClr val="FFFFFF"/>
                  </a:solidFill>
                  <a:latin typeface="Segoe UI Light"/>
                </a:rPr>
                <a:t>Productivity Cloud</a:t>
              </a:r>
              <a:endParaRPr lang="en-US" sz="1999" spc="-100" dirty="0">
                <a:solidFill>
                  <a:srgbClr val="FFFFFF"/>
                </a:solidFill>
                <a:latin typeface="Segoe UI Light"/>
              </a:endParaRPr>
            </a:p>
          </p:txBody>
        </p:sp>
      </p:grpSp>
    </p:spTree>
    <p:extLst>
      <p:ext uri="{BB962C8B-B14F-4D97-AF65-F5344CB8AC3E}">
        <p14:creationId xmlns:p14="http://schemas.microsoft.com/office/powerpoint/2010/main" val="169417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447665" y="5002322"/>
            <a:ext cx="0" cy="369178"/>
          </a:xfrm>
          <a:prstGeom prst="rect">
            <a:avLst/>
          </a:prstGeom>
          <a:noFill/>
        </p:spPr>
        <p:txBody>
          <a:bodyPr wrap="none" lIns="0" tIns="0" rIns="0" bIns="0" rtlCol="0">
            <a:spAutoFit/>
          </a:bodyPr>
          <a:lstStyle/>
          <a:p>
            <a:endParaRPr lang="en-US" sz="2399" spc="-70" dirty="0">
              <a:gradFill>
                <a:gsLst>
                  <a:gs pos="2917">
                    <a:srgbClr val="797A7D"/>
                  </a:gs>
                  <a:gs pos="95000">
                    <a:srgbClr val="797A7D"/>
                  </a:gs>
                </a:gsLst>
                <a:lin ang="5400000" scaled="0"/>
              </a:gradFill>
            </a:endParaRPr>
          </a:p>
        </p:txBody>
      </p:sp>
      <p:pic>
        <p:nvPicPr>
          <p:cNvPr id="27" name="Pictur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1339" y="2386857"/>
            <a:ext cx="2736001" cy="2115235"/>
          </a:xfrm>
          <a:prstGeom prst="rect">
            <a:avLst/>
          </a:prstGeom>
        </p:spPr>
      </p:pic>
      <p:sp>
        <p:nvSpPr>
          <p:cNvPr id="28" name="Rectangle 27"/>
          <p:cNvSpPr/>
          <p:nvPr/>
        </p:nvSpPr>
        <p:spPr bwMode="auto">
          <a:xfrm>
            <a:off x="3291339" y="1215498"/>
            <a:ext cx="2736001" cy="119003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Enterprise</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Social</a:t>
            </a:r>
          </a:p>
        </p:txBody>
      </p:sp>
      <p:sp>
        <p:nvSpPr>
          <p:cNvPr id="29" name="TextBox 28"/>
          <p:cNvSpPr txBox="1"/>
          <p:nvPr/>
        </p:nvSpPr>
        <p:spPr>
          <a:xfrm>
            <a:off x="3291339" y="4593515"/>
            <a:ext cx="2872946" cy="1556089"/>
          </a:xfrm>
          <a:prstGeom prst="rect">
            <a:avLst/>
          </a:prstGeom>
          <a:noFill/>
        </p:spPr>
        <p:txBody>
          <a:bodyPr wrap="none" lIns="183600" tIns="46800" rIns="183600" bIns="183600" rtlCol="0" anchor="b">
            <a:spAutoFit/>
          </a:bodyPr>
          <a:lstStyle/>
          <a:p>
            <a:pPr>
              <a:spcBef>
                <a:spcPts val="1200"/>
              </a:spcBef>
            </a:pPr>
            <a:r>
              <a:rPr lang="en-US" sz="1400" spc="-70" dirty="0">
                <a:solidFill>
                  <a:schemeClr val="tx1">
                    <a:lumMod val="75000"/>
                    <a:lumOff val="25000"/>
                  </a:schemeClr>
                </a:solidFill>
              </a:rPr>
              <a:t>Enterprise social</a:t>
            </a:r>
          </a:p>
          <a:p>
            <a:pPr>
              <a:spcBef>
                <a:spcPts val="1200"/>
              </a:spcBef>
            </a:pPr>
            <a:r>
              <a:rPr lang="en-US" sz="1400" spc="-70" dirty="0">
                <a:solidFill>
                  <a:schemeClr val="tx1">
                    <a:lumMod val="75000"/>
                    <a:lumOff val="25000"/>
                  </a:schemeClr>
                </a:solidFill>
              </a:rPr>
              <a:t>Cloud sharing</a:t>
            </a:r>
          </a:p>
          <a:p>
            <a:pPr>
              <a:spcBef>
                <a:spcPts val="1200"/>
              </a:spcBef>
            </a:pPr>
            <a:r>
              <a:rPr lang="en-US" sz="1400" spc="-70" dirty="0">
                <a:solidFill>
                  <a:schemeClr val="tx1">
                    <a:lumMod val="75000"/>
                    <a:lumOff val="25000"/>
                  </a:schemeClr>
                </a:solidFill>
              </a:rPr>
              <a:t>Real-time collaboration</a:t>
            </a:r>
          </a:p>
          <a:p>
            <a:pPr>
              <a:spcBef>
                <a:spcPts val="1200"/>
              </a:spcBef>
            </a:pPr>
            <a:r>
              <a:rPr lang="en-US" sz="1400" spc="-70" dirty="0">
                <a:solidFill>
                  <a:schemeClr val="tx1">
                    <a:lumMod val="75000"/>
                    <a:lumOff val="25000"/>
                  </a:schemeClr>
                </a:solidFill>
              </a:rPr>
              <a:t>Video, voice, and web conferencing</a:t>
            </a:r>
          </a:p>
        </p:txBody>
      </p:sp>
      <p:grpSp>
        <p:nvGrpSpPr>
          <p:cNvPr id="30" name="Group 29"/>
          <p:cNvGrpSpPr/>
          <p:nvPr/>
        </p:nvGrpSpPr>
        <p:grpSpPr>
          <a:xfrm>
            <a:off x="491161" y="1215496"/>
            <a:ext cx="2736001" cy="4934106"/>
            <a:chOff x="489573" y="1330955"/>
            <a:chExt cx="2736000" cy="4934106"/>
          </a:xfrm>
        </p:grpSpPr>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573" y="2502314"/>
              <a:ext cx="2736000" cy="2115236"/>
            </a:xfrm>
            <a:prstGeom prst="rect">
              <a:avLst/>
            </a:prstGeom>
          </p:spPr>
        </p:pic>
        <p:grpSp>
          <p:nvGrpSpPr>
            <p:cNvPr id="32" name="Group 31"/>
            <p:cNvGrpSpPr/>
            <p:nvPr/>
          </p:nvGrpSpPr>
          <p:grpSpPr>
            <a:xfrm>
              <a:off x="489573" y="1330955"/>
              <a:ext cx="2736000" cy="4934106"/>
              <a:chOff x="489573" y="1246872"/>
              <a:chExt cx="2736000" cy="4934106"/>
            </a:xfrm>
          </p:grpSpPr>
          <p:sp>
            <p:nvSpPr>
              <p:cNvPr id="33" name="Rectangle 32"/>
              <p:cNvSpPr/>
              <p:nvPr/>
            </p:nvSpPr>
            <p:spPr bwMode="auto">
              <a:xfrm>
                <a:off x="489573" y="1246872"/>
                <a:ext cx="2736000" cy="120497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Interactive</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Expression</a:t>
                </a:r>
              </a:p>
            </p:txBody>
          </p:sp>
          <p:sp>
            <p:nvSpPr>
              <p:cNvPr id="34" name="TextBox 33"/>
              <p:cNvSpPr txBox="1"/>
              <p:nvPr/>
            </p:nvSpPr>
            <p:spPr>
              <a:xfrm>
                <a:off x="489573" y="4624889"/>
                <a:ext cx="2736000" cy="1556089"/>
              </a:xfrm>
              <a:prstGeom prst="rect">
                <a:avLst/>
              </a:prstGeom>
              <a:noFill/>
            </p:spPr>
            <p:txBody>
              <a:bodyPr wrap="square" lIns="183600" tIns="46800" rIns="183600" bIns="183600" rtlCol="0" anchor="b">
                <a:spAutoFit/>
              </a:bodyPr>
              <a:lstStyle/>
              <a:p>
                <a:pPr>
                  <a:spcBef>
                    <a:spcPts val="1200"/>
                  </a:spcBef>
                </a:pPr>
                <a:r>
                  <a:rPr lang="en-US" sz="1400" spc="-70" dirty="0">
                    <a:solidFill>
                      <a:schemeClr val="tx1">
                        <a:lumMod val="75000"/>
                        <a:lumOff val="25000"/>
                      </a:schemeClr>
                    </a:solidFill>
                  </a:rPr>
                  <a:t>Office experiences on any device</a:t>
                </a:r>
              </a:p>
              <a:p>
                <a:pPr>
                  <a:spcBef>
                    <a:spcPts val="1200"/>
                  </a:spcBef>
                </a:pPr>
                <a:r>
                  <a:rPr lang="en-US" sz="1400" spc="-70" dirty="0">
                    <a:solidFill>
                      <a:schemeClr val="tx1">
                        <a:lumMod val="75000"/>
                        <a:lumOff val="25000"/>
                      </a:schemeClr>
                    </a:solidFill>
                  </a:rPr>
                  <a:t>Touch, ink, and voice</a:t>
                </a:r>
              </a:p>
              <a:p>
                <a:pPr>
                  <a:spcBef>
                    <a:spcPts val="1200"/>
                  </a:spcBef>
                </a:pPr>
                <a:r>
                  <a:rPr lang="en-US" sz="1400" spc="-70" dirty="0">
                    <a:solidFill>
                      <a:schemeClr val="tx1">
                        <a:lumMod val="75000"/>
                        <a:lumOff val="25000"/>
                      </a:schemeClr>
                    </a:solidFill>
                  </a:rPr>
                  <a:t>Live documents &amp; data</a:t>
                </a:r>
              </a:p>
              <a:p>
                <a:pPr>
                  <a:spcBef>
                    <a:spcPts val="1200"/>
                  </a:spcBef>
                </a:pPr>
                <a:r>
                  <a:rPr lang="en-US" sz="1400" spc="-70" dirty="0">
                    <a:solidFill>
                      <a:schemeClr val="tx1">
                        <a:lumMod val="75000"/>
                        <a:lumOff val="25000"/>
                      </a:schemeClr>
                    </a:solidFill>
                  </a:rPr>
                  <a:t>Multi-media &amp; HD presentations</a:t>
                </a:r>
              </a:p>
            </p:txBody>
          </p:sp>
        </p:grpSp>
      </p:grpSp>
      <p:grpSp>
        <p:nvGrpSpPr>
          <p:cNvPr id="35" name="Group 34"/>
          <p:cNvGrpSpPr/>
          <p:nvPr/>
        </p:nvGrpSpPr>
        <p:grpSpPr>
          <a:xfrm>
            <a:off x="8891696" y="1225253"/>
            <a:ext cx="2736001" cy="4924348"/>
            <a:chOff x="8890107" y="1340712"/>
            <a:chExt cx="2736001" cy="4924348"/>
          </a:xfrm>
        </p:grpSpPr>
        <p:pic>
          <p:nvPicPr>
            <p:cNvPr id="36" name="Picture 3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90108" y="2502314"/>
              <a:ext cx="2736000" cy="2115235"/>
            </a:xfrm>
            <a:prstGeom prst="rect">
              <a:avLst/>
            </a:prstGeom>
          </p:spPr>
        </p:pic>
        <p:grpSp>
          <p:nvGrpSpPr>
            <p:cNvPr id="37" name="Group 36"/>
            <p:cNvGrpSpPr/>
            <p:nvPr/>
          </p:nvGrpSpPr>
          <p:grpSpPr>
            <a:xfrm>
              <a:off x="8890107" y="1340712"/>
              <a:ext cx="2736000" cy="4924348"/>
              <a:chOff x="8890107" y="1256629"/>
              <a:chExt cx="2736000" cy="4924348"/>
            </a:xfrm>
          </p:grpSpPr>
          <p:sp>
            <p:nvSpPr>
              <p:cNvPr id="38" name="Rectangle 37"/>
              <p:cNvSpPr/>
              <p:nvPr/>
            </p:nvSpPr>
            <p:spPr bwMode="auto">
              <a:xfrm>
                <a:off x="8890107" y="1256629"/>
                <a:ext cx="2736000" cy="116533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Responsible Empowerment</a:t>
                </a:r>
              </a:p>
            </p:txBody>
          </p:sp>
          <p:sp>
            <p:nvSpPr>
              <p:cNvPr id="39" name="TextBox 38"/>
              <p:cNvSpPr txBox="1"/>
              <p:nvPr/>
            </p:nvSpPr>
            <p:spPr>
              <a:xfrm>
                <a:off x="8890107" y="4624888"/>
                <a:ext cx="2736000" cy="1556089"/>
              </a:xfrm>
              <a:prstGeom prst="rect">
                <a:avLst/>
              </a:prstGeom>
              <a:noFill/>
            </p:spPr>
            <p:txBody>
              <a:bodyPr wrap="square" lIns="183600" tIns="46800" rIns="183600" bIns="183600" rtlCol="0" anchor="b">
                <a:spAutoFit/>
              </a:bodyPr>
              <a:lstStyle/>
              <a:p>
                <a:pPr>
                  <a:spcBef>
                    <a:spcPts val="1200"/>
                  </a:spcBef>
                </a:pPr>
                <a:r>
                  <a:rPr lang="en-US" sz="1400" spc="-70" dirty="0">
                    <a:solidFill>
                      <a:schemeClr val="tx1">
                        <a:lumMod val="75000"/>
                        <a:lumOff val="25000"/>
                      </a:schemeClr>
                    </a:solidFill>
                  </a:rPr>
                  <a:t>Device &amp; Data Protection</a:t>
                </a:r>
              </a:p>
              <a:p>
                <a:pPr>
                  <a:spcBef>
                    <a:spcPts val="1200"/>
                  </a:spcBef>
                </a:pPr>
                <a:r>
                  <a:rPr lang="en-US" sz="1400" spc="-70" dirty="0">
                    <a:solidFill>
                      <a:schemeClr val="tx1">
                        <a:lumMod val="75000"/>
                        <a:lumOff val="25000"/>
                      </a:schemeClr>
                    </a:solidFill>
                  </a:rPr>
                  <a:t>DLP &amp; Rights Management</a:t>
                </a:r>
              </a:p>
              <a:p>
                <a:pPr>
                  <a:spcBef>
                    <a:spcPts val="1200"/>
                  </a:spcBef>
                </a:pPr>
                <a:r>
                  <a:rPr lang="en-US" sz="1400" spc="-70" dirty="0">
                    <a:solidFill>
                      <a:schemeClr val="tx1">
                        <a:lumMod val="75000"/>
                        <a:lumOff val="25000"/>
                      </a:schemeClr>
                    </a:solidFill>
                  </a:rPr>
                  <a:t>Policy &amp; compliance standards</a:t>
                </a:r>
              </a:p>
              <a:p>
                <a:pPr>
                  <a:spcBef>
                    <a:spcPts val="1200"/>
                  </a:spcBef>
                </a:pPr>
                <a:r>
                  <a:rPr lang="en-US" sz="1400" spc="-70" dirty="0">
                    <a:solidFill>
                      <a:schemeClr val="tx1">
                        <a:lumMod val="75000"/>
                        <a:lumOff val="25000"/>
                      </a:schemeClr>
                    </a:solidFill>
                  </a:rPr>
                  <a:t>eDiscovery</a:t>
                </a:r>
              </a:p>
            </p:txBody>
          </p:sp>
        </p:grpSp>
      </p:grpSp>
      <p:pic>
        <p:nvPicPr>
          <p:cNvPr id="40" name="Picture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1516" y="2386858"/>
            <a:ext cx="2736001" cy="2115235"/>
          </a:xfrm>
          <a:prstGeom prst="rect">
            <a:avLst/>
          </a:prstGeom>
        </p:spPr>
      </p:pic>
      <p:sp>
        <p:nvSpPr>
          <p:cNvPr id="41" name="Rectangle 40"/>
          <p:cNvSpPr/>
          <p:nvPr/>
        </p:nvSpPr>
        <p:spPr bwMode="auto">
          <a:xfrm>
            <a:off x="6091516" y="1215499"/>
            <a:ext cx="2736001" cy="1175089"/>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Personalized</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Insight</a:t>
            </a:r>
          </a:p>
        </p:txBody>
      </p:sp>
      <p:sp>
        <p:nvSpPr>
          <p:cNvPr id="42" name="TextBox 41"/>
          <p:cNvSpPr txBox="1"/>
          <p:nvPr/>
        </p:nvSpPr>
        <p:spPr>
          <a:xfrm>
            <a:off x="6091516" y="4676099"/>
            <a:ext cx="2736001" cy="1473502"/>
          </a:xfrm>
          <a:prstGeom prst="rect">
            <a:avLst/>
          </a:prstGeom>
          <a:noFill/>
        </p:spPr>
        <p:txBody>
          <a:bodyPr wrap="square" lIns="183600" tIns="46800" rIns="183600" bIns="183600" rtlCol="0" anchor="b">
            <a:spAutoFit/>
          </a:bodyPr>
          <a:lstStyle/>
          <a:p>
            <a:pPr defTabSz="932890">
              <a:lnSpc>
                <a:spcPct val="90000"/>
              </a:lnSpc>
              <a:spcBef>
                <a:spcPts val="1200"/>
              </a:spcBef>
            </a:pPr>
            <a:r>
              <a:rPr lang="en-US" sz="1400" spc="-70" dirty="0">
                <a:solidFill>
                  <a:schemeClr val="tx1">
                    <a:lumMod val="75000"/>
                    <a:lumOff val="25000"/>
                  </a:schemeClr>
                </a:solidFill>
              </a:rPr>
              <a:t>Small &amp; Big Data access</a:t>
            </a:r>
          </a:p>
          <a:p>
            <a:pPr defTabSz="932890">
              <a:lnSpc>
                <a:spcPct val="90000"/>
              </a:lnSpc>
              <a:spcBef>
                <a:spcPts val="1200"/>
              </a:spcBef>
            </a:pPr>
            <a:r>
              <a:rPr lang="en-US" sz="1400" spc="-70" dirty="0">
                <a:solidFill>
                  <a:schemeClr val="tx1">
                    <a:lumMod val="75000"/>
                    <a:lumOff val="25000"/>
                  </a:schemeClr>
                </a:solidFill>
              </a:rPr>
              <a:t>Ad-hoc reporting and analysis</a:t>
            </a:r>
          </a:p>
          <a:p>
            <a:pPr defTabSz="932890">
              <a:lnSpc>
                <a:spcPct val="90000"/>
              </a:lnSpc>
              <a:spcBef>
                <a:spcPts val="1200"/>
              </a:spcBef>
            </a:pPr>
            <a:r>
              <a:rPr lang="en-US" sz="1400" spc="-70" dirty="0">
                <a:solidFill>
                  <a:schemeClr val="tx1">
                    <a:lumMod val="75000"/>
                    <a:lumOff val="25000"/>
                  </a:schemeClr>
                </a:solidFill>
              </a:rPr>
              <a:t>Natural language query</a:t>
            </a:r>
          </a:p>
          <a:p>
            <a:pPr defTabSz="932890">
              <a:lnSpc>
                <a:spcPct val="90000"/>
              </a:lnSpc>
              <a:spcBef>
                <a:spcPts val="1200"/>
              </a:spcBef>
            </a:pPr>
            <a:r>
              <a:rPr lang="en-US" sz="1400" spc="-70" dirty="0">
                <a:solidFill>
                  <a:schemeClr val="tx1">
                    <a:lumMod val="75000"/>
                    <a:lumOff val="25000"/>
                  </a:schemeClr>
                </a:solidFill>
              </a:rPr>
              <a:t>Visualization &amp; geo-mapping</a:t>
            </a:r>
            <a:endParaRPr lang="en-US" sz="1400" dirty="0">
              <a:solidFill>
                <a:srgbClr val="000C47"/>
              </a:solidFill>
            </a:endParaRPr>
          </a:p>
        </p:txBody>
      </p:sp>
      <p:sp>
        <p:nvSpPr>
          <p:cNvPr id="43" name="Title 5"/>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Office vision: Do your best work</a:t>
            </a:r>
            <a:endParaRPr lang="en-US"/>
          </a:p>
        </p:txBody>
      </p:sp>
    </p:spTree>
    <p:extLst>
      <p:ext uri="{BB962C8B-B14F-4D97-AF65-F5344CB8AC3E}">
        <p14:creationId xmlns:p14="http://schemas.microsoft.com/office/powerpoint/2010/main" val="36030411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t="6395" r="1350" b="10430"/>
          <a:stretch/>
        </p:blipFill>
        <p:spPr>
          <a:xfrm>
            <a:off x="0" y="0"/>
            <a:ext cx="12192000" cy="6857999"/>
          </a:xfrm>
          <a:prstGeom prst="rect">
            <a:avLst/>
          </a:prstGeom>
        </p:spPr>
      </p:pic>
      <p:sp>
        <p:nvSpPr>
          <p:cNvPr id="4" name="Text Placeholder 2"/>
          <p:cNvSpPr>
            <a:spLocks noGrp="1"/>
          </p:cNvSpPr>
          <p:nvPr>
            <p:ph type="body" sz="quarter" idx="15"/>
          </p:nvPr>
        </p:nvSpPr>
        <p:spPr>
          <a:xfrm>
            <a:off x="4972054" y="3244341"/>
            <a:ext cx="6731000" cy="369332"/>
          </a:xfrm>
        </p:spPr>
        <p:txBody>
          <a:bodyPr/>
          <a:lstStyle/>
          <a:p>
            <a:endParaRPr lang="en-US" dirty="0"/>
          </a:p>
        </p:txBody>
      </p:sp>
      <p:sp>
        <p:nvSpPr>
          <p:cNvPr id="6" name="Rectangle 5"/>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rgbClr val="505050"/>
                </a:solidFill>
              </a:rPr>
              <a:t>Windows devices in practice</a:t>
            </a:r>
          </a:p>
        </p:txBody>
      </p:sp>
      <p:sp>
        <p:nvSpPr>
          <p:cNvPr id="8" name="Rectangle 7"/>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425487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160305" y="2575121"/>
            <a:ext cx="1563624" cy="3147034"/>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1" name="Rectangle 20"/>
          <p:cNvSpPr/>
          <p:nvPr/>
        </p:nvSpPr>
        <p:spPr>
          <a:xfrm>
            <a:off x="4310844" y="2558269"/>
            <a:ext cx="1563624" cy="3145536"/>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2" name="Rectangle 11"/>
          <p:cNvSpPr/>
          <p:nvPr/>
        </p:nvSpPr>
        <p:spPr bwMode="auto">
          <a:xfrm>
            <a:off x="4350434" y="3084304"/>
            <a:ext cx="1371600" cy="24305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900" spc="-30" dirty="0" smtClean="0">
                <a:solidFill>
                  <a:srgbClr val="505050"/>
                </a:solidFill>
                <a:latin typeface="Segoe UI Light" pitchFamily="34" charset="0"/>
              </a:rPr>
              <a:t>“In </a:t>
            </a:r>
            <a:r>
              <a:rPr lang="en-US" sz="900" spc="-30" dirty="0">
                <a:solidFill>
                  <a:srgbClr val="505050"/>
                </a:solidFill>
                <a:latin typeface="Segoe UI Light" pitchFamily="34" charset="0"/>
              </a:rPr>
              <a:t>addition to ease of use, Windows 8 on tablets gives our service advisors </a:t>
            </a:r>
            <a:r>
              <a:rPr lang="en-US" sz="900" spc="-30" dirty="0" smtClean="0">
                <a:solidFill>
                  <a:srgbClr val="505050"/>
                </a:solidFill>
                <a:latin typeface="Segoe UI Light" pitchFamily="34" charset="0"/>
              </a:rPr>
              <a:t>a truly </a:t>
            </a:r>
            <a:r>
              <a:rPr lang="en-US" sz="900" spc="-30" dirty="0">
                <a:solidFill>
                  <a:srgbClr val="505050"/>
                </a:solidFill>
                <a:latin typeface="Segoe UI Light" pitchFamily="34" charset="0"/>
              </a:rPr>
              <a:t>homogenous work environment. </a:t>
            </a:r>
            <a:r>
              <a:rPr lang="en-US" sz="900" spc="-30" dirty="0" smtClean="0">
                <a:solidFill>
                  <a:srgbClr val="505050"/>
                </a:solidFill>
                <a:latin typeface="Segoe UI Light" pitchFamily="34" charset="0"/>
              </a:rPr>
              <a:t>Everything </a:t>
            </a:r>
            <a:r>
              <a:rPr lang="en-US" sz="900" spc="-30" dirty="0">
                <a:solidFill>
                  <a:srgbClr val="505050"/>
                </a:solidFill>
                <a:latin typeface="Segoe UI Light" pitchFamily="34" charset="0"/>
              </a:rPr>
              <a:t>is so simple and intuitive, and increases effectiveness and productivity</a:t>
            </a:r>
            <a:r>
              <a:rPr lang="en-US" sz="900" spc="-30" dirty="0" smtClean="0">
                <a:solidFill>
                  <a:srgbClr val="505050"/>
                </a:solidFill>
                <a:latin typeface="Segoe UI Light" pitchFamily="34" charset="0"/>
              </a:rPr>
              <a:t>.”</a:t>
            </a:r>
            <a:endParaRPr lang="en-US" sz="900" spc="-30" dirty="0">
              <a:solidFill>
                <a:srgbClr val="505050"/>
              </a:solidFill>
              <a:latin typeface="Segoe UI Light" pitchFamily="34" charset="0"/>
            </a:endParaRPr>
          </a:p>
          <a:p>
            <a:pPr defTabSz="913656" fontAlgn="base">
              <a:spcBef>
                <a:spcPts val="900"/>
              </a:spcBef>
              <a:spcAft>
                <a:spcPct val="0"/>
              </a:spcAft>
            </a:pPr>
            <a:r>
              <a:rPr lang="en-US" sz="900" spc="-30" dirty="0" smtClean="0">
                <a:solidFill>
                  <a:srgbClr val="505050"/>
                </a:solidFill>
                <a:latin typeface="Segoe UI Light" pitchFamily="34" charset="0"/>
              </a:rPr>
              <a:t>Christophe </a:t>
            </a:r>
            <a:r>
              <a:rPr lang="en-US" sz="900" spc="-30" dirty="0">
                <a:solidFill>
                  <a:srgbClr val="505050"/>
                </a:solidFill>
                <a:latin typeface="Segoe UI Light" pitchFamily="34" charset="0"/>
              </a:rPr>
              <a:t>Binard</a:t>
            </a:r>
          </a:p>
          <a:p>
            <a:pPr defTabSz="913656" fontAlgn="base">
              <a:spcBef>
                <a:spcPct val="0"/>
              </a:spcBef>
              <a:spcAft>
                <a:spcPct val="0"/>
              </a:spcAft>
            </a:pPr>
            <a:r>
              <a:rPr lang="en-US" sz="900" spc="-30" dirty="0" smtClean="0">
                <a:solidFill>
                  <a:srgbClr val="505050"/>
                </a:solidFill>
                <a:latin typeface="Segoe UI Light" pitchFamily="34" charset="0"/>
              </a:rPr>
              <a:t>Front </a:t>
            </a:r>
            <a:r>
              <a:rPr lang="en-US" sz="900" spc="-30" dirty="0">
                <a:solidFill>
                  <a:srgbClr val="505050"/>
                </a:solidFill>
                <a:latin typeface="Segoe UI Light" pitchFamily="34" charset="0"/>
              </a:rPr>
              <a:t>Office </a:t>
            </a:r>
            <a:r>
              <a:rPr lang="en-US" sz="900" spc="-30" dirty="0" smtClean="0">
                <a:solidFill>
                  <a:srgbClr val="505050"/>
                </a:solidFill>
                <a:latin typeface="Segoe UI Light" pitchFamily="34" charset="0"/>
              </a:rPr>
              <a:t> Manager </a:t>
            </a:r>
          </a:p>
          <a:p>
            <a:pPr defTabSz="913656" fontAlgn="base">
              <a:spcBef>
                <a:spcPct val="0"/>
              </a:spcBef>
              <a:spcAft>
                <a:spcPct val="0"/>
              </a:spcAft>
            </a:pPr>
            <a:r>
              <a:rPr lang="en-US" sz="900" spc="-30" dirty="0" smtClean="0">
                <a:solidFill>
                  <a:srgbClr val="505050"/>
                </a:solidFill>
                <a:latin typeface="Segoe UI Light" pitchFamily="34" charset="0"/>
              </a:rPr>
              <a:t>Service &amp; Telematics</a:t>
            </a:r>
            <a:endParaRPr lang="en-US" sz="900" spc="-30" dirty="0">
              <a:solidFill>
                <a:srgbClr val="505050"/>
              </a:solidFill>
              <a:latin typeface="Segoe UI Light" pitchFamily="34" charset="0"/>
            </a:endParaRPr>
          </a:p>
          <a:p>
            <a:pPr defTabSz="913656" fontAlgn="base">
              <a:spcBef>
                <a:spcPct val="0"/>
              </a:spcBef>
              <a:spcAft>
                <a:spcPct val="0"/>
              </a:spcAft>
            </a:pPr>
            <a:r>
              <a:rPr lang="en-US" sz="900" spc="-30" dirty="0" smtClean="0">
                <a:solidFill>
                  <a:srgbClr val="505050"/>
                </a:solidFill>
                <a:latin typeface="Segoe UI Light" pitchFamily="34" charset="0"/>
              </a:rPr>
              <a:t>PSA </a:t>
            </a:r>
            <a:r>
              <a:rPr lang="en-US" sz="900" spc="-30" dirty="0">
                <a:solidFill>
                  <a:srgbClr val="505050"/>
                </a:solidFill>
                <a:latin typeface="Segoe UI Light" pitchFamily="34" charset="0"/>
              </a:rPr>
              <a:t>Peugeot Citroën </a:t>
            </a:r>
          </a:p>
          <a:p>
            <a:pPr algn="ctr" defTabSz="913656" fontAlgn="base">
              <a:spcBef>
                <a:spcPct val="0"/>
              </a:spcBef>
              <a:spcAft>
                <a:spcPct val="0"/>
              </a:spcAft>
            </a:pPr>
            <a:endParaRPr lang="en-US" sz="900" spc="-30" dirty="0">
              <a:solidFill>
                <a:srgbClr val="505050"/>
              </a:solidFill>
              <a:latin typeface="Segoe UI Light" pitchFamily="34" charset="0"/>
            </a:endParaRPr>
          </a:p>
          <a:p>
            <a:pPr algn="ctr" defTabSz="913656" fontAlgn="base">
              <a:spcBef>
                <a:spcPct val="0"/>
              </a:spcBef>
              <a:spcAft>
                <a:spcPct val="0"/>
              </a:spcAft>
            </a:pPr>
            <a:endParaRPr lang="en-US" sz="900" spc="-30" dirty="0">
              <a:solidFill>
                <a:srgbClr val="505050"/>
              </a:solidFill>
              <a:latin typeface="Segoe UI Light" pitchFamily="34" charset="0"/>
            </a:endParaRPr>
          </a:p>
        </p:txBody>
      </p:sp>
      <p:pic>
        <p:nvPicPr>
          <p:cNvPr id="13" name="Picture 12">
            <a:hlinkClick r:id="rId3"/>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3525" y="2661982"/>
            <a:ext cx="1296438" cy="260581"/>
          </a:xfrm>
          <a:prstGeom prst="rect">
            <a:avLst/>
          </a:prstGeom>
        </p:spPr>
      </p:pic>
      <p:pic>
        <p:nvPicPr>
          <p:cNvPr id="6" name="Picture 5">
            <a:hlinkClick r:id="rId5"/>
          </p:cNvPr>
          <p:cNvPicPr>
            <a:picLocks noChangeAspect="1"/>
          </p:cNvPicPr>
          <p:nvPr/>
        </p:nvPicPr>
        <p:blipFill>
          <a:blip r:embed="rId6"/>
          <a:stretch>
            <a:fillRect/>
          </a:stretch>
        </p:blipFill>
        <p:spPr>
          <a:xfrm>
            <a:off x="6263420" y="2778912"/>
            <a:ext cx="1226762" cy="964267"/>
          </a:xfrm>
          <a:prstGeom prst="rect">
            <a:avLst/>
          </a:prstGeom>
        </p:spPr>
      </p:pic>
      <p:sp>
        <p:nvSpPr>
          <p:cNvPr id="2" name="Title 1"/>
          <p:cNvSpPr>
            <a:spLocks noGrp="1"/>
          </p:cNvSpPr>
          <p:nvPr>
            <p:ph type="title"/>
          </p:nvPr>
        </p:nvSpPr>
        <p:spPr/>
        <p:txBody>
          <a:bodyPr/>
          <a:lstStyle/>
          <a:p>
            <a:r>
              <a:rPr lang="en-US" dirty="0"/>
              <a:t>Customer Evidence: Windows </a:t>
            </a:r>
            <a:r>
              <a:rPr lang="en-US" dirty="0" smtClean="0"/>
              <a:t>devices </a:t>
            </a:r>
            <a:r>
              <a:rPr lang="en-US" dirty="0"/>
              <a:t>in </a:t>
            </a:r>
            <a:r>
              <a:rPr lang="en-US" dirty="0" smtClean="0"/>
              <a:t>manufacturing</a:t>
            </a:r>
            <a:endParaRPr lang="en-US" dirty="0"/>
          </a:p>
        </p:txBody>
      </p:sp>
      <p:sp>
        <p:nvSpPr>
          <p:cNvPr id="18" name="Rectangle 17"/>
          <p:cNvSpPr/>
          <p:nvPr/>
        </p:nvSpPr>
        <p:spPr>
          <a:xfrm>
            <a:off x="612188" y="2520630"/>
            <a:ext cx="1563624" cy="3147332"/>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0" name="Rectangle 19"/>
          <p:cNvSpPr/>
          <p:nvPr/>
        </p:nvSpPr>
        <p:spPr>
          <a:xfrm>
            <a:off x="2491690" y="2539951"/>
            <a:ext cx="1563624" cy="3145536"/>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3" name="Rectangle 22"/>
          <p:cNvSpPr/>
          <p:nvPr/>
        </p:nvSpPr>
        <p:spPr bwMode="auto">
          <a:xfrm>
            <a:off x="6159356" y="1628143"/>
            <a:ext cx="1563624" cy="941832"/>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pPr algn="ctr"/>
            <a:r>
              <a:rPr lang="en-US" sz="1400" dirty="0">
                <a:latin typeface="Segoe UI Light" panose="020B0502040204020203" pitchFamily="34" charset="0"/>
                <a:cs typeface="Segoe UI Light" panose="020B0502040204020203" pitchFamily="34" charset="0"/>
              </a:rPr>
              <a:t>BT Telecom</a:t>
            </a:r>
          </a:p>
        </p:txBody>
      </p:sp>
      <p:sp>
        <p:nvSpPr>
          <p:cNvPr id="24" name="Rectangle 23"/>
          <p:cNvSpPr/>
          <p:nvPr/>
        </p:nvSpPr>
        <p:spPr bwMode="auto">
          <a:xfrm>
            <a:off x="613138" y="1587567"/>
            <a:ext cx="1566181" cy="94529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r>
              <a:rPr lang="en-US" sz="1400" dirty="0">
                <a:latin typeface="Segoe UI Light" panose="020B0502040204020203" pitchFamily="34" charset="0"/>
                <a:cs typeface="Segoe UI Light" panose="020B0502040204020203" pitchFamily="34" charset="0"/>
              </a:rPr>
              <a:t>Bridgestone </a:t>
            </a:r>
            <a:r>
              <a:rPr lang="en-US" sz="1400" dirty="0" smtClean="0">
                <a:latin typeface="Segoe UI Light" panose="020B0502040204020203" pitchFamily="34" charset="0"/>
                <a:cs typeface="Segoe UI Light" panose="020B0502040204020203" pitchFamily="34" charset="0"/>
              </a:rPr>
              <a:t/>
            </a:r>
            <a:br>
              <a:rPr lang="en-US" sz="1400" dirty="0" smtClean="0">
                <a:latin typeface="Segoe UI Light" panose="020B0502040204020203" pitchFamily="34" charset="0"/>
                <a:cs typeface="Segoe UI Light" panose="020B0502040204020203" pitchFamily="34" charset="0"/>
              </a:rPr>
            </a:br>
            <a:r>
              <a:rPr lang="en-US" sz="1400" dirty="0" smtClean="0">
                <a:latin typeface="Segoe UI Light" panose="020B0502040204020203" pitchFamily="34" charset="0"/>
                <a:cs typeface="Segoe UI Light" panose="020B0502040204020203" pitchFamily="34" charset="0"/>
              </a:rPr>
              <a:t>Asia </a:t>
            </a:r>
            <a:r>
              <a:rPr lang="en-US" sz="1400" dirty="0">
                <a:latin typeface="Segoe UI Light" panose="020B0502040204020203" pitchFamily="34" charset="0"/>
                <a:cs typeface="Segoe UI Light" panose="020B0502040204020203" pitchFamily="34" charset="0"/>
              </a:rPr>
              <a:t>Pacific</a:t>
            </a:r>
          </a:p>
        </p:txBody>
      </p:sp>
      <p:sp>
        <p:nvSpPr>
          <p:cNvPr id="25" name="Rectangle 24"/>
          <p:cNvSpPr/>
          <p:nvPr/>
        </p:nvSpPr>
        <p:spPr bwMode="auto">
          <a:xfrm>
            <a:off x="2474335" y="1592973"/>
            <a:ext cx="1563624" cy="941832"/>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pPr defTabSz="913656" fontAlgn="base">
              <a:spcBef>
                <a:spcPct val="0"/>
              </a:spcBef>
              <a:spcAft>
                <a:spcPct val="0"/>
              </a:spcAft>
            </a:pPr>
            <a:r>
              <a:rPr lang="en-US" sz="1400" spc="-30" dirty="0" smtClean="0">
                <a:solidFill>
                  <a:schemeClr val="bg1"/>
                </a:solidFill>
                <a:latin typeface="Segoe UI Light" pitchFamily="34" charset="0"/>
              </a:rPr>
              <a:t>     Eskom</a:t>
            </a:r>
            <a:endParaRPr lang="en-US" sz="1400" spc="-30" dirty="0">
              <a:solidFill>
                <a:schemeClr val="bg1"/>
              </a:solidFill>
              <a:latin typeface="Segoe UI Light" pitchFamily="34" charset="0"/>
            </a:endParaRPr>
          </a:p>
        </p:txBody>
      </p:sp>
      <p:sp>
        <p:nvSpPr>
          <p:cNvPr id="27" name="Rectangle 26"/>
          <p:cNvSpPr/>
          <p:nvPr/>
        </p:nvSpPr>
        <p:spPr bwMode="auto">
          <a:xfrm>
            <a:off x="4313915" y="1623014"/>
            <a:ext cx="1563624" cy="941832"/>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pPr defTabSz="913656" fontAlgn="base">
              <a:spcBef>
                <a:spcPct val="0"/>
              </a:spcBef>
              <a:spcAft>
                <a:spcPct val="0"/>
              </a:spcAft>
            </a:pPr>
            <a:r>
              <a:rPr lang="en-US" sz="1400" spc="-30" dirty="0">
                <a:solidFill>
                  <a:srgbClr val="FFFFFF"/>
                </a:solidFill>
                <a:latin typeface="Segoe UI Light" pitchFamily="34" charset="0"/>
              </a:rPr>
              <a:t>PSA Peugeot Citroën</a:t>
            </a:r>
          </a:p>
        </p:txBody>
      </p:sp>
      <p:pic>
        <p:nvPicPr>
          <p:cNvPr id="29" name="Picture 28">
            <a:hlinkClick r:id="rId7"/>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7148" y="2637568"/>
            <a:ext cx="1217083" cy="257072"/>
          </a:xfrm>
          <a:prstGeom prst="rect">
            <a:avLst/>
          </a:prstGeom>
        </p:spPr>
      </p:pic>
      <p:sp>
        <p:nvSpPr>
          <p:cNvPr id="30" name="Rectangle 29"/>
          <p:cNvSpPr/>
          <p:nvPr/>
        </p:nvSpPr>
        <p:spPr bwMode="auto">
          <a:xfrm>
            <a:off x="2466624" y="2910801"/>
            <a:ext cx="1416059" cy="24241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ts val="900"/>
              </a:spcAft>
            </a:pPr>
            <a:r>
              <a:rPr lang="en-US" sz="900" spc="-30" dirty="0" smtClean="0">
                <a:solidFill>
                  <a:schemeClr val="tx1"/>
                </a:solidFill>
                <a:latin typeface="Segoe UI Light" pitchFamily="34" charset="0"/>
              </a:rPr>
              <a:t>“</a:t>
            </a:r>
            <a:r>
              <a:rPr lang="en-US" sz="900" spc="-30" dirty="0">
                <a:solidFill>
                  <a:schemeClr val="tx1"/>
                </a:solidFill>
                <a:latin typeface="Segoe UI Light" pitchFamily="34" charset="0"/>
              </a:rPr>
              <a:t>Our decision to opt for Microsoft Windows 8 and Microsoft Office 2013 was based on these platforms capacity for touch integration. At Eskom we apply a ‘one device per individual’ approach – so we knew that the tablet PCs supplied to our executive staff needed to be intuitive and user friendly</a:t>
            </a:r>
            <a:r>
              <a:rPr lang="en-US" sz="900" spc="-30" dirty="0" smtClean="0">
                <a:solidFill>
                  <a:schemeClr val="tx1"/>
                </a:solidFill>
                <a:latin typeface="Segoe UI Light" pitchFamily="34" charset="0"/>
              </a:rPr>
              <a:t>.“</a:t>
            </a:r>
            <a:endParaRPr lang="en-US" sz="900" spc="-30" dirty="0">
              <a:solidFill>
                <a:schemeClr val="tx1"/>
              </a:solidFill>
              <a:latin typeface="Segoe UI Light" pitchFamily="34" charset="0"/>
            </a:endParaRPr>
          </a:p>
          <a:p>
            <a:pPr defTabSz="913656" fontAlgn="base">
              <a:spcBef>
                <a:spcPct val="0"/>
              </a:spcBef>
              <a:spcAft>
                <a:spcPct val="0"/>
              </a:spcAft>
            </a:pPr>
            <a:r>
              <a:rPr lang="en-US" sz="900" spc="-30" dirty="0">
                <a:solidFill>
                  <a:schemeClr val="tx1"/>
                </a:solidFill>
                <a:latin typeface="Segoe UI Light" pitchFamily="34" charset="0"/>
              </a:rPr>
              <a:t>Sean </a:t>
            </a:r>
            <a:r>
              <a:rPr lang="en-US" sz="900" spc="-30" dirty="0" smtClean="0">
                <a:solidFill>
                  <a:schemeClr val="tx1"/>
                </a:solidFill>
                <a:latin typeface="Segoe UI Light" pitchFamily="34" charset="0"/>
              </a:rPr>
              <a:t>Maritz</a:t>
            </a:r>
          </a:p>
          <a:p>
            <a:pPr defTabSz="913656" fontAlgn="base">
              <a:spcBef>
                <a:spcPct val="0"/>
              </a:spcBef>
              <a:spcAft>
                <a:spcPct val="0"/>
              </a:spcAft>
            </a:pPr>
            <a:r>
              <a:rPr lang="en-US" sz="900" spc="-30" dirty="0" smtClean="0">
                <a:solidFill>
                  <a:schemeClr val="tx1"/>
                </a:solidFill>
                <a:latin typeface="Segoe UI Light" pitchFamily="34" charset="0"/>
              </a:rPr>
              <a:t>Head </a:t>
            </a:r>
            <a:r>
              <a:rPr lang="en-US" sz="900" spc="-30" dirty="0">
                <a:solidFill>
                  <a:schemeClr val="tx1"/>
                </a:solidFill>
                <a:latin typeface="Segoe UI Light" pitchFamily="34" charset="0"/>
              </a:rPr>
              <a:t>of Enterprise Strategy </a:t>
            </a:r>
            <a:r>
              <a:rPr lang="en-US" sz="900" spc="-30" dirty="0" smtClean="0">
                <a:solidFill>
                  <a:schemeClr val="tx1"/>
                </a:solidFill>
                <a:latin typeface="Segoe UI Light" pitchFamily="34" charset="0"/>
              </a:rPr>
              <a:t>&amp; Innovation</a:t>
            </a:r>
          </a:p>
          <a:p>
            <a:pPr defTabSz="913656" fontAlgn="base">
              <a:spcBef>
                <a:spcPct val="0"/>
              </a:spcBef>
              <a:spcAft>
                <a:spcPct val="0"/>
              </a:spcAft>
            </a:pPr>
            <a:r>
              <a:rPr lang="en-US" sz="900" spc="-30" dirty="0" smtClean="0">
                <a:solidFill>
                  <a:schemeClr val="tx1"/>
                </a:solidFill>
                <a:latin typeface="Segoe UI Light" pitchFamily="34" charset="0"/>
              </a:rPr>
              <a:t>Eskom</a:t>
            </a:r>
            <a:endParaRPr lang="en-US" sz="900" spc="-30" dirty="0">
              <a:solidFill>
                <a:schemeClr val="tx1"/>
              </a:solidFill>
              <a:latin typeface="Segoe UI Light" pitchFamily="34" charset="0"/>
            </a:endParaRPr>
          </a:p>
          <a:p>
            <a:pPr algn="ctr" defTabSz="913656" fontAlgn="base">
              <a:spcBef>
                <a:spcPct val="0"/>
              </a:spcBef>
              <a:spcAft>
                <a:spcPct val="0"/>
              </a:spcAft>
            </a:pPr>
            <a:endParaRPr lang="en-US" sz="900" spc="-30" dirty="0">
              <a:solidFill>
                <a:schemeClr val="tx1"/>
              </a:solidFill>
              <a:latin typeface="Segoe UI Light" pitchFamily="34" charset="0"/>
            </a:endParaRPr>
          </a:p>
          <a:p>
            <a:pPr algn="ctr" defTabSz="913656" fontAlgn="base">
              <a:spcBef>
                <a:spcPct val="0"/>
              </a:spcBef>
              <a:spcAft>
                <a:spcPct val="0"/>
              </a:spcAft>
            </a:pPr>
            <a:endParaRPr lang="en-US" sz="900" dirty="0">
              <a:solidFill>
                <a:schemeClr val="tx1"/>
              </a:solidFill>
              <a:latin typeface="Segoe UI Light" pitchFamily="34" charset="0"/>
              <a:ea typeface="Segoe UI" pitchFamily="34" charset="0"/>
              <a:cs typeface="Segoe UI" pitchFamily="34" charset="0"/>
            </a:endParaRPr>
          </a:p>
        </p:txBody>
      </p:sp>
      <p:pic>
        <p:nvPicPr>
          <p:cNvPr id="5" name="Picture 4">
            <a:hlinkClick r:id="rId9"/>
          </p:cNvPr>
          <p:cNvPicPr>
            <a:picLocks noChangeAspect="1"/>
          </p:cNvPicPr>
          <p:nvPr/>
        </p:nvPicPr>
        <p:blipFill>
          <a:blip r:embed="rId10"/>
          <a:stretch>
            <a:fillRect/>
          </a:stretch>
        </p:blipFill>
        <p:spPr>
          <a:xfrm>
            <a:off x="679235" y="3214091"/>
            <a:ext cx="1252728" cy="704659"/>
          </a:xfrm>
          <a:prstGeom prst="rect">
            <a:avLst/>
          </a:prstGeom>
          <a:ln>
            <a:noFill/>
          </a:ln>
        </p:spPr>
      </p:pic>
      <p:sp>
        <p:nvSpPr>
          <p:cNvPr id="17" name="Rectangle 16"/>
          <p:cNvSpPr/>
          <p:nvPr/>
        </p:nvSpPr>
        <p:spPr>
          <a:xfrm>
            <a:off x="8020171" y="2541270"/>
            <a:ext cx="1563624" cy="3173729"/>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9" name="Rectangle 18"/>
          <p:cNvSpPr/>
          <p:nvPr/>
        </p:nvSpPr>
        <p:spPr bwMode="auto">
          <a:xfrm>
            <a:off x="8019223" y="1617859"/>
            <a:ext cx="1563624" cy="941832"/>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endParaRPr lang="en-US" sz="1400" dirty="0" smtClean="0">
              <a:latin typeface="Segoe UI Light" panose="020B0502040204020203" pitchFamily="34" charset="0"/>
              <a:cs typeface="Segoe UI Light" panose="020B0502040204020203" pitchFamily="34" charset="0"/>
            </a:endParaRPr>
          </a:p>
          <a:p>
            <a:r>
              <a:rPr lang="en-US" sz="1400" dirty="0" smtClean="0">
                <a:latin typeface="Segoe UI Light" panose="020B0502040204020203" pitchFamily="34" charset="0"/>
                <a:cs typeface="Segoe UI Light" panose="020B0502040204020203" pitchFamily="34" charset="0"/>
              </a:rPr>
              <a:t>NASCAR</a:t>
            </a:r>
            <a:endParaRPr lang="en-US" sz="1400" dirty="0">
              <a:latin typeface="Segoe UI Light" panose="020B0502040204020203" pitchFamily="34" charset="0"/>
              <a:cs typeface="Segoe UI Light" panose="020B0502040204020203" pitchFamily="34" charset="0"/>
            </a:endParaRPr>
          </a:p>
        </p:txBody>
      </p:sp>
      <p:pic>
        <p:nvPicPr>
          <p:cNvPr id="3" name="Picture 2">
            <a:hlinkClick r:id="rId11"/>
          </p:cNvPr>
          <p:cNvPicPr>
            <a:picLocks noChangeAspect="1"/>
          </p:cNvPicPr>
          <p:nvPr/>
        </p:nvPicPr>
        <p:blipFill>
          <a:blip r:embed="rId12"/>
          <a:stretch>
            <a:fillRect/>
          </a:stretch>
        </p:blipFill>
        <p:spPr>
          <a:xfrm>
            <a:off x="8178605" y="2827533"/>
            <a:ext cx="1198432" cy="672978"/>
          </a:xfrm>
          <a:prstGeom prst="rect">
            <a:avLst/>
          </a:prstGeom>
        </p:spPr>
      </p:pic>
      <p:sp>
        <p:nvSpPr>
          <p:cNvPr id="26" name="Rectangle 25"/>
          <p:cNvSpPr/>
          <p:nvPr/>
        </p:nvSpPr>
        <p:spPr>
          <a:xfrm>
            <a:off x="9894691" y="2526031"/>
            <a:ext cx="1563624" cy="3147034"/>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8" name="Rectangle 27"/>
          <p:cNvSpPr/>
          <p:nvPr/>
        </p:nvSpPr>
        <p:spPr bwMode="auto">
          <a:xfrm>
            <a:off x="9893743" y="1602619"/>
            <a:ext cx="1563624" cy="941832"/>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r>
              <a:rPr lang="en-US" sz="1400" dirty="0" err="1" smtClean="0">
                <a:latin typeface="Segoe UI Light" panose="020B0502040204020203" pitchFamily="34" charset="0"/>
                <a:cs typeface="Segoe UI Light" panose="020B0502040204020203" pitchFamily="34" charset="0"/>
              </a:rPr>
              <a:t>Miele</a:t>
            </a:r>
            <a:endParaRPr lang="en-US" sz="1400" dirty="0">
              <a:latin typeface="Segoe UI Light" panose="020B0502040204020203" pitchFamily="34" charset="0"/>
              <a:cs typeface="Segoe UI Light" panose="020B0502040204020203" pitchFamily="34" charset="0"/>
            </a:endParaRPr>
          </a:p>
        </p:txBody>
      </p:sp>
      <p:pic>
        <p:nvPicPr>
          <p:cNvPr id="4" name="Picture 3">
            <a:hlinkClick r:id="rId13"/>
          </p:cNvPr>
          <p:cNvPicPr>
            <a:picLocks noChangeAspect="1"/>
          </p:cNvPicPr>
          <p:nvPr/>
        </p:nvPicPr>
        <p:blipFill>
          <a:blip r:embed="rId14"/>
          <a:stretch>
            <a:fillRect/>
          </a:stretch>
        </p:blipFill>
        <p:spPr>
          <a:xfrm>
            <a:off x="10048876" y="2905125"/>
            <a:ext cx="1195772" cy="569595"/>
          </a:xfrm>
          <a:prstGeom prst="rect">
            <a:avLst/>
          </a:prstGeom>
        </p:spPr>
      </p:pic>
    </p:spTree>
    <p:extLst>
      <p:ext uri="{BB962C8B-B14F-4D97-AF65-F5344CB8AC3E}">
        <p14:creationId xmlns:p14="http://schemas.microsoft.com/office/powerpoint/2010/main" val="2896953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434" b="7434"/>
          <a:stretch/>
        </p:blipFill>
        <p:spPr>
          <a:xfrm>
            <a:off x="0" y="-66501"/>
            <a:ext cx="12192000" cy="6924502"/>
          </a:xfrm>
          <a:prstGeom prst="rect">
            <a:avLst/>
          </a:prstGeom>
        </p:spPr>
      </p:pic>
      <p:sp>
        <p:nvSpPr>
          <p:cNvPr id="7" name="Rectangle 6"/>
          <p:cNvSpPr/>
          <p:nvPr/>
        </p:nvSpPr>
        <p:spPr>
          <a:xfrm flipV="1">
            <a:off x="1" y="4642268"/>
            <a:ext cx="12192000" cy="2215732"/>
          </a:xfrm>
          <a:prstGeom prst="rect">
            <a:avLst/>
          </a:prstGeom>
          <a:gradFill>
            <a:gsLst>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FFFF"/>
              </a:solidFill>
            </a:endParaRPr>
          </a:p>
        </p:txBody>
      </p:sp>
      <p:sp>
        <p:nvSpPr>
          <p:cNvPr id="9" name="Text Placeholder 2"/>
          <p:cNvSpPr>
            <a:spLocks noGrp="1"/>
          </p:cNvSpPr>
          <p:nvPr>
            <p:ph type="body" sz="quarter" idx="15"/>
          </p:nvPr>
        </p:nvSpPr>
        <p:spPr>
          <a:xfrm>
            <a:off x="4972054" y="3244341"/>
            <a:ext cx="6731000" cy="369332"/>
          </a:xfrm>
        </p:spPr>
        <p:txBody>
          <a:bodyPr/>
          <a:lstStyle/>
          <a:p>
            <a:endParaRPr lang="en-US" dirty="0"/>
          </a:p>
        </p:txBody>
      </p:sp>
      <p:sp>
        <p:nvSpPr>
          <p:cNvPr id="10" name="Rectangle 9"/>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1"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smtClean="0">
                <a:solidFill>
                  <a:srgbClr val="505050"/>
                </a:solidFill>
              </a:rPr>
              <a:t>Summary</a:t>
            </a:r>
            <a:endParaRPr lang="en-US" sz="4400" dirty="0">
              <a:solidFill>
                <a:srgbClr val="505050"/>
              </a:solidFill>
            </a:endParaRPr>
          </a:p>
        </p:txBody>
      </p:sp>
      <p:sp>
        <p:nvSpPr>
          <p:cNvPr id="12" name="Rectangle 11"/>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313095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 y="2025781"/>
            <a:ext cx="5372992" cy="48266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0000"/>
              </a:solidFill>
            </a:endParaRPr>
          </a:p>
          <a:p>
            <a:pPr algn="ctr" defTabSz="1218657"/>
            <a:endParaRPr lang="en-US" sz="2353" dirty="0">
              <a:solidFill>
                <a:srgbClr val="FF0000"/>
              </a:solidFill>
            </a:endParaRPr>
          </a:p>
          <a:p>
            <a:pPr algn="ctr" defTabSz="1218657"/>
            <a:endParaRPr lang="en-US" sz="2353" dirty="0">
              <a:solidFill>
                <a:srgbClr val="FF0000"/>
              </a:solidFill>
            </a:endParaRPr>
          </a:p>
          <a:p>
            <a:pPr algn="ctr" defTabSz="1218657"/>
            <a:endParaRPr lang="en-US" sz="2353" dirty="0">
              <a:solidFill>
                <a:srgbClr val="FF0000"/>
              </a:solidFill>
            </a:endParaRPr>
          </a:p>
        </p:txBody>
      </p:sp>
      <p:sp>
        <p:nvSpPr>
          <p:cNvPr id="10" name="Rectangle 9"/>
          <p:cNvSpPr/>
          <p:nvPr/>
        </p:nvSpPr>
        <p:spPr>
          <a:xfrm>
            <a:off x="2"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11" name="Rectangle 10"/>
          <p:cNvSpPr/>
          <p:nvPr/>
        </p:nvSpPr>
        <p:spPr>
          <a:xfrm>
            <a:off x="5782985" y="1473501"/>
            <a:ext cx="5589523" cy="5005089"/>
          </a:xfrm>
          <a:prstGeom prst="rect">
            <a:avLst/>
          </a:prstGeom>
        </p:spPr>
        <p:txBody>
          <a:bodyPr wrap="square">
            <a:spAutoFit/>
          </a:bodyPr>
          <a:lstStyle/>
          <a:p>
            <a:pPr defTabSz="1218657">
              <a:lnSpc>
                <a:spcPct val="95000"/>
              </a:lnSpc>
              <a:spcAft>
                <a:spcPts val="2353"/>
              </a:spcAft>
            </a:pPr>
            <a:r>
              <a:rPr lang="en-US" sz="2800" dirty="0" smtClean="0">
                <a:solidFill>
                  <a:srgbClr val="00B0F0"/>
                </a:solidFill>
                <a:latin typeface="Segoe UI Light" panose="020B0502040204020203" pitchFamily="34" charset="0"/>
                <a:cs typeface="Segoe UI Light" panose="020B0502040204020203" pitchFamily="34" charset="0"/>
              </a:rPr>
              <a:t>The power of the Microsoft suite…</a:t>
            </a:r>
            <a:br>
              <a:rPr lang="en-US" sz="2800" dirty="0" smtClean="0">
                <a:solidFill>
                  <a:srgbClr val="00B0F0"/>
                </a:solidFill>
                <a:latin typeface="Segoe UI Light" panose="020B0502040204020203" pitchFamily="34" charset="0"/>
                <a:cs typeface="Segoe UI Light" panose="020B0502040204020203" pitchFamily="34" charset="0"/>
              </a:rPr>
            </a:br>
            <a:r>
              <a:rPr lang="en-US" sz="2800" dirty="0" smtClean="0">
                <a:solidFill>
                  <a:srgbClr val="00B0F0"/>
                </a:solidFill>
                <a:latin typeface="Segoe UI Light" panose="020B0502040204020203" pitchFamily="34" charset="0"/>
                <a:cs typeface="Segoe UI Light" panose="020B0502040204020203" pitchFamily="34" charset="0"/>
              </a:rPr>
              <a:t>in the palm of your hand</a:t>
            </a:r>
            <a:endParaRPr lang="en-US" sz="2800" dirty="0">
              <a:solidFill>
                <a:srgbClr val="00B0F0"/>
              </a:solidFill>
              <a:latin typeface="Segoe UI Light" panose="020B0502040204020203" pitchFamily="34" charset="0"/>
              <a:cs typeface="Segoe UI Light" panose="020B0502040204020203" pitchFamily="34" charset="0"/>
            </a:endParaRPr>
          </a:p>
          <a:p>
            <a:pPr defTabSz="904146">
              <a:spcBef>
                <a:spcPts val="600"/>
              </a:spcBef>
            </a:pPr>
            <a:r>
              <a:rPr lang="en-US" sz="2800" dirty="0" smtClean="0">
                <a:solidFill>
                  <a:srgbClr val="000000">
                    <a:lumMod val="65000"/>
                    <a:lumOff val="35000"/>
                  </a:srgbClr>
                </a:solidFill>
                <a:latin typeface="Segoe UI Light" panose="020B0502040204020203" pitchFamily="34" charset="0"/>
                <a:cs typeface="Segoe UI Light" panose="020B0502040204020203" pitchFamily="34" charset="0"/>
              </a:rPr>
              <a:t>Engaging customers</a:t>
            </a:r>
          </a:p>
          <a:p>
            <a:pPr defTabSz="904146">
              <a:spcBef>
                <a:spcPts val="600"/>
              </a:spcBef>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04146">
              <a:spcBef>
                <a:spcPts val="600"/>
              </a:spcBef>
            </a:pPr>
            <a:r>
              <a:rPr lang="en-US" sz="2800" dirty="0">
                <a:solidFill>
                  <a:srgbClr val="000000">
                    <a:lumMod val="65000"/>
                    <a:lumOff val="35000"/>
                  </a:srgbClr>
                </a:solidFill>
                <a:latin typeface="Segoe UI Light" panose="020B0502040204020203" pitchFamily="34" charset="0"/>
                <a:cs typeface="Segoe UI Light" panose="020B0502040204020203" pitchFamily="34" charset="0"/>
              </a:rPr>
              <a:t>Informing smart decisions</a:t>
            </a:r>
          </a:p>
          <a:p>
            <a:pPr defTabSz="904146">
              <a:spcBef>
                <a:spcPts val="600"/>
              </a:spcBef>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04146">
              <a:spcBef>
                <a:spcPts val="600"/>
              </a:spcBef>
            </a:pPr>
            <a:r>
              <a:rPr lang="en-US" sz="2800" dirty="0">
                <a:solidFill>
                  <a:srgbClr val="000000">
                    <a:lumMod val="65000"/>
                    <a:lumOff val="35000"/>
                  </a:srgbClr>
                </a:solidFill>
                <a:latin typeface="Segoe UI Light" panose="020B0502040204020203" pitchFamily="34" charset="0"/>
                <a:cs typeface="Segoe UI Light" panose="020B0502040204020203" pitchFamily="34" charset="0"/>
              </a:rPr>
              <a:t>Increasing efficiencies</a:t>
            </a:r>
          </a:p>
          <a:p>
            <a:pPr defTabSz="904146"/>
            <a:endParaRPr lang="en-US" sz="2800" dirty="0">
              <a:gradFill>
                <a:gsLst>
                  <a:gs pos="0">
                    <a:prstClr val="black"/>
                  </a:gs>
                  <a:gs pos="86000">
                    <a:prstClr val="black"/>
                  </a:gs>
                </a:gsLst>
                <a:lin ang="5400000" scaled="0"/>
              </a:gradFill>
              <a:latin typeface="Segoe UI Light" panose="020B0502040204020203" pitchFamily="34" charset="0"/>
            </a:endParaRPr>
          </a:p>
          <a:p>
            <a:pPr defTabSz="1218657">
              <a:lnSpc>
                <a:spcPct val="95000"/>
              </a:lnSpc>
              <a:spcAft>
                <a:spcPts val="2353"/>
              </a:spcAft>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p:txBody>
      </p:sp>
      <p:sp>
        <p:nvSpPr>
          <p:cNvPr id="12"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3" name="Text Placeholder 5"/>
          <p:cNvSpPr txBox="1">
            <a:spLocks/>
          </p:cNvSpPr>
          <p:nvPr/>
        </p:nvSpPr>
        <p:spPr>
          <a:xfrm>
            <a:off x="100846" y="112044"/>
            <a:ext cx="5427812" cy="1860606"/>
          </a:xfrm>
          <a:prstGeom prst="rect">
            <a:avLst/>
          </a:prstGeom>
        </p:spPr>
        <p:txBody>
          <a:bodyPr vert="horz" wrap="square" lIns="149226" tIns="93266" rIns="149226" bIns="93266" rtlCol="0" anchor="ctr" anchorCtr="0">
            <a:spAutoFit/>
          </a:bodyPr>
          <a:lstStyle>
            <a:lvl1pPr marL="0" indent="0" algn="l" defTabSz="1088105" rtl="0" eaLnBrk="1" latinLnBrk="0" hangingPunct="1">
              <a:lnSpc>
                <a:spcPct val="80000"/>
              </a:lnSpc>
              <a:spcBef>
                <a:spcPts val="1800"/>
              </a:spcBef>
              <a:spcAft>
                <a:spcPts val="0"/>
              </a:spcAft>
              <a:buClr>
                <a:srgbClr val="0072C6"/>
              </a:buClr>
              <a:buSzPct val="100000"/>
              <a:buFont typeface="Wingdings" pitchFamily="2" charset="2"/>
              <a:buNone/>
              <a:defRPr lang="en-US" sz="4799" kern="1200" spc="-100" dirty="0" smtClean="0">
                <a:solidFill>
                  <a:schemeClr val="tx1">
                    <a:lumMod val="65000"/>
                    <a:lumOff val="35000"/>
                  </a:schemeClr>
                </a:solidFill>
                <a:latin typeface="Segoe UI Light" pitchFamily="34" charset="0"/>
                <a:ea typeface="+mj-ea"/>
                <a:cs typeface="+mj-cs"/>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lnSpc>
                <a:spcPct val="90000"/>
              </a:lnSpc>
            </a:pPr>
            <a:r>
              <a:rPr lang="en-US" sz="4000" dirty="0">
                <a:solidFill>
                  <a:schemeClr val="bg1"/>
                </a:solidFill>
              </a:rPr>
              <a:t>Windows mobile </a:t>
            </a:r>
            <a:r>
              <a:rPr lang="en-US" sz="4000" dirty="0" smtClean="0">
                <a:solidFill>
                  <a:schemeClr val="bg1"/>
                </a:solidFill>
              </a:rPr>
              <a:t>devices for </a:t>
            </a:r>
            <a:r>
              <a:rPr lang="en-US" sz="4000" dirty="0">
                <a:solidFill>
                  <a:schemeClr val="bg1"/>
                </a:solidFill>
              </a:rPr>
              <a:t>manufacturing &amp; resources</a:t>
            </a: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1998" y="2956255"/>
            <a:ext cx="3539296" cy="2534052"/>
          </a:xfrm>
          <a:prstGeom prst="roundRect">
            <a:avLst>
              <a:gd name="adj" fmla="val 7896"/>
            </a:avLst>
          </a:prstGeom>
        </p:spPr>
      </p:pic>
    </p:spTree>
    <p:extLst>
      <p:ext uri="{BB962C8B-B14F-4D97-AF65-F5344CB8AC3E}">
        <p14:creationId xmlns:p14="http://schemas.microsoft.com/office/powerpoint/2010/main" val="68698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4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484984" y="1135018"/>
            <a:ext cx="1987871" cy="1362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Phones</a:t>
            </a:r>
          </a:p>
        </p:txBody>
      </p:sp>
      <p:sp>
        <p:nvSpPr>
          <p:cNvPr id="100" name="Rectangle 99"/>
          <p:cNvSpPr/>
          <p:nvPr/>
        </p:nvSpPr>
        <p:spPr>
          <a:xfrm>
            <a:off x="486763" y="2879711"/>
            <a:ext cx="1383313" cy="217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Small Tablets</a:t>
            </a:r>
          </a:p>
        </p:txBody>
      </p:sp>
      <p:sp>
        <p:nvSpPr>
          <p:cNvPr id="103" name="Rectangle 102"/>
          <p:cNvSpPr/>
          <p:nvPr/>
        </p:nvSpPr>
        <p:spPr>
          <a:xfrm>
            <a:off x="4045697" y="1118027"/>
            <a:ext cx="768867" cy="1702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2 in 1’s</a:t>
            </a:r>
          </a:p>
        </p:txBody>
      </p:sp>
      <p:cxnSp>
        <p:nvCxnSpPr>
          <p:cNvPr id="104" name="Straight Connector 103"/>
          <p:cNvCxnSpPr/>
          <p:nvPr/>
        </p:nvCxnSpPr>
        <p:spPr>
          <a:xfrm flipV="1">
            <a:off x="484984" y="3137258"/>
            <a:ext cx="3013164" cy="21203"/>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1240958" y="1183674"/>
            <a:ext cx="2241411"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655468" y="1183674"/>
            <a:ext cx="7141633"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9967435" y="6682074"/>
            <a:ext cx="235402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Availability and prices may vary by geography</a:t>
            </a:r>
          </a:p>
        </p:txBody>
      </p:sp>
      <p:sp>
        <p:nvSpPr>
          <p:cNvPr id="116" name="Rectangle 115"/>
          <p:cNvSpPr/>
          <p:nvPr/>
        </p:nvSpPr>
        <p:spPr>
          <a:xfrm>
            <a:off x="3924971" y="2879711"/>
            <a:ext cx="3476637" cy="1785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Notebooks and All in Ones </a:t>
            </a:r>
          </a:p>
        </p:txBody>
      </p:sp>
      <p:cxnSp>
        <p:nvCxnSpPr>
          <p:cNvPr id="117" name="Straight Connector 116"/>
          <p:cNvCxnSpPr/>
          <p:nvPr/>
        </p:nvCxnSpPr>
        <p:spPr>
          <a:xfrm flipV="1">
            <a:off x="3865778" y="3126762"/>
            <a:ext cx="5965988" cy="1534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5646820" y="4512179"/>
            <a:ext cx="777975"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XPS 18</a:t>
            </a:r>
          </a:p>
        </p:txBody>
      </p:sp>
      <p:sp>
        <p:nvSpPr>
          <p:cNvPr id="123" name="TextBox 122"/>
          <p:cNvSpPr txBox="1"/>
          <p:nvPr/>
        </p:nvSpPr>
        <p:spPr>
          <a:xfrm>
            <a:off x="6911171" y="4481480"/>
            <a:ext cx="1318430"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Panasonic ToughPad 4K</a:t>
            </a:r>
          </a:p>
        </p:txBody>
      </p:sp>
      <p:sp>
        <p:nvSpPr>
          <p:cNvPr id="125" name="Rectangle 124"/>
          <p:cNvSpPr/>
          <p:nvPr/>
        </p:nvSpPr>
        <p:spPr>
          <a:xfrm>
            <a:off x="5940576" y="4894026"/>
            <a:ext cx="1356720" cy="2214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Embedded</a:t>
            </a:r>
          </a:p>
        </p:txBody>
      </p:sp>
      <p:cxnSp>
        <p:nvCxnSpPr>
          <p:cNvPr id="141" name="Straight Connector 140"/>
          <p:cNvCxnSpPr/>
          <p:nvPr/>
        </p:nvCxnSpPr>
        <p:spPr>
          <a:xfrm>
            <a:off x="6860184" y="5005055"/>
            <a:ext cx="4999891" cy="43651"/>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8542542" y="4504003"/>
            <a:ext cx="857632"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XPS 27</a:t>
            </a:r>
          </a:p>
        </p:txBody>
      </p:sp>
      <p:pic>
        <p:nvPicPr>
          <p:cNvPr id="150" name="Picture 149" descr="Dell XPS 27.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3274" y="3447562"/>
            <a:ext cx="1658492" cy="933701"/>
          </a:xfrm>
          <a:prstGeom prst="rect">
            <a:avLst/>
          </a:prstGeom>
        </p:spPr>
      </p:pic>
      <p:pic>
        <p:nvPicPr>
          <p:cNvPr id="151" name="Picture 4101"/>
          <p:cNvPicPr>
            <a:picLocks noChangeAspect="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078460" y="3457753"/>
            <a:ext cx="1154112"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 name="Shape 76"/>
          <p:cNvSpPr txBox="1">
            <a:spLocks noChangeArrowheads="1"/>
          </p:cNvSpPr>
          <p:nvPr/>
        </p:nvSpPr>
        <p:spPr bwMode="auto">
          <a:xfrm>
            <a:off x="4032281" y="4506238"/>
            <a:ext cx="922339"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defTabSz="914377" eaLnBrk="1" hangingPunct="1">
              <a:buSzPct val="25000"/>
            </a:pPr>
            <a:r>
              <a:rPr lang="en-US" sz="800" dirty="0">
                <a:solidFill>
                  <a:prstClr val="black">
                    <a:lumMod val="50000"/>
                    <a:lumOff val="50000"/>
                  </a:prstClr>
                </a:solidFill>
                <a:latin typeface="Segoe UI"/>
                <a:ea typeface="+mn-ea"/>
                <a:cs typeface="Segoe UI"/>
                <a:sym typeface="Calibri" pitchFamily="34" charset="0"/>
              </a:rPr>
              <a:t>Toshiba Wave</a:t>
            </a:r>
          </a:p>
        </p:txBody>
      </p:sp>
      <p:pic>
        <p:nvPicPr>
          <p:cNvPr id="153" name="Picture 152"/>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0013759" y="3169752"/>
            <a:ext cx="1552575" cy="1733551"/>
          </a:xfrm>
          <a:prstGeom prst="rect">
            <a:avLst/>
          </a:prstGeom>
        </p:spPr>
      </p:pic>
      <p:sp>
        <p:nvSpPr>
          <p:cNvPr id="154" name="Rectangle 153"/>
          <p:cNvSpPr/>
          <p:nvPr/>
        </p:nvSpPr>
        <p:spPr>
          <a:xfrm>
            <a:off x="10039489" y="2879711"/>
            <a:ext cx="1818888" cy="188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Perceptive Pixel (PPI)</a:t>
            </a:r>
          </a:p>
        </p:txBody>
      </p:sp>
      <p:cxnSp>
        <p:nvCxnSpPr>
          <p:cNvPr id="155" name="Straight Connector 154"/>
          <p:cNvCxnSpPr/>
          <p:nvPr/>
        </p:nvCxnSpPr>
        <p:spPr>
          <a:xfrm flipV="1">
            <a:off x="10031289" y="3126762"/>
            <a:ext cx="1840763" cy="1995"/>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7" name="Rectangle 156"/>
          <p:cNvSpPr/>
          <p:nvPr/>
        </p:nvSpPr>
        <p:spPr>
          <a:xfrm>
            <a:off x="611108" y="4958863"/>
            <a:ext cx="1987871" cy="1362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Large Tablets</a:t>
            </a:r>
          </a:p>
        </p:txBody>
      </p:sp>
      <p:cxnSp>
        <p:nvCxnSpPr>
          <p:cNvPr id="158" name="Straight Connector 157"/>
          <p:cNvCxnSpPr/>
          <p:nvPr/>
        </p:nvCxnSpPr>
        <p:spPr>
          <a:xfrm>
            <a:off x="1733395" y="5027090"/>
            <a:ext cx="3933231" cy="1717"/>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ja-JP" dirty="0">
                <a:solidFill>
                  <a:srgbClr val="002050"/>
                </a:solidFill>
                <a:latin typeface="Segoe UI Light"/>
                <a:cs typeface="Segoe UI Light"/>
              </a:rPr>
              <a:t>Range of Windows </a:t>
            </a:r>
            <a:r>
              <a:rPr lang="en-US" altLang="ja-JP" dirty="0" smtClean="0">
                <a:solidFill>
                  <a:srgbClr val="002050"/>
                </a:solidFill>
                <a:latin typeface="Segoe UI Light"/>
                <a:cs typeface="Segoe UI Light"/>
              </a:rPr>
              <a:t>devices</a:t>
            </a:r>
            <a:endParaRPr lang="en-US" dirty="0">
              <a:solidFill>
                <a:srgbClr val="002050"/>
              </a:solidFill>
            </a:endParaRPr>
          </a:p>
        </p:txBody>
      </p:sp>
      <p:sp>
        <p:nvSpPr>
          <p:cNvPr id="64" name="TextBox 63"/>
          <p:cNvSpPr txBox="1"/>
          <p:nvPr/>
        </p:nvSpPr>
        <p:spPr>
          <a:xfrm>
            <a:off x="731627" y="4407278"/>
            <a:ext cx="962099"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Venue 8 </a:t>
            </a:r>
            <a:r>
              <a:rPr lang="en-US" sz="800" dirty="0" smtClean="0">
                <a:solidFill>
                  <a:prstClr val="black">
                    <a:lumMod val="50000"/>
                    <a:lumOff val="50000"/>
                  </a:prstClr>
                </a:solidFill>
                <a:cs typeface="Segoe UI"/>
              </a:rPr>
              <a:t>Pro (LTE Option)</a:t>
            </a:r>
            <a:endParaRPr lang="en-US" sz="800" dirty="0">
              <a:solidFill>
                <a:prstClr val="black">
                  <a:lumMod val="50000"/>
                  <a:lumOff val="50000"/>
                </a:prstClr>
              </a:solidFill>
              <a:cs typeface="Segoe UI"/>
            </a:endParaRPr>
          </a:p>
        </p:txBody>
      </p:sp>
      <p:sp>
        <p:nvSpPr>
          <p:cNvPr id="87" name="TextBox 86"/>
          <p:cNvSpPr txBox="1"/>
          <p:nvPr/>
        </p:nvSpPr>
        <p:spPr>
          <a:xfrm>
            <a:off x="7429908" y="6432424"/>
            <a:ext cx="1273696"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Partech Tablet 8</a:t>
            </a:r>
            <a:endParaRPr lang="en-US" sz="800" dirty="0">
              <a:solidFill>
                <a:prstClr val="black">
                  <a:lumMod val="50000"/>
                  <a:lumOff val="50000"/>
                </a:prstClr>
              </a:solidFill>
              <a:cs typeface="Segoe UI"/>
            </a:endParaRPr>
          </a:p>
        </p:txBody>
      </p:sp>
      <p:sp>
        <p:nvSpPr>
          <p:cNvPr id="89" name="TextBox 88"/>
          <p:cNvSpPr txBox="1"/>
          <p:nvPr/>
        </p:nvSpPr>
        <p:spPr>
          <a:xfrm>
            <a:off x="6076707" y="6438529"/>
            <a:ext cx="1266895"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Winmate Durable </a:t>
            </a:r>
          </a:p>
          <a:p>
            <a:pPr defTabSz="609459"/>
            <a:r>
              <a:rPr lang="en-US" sz="800" dirty="0">
                <a:solidFill>
                  <a:prstClr val="black">
                    <a:lumMod val="50000"/>
                    <a:lumOff val="50000"/>
                  </a:prstClr>
                </a:solidFill>
                <a:cs typeface="Segoe UI"/>
              </a:rPr>
              <a:t>M101B</a:t>
            </a:r>
          </a:p>
        </p:txBody>
      </p:sp>
      <p:sp>
        <p:nvSpPr>
          <p:cNvPr id="92" name="TextBox 91"/>
          <p:cNvSpPr txBox="1"/>
          <p:nvPr/>
        </p:nvSpPr>
        <p:spPr>
          <a:xfrm>
            <a:off x="8847917" y="6410545"/>
            <a:ext cx="143630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Bluebird PB30 &amp; BM180</a:t>
            </a:r>
          </a:p>
        </p:txBody>
      </p:sp>
      <p:sp>
        <p:nvSpPr>
          <p:cNvPr id="93" name="TextBox 92"/>
          <p:cNvSpPr txBox="1"/>
          <p:nvPr/>
        </p:nvSpPr>
        <p:spPr>
          <a:xfrm>
            <a:off x="10480348" y="6401065"/>
            <a:ext cx="1256949"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PolyTouch 22000</a:t>
            </a:r>
          </a:p>
        </p:txBody>
      </p:sp>
      <p:pic>
        <p:nvPicPr>
          <p:cNvPr id="94" name="Picture 93"/>
          <p:cNvPicPr>
            <a:picLocks noChangeAspect="1"/>
          </p:cNvPicPr>
          <p:nvPr/>
        </p:nvPicPr>
        <p:blipFill>
          <a:blip r:embed="rId6">
            <a:clrChange>
              <a:clrFrom>
                <a:srgbClr val="FFFFFF"/>
              </a:clrFrom>
              <a:clrTo>
                <a:srgbClr val="FFFFFF">
                  <a:alpha val="0"/>
                </a:srgbClr>
              </a:clrTo>
            </a:clrChange>
          </a:blip>
          <a:stretch>
            <a:fillRect/>
          </a:stretch>
        </p:blipFill>
        <p:spPr>
          <a:xfrm>
            <a:off x="6020418" y="5522646"/>
            <a:ext cx="936373" cy="838833"/>
          </a:xfrm>
          <a:prstGeom prst="rect">
            <a:avLst/>
          </a:prstGeom>
        </p:spPr>
      </p:pic>
      <p:pic>
        <p:nvPicPr>
          <p:cNvPr id="95" name="Picture 94"/>
          <p:cNvPicPr>
            <a:picLocks noChangeAspect="1"/>
          </p:cNvPicPr>
          <p:nvPr/>
        </p:nvPicPr>
        <p:blipFill>
          <a:blip r:embed="rId7">
            <a:clrChange>
              <a:clrFrom>
                <a:srgbClr val="FFFFFF"/>
              </a:clrFrom>
              <a:clrTo>
                <a:srgbClr val="FFFFFF">
                  <a:alpha val="0"/>
                </a:srgbClr>
              </a:clrTo>
            </a:clrChange>
          </a:blip>
          <a:stretch>
            <a:fillRect/>
          </a:stretch>
        </p:blipFill>
        <p:spPr>
          <a:xfrm>
            <a:off x="10535443" y="5384627"/>
            <a:ext cx="894307" cy="1008960"/>
          </a:xfrm>
          <a:prstGeom prst="rect">
            <a:avLst/>
          </a:prstGeom>
        </p:spPr>
      </p:pic>
      <p:pic>
        <p:nvPicPr>
          <p:cNvPr id="96" name="Picture 9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901405" y="5489682"/>
            <a:ext cx="505255" cy="882884"/>
          </a:xfrm>
          <a:prstGeom prst="rect">
            <a:avLst/>
          </a:prstGeom>
        </p:spPr>
      </p:pic>
      <p:pic>
        <p:nvPicPr>
          <p:cNvPr id="97" name="Picture 9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602625" y="5488995"/>
            <a:ext cx="394844" cy="886667"/>
          </a:xfrm>
          <a:prstGeom prst="rect">
            <a:avLst/>
          </a:prstGeom>
        </p:spPr>
      </p:pic>
      <p:sp>
        <p:nvSpPr>
          <p:cNvPr id="110" name="TextBox 109"/>
          <p:cNvSpPr txBox="1"/>
          <p:nvPr/>
        </p:nvSpPr>
        <p:spPr>
          <a:xfrm>
            <a:off x="755178" y="6474925"/>
            <a:ext cx="859927"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Surface </a:t>
            </a:r>
            <a:r>
              <a:rPr lang="en-US" sz="800" dirty="0" smtClean="0">
                <a:solidFill>
                  <a:prstClr val="black">
                    <a:lumMod val="50000"/>
                    <a:lumOff val="50000"/>
                  </a:prstClr>
                </a:solidFill>
                <a:cs typeface="Segoe UI"/>
              </a:rPr>
              <a:t> Pro 3</a:t>
            </a:r>
            <a:endParaRPr lang="en-US" sz="800" dirty="0">
              <a:solidFill>
                <a:prstClr val="black">
                  <a:lumMod val="50000"/>
                  <a:lumOff val="50000"/>
                </a:prstClr>
              </a:solidFill>
              <a:cs typeface="Segoe UI"/>
            </a:endParaRPr>
          </a:p>
        </p:txBody>
      </p:sp>
      <p:sp>
        <p:nvSpPr>
          <p:cNvPr id="113" name="TextBox 112"/>
          <p:cNvSpPr txBox="1"/>
          <p:nvPr/>
        </p:nvSpPr>
        <p:spPr>
          <a:xfrm>
            <a:off x="4668562" y="6474925"/>
            <a:ext cx="1014460"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Panasonic ToughPad FZ-G1</a:t>
            </a:r>
          </a:p>
        </p:txBody>
      </p:sp>
      <p:pic>
        <p:nvPicPr>
          <p:cNvPr id="121" name="Picture 120" descr="TOUGHPAD+FZ-G1 (1).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487415" y="5519300"/>
            <a:ext cx="1174763" cy="851061"/>
          </a:xfrm>
          <a:prstGeom prst="rect">
            <a:avLst/>
          </a:prstGeom>
        </p:spPr>
      </p:pic>
      <p:sp>
        <p:nvSpPr>
          <p:cNvPr id="122" name="TextBox 121"/>
          <p:cNvSpPr txBox="1"/>
          <p:nvPr/>
        </p:nvSpPr>
        <p:spPr>
          <a:xfrm>
            <a:off x="3118620" y="6433723"/>
            <a:ext cx="1104096" cy="338552"/>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HP ElitePad 1000 </a:t>
            </a:r>
            <a:r>
              <a:rPr lang="en-US" sz="800" dirty="0" smtClean="0">
                <a:solidFill>
                  <a:prstClr val="black">
                    <a:lumMod val="50000"/>
                    <a:lumOff val="50000"/>
                  </a:prstClr>
                </a:solidFill>
                <a:latin typeface="Segoe UI"/>
                <a:cs typeface="Segoe UI"/>
              </a:rPr>
              <a:t/>
            </a:r>
            <a:br>
              <a:rPr lang="en-US" sz="800" dirty="0" smtClean="0">
                <a:solidFill>
                  <a:prstClr val="black">
                    <a:lumMod val="50000"/>
                    <a:lumOff val="50000"/>
                  </a:prstClr>
                </a:solidFill>
                <a:latin typeface="Segoe UI"/>
                <a:cs typeface="Segoe UI"/>
              </a:rPr>
            </a:br>
            <a:r>
              <a:rPr lang="en-US" sz="800" dirty="0" smtClean="0">
                <a:solidFill>
                  <a:prstClr val="black">
                    <a:lumMod val="50000"/>
                    <a:lumOff val="50000"/>
                  </a:prstClr>
                </a:solidFill>
                <a:latin typeface="Segoe UI"/>
                <a:cs typeface="Segoe UI"/>
              </a:rPr>
              <a:t>(LTE Option)</a:t>
            </a:r>
            <a:endParaRPr lang="en-US" sz="800" dirty="0">
              <a:solidFill>
                <a:prstClr val="black">
                  <a:lumMod val="50000"/>
                  <a:lumOff val="50000"/>
                </a:prstClr>
              </a:solidFill>
              <a:latin typeface="Segoe UI"/>
              <a:cs typeface="Segoe UI"/>
            </a:endParaRPr>
          </a:p>
        </p:txBody>
      </p:sp>
      <p:sp>
        <p:nvSpPr>
          <p:cNvPr id="127" name="TextBox 126"/>
          <p:cNvSpPr txBox="1"/>
          <p:nvPr/>
        </p:nvSpPr>
        <p:spPr>
          <a:xfrm>
            <a:off x="1837814" y="6474927"/>
            <a:ext cx="1021505" cy="338552"/>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 (LTE Option)</a:t>
            </a:r>
            <a:endParaRPr lang="en-US" sz="800" dirty="0">
              <a:solidFill>
                <a:prstClr val="black">
                  <a:lumMod val="50000"/>
                  <a:lumOff val="50000"/>
                </a:prstClr>
              </a:solidFill>
              <a:latin typeface="Segoe UI"/>
              <a:cs typeface="Segoe UI"/>
            </a:endParaRPr>
          </a:p>
        </p:txBody>
      </p:sp>
      <p:pic>
        <p:nvPicPr>
          <p:cNvPr id="129" name="Picture 128"/>
          <p:cNvPicPr>
            <a:picLocks noChangeAspect="1"/>
          </p:cNvPicPr>
          <p:nvPr/>
        </p:nvPicPr>
        <p:blipFill rotWithShape="1">
          <a:blip r:embed="rId11" cstate="screen">
            <a:extLst>
              <a:ext uri="{28A0092B-C50C-407E-A947-70E740481C1C}">
                <a14:useLocalDpi xmlns:a14="http://schemas.microsoft.com/office/drawing/2010/main" val="0"/>
              </a:ext>
            </a:extLst>
          </a:blip>
          <a:stretch/>
        </p:blipFill>
        <p:spPr bwMode="auto">
          <a:xfrm>
            <a:off x="611107" y="5687666"/>
            <a:ext cx="1229695" cy="729709"/>
          </a:xfrm>
          <a:prstGeom prst="rect">
            <a:avLst/>
          </a:prstGeom>
          <a:noFill/>
          <a:ln>
            <a:noFill/>
          </a:ln>
          <a:extLst>
            <a:ext uri="{53640926-AAD7-44d8-BBD7-CCE9431645EC}">
              <a14:shadowObscured xmlns="" xmlns:a14="http://schemas.microsoft.com/office/drawing/2010/main"/>
            </a:ext>
          </a:extLst>
        </p:spPr>
      </p:pic>
      <p:pic>
        <p:nvPicPr>
          <p:cNvPr id="130" name="圖片 1"/>
          <p:cNvPicPr>
            <a:picLocks noChangeAspect="1"/>
          </p:cNvPicPr>
          <p:nvPr/>
        </p:nvPicPr>
        <p:blipFill>
          <a:blip r:embed="rId12"/>
          <a:stretch>
            <a:fillRect/>
          </a:stretch>
        </p:blipFill>
        <p:spPr>
          <a:xfrm>
            <a:off x="7440260" y="5595932"/>
            <a:ext cx="1316565" cy="855433"/>
          </a:xfrm>
          <a:prstGeom prst="rect">
            <a:avLst/>
          </a:prstGeom>
        </p:spPr>
      </p:pic>
      <p:sp>
        <p:nvSpPr>
          <p:cNvPr id="133" name="TextBox 132"/>
          <p:cNvSpPr txBox="1"/>
          <p:nvPr/>
        </p:nvSpPr>
        <p:spPr>
          <a:xfrm>
            <a:off x="4200526" y="2436228"/>
            <a:ext cx="118816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ASUS </a:t>
            </a:r>
            <a:r>
              <a:rPr lang="en-US" sz="800" dirty="0" smtClean="0">
                <a:solidFill>
                  <a:prstClr val="black">
                    <a:lumMod val="50000"/>
                    <a:lumOff val="50000"/>
                  </a:prstClr>
                </a:solidFill>
                <a:cs typeface="Segoe UI"/>
              </a:rPr>
              <a:t>Transformer</a:t>
            </a:r>
            <a:endParaRPr lang="en-US" sz="800" dirty="0">
              <a:solidFill>
                <a:prstClr val="black">
                  <a:lumMod val="50000"/>
                  <a:lumOff val="50000"/>
                </a:prstClr>
              </a:solidFill>
              <a:cs typeface="Segoe UI"/>
            </a:endParaRPr>
          </a:p>
        </p:txBody>
      </p:sp>
      <p:sp>
        <p:nvSpPr>
          <p:cNvPr id="134" name="TextBox 133"/>
          <p:cNvSpPr txBox="1"/>
          <p:nvPr/>
        </p:nvSpPr>
        <p:spPr>
          <a:xfrm>
            <a:off x="5954152" y="2456903"/>
            <a:ext cx="1020152"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Venue 11 </a:t>
            </a:r>
            <a:r>
              <a:rPr lang="en-US" sz="800" dirty="0" smtClean="0">
                <a:solidFill>
                  <a:prstClr val="black">
                    <a:lumMod val="50000"/>
                    <a:lumOff val="50000"/>
                  </a:prstClr>
                </a:solidFill>
                <a:cs typeface="Segoe UI"/>
              </a:rPr>
              <a:t>Pro</a:t>
            </a:r>
          </a:p>
          <a:p>
            <a:pPr defTabSz="609459"/>
            <a:r>
              <a:rPr lang="en-US" sz="800" dirty="0" smtClean="0">
                <a:solidFill>
                  <a:prstClr val="black">
                    <a:lumMod val="50000"/>
                    <a:lumOff val="50000"/>
                  </a:prstClr>
                </a:solidFill>
                <a:cs typeface="Segoe UI"/>
              </a:rPr>
              <a:t>(LTE Option)</a:t>
            </a:r>
            <a:endParaRPr lang="en-US" sz="800" dirty="0">
              <a:solidFill>
                <a:prstClr val="black">
                  <a:lumMod val="50000"/>
                  <a:lumOff val="50000"/>
                </a:prstClr>
              </a:solidFill>
              <a:cs typeface="Segoe UI"/>
            </a:endParaRPr>
          </a:p>
        </p:txBody>
      </p:sp>
      <p:sp>
        <p:nvSpPr>
          <p:cNvPr id="135" name="TextBox 134"/>
          <p:cNvSpPr txBox="1"/>
          <p:nvPr/>
        </p:nvSpPr>
        <p:spPr>
          <a:xfrm>
            <a:off x="8947316" y="2499065"/>
            <a:ext cx="906997"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Surface Pro </a:t>
            </a:r>
            <a:r>
              <a:rPr lang="en-US" sz="800" dirty="0" smtClean="0">
                <a:solidFill>
                  <a:prstClr val="black">
                    <a:lumMod val="50000"/>
                    <a:lumOff val="50000"/>
                  </a:prstClr>
                </a:solidFill>
                <a:cs typeface="Segoe UI"/>
              </a:rPr>
              <a:t>3</a:t>
            </a:r>
            <a:endParaRPr lang="en-US" sz="800" dirty="0">
              <a:solidFill>
                <a:prstClr val="black">
                  <a:lumMod val="50000"/>
                  <a:lumOff val="50000"/>
                </a:prstClr>
              </a:solidFill>
              <a:cs typeface="Segoe UI"/>
            </a:endParaRPr>
          </a:p>
        </p:txBody>
      </p:sp>
      <p:pic>
        <p:nvPicPr>
          <p:cNvPr id="137" name="Picture 136" descr="Fujitsu Lifebook v2.jpg"/>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r="-28088"/>
          <a:stretch/>
        </p:blipFill>
        <p:spPr>
          <a:xfrm>
            <a:off x="10282894" y="1612785"/>
            <a:ext cx="1200727" cy="654200"/>
          </a:xfrm>
          <a:prstGeom prst="rect">
            <a:avLst/>
          </a:prstGeom>
        </p:spPr>
      </p:pic>
      <p:sp>
        <p:nvSpPr>
          <p:cNvPr id="138" name="TextBox 137"/>
          <p:cNvSpPr txBox="1"/>
          <p:nvPr/>
        </p:nvSpPr>
        <p:spPr>
          <a:xfrm>
            <a:off x="10237463" y="2477577"/>
            <a:ext cx="1281248"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Fujitsu LIFEBOOK T904</a:t>
            </a:r>
          </a:p>
        </p:txBody>
      </p:sp>
      <p:sp>
        <p:nvSpPr>
          <p:cNvPr id="162" name="TextBox 161"/>
          <p:cNvSpPr txBox="1"/>
          <p:nvPr/>
        </p:nvSpPr>
        <p:spPr>
          <a:xfrm>
            <a:off x="7288041" y="2526361"/>
            <a:ext cx="1196692"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Lenovo ThinkPad Yoga</a:t>
            </a:r>
          </a:p>
        </p:txBody>
      </p:sp>
      <p:sp>
        <p:nvSpPr>
          <p:cNvPr id="172" name="TextBox 171"/>
          <p:cNvSpPr txBox="1"/>
          <p:nvPr/>
        </p:nvSpPr>
        <p:spPr>
          <a:xfrm>
            <a:off x="661571" y="2417177"/>
            <a:ext cx="910711"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Lumia </a:t>
            </a:r>
            <a:r>
              <a:rPr lang="en-US" sz="800" dirty="0">
                <a:solidFill>
                  <a:prstClr val="black">
                    <a:lumMod val="50000"/>
                    <a:lumOff val="50000"/>
                  </a:prstClr>
                </a:solidFill>
                <a:cs typeface="Segoe UI"/>
              </a:rPr>
              <a:t>1020</a:t>
            </a:r>
          </a:p>
        </p:txBody>
      </p:sp>
      <p:sp>
        <p:nvSpPr>
          <p:cNvPr id="173" name="TextBox 172"/>
          <p:cNvSpPr txBox="1"/>
          <p:nvPr/>
        </p:nvSpPr>
        <p:spPr>
          <a:xfrm>
            <a:off x="2201441" y="2417177"/>
            <a:ext cx="879187"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Lumia </a:t>
            </a:r>
            <a:r>
              <a:rPr lang="en-US" sz="800" dirty="0">
                <a:solidFill>
                  <a:prstClr val="black">
                    <a:lumMod val="50000"/>
                    <a:lumOff val="50000"/>
                  </a:prstClr>
                </a:solidFill>
                <a:cs typeface="Segoe UI"/>
              </a:rPr>
              <a:t>520</a:t>
            </a:r>
          </a:p>
        </p:txBody>
      </p:sp>
      <p:pic>
        <p:nvPicPr>
          <p:cNvPr id="174" name="Picture 2" descr="http://press.nokia.com/wp-content/uploads/mediaplugin/photo/reso/1200-nokia-lumia-520-yellow-front.jp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337429" y="1472704"/>
            <a:ext cx="495536" cy="904636"/>
          </a:xfrm>
          <a:prstGeom prst="rect">
            <a:avLst/>
          </a:prstGeom>
          <a:noFill/>
          <a:extLst>
            <a:ext uri="{909E8E84-426E-40dd-AFC4-6F175D3DCCD1}">
              <a14:hiddenFill xmlns="" xmlns:a14="http://schemas.microsoft.com/office/drawing/2010/main">
                <a:solidFill>
                  <a:srgbClr val="FFFFFF"/>
                </a:solidFill>
              </a14:hiddenFill>
            </a:ext>
          </a:extLst>
        </p:spPr>
      </p:pic>
      <p:pic>
        <p:nvPicPr>
          <p:cNvPr id="175" name="Picture 2" descr="P:\Nokia Academy\(Eos)\Global\Program Communication\Training Execution Guidance\Working files\Images\Slide_3.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800458" y="1479009"/>
            <a:ext cx="548137" cy="938168"/>
          </a:xfrm>
          <a:prstGeom prst="rect">
            <a:avLst/>
          </a:prstGeom>
          <a:noFill/>
          <a:extLst>
            <a:ext uri="{909E8E84-426E-40dd-AFC4-6F175D3DCCD1}">
              <a14:hiddenFill xmlns="" xmlns:a14="http://schemas.microsoft.com/office/drawing/2010/main">
                <a:solidFill>
                  <a:srgbClr val="FFFFFF"/>
                </a:solidFill>
              </a14:hiddenFill>
            </a:ext>
          </a:extLst>
        </p:spPr>
      </p:pic>
      <p:pic>
        <p:nvPicPr>
          <p:cNvPr id="176" name="Picture 175"/>
          <p:cNvPicPr>
            <a:picLocks noChangeAspect="1"/>
          </p:cNvPicPr>
          <p:nvPr/>
        </p:nvPicPr>
        <p:blipFill rotWithShape="1">
          <a:blip r:embed="rId11" cstate="screen">
            <a:extLst>
              <a:ext uri="{28A0092B-C50C-407E-A947-70E740481C1C}">
                <a14:useLocalDpi xmlns:a14="http://schemas.microsoft.com/office/drawing/2010/main" val="0"/>
              </a:ext>
            </a:extLst>
          </a:blip>
          <a:stretch/>
        </p:blipFill>
        <p:spPr bwMode="auto">
          <a:xfrm>
            <a:off x="8760308" y="1623185"/>
            <a:ext cx="1229695" cy="729709"/>
          </a:xfrm>
          <a:prstGeom prst="rect">
            <a:avLst/>
          </a:prstGeom>
          <a:noFill/>
          <a:ln>
            <a:noFill/>
          </a:ln>
          <a:extLst>
            <a:ext uri="{53640926-AAD7-44d8-BBD7-CCE9431645EC}">
              <a14:shadowObscured xmlns="" xmlns:a14="http://schemas.microsoft.com/office/drawing/2010/main"/>
            </a:ext>
          </a:extLst>
        </p:spPr>
      </p:pic>
      <p:pic>
        <p:nvPicPr>
          <p:cNvPr id="3" name="Picture 2" descr="ASUS T100TA Wht Angle1.pn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928068" y="1337845"/>
            <a:ext cx="1721617" cy="1147745"/>
          </a:xfrm>
          <a:prstGeom prst="rect">
            <a:avLst/>
          </a:prstGeom>
        </p:spPr>
      </p:pic>
      <p:pic>
        <p:nvPicPr>
          <p:cNvPr id="4" name="Picture 3" descr="Dell_XPS_18_Corse_Angle1.png"/>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589388" y="3551927"/>
            <a:ext cx="846640" cy="836058"/>
          </a:xfrm>
          <a:prstGeom prst="rect">
            <a:avLst/>
          </a:prstGeom>
        </p:spPr>
      </p:pic>
      <p:pic>
        <p:nvPicPr>
          <p:cNvPr id="5" name="Picture 4" descr="Dell Venue11 Pro Blk Angle1d-2.pn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625099" y="1309272"/>
            <a:ext cx="1636541" cy="1091028"/>
          </a:xfrm>
          <a:prstGeom prst="rect">
            <a:avLst/>
          </a:prstGeom>
        </p:spPr>
      </p:pic>
      <p:pic>
        <p:nvPicPr>
          <p:cNvPr id="67" name="Picture 66" descr="Dell Venue11 Pro Blk Angle1d-2.pn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554333" y="5382678"/>
            <a:ext cx="1641482" cy="1094322"/>
          </a:xfrm>
          <a:prstGeom prst="rect">
            <a:avLst/>
          </a:prstGeom>
        </p:spPr>
      </p:pic>
      <p:pic>
        <p:nvPicPr>
          <p:cNvPr id="7" name="Picture 6" descr="HP_ElitePad_1000_GS_Slv_Angle7-2 JB.pn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3293155" y="5589887"/>
            <a:ext cx="548101" cy="807515"/>
          </a:xfrm>
          <a:prstGeom prst="rect">
            <a:avLst/>
          </a:prstGeom>
        </p:spPr>
      </p:pic>
      <p:pic>
        <p:nvPicPr>
          <p:cNvPr id="8" name="Picture 7" descr="Lenovo_ThinkPadYoga.png"/>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7337542" y="1555029"/>
            <a:ext cx="1034782" cy="770912"/>
          </a:xfrm>
          <a:prstGeom prst="rect">
            <a:avLst/>
          </a:prstGeom>
        </p:spPr>
      </p:pic>
      <p:pic>
        <p:nvPicPr>
          <p:cNvPr id="9" name="Picture 8" descr="reduced-size-Panasonic-ToughpadFZM1_2DB46C25.jpg"/>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6876280" y="3494660"/>
            <a:ext cx="1204738" cy="903554"/>
          </a:xfrm>
          <a:prstGeom prst="rect">
            <a:avLst/>
          </a:prstGeom>
        </p:spPr>
      </p:pic>
      <p:pic>
        <p:nvPicPr>
          <p:cNvPr id="84" name="Picture 4" descr="Dell Venue 8 Pro"/>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654681" y="3506704"/>
            <a:ext cx="1078714" cy="73548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3" name="Group 62"/>
          <p:cNvGrpSpPr/>
          <p:nvPr/>
        </p:nvGrpSpPr>
        <p:grpSpPr>
          <a:xfrm>
            <a:off x="2329450" y="3376753"/>
            <a:ext cx="1059739" cy="1332906"/>
            <a:chOff x="2329450" y="3376753"/>
            <a:chExt cx="1059739" cy="1332906"/>
          </a:xfrm>
        </p:grpSpPr>
        <p:sp>
          <p:nvSpPr>
            <p:cNvPr id="65" name="TextBox 64"/>
            <p:cNvSpPr txBox="1"/>
            <p:nvPr/>
          </p:nvSpPr>
          <p:spPr>
            <a:xfrm>
              <a:off x="2329450" y="4494218"/>
              <a:ext cx="1059739" cy="215441"/>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Lenovo ThinkPad 8</a:t>
              </a:r>
            </a:p>
          </p:txBody>
        </p:sp>
        <p:pic>
          <p:nvPicPr>
            <p:cNvPr id="66" name="Picture 2" descr="Lenovo ThinkPad 8"/>
            <p:cNvPicPr>
              <a:picLocks noChangeAspect="1" noChangeArrowheads="1"/>
            </p:cNvPicPr>
            <p:nvPr/>
          </p:nvPicPr>
          <p:blipFill rotWithShape="1">
            <a:blip r:embed="rId2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590639" y="3376753"/>
              <a:ext cx="537360" cy="104638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28847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507197" y="1023590"/>
          <a:ext cx="11340126" cy="5568119"/>
        </p:xfrm>
        <a:graphic>
          <a:graphicData uri="http://schemas.openxmlformats.org/drawingml/2006/table">
            <a:tbl>
              <a:tblPr firstRow="1" bandRow="1">
                <a:tableStyleId>{5940675A-B579-460E-94D1-54222C63F5DA}</a:tableStyleId>
              </a:tblPr>
              <a:tblGrid>
                <a:gridCol w="1088704"/>
                <a:gridCol w="7831120"/>
                <a:gridCol w="1328564"/>
                <a:gridCol w="1091738"/>
              </a:tblGrid>
              <a:tr h="640080">
                <a:tc>
                  <a:txBody>
                    <a:bodyPr/>
                    <a:lstStyle/>
                    <a:p>
                      <a:r>
                        <a:rPr lang="en-US" sz="1400" b="0" dirty="0" smtClean="0">
                          <a:solidFill>
                            <a:schemeClr val="bg1"/>
                          </a:solidFill>
                          <a:latin typeface="Segoe UI"/>
                          <a:cs typeface="Segoe UI"/>
                        </a:rPr>
                        <a:t>Scenario </a:t>
                      </a:r>
                      <a:endParaRPr lang="en-US" sz="1400" b="0" dirty="0">
                        <a:solidFill>
                          <a:schemeClr val="bg1"/>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Devices</a:t>
                      </a:r>
                      <a:endParaRPr lang="en-US" sz="1400" b="0" dirty="0">
                        <a:solidFill>
                          <a:schemeClr val="bg1"/>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Desirable Feature</a:t>
                      </a:r>
                      <a:endParaRPr lang="en-US" sz="1400" b="0" dirty="0">
                        <a:solidFill>
                          <a:schemeClr val="bg1"/>
                        </a:solidFill>
                        <a:latin typeface="Segoe UI"/>
                        <a:cs typeface="Segoe UI"/>
                      </a:endParaRPr>
                    </a:p>
                  </a:txBody>
                  <a:tcPr marL="12192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Processor Preference</a:t>
                      </a:r>
                      <a:endParaRPr lang="en-US" sz="1400" b="0" dirty="0">
                        <a:solidFill>
                          <a:schemeClr val="bg1"/>
                        </a:solidFill>
                        <a:latin typeface="Segoe UI"/>
                        <a:cs typeface="Segoe UI"/>
                      </a:endParaRPr>
                    </a:p>
                  </a:txBody>
                  <a:tcPr marL="12192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r>
              <a:tr h="1229017">
                <a:tc>
                  <a:txBody>
                    <a:bodyPr/>
                    <a:lstStyle/>
                    <a:p>
                      <a:pPr marL="0" algn="l" defTabSz="1088105" rtl="0" eaLnBrk="1" latinLnBrk="0" hangingPunct="1"/>
                      <a:r>
                        <a:rPr lang="en-US" sz="1400" b="0" kern="1200" dirty="0" smtClean="0">
                          <a:solidFill>
                            <a:schemeClr val="tx1"/>
                          </a:solidFill>
                          <a:latin typeface="Segoe UI"/>
                          <a:ea typeface="+mn-ea"/>
                          <a:cs typeface="Segoe UI"/>
                        </a:rPr>
                        <a:t>Field service &amp; operations </a:t>
                      </a:r>
                      <a:endParaRPr lang="en-US" sz="1400" b="0" kern="1200" dirty="0">
                        <a:solidFill>
                          <a:schemeClr val="tx1"/>
                        </a:solidFill>
                        <a:latin typeface="Segoe UI"/>
                        <a:ea typeface="+mn-ea"/>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solidFill>
                          <a:srgbClr val="505050"/>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b="1" dirty="0" smtClean="0">
                          <a:solidFill>
                            <a:srgbClr val="505050"/>
                          </a:solidFill>
                          <a:latin typeface="+mn-lt"/>
                          <a:cs typeface="Segoe UI"/>
                        </a:rPr>
                        <a:t>Long battery life</a:t>
                      </a:r>
                      <a:r>
                        <a:rPr lang="en-US" sz="1100" b="0" dirty="0" smtClean="0">
                          <a:solidFill>
                            <a:srgbClr val="505050"/>
                          </a:solidFill>
                          <a:latin typeface="+mn-lt"/>
                          <a:cs typeface="Segoe UI"/>
                        </a:rPr>
                        <a:t>, security, manageability, </a:t>
                      </a:r>
                      <a:r>
                        <a:rPr lang="en-US" sz="1100" b="1" dirty="0" smtClean="0">
                          <a:solidFill>
                            <a:srgbClr val="505050"/>
                          </a:solidFill>
                          <a:latin typeface="+mn-lt"/>
                          <a:cs typeface="Segoe UI"/>
                        </a:rPr>
                        <a:t>durability</a:t>
                      </a:r>
                      <a:endParaRPr lang="en-US" sz="1100" b="1" dirty="0">
                        <a:solidFill>
                          <a:srgbClr val="505050"/>
                        </a:solidFill>
                        <a:latin typeface="+mn-lt"/>
                        <a:cs typeface="Segoe UI"/>
                      </a:endParaRPr>
                    </a:p>
                  </a:txBody>
                  <a:tcPr marL="12192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dirty="0" smtClean="0">
                          <a:solidFill>
                            <a:srgbClr val="505050"/>
                          </a:solidFill>
                          <a:latin typeface="+mn-lt"/>
                          <a:cs typeface="Segoe UI"/>
                        </a:rPr>
                        <a:t>RT/Atom</a:t>
                      </a:r>
                      <a:endParaRPr lang="en-US" sz="1100" dirty="0">
                        <a:solidFill>
                          <a:srgbClr val="505050"/>
                        </a:solidFill>
                        <a:latin typeface="+mn-lt"/>
                        <a:cs typeface="Segoe UI"/>
                      </a:endParaRPr>
                    </a:p>
                  </a:txBody>
                  <a:tcPr marL="12192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29017">
                <a:tc>
                  <a:txBody>
                    <a:bodyPr/>
                    <a:lstStyle/>
                    <a:p>
                      <a:pPr marL="0" algn="l" defTabSz="1088105" rtl="0" eaLnBrk="1" latinLnBrk="0" hangingPunct="1"/>
                      <a:r>
                        <a:rPr lang="en-US" sz="1400" b="0" kern="1200" dirty="0" smtClean="0">
                          <a:solidFill>
                            <a:schemeClr val="tx1"/>
                          </a:solidFill>
                          <a:latin typeface="Segoe UI"/>
                          <a:ea typeface="+mn-ea"/>
                          <a:cs typeface="Segoe UI"/>
                        </a:rPr>
                        <a:t>Design Review</a:t>
                      </a:r>
                      <a:endParaRPr lang="en-US" sz="1400" b="0" kern="1200" dirty="0">
                        <a:solidFill>
                          <a:schemeClr val="tx1"/>
                        </a:solidFill>
                        <a:latin typeface="Segoe UI"/>
                        <a:ea typeface="+mn-ea"/>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solidFill>
                          <a:srgbClr val="505050"/>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1" i="0" u="none" strike="noStrike" dirty="0" smtClean="0">
                          <a:solidFill>
                            <a:srgbClr val="505050"/>
                          </a:solidFill>
                          <a:effectLst/>
                          <a:latin typeface="+mn-lt"/>
                          <a:cs typeface="Segoe UI"/>
                        </a:rPr>
                        <a:t>Performance</a:t>
                      </a:r>
                      <a:r>
                        <a:rPr lang="en-US" sz="1100" b="0" i="0" u="none" strike="noStrike" dirty="0" smtClean="0">
                          <a:solidFill>
                            <a:srgbClr val="505050"/>
                          </a:solidFill>
                          <a:effectLst/>
                          <a:latin typeface="+mn-lt"/>
                          <a:cs typeface="Segoe UI"/>
                        </a:rPr>
                        <a:t>,</a:t>
                      </a:r>
                      <a:br>
                        <a:rPr lang="en-US" sz="1100" b="0" i="0" u="none" strike="noStrike" dirty="0" smtClean="0">
                          <a:solidFill>
                            <a:srgbClr val="505050"/>
                          </a:solidFill>
                          <a:effectLst/>
                          <a:latin typeface="+mn-lt"/>
                          <a:cs typeface="Segoe UI"/>
                        </a:rPr>
                      </a:br>
                      <a:r>
                        <a:rPr lang="en-US" sz="1100" b="0" i="0" u="none" strike="noStrike" dirty="0" smtClean="0">
                          <a:solidFill>
                            <a:srgbClr val="505050"/>
                          </a:solidFill>
                          <a:effectLst/>
                          <a:latin typeface="+mn-lt"/>
                          <a:cs typeface="Segoe UI"/>
                        </a:rPr>
                        <a:t>long</a:t>
                      </a:r>
                      <a:r>
                        <a:rPr lang="en-US" sz="1100" b="0" i="0" u="none" strike="noStrike" baseline="0" dirty="0" smtClean="0">
                          <a:solidFill>
                            <a:srgbClr val="505050"/>
                          </a:solidFill>
                          <a:effectLst/>
                          <a:latin typeface="+mn-lt"/>
                          <a:cs typeface="Segoe UI"/>
                        </a:rPr>
                        <a:t> battery life, </a:t>
                      </a:r>
                      <a:r>
                        <a:rPr lang="en-US" sz="1100" b="1" i="0" u="none" strike="noStrike" baseline="0" dirty="0" smtClean="0">
                          <a:solidFill>
                            <a:srgbClr val="505050"/>
                          </a:solidFill>
                          <a:effectLst/>
                          <a:latin typeface="+mn-lt"/>
                          <a:cs typeface="Segoe UI"/>
                        </a:rPr>
                        <a:t>security</a:t>
                      </a:r>
                      <a:r>
                        <a:rPr lang="en-US" sz="1100" b="0" i="0" u="none" strike="noStrike" baseline="0" dirty="0" smtClean="0">
                          <a:solidFill>
                            <a:srgbClr val="505050"/>
                          </a:solidFill>
                          <a:effectLst/>
                          <a:latin typeface="+mn-lt"/>
                          <a:cs typeface="Segoe UI"/>
                        </a:rPr>
                        <a:t>,</a:t>
                      </a:r>
                      <a:r>
                        <a:rPr lang="en-US" sz="1100" b="1" i="0" u="none" strike="noStrike" baseline="0" dirty="0" smtClean="0">
                          <a:solidFill>
                            <a:srgbClr val="505050"/>
                          </a:solidFill>
                          <a:effectLst/>
                          <a:latin typeface="+mn-lt"/>
                          <a:cs typeface="Segoe UI"/>
                        </a:rPr>
                        <a:t> </a:t>
                      </a:r>
                      <a:r>
                        <a:rPr lang="en-US" sz="1100" b="0" i="0" u="none" strike="noStrike" baseline="0" dirty="0" smtClean="0">
                          <a:solidFill>
                            <a:srgbClr val="505050"/>
                          </a:solidFill>
                          <a:effectLst/>
                          <a:latin typeface="+mn-lt"/>
                          <a:cs typeface="Segoe UI"/>
                        </a:rPr>
                        <a:t>manageability, durability </a:t>
                      </a:r>
                      <a:endParaRPr lang="en-US" sz="1100" b="0" i="0" u="none" strike="noStrike" dirty="0">
                        <a:solidFill>
                          <a:srgbClr val="505050"/>
                        </a:solidFill>
                        <a:effectLst/>
                        <a:latin typeface="+mn-lt"/>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rgbClr val="505050"/>
                          </a:solidFill>
                          <a:effectLst/>
                          <a:latin typeface="+mn-lt"/>
                          <a:cs typeface="Segoe UI"/>
                        </a:rPr>
                        <a:t>Atom/Core</a:t>
                      </a: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40988">
                <a:tc>
                  <a:txBody>
                    <a:bodyPr/>
                    <a:lstStyle/>
                    <a:p>
                      <a:pPr marL="0" algn="l" defTabSz="1088105" rtl="0" eaLnBrk="1" latinLnBrk="0" hangingPunct="1"/>
                      <a:r>
                        <a:rPr lang="en-US" sz="1400" b="0" kern="1200" dirty="0" smtClean="0">
                          <a:solidFill>
                            <a:schemeClr val="tx1"/>
                          </a:solidFill>
                          <a:latin typeface="Segoe UI"/>
                          <a:ea typeface="+mn-ea"/>
                          <a:cs typeface="Segoe UI"/>
                        </a:rPr>
                        <a:t>Electronic work instruction</a:t>
                      </a:r>
                      <a:endParaRPr lang="en-US" sz="1400" b="0" kern="1200" dirty="0">
                        <a:solidFill>
                          <a:schemeClr val="tx1"/>
                        </a:solidFill>
                        <a:latin typeface="Segoe UI"/>
                        <a:ea typeface="+mn-ea"/>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solidFill>
                          <a:srgbClr val="505050"/>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1088105"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505050"/>
                          </a:solidFill>
                          <a:effectLst/>
                          <a:latin typeface="+mn-lt"/>
                          <a:cs typeface="Segoe UI"/>
                        </a:rPr>
                        <a:t>Performance</a:t>
                      </a:r>
                      <a:r>
                        <a:rPr lang="en-US" sz="1100" b="0" i="0" u="none" strike="noStrike" dirty="0" smtClean="0">
                          <a:solidFill>
                            <a:srgbClr val="505050"/>
                          </a:solidFill>
                          <a:effectLst/>
                          <a:latin typeface="+mn-lt"/>
                          <a:cs typeface="Segoe UI"/>
                        </a:rPr>
                        <a:t>,</a:t>
                      </a:r>
                      <a:br>
                        <a:rPr lang="en-US" sz="1100" b="0" i="0" u="none" strike="noStrike" dirty="0" smtClean="0">
                          <a:solidFill>
                            <a:srgbClr val="505050"/>
                          </a:solidFill>
                          <a:effectLst/>
                          <a:latin typeface="+mn-lt"/>
                          <a:cs typeface="Segoe UI"/>
                        </a:rPr>
                      </a:br>
                      <a:r>
                        <a:rPr lang="en-US" sz="1100" b="0" i="0" u="none" strike="noStrike" dirty="0" smtClean="0">
                          <a:solidFill>
                            <a:srgbClr val="505050"/>
                          </a:solidFill>
                          <a:effectLst/>
                          <a:latin typeface="+mn-lt"/>
                          <a:cs typeface="Segoe UI"/>
                        </a:rPr>
                        <a:t>long</a:t>
                      </a:r>
                      <a:r>
                        <a:rPr lang="en-US" sz="1100" b="0" i="0" u="none" strike="noStrike" baseline="0" dirty="0" smtClean="0">
                          <a:solidFill>
                            <a:srgbClr val="505050"/>
                          </a:solidFill>
                          <a:effectLst/>
                          <a:latin typeface="+mn-lt"/>
                          <a:cs typeface="Segoe UI"/>
                        </a:rPr>
                        <a:t> battery life, </a:t>
                      </a:r>
                      <a:r>
                        <a:rPr lang="en-US" sz="1100" b="1" i="0" u="none" strike="noStrike" baseline="0" dirty="0" smtClean="0">
                          <a:solidFill>
                            <a:srgbClr val="505050"/>
                          </a:solidFill>
                          <a:effectLst/>
                          <a:latin typeface="+mn-lt"/>
                          <a:cs typeface="Segoe UI"/>
                        </a:rPr>
                        <a:t>security</a:t>
                      </a:r>
                      <a:r>
                        <a:rPr lang="en-US" sz="1100" b="0" i="0" u="none" strike="noStrike" baseline="0" dirty="0" smtClean="0">
                          <a:solidFill>
                            <a:srgbClr val="505050"/>
                          </a:solidFill>
                          <a:effectLst/>
                          <a:latin typeface="+mn-lt"/>
                          <a:cs typeface="Segoe UI"/>
                        </a:rPr>
                        <a:t>,</a:t>
                      </a:r>
                      <a:r>
                        <a:rPr lang="en-US" sz="1100" b="1" i="0" u="none" strike="noStrike" baseline="0" dirty="0" smtClean="0">
                          <a:solidFill>
                            <a:srgbClr val="505050"/>
                          </a:solidFill>
                          <a:effectLst/>
                          <a:latin typeface="+mn-lt"/>
                          <a:cs typeface="Segoe UI"/>
                        </a:rPr>
                        <a:t> </a:t>
                      </a:r>
                      <a:r>
                        <a:rPr lang="en-US" sz="1100" b="0" i="0" u="none" strike="noStrike" baseline="0" dirty="0" smtClean="0">
                          <a:solidFill>
                            <a:srgbClr val="505050"/>
                          </a:solidFill>
                          <a:effectLst/>
                          <a:latin typeface="+mn-lt"/>
                          <a:cs typeface="Segoe UI"/>
                        </a:rPr>
                        <a:t>manageability, durability </a:t>
                      </a:r>
                      <a:endParaRPr lang="en-US" sz="1100" b="0" i="0" u="none" strike="noStrike" dirty="0" smtClean="0">
                        <a:solidFill>
                          <a:srgbClr val="505050"/>
                        </a:solidFill>
                        <a:effectLst/>
                        <a:latin typeface="+mn-lt"/>
                        <a:cs typeface="Segoe UI"/>
                      </a:endParaRPr>
                    </a:p>
                    <a:p>
                      <a:pPr algn="l" fontAlgn="b"/>
                      <a:endParaRPr lang="en-US" sz="1100" b="0" i="0" u="none" strike="noStrike" dirty="0">
                        <a:solidFill>
                          <a:srgbClr val="505050"/>
                        </a:solidFill>
                        <a:effectLst/>
                        <a:latin typeface="+mn-lt"/>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1088105"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505050"/>
                          </a:solidFill>
                          <a:effectLst/>
                          <a:latin typeface="+mn-lt"/>
                          <a:cs typeface="Segoe UI"/>
                        </a:rPr>
                        <a:t>Atom/Core</a:t>
                      </a: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29017">
                <a:tc>
                  <a:txBody>
                    <a:bodyPr/>
                    <a:lstStyle/>
                    <a:p>
                      <a:r>
                        <a:rPr lang="en-US" sz="1400" b="0" dirty="0" smtClean="0">
                          <a:solidFill>
                            <a:schemeClr val="tx1"/>
                          </a:solidFill>
                          <a:latin typeface="Segoe UI"/>
                          <a:cs typeface="Segoe UI"/>
                        </a:rPr>
                        <a:t>Sales &amp; marketing</a:t>
                      </a:r>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tabLst>
                          <a:tab pos="3657600" algn="l"/>
                        </a:tabLst>
                      </a:pPr>
                      <a:endParaRPr lang="en-US" sz="1200" dirty="0">
                        <a:solidFill>
                          <a:srgbClr val="505050"/>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1088105"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505050"/>
                          </a:solidFill>
                          <a:effectLst/>
                          <a:latin typeface="+mn-lt"/>
                          <a:cs typeface="Segoe UI"/>
                        </a:rPr>
                        <a:t>Performance</a:t>
                      </a:r>
                      <a:r>
                        <a:rPr lang="en-US" sz="1100" b="0" i="0" u="none" strike="noStrike" dirty="0" smtClean="0">
                          <a:solidFill>
                            <a:srgbClr val="505050"/>
                          </a:solidFill>
                          <a:effectLst/>
                          <a:latin typeface="+mn-lt"/>
                          <a:cs typeface="Segoe UI"/>
                        </a:rPr>
                        <a:t>,</a:t>
                      </a:r>
                      <a:br>
                        <a:rPr lang="en-US" sz="1100" b="0" i="0" u="none" strike="noStrike" dirty="0" smtClean="0">
                          <a:solidFill>
                            <a:srgbClr val="505050"/>
                          </a:solidFill>
                          <a:effectLst/>
                          <a:latin typeface="+mn-lt"/>
                          <a:cs typeface="Segoe UI"/>
                        </a:rPr>
                      </a:br>
                      <a:r>
                        <a:rPr lang="en-US" sz="1100" b="0" i="0" u="none" strike="noStrike" dirty="0" smtClean="0">
                          <a:solidFill>
                            <a:srgbClr val="505050"/>
                          </a:solidFill>
                          <a:effectLst/>
                          <a:latin typeface="+mn-lt"/>
                          <a:cs typeface="Segoe UI"/>
                        </a:rPr>
                        <a:t>long</a:t>
                      </a:r>
                      <a:r>
                        <a:rPr lang="en-US" sz="1100" b="0" i="0" u="none" strike="noStrike" baseline="0" dirty="0" smtClean="0">
                          <a:solidFill>
                            <a:srgbClr val="505050"/>
                          </a:solidFill>
                          <a:effectLst/>
                          <a:latin typeface="+mn-lt"/>
                          <a:cs typeface="Segoe UI"/>
                        </a:rPr>
                        <a:t> battery life, </a:t>
                      </a:r>
                      <a:r>
                        <a:rPr lang="en-US" sz="1100" b="1" i="0" u="none" strike="noStrike" baseline="0" dirty="0" smtClean="0">
                          <a:solidFill>
                            <a:srgbClr val="505050"/>
                          </a:solidFill>
                          <a:effectLst/>
                          <a:latin typeface="+mn-lt"/>
                          <a:cs typeface="Segoe UI"/>
                        </a:rPr>
                        <a:t>security</a:t>
                      </a:r>
                      <a:r>
                        <a:rPr lang="en-US" sz="1100" b="0" i="0" u="none" strike="noStrike" baseline="0" dirty="0" smtClean="0">
                          <a:solidFill>
                            <a:srgbClr val="505050"/>
                          </a:solidFill>
                          <a:effectLst/>
                          <a:latin typeface="+mn-lt"/>
                          <a:cs typeface="Segoe UI"/>
                        </a:rPr>
                        <a:t>,</a:t>
                      </a:r>
                      <a:r>
                        <a:rPr lang="en-US" sz="1100" b="1" i="0" u="none" strike="noStrike" baseline="0" dirty="0" smtClean="0">
                          <a:solidFill>
                            <a:srgbClr val="505050"/>
                          </a:solidFill>
                          <a:effectLst/>
                          <a:latin typeface="+mn-lt"/>
                          <a:cs typeface="Segoe UI"/>
                        </a:rPr>
                        <a:t> </a:t>
                      </a:r>
                      <a:r>
                        <a:rPr lang="en-US" sz="1100" b="0" i="0" u="none" strike="noStrike" baseline="0" dirty="0" smtClean="0">
                          <a:solidFill>
                            <a:srgbClr val="505050"/>
                          </a:solidFill>
                          <a:effectLst/>
                          <a:latin typeface="+mn-lt"/>
                          <a:cs typeface="Segoe UI"/>
                        </a:rPr>
                        <a:t>manageability, durability </a:t>
                      </a:r>
                      <a:endParaRPr lang="en-US" sz="1100" b="0" i="0" u="none" strike="noStrike" dirty="0" smtClean="0">
                        <a:solidFill>
                          <a:srgbClr val="505050"/>
                        </a:solidFill>
                        <a:effectLst/>
                        <a:latin typeface="+mn-lt"/>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1088105"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505050"/>
                          </a:solidFill>
                          <a:effectLst/>
                          <a:latin typeface="+mn-lt"/>
                          <a:cs typeface="Segoe UI"/>
                        </a:rPr>
                        <a:t>Atom/Core</a:t>
                      </a: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bl>
          </a:graphicData>
        </a:graphic>
      </p:graphicFrame>
      <p:sp>
        <p:nvSpPr>
          <p:cNvPr id="3" name="Title 2"/>
          <p:cNvSpPr>
            <a:spLocks noGrp="1"/>
          </p:cNvSpPr>
          <p:nvPr>
            <p:ph type="title"/>
          </p:nvPr>
        </p:nvSpPr>
        <p:spPr/>
        <p:txBody>
          <a:bodyPr/>
          <a:lstStyle/>
          <a:p>
            <a:r>
              <a:rPr lang="en-US" dirty="0" smtClean="0"/>
              <a:t>Windows devices for manufacturing </a:t>
            </a:r>
            <a:r>
              <a:rPr lang="en-US" dirty="0"/>
              <a:t>&amp; </a:t>
            </a:r>
            <a:r>
              <a:rPr lang="en-US" dirty="0" smtClean="0"/>
              <a:t>resources</a:t>
            </a:r>
            <a:endParaRPr lang="en-US" dirty="0"/>
          </a:p>
        </p:txBody>
      </p:sp>
      <p:pic>
        <p:nvPicPr>
          <p:cNvPr id="124" name="Picture 123"/>
          <p:cNvPicPr>
            <a:picLocks noChangeAspect="1"/>
          </p:cNvPicPr>
          <p:nvPr/>
        </p:nvPicPr>
        <p:blipFill rotWithShape="1">
          <a:blip r:embed="rId3">
            <a:extLst>
              <a:ext uri="{28A0092B-C50C-407E-A947-70E740481C1C}">
                <a14:useLocalDpi xmlns:a14="http://schemas.microsoft.com/office/drawing/2010/main"/>
              </a:ext>
            </a:extLst>
          </a:blip>
          <a:srcRect l="15053" t="17813" r="15071" b="14441"/>
          <a:stretch/>
        </p:blipFill>
        <p:spPr>
          <a:xfrm>
            <a:off x="3095609" y="2980361"/>
            <a:ext cx="1015373" cy="553727"/>
          </a:xfrm>
          <a:prstGeom prst="rect">
            <a:avLst/>
          </a:prstGeom>
        </p:spPr>
      </p:pic>
      <p:sp>
        <p:nvSpPr>
          <p:cNvPr id="125" name="TextBox 124"/>
          <p:cNvSpPr txBox="1"/>
          <p:nvPr/>
        </p:nvSpPr>
        <p:spPr>
          <a:xfrm>
            <a:off x="2997959" y="3581673"/>
            <a:ext cx="1129580" cy="21544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Surface Pro 3</a:t>
            </a:r>
            <a:endParaRPr lang="en-US" sz="800" dirty="0">
              <a:solidFill>
                <a:prstClr val="black">
                  <a:lumMod val="50000"/>
                  <a:lumOff val="50000"/>
                </a:prstClr>
              </a:solidFill>
              <a:latin typeface="Segoe UI"/>
              <a:cs typeface="Segoe UI"/>
            </a:endParaRPr>
          </a:p>
        </p:txBody>
      </p:sp>
      <p:pic>
        <p:nvPicPr>
          <p:cNvPr id="126" name="Picture 12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6692" y="1780411"/>
            <a:ext cx="789734" cy="617692"/>
          </a:xfrm>
          <a:prstGeom prst="rect">
            <a:avLst/>
          </a:prstGeom>
        </p:spPr>
      </p:pic>
      <p:pic>
        <p:nvPicPr>
          <p:cNvPr id="127" name="Picture 6" descr="Panasonic Toughpad FZ M1"/>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01005" y="1722439"/>
            <a:ext cx="951406" cy="651751"/>
          </a:xfrm>
          <a:prstGeom prst="rect">
            <a:avLst/>
          </a:prstGeom>
          <a:noFill/>
          <a:extLst>
            <a:ext uri="{909E8E84-426E-40dd-AFC4-6F175D3DCCD1}">
              <a14:hiddenFill xmlns="" xmlns:a14="http://schemas.microsoft.com/office/drawing/2010/main">
                <a:solidFill>
                  <a:srgbClr val="FFFFFF"/>
                </a:solidFill>
              </a14:hiddenFill>
            </a:ext>
          </a:extLst>
        </p:spPr>
      </p:pic>
      <p:pic>
        <p:nvPicPr>
          <p:cNvPr id="129" name="Picture 128" descr="http://www.panasonic.com/business/toughpad/US/responsive/img/specs-prod-fze1-her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4015" y="1706472"/>
            <a:ext cx="517892" cy="689806"/>
          </a:xfrm>
          <a:prstGeom prst="rect">
            <a:avLst/>
          </a:prstGeom>
          <a:noFill/>
          <a:ln>
            <a:noFill/>
          </a:ln>
        </p:spPr>
      </p:pic>
      <p:grpSp>
        <p:nvGrpSpPr>
          <p:cNvPr id="131" name="Group 130"/>
          <p:cNvGrpSpPr>
            <a:grpSpLocks noChangeAspect="1"/>
          </p:cNvGrpSpPr>
          <p:nvPr/>
        </p:nvGrpSpPr>
        <p:grpSpPr>
          <a:xfrm>
            <a:off x="5780462" y="1699831"/>
            <a:ext cx="394216" cy="662034"/>
            <a:chOff x="2422560" y="2043917"/>
            <a:chExt cx="2029494" cy="3501687"/>
          </a:xfrm>
        </p:grpSpPr>
        <p:pic>
          <p:nvPicPr>
            <p:cNvPr id="134" name="Picture 133" descr="device_0002_Bandit_fron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2560" y="2043917"/>
              <a:ext cx="1773101" cy="3501687"/>
            </a:xfrm>
            <a:prstGeom prst="rect">
              <a:avLst/>
            </a:prstGeom>
          </p:spPr>
        </p:pic>
        <p:pic>
          <p:nvPicPr>
            <p:cNvPr id="135" name="Picture 1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1164" y="2498190"/>
              <a:ext cx="1590890" cy="3007354"/>
            </a:xfrm>
            <a:prstGeom prst="rect">
              <a:avLst/>
            </a:prstGeom>
          </p:spPr>
        </p:pic>
      </p:grpSp>
      <p:pic>
        <p:nvPicPr>
          <p:cNvPr id="137" name="Picture 136" descr="M101B"/>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7849" y="1794559"/>
            <a:ext cx="574280" cy="505425"/>
          </a:xfrm>
          <a:prstGeom prst="rect">
            <a:avLst/>
          </a:prstGeom>
          <a:noFill/>
          <a:ln>
            <a:noFill/>
          </a:ln>
        </p:spPr>
      </p:pic>
      <p:sp>
        <p:nvSpPr>
          <p:cNvPr id="138" name="TextBox 137"/>
          <p:cNvSpPr txBox="1"/>
          <p:nvPr/>
        </p:nvSpPr>
        <p:spPr>
          <a:xfrm>
            <a:off x="1649319" y="2379436"/>
            <a:ext cx="1159584"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Panasonic ToughPad FZ-G1</a:t>
            </a:r>
            <a:endParaRPr lang="en-US" sz="800" dirty="0">
              <a:solidFill>
                <a:srgbClr val="000000">
                  <a:lumMod val="50000"/>
                  <a:lumOff val="50000"/>
                </a:srgbClr>
              </a:solidFill>
              <a:cs typeface="Segoe UI"/>
            </a:endParaRPr>
          </a:p>
        </p:txBody>
      </p:sp>
      <p:sp>
        <p:nvSpPr>
          <p:cNvPr id="139" name="TextBox 138"/>
          <p:cNvSpPr txBox="1"/>
          <p:nvPr/>
        </p:nvSpPr>
        <p:spPr>
          <a:xfrm>
            <a:off x="2831966" y="2375751"/>
            <a:ext cx="1159584"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Panasonic ToughPad FZ-M1</a:t>
            </a:r>
            <a:endParaRPr lang="en-US" sz="800" dirty="0">
              <a:solidFill>
                <a:srgbClr val="000000">
                  <a:lumMod val="50000"/>
                  <a:lumOff val="50000"/>
                </a:srgbClr>
              </a:solidFill>
              <a:cs typeface="Segoe UI"/>
            </a:endParaRPr>
          </a:p>
        </p:txBody>
      </p:sp>
      <p:sp>
        <p:nvSpPr>
          <p:cNvPr id="151" name="TextBox 150"/>
          <p:cNvSpPr txBox="1"/>
          <p:nvPr/>
        </p:nvSpPr>
        <p:spPr>
          <a:xfrm>
            <a:off x="4138488" y="2361865"/>
            <a:ext cx="1159584"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Panasonic ToughPad FZ-E1</a:t>
            </a:r>
            <a:endParaRPr lang="en-US" sz="800" dirty="0">
              <a:solidFill>
                <a:srgbClr val="000000">
                  <a:lumMod val="50000"/>
                  <a:lumOff val="50000"/>
                </a:srgbClr>
              </a:solidFill>
              <a:cs typeface="Segoe UI"/>
            </a:endParaRPr>
          </a:p>
        </p:txBody>
      </p:sp>
      <p:sp>
        <p:nvSpPr>
          <p:cNvPr id="152" name="TextBox 151"/>
          <p:cNvSpPr txBox="1"/>
          <p:nvPr/>
        </p:nvSpPr>
        <p:spPr>
          <a:xfrm>
            <a:off x="5614404" y="2347457"/>
            <a:ext cx="799343"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Lumia 1520 &amp; 930</a:t>
            </a:r>
            <a:endParaRPr lang="en-US" sz="800" dirty="0">
              <a:solidFill>
                <a:srgbClr val="000000">
                  <a:lumMod val="50000"/>
                  <a:lumOff val="50000"/>
                </a:srgbClr>
              </a:solidFill>
              <a:cs typeface="Segoe UI"/>
            </a:endParaRPr>
          </a:p>
        </p:txBody>
      </p:sp>
      <p:sp>
        <p:nvSpPr>
          <p:cNvPr id="153" name="TextBox 152"/>
          <p:cNvSpPr txBox="1"/>
          <p:nvPr/>
        </p:nvSpPr>
        <p:spPr>
          <a:xfrm>
            <a:off x="6698590" y="2310396"/>
            <a:ext cx="799343"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Winmate M101B</a:t>
            </a:r>
            <a:endParaRPr lang="en-US" sz="800" dirty="0">
              <a:solidFill>
                <a:srgbClr val="000000">
                  <a:lumMod val="50000"/>
                  <a:lumOff val="50000"/>
                </a:srgbClr>
              </a:solidFill>
              <a:cs typeface="Segoe UI"/>
            </a:endParaRPr>
          </a:p>
        </p:txBody>
      </p:sp>
      <p:pic>
        <p:nvPicPr>
          <p:cNvPr id="154" name="Picture 153"/>
          <p:cNvPicPr>
            <a:picLocks noChangeAspect="1"/>
          </p:cNvPicPr>
          <p:nvPr/>
        </p:nvPicPr>
        <p:blipFill rotWithShape="1">
          <a:blip r:embed="rId3">
            <a:extLst>
              <a:ext uri="{28A0092B-C50C-407E-A947-70E740481C1C}">
                <a14:useLocalDpi xmlns:a14="http://schemas.microsoft.com/office/drawing/2010/main"/>
              </a:ext>
            </a:extLst>
          </a:blip>
          <a:srcRect l="15053" t="17813" r="15071" b="14441"/>
          <a:stretch/>
        </p:blipFill>
        <p:spPr>
          <a:xfrm>
            <a:off x="7655605" y="1762447"/>
            <a:ext cx="1015373" cy="553727"/>
          </a:xfrm>
          <a:prstGeom prst="rect">
            <a:avLst/>
          </a:prstGeom>
        </p:spPr>
      </p:pic>
      <p:sp>
        <p:nvSpPr>
          <p:cNvPr id="155" name="TextBox 154"/>
          <p:cNvSpPr txBox="1"/>
          <p:nvPr/>
        </p:nvSpPr>
        <p:spPr>
          <a:xfrm>
            <a:off x="7557955" y="2363759"/>
            <a:ext cx="1129580" cy="21544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Surface Pro 3</a:t>
            </a:r>
            <a:endParaRPr lang="en-US" sz="800" dirty="0">
              <a:solidFill>
                <a:prstClr val="black">
                  <a:lumMod val="50000"/>
                  <a:lumOff val="50000"/>
                </a:prstClr>
              </a:solidFill>
              <a:latin typeface="Segoe UI"/>
              <a:cs typeface="Segoe UI"/>
            </a:endParaRPr>
          </a:p>
        </p:txBody>
      </p:sp>
      <p:pic>
        <p:nvPicPr>
          <p:cNvPr id="156" name="Picture 155" descr="http://www.pixelmagazine.co.uk/wp-content/uploads/2014/01/reduced-size-Panasonic-ToughpadFZM1_2DB46C25.jpg"/>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876371" y="2943750"/>
            <a:ext cx="602368" cy="670013"/>
          </a:xfrm>
          <a:prstGeom prst="rect">
            <a:avLst/>
          </a:prstGeom>
          <a:noFill/>
          <a:ln>
            <a:noFill/>
          </a:ln>
          <a:extLst>
            <a:ext uri="{53640926-AAD7-44d8-BBD7-CCE9431645EC}">
              <a14:shadowObscured xmlns="" xmlns:a14="http://schemas.microsoft.com/office/drawing/2010/main"/>
            </a:ext>
          </a:extLst>
        </p:spPr>
      </p:pic>
      <p:pic>
        <p:nvPicPr>
          <p:cNvPr id="157" name="Picture 156"/>
          <p:cNvPicPr/>
          <p:nvPr/>
        </p:nvPicPr>
        <p:blipFill>
          <a:blip r:embed="rId11">
            <a:clrChange>
              <a:clrFrom>
                <a:srgbClr val="FFFFFF"/>
              </a:clrFrom>
              <a:clrTo>
                <a:srgbClr val="FFFFFF">
                  <a:alpha val="0"/>
                </a:srgbClr>
              </a:clrTo>
            </a:clrChange>
          </a:blip>
          <a:stretch>
            <a:fillRect/>
          </a:stretch>
        </p:blipFill>
        <p:spPr>
          <a:xfrm>
            <a:off x="4298581" y="2998858"/>
            <a:ext cx="899755" cy="574320"/>
          </a:xfrm>
          <a:prstGeom prst="rect">
            <a:avLst/>
          </a:prstGeom>
        </p:spPr>
      </p:pic>
      <p:sp>
        <p:nvSpPr>
          <p:cNvPr id="158" name="TextBox 157"/>
          <p:cNvSpPr txBox="1"/>
          <p:nvPr/>
        </p:nvSpPr>
        <p:spPr>
          <a:xfrm>
            <a:off x="4252047" y="3554614"/>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Fujitsu Arrows Tab Q704/H</a:t>
            </a:r>
            <a:endParaRPr lang="en-US" sz="800" dirty="0">
              <a:solidFill>
                <a:prstClr val="black">
                  <a:lumMod val="50000"/>
                  <a:lumOff val="50000"/>
                </a:prstClr>
              </a:solidFill>
              <a:latin typeface="Segoe UI"/>
              <a:cs typeface="Segoe UI"/>
            </a:endParaRPr>
          </a:p>
        </p:txBody>
      </p:sp>
      <p:sp>
        <p:nvSpPr>
          <p:cNvPr id="159" name="TextBox 158"/>
          <p:cNvSpPr txBox="1"/>
          <p:nvPr/>
        </p:nvSpPr>
        <p:spPr>
          <a:xfrm>
            <a:off x="1573119" y="3581673"/>
            <a:ext cx="1348640" cy="21544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Panasonic ToughPad 4K</a:t>
            </a:r>
            <a:endParaRPr lang="en-US" sz="800" dirty="0">
              <a:solidFill>
                <a:prstClr val="black">
                  <a:lumMod val="50000"/>
                  <a:lumOff val="50000"/>
                </a:prstClr>
              </a:solidFill>
              <a:latin typeface="Segoe UI"/>
              <a:cs typeface="Segoe UI"/>
            </a:endParaRPr>
          </a:p>
        </p:txBody>
      </p:sp>
      <p:pic>
        <p:nvPicPr>
          <p:cNvPr id="160" name="Picture 15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18056" y="4200965"/>
            <a:ext cx="789734" cy="617692"/>
          </a:xfrm>
          <a:prstGeom prst="rect">
            <a:avLst/>
          </a:prstGeom>
        </p:spPr>
      </p:pic>
      <p:pic>
        <p:nvPicPr>
          <p:cNvPr id="161" name="Picture 6" descr="Panasonic Toughpad FZ M1"/>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63084" y="4193557"/>
            <a:ext cx="951406" cy="651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2" name="Picture 161" descr="http://www.panasonic.com/business/toughpad/US/responsive/img/specs-prod-fze1-her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1364" y="4126140"/>
            <a:ext cx="517892" cy="689806"/>
          </a:xfrm>
          <a:prstGeom prst="rect">
            <a:avLst/>
          </a:prstGeom>
          <a:noFill/>
          <a:ln>
            <a:noFill/>
          </a:ln>
        </p:spPr>
      </p:pic>
      <p:pic>
        <p:nvPicPr>
          <p:cNvPr id="163" name="Picture 162" descr="M101B"/>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2946" y="4241938"/>
            <a:ext cx="574280" cy="505425"/>
          </a:xfrm>
          <a:prstGeom prst="rect">
            <a:avLst/>
          </a:prstGeom>
          <a:noFill/>
          <a:ln>
            <a:noFill/>
          </a:ln>
        </p:spPr>
      </p:pic>
      <p:sp>
        <p:nvSpPr>
          <p:cNvPr id="164" name="TextBox 163"/>
          <p:cNvSpPr txBox="1"/>
          <p:nvPr/>
        </p:nvSpPr>
        <p:spPr>
          <a:xfrm>
            <a:off x="2902170" y="4799989"/>
            <a:ext cx="1159584"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Panasonic ToughPad FZ-G1</a:t>
            </a:r>
            <a:endParaRPr lang="en-US" sz="800" dirty="0">
              <a:solidFill>
                <a:srgbClr val="000000">
                  <a:lumMod val="50000"/>
                  <a:lumOff val="50000"/>
                </a:srgbClr>
              </a:solidFill>
              <a:cs typeface="Segoe UI"/>
            </a:endParaRPr>
          </a:p>
        </p:txBody>
      </p:sp>
      <p:sp>
        <p:nvSpPr>
          <p:cNvPr id="165" name="TextBox 164"/>
          <p:cNvSpPr txBox="1"/>
          <p:nvPr/>
        </p:nvSpPr>
        <p:spPr>
          <a:xfrm>
            <a:off x="1594045" y="4825876"/>
            <a:ext cx="1159584"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Panasonic ToughPad FZ-M1</a:t>
            </a:r>
            <a:endParaRPr lang="en-US" sz="800" dirty="0">
              <a:solidFill>
                <a:srgbClr val="000000">
                  <a:lumMod val="50000"/>
                  <a:lumOff val="50000"/>
                </a:srgbClr>
              </a:solidFill>
              <a:cs typeface="Segoe UI"/>
            </a:endParaRPr>
          </a:p>
        </p:txBody>
      </p:sp>
      <p:sp>
        <p:nvSpPr>
          <p:cNvPr id="166" name="TextBox 165"/>
          <p:cNvSpPr txBox="1"/>
          <p:nvPr/>
        </p:nvSpPr>
        <p:spPr>
          <a:xfrm>
            <a:off x="4287387" y="4811743"/>
            <a:ext cx="1159584"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Panasonic ToughPad FZ-E1</a:t>
            </a:r>
            <a:endParaRPr lang="en-US" sz="800" dirty="0">
              <a:solidFill>
                <a:srgbClr val="000000">
                  <a:lumMod val="50000"/>
                  <a:lumOff val="50000"/>
                </a:srgbClr>
              </a:solidFill>
              <a:cs typeface="Segoe UI"/>
            </a:endParaRPr>
          </a:p>
        </p:txBody>
      </p:sp>
      <p:sp>
        <p:nvSpPr>
          <p:cNvPr id="167" name="TextBox 166"/>
          <p:cNvSpPr txBox="1"/>
          <p:nvPr/>
        </p:nvSpPr>
        <p:spPr>
          <a:xfrm>
            <a:off x="5709587" y="4787990"/>
            <a:ext cx="799343" cy="338552"/>
          </a:xfrm>
          <a:prstGeom prst="rect">
            <a:avLst/>
          </a:prstGeom>
          <a:noFill/>
        </p:spPr>
        <p:txBody>
          <a:bodyPr wrap="square" lIns="91439" tIns="45719" rIns="91439" bIns="45719" rtlCol="0">
            <a:spAutoFit/>
          </a:bodyPr>
          <a:lstStyle/>
          <a:p>
            <a:pPr algn="ctr" defTabSz="609459"/>
            <a:r>
              <a:rPr lang="en-US" sz="800" dirty="0" smtClean="0">
                <a:solidFill>
                  <a:srgbClr val="000000">
                    <a:lumMod val="50000"/>
                    <a:lumOff val="50000"/>
                  </a:srgbClr>
                </a:solidFill>
                <a:cs typeface="Segoe UI"/>
              </a:rPr>
              <a:t>Winmate M101B</a:t>
            </a:r>
            <a:endParaRPr lang="en-US" sz="800" dirty="0">
              <a:solidFill>
                <a:srgbClr val="000000">
                  <a:lumMod val="50000"/>
                  <a:lumOff val="50000"/>
                </a:srgbClr>
              </a:solidFill>
              <a:cs typeface="Segoe UI"/>
            </a:endParaRPr>
          </a:p>
        </p:txBody>
      </p:sp>
      <p:pic>
        <p:nvPicPr>
          <p:cNvPr id="170" name="Picture 169"/>
          <p:cNvPicPr>
            <a:picLocks noChangeAspect="1"/>
          </p:cNvPicPr>
          <p:nvPr/>
        </p:nvPicPr>
        <p:blipFill rotWithShape="1">
          <a:blip r:embed="rId3">
            <a:extLst>
              <a:ext uri="{28A0092B-C50C-407E-A947-70E740481C1C}">
                <a14:useLocalDpi xmlns:a14="http://schemas.microsoft.com/office/drawing/2010/main"/>
              </a:ext>
            </a:extLst>
          </a:blip>
          <a:srcRect l="15053" t="17813" r="15071" b="14441"/>
          <a:stretch/>
        </p:blipFill>
        <p:spPr>
          <a:xfrm>
            <a:off x="2979260" y="5496887"/>
            <a:ext cx="1015373" cy="553727"/>
          </a:xfrm>
          <a:prstGeom prst="rect">
            <a:avLst/>
          </a:prstGeom>
        </p:spPr>
      </p:pic>
      <p:sp>
        <p:nvSpPr>
          <p:cNvPr id="171" name="TextBox 170"/>
          <p:cNvSpPr txBox="1"/>
          <p:nvPr/>
        </p:nvSpPr>
        <p:spPr>
          <a:xfrm>
            <a:off x="2914091" y="6095320"/>
            <a:ext cx="1129580" cy="21544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Surface Pro 3</a:t>
            </a:r>
            <a:endParaRPr lang="en-US" sz="800" dirty="0">
              <a:solidFill>
                <a:prstClr val="black">
                  <a:lumMod val="50000"/>
                  <a:lumOff val="50000"/>
                </a:prstClr>
              </a:solidFill>
              <a:latin typeface="Segoe UI"/>
              <a:cs typeface="Segoe UI"/>
            </a:endParaRPr>
          </a:p>
        </p:txBody>
      </p:sp>
      <p:pic>
        <p:nvPicPr>
          <p:cNvPr id="172" name="Picture 4" descr="Lenovo ThinkPad 8"/>
          <p:cNvPicPr>
            <a:picLocks noChangeAspect="1" noChangeArrowheads="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07322" y="5465792"/>
            <a:ext cx="337984" cy="615758"/>
          </a:xfrm>
          <a:prstGeom prst="rect">
            <a:avLst/>
          </a:prstGeom>
          <a:noFill/>
          <a:extLst>
            <a:ext uri="{909E8E84-426E-40dd-AFC4-6F175D3DCCD1}">
              <a14:hiddenFill xmlns="" xmlns:a14="http://schemas.microsoft.com/office/drawing/2010/main">
                <a:solidFill>
                  <a:srgbClr val="FFFFFF"/>
                </a:solidFill>
              </a14:hiddenFill>
            </a:ext>
          </a:extLst>
        </p:spPr>
      </p:pic>
      <p:pic>
        <p:nvPicPr>
          <p:cNvPr id="173" name="Picture 6" descr="HP ElitePad 1000 G2"/>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919874" y="5431186"/>
            <a:ext cx="542117" cy="640220"/>
          </a:xfrm>
          <a:prstGeom prst="rect">
            <a:avLst/>
          </a:prstGeom>
          <a:noFill/>
          <a:extLst>
            <a:ext uri="{909E8E84-426E-40dd-AFC4-6F175D3DCCD1}">
              <a14:hiddenFill xmlns="" xmlns:a14="http://schemas.microsoft.com/office/drawing/2010/main">
                <a:solidFill>
                  <a:srgbClr val="FFFFFF"/>
                </a:solidFill>
              </a14:hiddenFill>
            </a:ext>
          </a:extLst>
        </p:spPr>
      </p:pic>
      <p:pic>
        <p:nvPicPr>
          <p:cNvPr id="174" name="Picture 2" descr="Dell Venue 11 Pro"/>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02581" y="5431186"/>
            <a:ext cx="636593" cy="640221"/>
          </a:xfrm>
          <a:prstGeom prst="rect">
            <a:avLst/>
          </a:prstGeom>
          <a:noFill/>
          <a:extLst>
            <a:ext uri="{909E8E84-426E-40dd-AFC4-6F175D3DCCD1}">
              <a14:hiddenFill xmlns="" xmlns:a14="http://schemas.microsoft.com/office/drawing/2010/main">
                <a:solidFill>
                  <a:srgbClr val="FFFFFF"/>
                </a:solidFill>
              </a14:hiddenFill>
            </a:ext>
          </a:extLst>
        </p:spPr>
      </p:pic>
      <p:pic>
        <p:nvPicPr>
          <p:cNvPr id="175" name="Picture 4" descr="Lenovo ThinkPad 8"/>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661853" y="5465792"/>
            <a:ext cx="358050" cy="615757"/>
          </a:xfrm>
          <a:prstGeom prst="rect">
            <a:avLst/>
          </a:prstGeom>
          <a:noFill/>
          <a:extLst>
            <a:ext uri="{909E8E84-426E-40dd-AFC4-6F175D3DCCD1}">
              <a14:hiddenFill xmlns="" xmlns:a14="http://schemas.microsoft.com/office/drawing/2010/main">
                <a:solidFill>
                  <a:srgbClr val="FFFFFF"/>
                </a:solidFill>
              </a14:hiddenFill>
            </a:ext>
          </a:extLst>
        </p:spPr>
      </p:pic>
      <p:sp>
        <p:nvSpPr>
          <p:cNvPr id="176" name="TextBox 175"/>
          <p:cNvSpPr txBox="1"/>
          <p:nvPr/>
        </p:nvSpPr>
        <p:spPr>
          <a:xfrm>
            <a:off x="4276088" y="6088887"/>
            <a:ext cx="1129580" cy="21544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Lenovo ThinkPad 8</a:t>
            </a:r>
            <a:endParaRPr lang="en-US" sz="800" dirty="0">
              <a:solidFill>
                <a:prstClr val="black">
                  <a:lumMod val="50000"/>
                  <a:lumOff val="50000"/>
                </a:prstClr>
              </a:solidFill>
              <a:latin typeface="Segoe UI"/>
              <a:cs typeface="Segoe UI"/>
            </a:endParaRPr>
          </a:p>
        </p:txBody>
      </p:sp>
      <p:sp>
        <p:nvSpPr>
          <p:cNvPr id="177" name="TextBox 176"/>
          <p:cNvSpPr txBox="1"/>
          <p:nvPr/>
        </p:nvSpPr>
        <p:spPr>
          <a:xfrm>
            <a:off x="5620255" y="6097155"/>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HP </a:t>
            </a:r>
            <a:r>
              <a:rPr lang="en-US" sz="800" dirty="0" err="1" smtClean="0">
                <a:solidFill>
                  <a:prstClr val="black">
                    <a:lumMod val="50000"/>
                    <a:lumOff val="50000"/>
                  </a:prstClr>
                </a:solidFill>
                <a:latin typeface="Segoe UI"/>
                <a:cs typeface="Segoe UI"/>
              </a:rPr>
              <a:t>ElitePad</a:t>
            </a:r>
            <a:r>
              <a:rPr lang="en-US" sz="800" dirty="0" smtClean="0">
                <a:solidFill>
                  <a:prstClr val="black">
                    <a:lumMod val="50000"/>
                    <a:lumOff val="50000"/>
                  </a:prstClr>
                </a:solidFill>
                <a:latin typeface="Segoe UI"/>
                <a:cs typeface="Segoe UI"/>
              </a:rPr>
              <a:t> 1000</a:t>
            </a:r>
          </a:p>
          <a:p>
            <a:pPr algn="ctr" defTabSz="609443"/>
            <a:r>
              <a:rPr lang="en-US" sz="800" dirty="0" smtClean="0">
                <a:solidFill>
                  <a:prstClr val="black">
                    <a:lumMod val="50000"/>
                    <a:lumOff val="50000"/>
                  </a:prstClr>
                </a:solidFill>
                <a:latin typeface="Segoe UI"/>
                <a:cs typeface="Segoe UI"/>
              </a:rPr>
              <a:t>(LTE Option)</a:t>
            </a:r>
            <a:endParaRPr lang="en-US" sz="800" dirty="0">
              <a:solidFill>
                <a:prstClr val="black">
                  <a:lumMod val="50000"/>
                  <a:lumOff val="50000"/>
                </a:prstClr>
              </a:solidFill>
              <a:latin typeface="Segoe UI"/>
              <a:cs typeface="Segoe UI"/>
            </a:endParaRPr>
          </a:p>
        </p:txBody>
      </p:sp>
      <p:sp>
        <p:nvSpPr>
          <p:cNvPr id="178" name="TextBox 177"/>
          <p:cNvSpPr txBox="1"/>
          <p:nvPr/>
        </p:nvSpPr>
        <p:spPr>
          <a:xfrm>
            <a:off x="6926610" y="6079411"/>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Dell Venue 11 Pro</a:t>
            </a:r>
          </a:p>
          <a:p>
            <a:pPr algn="ctr" defTabSz="609443"/>
            <a:r>
              <a:rPr lang="en-US" sz="800" dirty="0" smtClean="0">
                <a:solidFill>
                  <a:prstClr val="black">
                    <a:lumMod val="50000"/>
                    <a:lumOff val="50000"/>
                  </a:prstClr>
                </a:solidFill>
                <a:latin typeface="Segoe UI"/>
                <a:cs typeface="Segoe UI"/>
              </a:rPr>
              <a:t>(LTE Option) </a:t>
            </a:r>
            <a:endParaRPr lang="en-US" sz="800" dirty="0">
              <a:solidFill>
                <a:prstClr val="black">
                  <a:lumMod val="50000"/>
                  <a:lumOff val="50000"/>
                </a:prstClr>
              </a:solidFill>
              <a:latin typeface="Segoe UI"/>
              <a:cs typeface="Segoe UI"/>
            </a:endParaRPr>
          </a:p>
        </p:txBody>
      </p:sp>
      <p:sp>
        <p:nvSpPr>
          <p:cNvPr id="179" name="TextBox 178"/>
          <p:cNvSpPr txBox="1"/>
          <p:nvPr/>
        </p:nvSpPr>
        <p:spPr>
          <a:xfrm>
            <a:off x="1482333" y="6094085"/>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Dell Venue 8 Pro</a:t>
            </a:r>
          </a:p>
          <a:p>
            <a:pPr algn="ctr" defTabSz="609443"/>
            <a:r>
              <a:rPr lang="en-US" sz="800" dirty="0" smtClean="0">
                <a:solidFill>
                  <a:prstClr val="black">
                    <a:lumMod val="50000"/>
                    <a:lumOff val="50000"/>
                  </a:prstClr>
                </a:solidFill>
                <a:latin typeface="Segoe UI"/>
                <a:cs typeface="Segoe UI"/>
              </a:rPr>
              <a:t>(LTE Option)</a:t>
            </a:r>
            <a:endParaRPr lang="en-US" sz="800" dirty="0">
              <a:solidFill>
                <a:prstClr val="black">
                  <a:lumMod val="50000"/>
                  <a:lumOff val="50000"/>
                </a:prstClr>
              </a:solidFill>
              <a:latin typeface="Segoe UI"/>
              <a:cs typeface="Segoe UI"/>
            </a:endParaRPr>
          </a:p>
        </p:txBody>
      </p:sp>
      <p:sp>
        <p:nvSpPr>
          <p:cNvPr id="180" name="TextBox 179"/>
          <p:cNvSpPr txBox="1"/>
          <p:nvPr/>
        </p:nvSpPr>
        <p:spPr>
          <a:xfrm>
            <a:off x="8106307" y="6124421"/>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ASUS VivoTab</a:t>
            </a:r>
            <a:r>
              <a:rPr lang="en-US" sz="800" dirty="0">
                <a:solidFill>
                  <a:prstClr val="black">
                    <a:lumMod val="50000"/>
                    <a:lumOff val="50000"/>
                  </a:prstClr>
                </a:solidFill>
                <a:latin typeface="Segoe UI"/>
                <a:cs typeface="Segoe UI"/>
              </a:rPr>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Note 8 </a:t>
            </a:r>
          </a:p>
        </p:txBody>
      </p:sp>
      <p:pic>
        <p:nvPicPr>
          <p:cNvPr id="181" name="Picture 2" descr="ASUS VivoTab Note 8 M80TA"/>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8472148" y="5373970"/>
            <a:ext cx="425802" cy="6451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0350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6701" y="2550139"/>
            <a:ext cx="11658600" cy="3578954"/>
            <a:chOff x="159921" y="1511242"/>
            <a:chExt cx="11658600" cy="3578954"/>
          </a:xfrm>
          <a:solidFill>
            <a:srgbClr val="283F6B"/>
          </a:solidFill>
        </p:grpSpPr>
        <p:sp>
          <p:nvSpPr>
            <p:cNvPr id="23" name="Text Placeholder 2"/>
            <p:cNvSpPr txBox="1">
              <a:spLocks/>
            </p:cNvSpPr>
            <p:nvPr/>
          </p:nvSpPr>
          <p:spPr>
            <a:xfrm>
              <a:off x="605780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Empathy EM10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E3800 Intel Atom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10.1” LCD display </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 (up to 16 hours)</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MP camera with LED </a:t>
              </a:r>
              <a:r>
                <a:rPr lang="en-US" sz="1600" spc="-59" dirty="0" smtClean="0">
                  <a:solidFill>
                    <a:srgbClr val="FFFFFF"/>
                  </a:solidFill>
                  <a:latin typeface="Segoe UI Light" panose="020B0502040204020203" pitchFamily="34" charset="0"/>
                  <a:cs typeface="Segoe UI Light" panose="020B0502040204020203" pitchFamily="34" charset="0"/>
                </a:rPr>
                <a:t>flash</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25" name="Text Placeholder 2"/>
            <p:cNvSpPr txBox="1">
              <a:spLocks/>
            </p:cNvSpPr>
            <p:nvPr/>
          </p:nvSpPr>
          <p:spPr>
            <a:xfrm>
              <a:off x="409184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Empathy EM07</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7” Screen with 8 hrs. Battery life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BT 4.0/ NFC/RFID/MSR/IC Reader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Bay Trail Support </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IP-65 with </a:t>
              </a:r>
              <a:r>
                <a:rPr lang="en-US" sz="1600" spc="-59" dirty="0" smtClean="0">
                  <a:solidFill>
                    <a:srgbClr val="FFFFFF"/>
                  </a:solidFill>
                  <a:latin typeface="Segoe UI Light" panose="020B0502040204020203" pitchFamily="34" charset="0"/>
                  <a:cs typeface="Segoe UI Light" panose="020B0502040204020203" pitchFamily="34" charset="0"/>
                </a:rPr>
                <a:t>PCI-PTS</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26" name="Text Placeholder 2"/>
            <p:cNvSpPr txBox="1">
              <a:spLocks/>
            </p:cNvSpPr>
            <p:nvPr/>
          </p:nvSpPr>
          <p:spPr>
            <a:xfrm>
              <a:off x="212588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Bluebird BP30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Dual Core Coretex-A15</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screen</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2D barcode scanner and HF RFID reader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1.8m drop-ready</a:t>
              </a:r>
            </a:p>
          </p:txBody>
        </p:sp>
        <p:sp>
          <p:nvSpPr>
            <p:cNvPr id="27" name="Text Placeholder 2"/>
            <p:cNvSpPr txBox="1">
              <a:spLocks/>
            </p:cNvSpPr>
            <p:nvPr/>
          </p:nvSpPr>
          <p:spPr>
            <a:xfrm>
              <a:off x="15992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Bluebird BM180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Dual-Core Cortex-A15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8 MP with LED flash</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Barcode Scanner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HD display</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1.2 m/4ft </a:t>
              </a:r>
              <a:r>
                <a:rPr lang="en-US" sz="1600" spc="-59" dirty="0" smtClean="0">
                  <a:solidFill>
                    <a:srgbClr val="FFFFFF"/>
                  </a:solidFill>
                  <a:latin typeface="Segoe UI Light" panose="020B0502040204020203" pitchFamily="34" charset="0"/>
                  <a:cs typeface="Segoe UI Light" panose="020B0502040204020203" pitchFamily="34" charset="0"/>
                </a:rPr>
                <a:t>drop-ready</a:t>
              </a: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28" name="Text Placeholder 2"/>
            <p:cNvSpPr txBox="1">
              <a:spLocks/>
            </p:cNvSpPr>
            <p:nvPr/>
          </p:nvSpPr>
          <p:spPr>
            <a:xfrm>
              <a:off x="8023761" y="1524036"/>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PARTech Tablet 8</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Small, lightweight &amp; reliable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 (up to 10 hours)</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Supported and Backed by PAR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Software Partner Ecosystem Support</a:t>
              </a:r>
            </a:p>
          </p:txBody>
        </p:sp>
        <p:sp>
          <p:nvSpPr>
            <p:cNvPr id="29" name="Text Placeholder 2"/>
            <p:cNvSpPr txBox="1">
              <a:spLocks/>
            </p:cNvSpPr>
            <p:nvPr/>
          </p:nvSpPr>
          <p:spPr>
            <a:xfrm>
              <a:off x="9989721" y="1524036"/>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Winmate M101B</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4G LTE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Intel ® Celeron N2920 Quad Core 1.86GHz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10.1” IPS LED display</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IP65 water and dust </a:t>
              </a:r>
              <a:r>
                <a:rPr lang="en-US" sz="1600" spc="-59" dirty="0" smtClean="0">
                  <a:solidFill>
                    <a:srgbClr val="FFFFFF"/>
                  </a:solidFill>
                  <a:latin typeface="Segoe UI Light" panose="020B0502040204020203" pitchFamily="34" charset="0"/>
                  <a:cs typeface="Segoe UI Light" panose="020B0502040204020203" pitchFamily="34" charset="0"/>
                </a:rPr>
                <a:t>proof</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grpSp>
      <p:grpSp>
        <p:nvGrpSpPr>
          <p:cNvPr id="30" name="Group 29"/>
          <p:cNvGrpSpPr/>
          <p:nvPr/>
        </p:nvGrpSpPr>
        <p:grpSpPr>
          <a:xfrm>
            <a:off x="756462" y="1286495"/>
            <a:ext cx="10814169" cy="1163298"/>
            <a:chOff x="595821" y="5294659"/>
            <a:chExt cx="10814169" cy="1163298"/>
          </a:xfrm>
        </p:grpSpPr>
        <p:pic>
          <p:nvPicPr>
            <p:cNvPr id="31" name="Picture 30" descr="http://allaboutwindowsphone.com/images/flow/misc/bm180a.jpg"/>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95821" y="5294659"/>
              <a:ext cx="750845" cy="1163298"/>
            </a:xfrm>
            <a:prstGeom prst="rect">
              <a:avLst/>
            </a:prstGeom>
            <a:noFill/>
            <a:ln>
              <a:noFill/>
            </a:ln>
            <a:extLst>
              <a:ext uri="{53640926-AAD7-44d8-BBD7-CCE9431645EC}">
                <a14:shadowObscured xmlns:a14="http://schemas.microsoft.com/office/drawing/2010/main" xmlns=""/>
              </a:ext>
            </a:extLst>
          </p:spPr>
        </p:pic>
        <p:pic>
          <p:nvPicPr>
            <p:cNvPr id="32" name="Picture 31" descr="http://www.empathy.co.jp/product/images/em10_large.png"/>
            <p:cNvPicPr/>
            <p:nvPr/>
          </p:nvPicPr>
          <p:blipFill rotWithShape="1">
            <a:blip r:embed="rId4" cstate="screen">
              <a:extLst>
                <a:ext uri="{28A0092B-C50C-407E-A947-70E740481C1C}">
                  <a14:useLocalDpi xmlns:a14="http://schemas.microsoft.com/office/drawing/2010/main"/>
                </a:ext>
              </a:extLst>
            </a:blip>
            <a:srcRect/>
            <a:stretch/>
          </p:blipFill>
          <p:spPr bwMode="auto">
            <a:xfrm>
              <a:off x="6057801" y="5357061"/>
              <a:ext cx="1691640" cy="901065"/>
            </a:xfrm>
            <a:prstGeom prst="rect">
              <a:avLst/>
            </a:prstGeom>
            <a:noFill/>
            <a:ln>
              <a:noFill/>
            </a:ln>
            <a:extLst>
              <a:ext uri="{53640926-AAD7-44d8-BBD7-CCE9431645EC}">
                <a14:shadowObscured xmlns:a14="http://schemas.microsoft.com/office/drawing/2010/main" xmlns=""/>
              </a:ext>
            </a:extLst>
          </p:spPr>
        </p:pic>
        <p:pic>
          <p:nvPicPr>
            <p:cNvPr id="33" name="圖片 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4909" y="5457110"/>
              <a:ext cx="1369093" cy="826830"/>
            </a:xfrm>
            <a:prstGeom prst="rect">
              <a:avLst/>
            </a:prstGeom>
          </p:spPr>
        </p:pic>
        <p:pic>
          <p:nvPicPr>
            <p:cNvPr id="34" name="Picture 33" descr="M101B"/>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90790" y="5372741"/>
              <a:ext cx="1219200" cy="925529"/>
            </a:xfrm>
            <a:prstGeom prst="rect">
              <a:avLst/>
            </a:prstGeom>
            <a:noFill/>
            <a:ln>
              <a:noFill/>
            </a:ln>
          </p:spPr>
        </p:pic>
        <p:pic>
          <p:nvPicPr>
            <p:cNvPr id="35" name="Picture 34" descr="Bluebird BP30"/>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0598" y="5304615"/>
              <a:ext cx="1445522" cy="1116271"/>
            </a:xfrm>
            <a:prstGeom prst="rect">
              <a:avLst/>
            </a:prstGeom>
            <a:noFill/>
            <a:ln>
              <a:noFill/>
            </a:ln>
          </p:spPr>
        </p:pic>
        <p:pic>
          <p:nvPicPr>
            <p:cNvPr id="36" name="圖片 1"/>
            <p:cNvPicPr/>
            <p:nvPr/>
          </p:nvPicPr>
          <p:blipFill rotWithShape="1">
            <a:blip r:embed="rId8" cstate="screen">
              <a:extLst>
                <a:ext uri="{28A0092B-C50C-407E-A947-70E740481C1C}">
                  <a14:useLocalDpi xmlns:a14="http://schemas.microsoft.com/office/drawing/2010/main"/>
                </a:ext>
              </a:extLst>
            </a:blip>
            <a:srcRect/>
            <a:stretch/>
          </p:blipFill>
          <p:spPr bwMode="auto">
            <a:xfrm>
              <a:off x="8270240" y="5416885"/>
              <a:ext cx="1254760" cy="865705"/>
            </a:xfrm>
            <a:prstGeom prst="rect">
              <a:avLst/>
            </a:prstGeom>
            <a:ln>
              <a:noFill/>
            </a:ln>
            <a:extLst>
              <a:ext uri="{53640926-AAD7-44d8-BBD7-CCE9431645EC}">
                <a14:shadowObscured xmlns:a14="http://schemas.microsoft.com/office/drawing/2010/main" xmlns=""/>
              </a:ext>
            </a:extLst>
          </p:spPr>
        </p:pic>
      </p:grpSp>
      <p:sp>
        <p:nvSpPr>
          <p:cNvPr id="37" name="Title 1"/>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Range of embedded devices</a:t>
            </a:r>
            <a:endParaRPr lang="en-US"/>
          </a:p>
        </p:txBody>
      </p:sp>
    </p:spTree>
    <p:extLst>
      <p:ext uri="{BB962C8B-B14F-4D97-AF65-F5344CB8AC3E}">
        <p14:creationId xmlns:p14="http://schemas.microsoft.com/office/powerpoint/2010/main" val="84638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50"/>
                </a:solidFill>
              </a:rPr>
              <a:t>Windows: The right choice for </a:t>
            </a:r>
            <a:r>
              <a:rPr lang="en-US" dirty="0" smtClean="0">
                <a:solidFill>
                  <a:srgbClr val="002050"/>
                </a:solidFill>
              </a:rPr>
              <a:t>manufacturing</a:t>
            </a:r>
            <a:endParaRPr lang="en-US" dirty="0">
              <a:solidFill>
                <a:srgbClr val="002050"/>
              </a:solidFill>
            </a:endParaRPr>
          </a:p>
        </p:txBody>
      </p:sp>
      <p:pic>
        <p:nvPicPr>
          <p:cNvPr id="90" name="Picture 89"/>
          <p:cNvPicPr>
            <a:picLocks noChangeAspect="1"/>
          </p:cNvPicPr>
          <p:nvPr/>
        </p:nvPicPr>
        <p:blipFill rotWithShape="1">
          <a:blip r:embed="rId3" cstate="email">
            <a:extLst>
              <a:ext uri="{28A0092B-C50C-407E-A947-70E740481C1C}">
                <a14:useLocalDpi xmlns:a14="http://schemas.microsoft.com/office/drawing/2010/main"/>
              </a:ext>
            </a:extLst>
          </a:blip>
          <a:srcRect l="1447" t="10390" r="1068" b="-12226"/>
          <a:stretch/>
        </p:blipFill>
        <p:spPr>
          <a:xfrm>
            <a:off x="4758" y="1028633"/>
            <a:ext cx="4025568" cy="4077751"/>
          </a:xfrm>
          <a:prstGeom prst="rect">
            <a:avLst/>
          </a:prstGeom>
        </p:spPr>
      </p:pic>
      <p:pic>
        <p:nvPicPr>
          <p:cNvPr id="91" name="Picture 90"/>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flipH="1">
            <a:off x="8176102" y="1022194"/>
            <a:ext cx="4015893" cy="3221100"/>
          </a:xfrm>
          <a:prstGeom prst="rect">
            <a:avLst/>
          </a:prstGeom>
          <a:noFill/>
          <a:ln>
            <a:noFill/>
          </a:ln>
        </p:spPr>
      </p:pic>
      <p:sp>
        <p:nvSpPr>
          <p:cNvPr id="92" name="Rectangle 91"/>
          <p:cNvSpPr/>
          <p:nvPr/>
        </p:nvSpPr>
        <p:spPr bwMode="auto">
          <a:xfrm>
            <a:off x="8176105" y="4198472"/>
            <a:ext cx="4015895" cy="2226332"/>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93" name="Rectangle 92"/>
          <p:cNvSpPr/>
          <p:nvPr/>
        </p:nvSpPr>
        <p:spPr bwMode="auto">
          <a:xfrm>
            <a:off x="0" y="4198471"/>
            <a:ext cx="4028186" cy="2226333"/>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pic>
        <p:nvPicPr>
          <p:cNvPr id="94" name="Picture 93"/>
          <p:cNvPicPr>
            <a:picLocks noChangeAspect="1"/>
          </p:cNvPicPr>
          <p:nvPr/>
        </p:nvPicPr>
        <p:blipFill rotWithShape="1">
          <a:blip r:embed="rId5">
            <a:extLst>
              <a:ext uri="{28A0092B-C50C-407E-A947-70E740481C1C}">
                <a14:useLocalDpi xmlns:a14="http://schemas.microsoft.com/office/drawing/2010/main"/>
              </a:ext>
            </a:extLst>
          </a:blip>
          <a:srcRect t="10805" r="1338" b="17547"/>
          <a:stretch/>
        </p:blipFill>
        <p:spPr>
          <a:xfrm>
            <a:off x="4124787" y="1028635"/>
            <a:ext cx="3977848" cy="4241865"/>
          </a:xfrm>
          <a:prstGeom prst="rect">
            <a:avLst/>
          </a:prstGeom>
        </p:spPr>
      </p:pic>
      <p:sp>
        <p:nvSpPr>
          <p:cNvPr id="95" name="Rectangle 94"/>
          <p:cNvSpPr/>
          <p:nvPr/>
        </p:nvSpPr>
        <p:spPr bwMode="auto">
          <a:xfrm>
            <a:off x="4130816" y="4198471"/>
            <a:ext cx="3982315" cy="2226333"/>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113" name="TextBox 112"/>
          <p:cNvSpPr txBox="1"/>
          <p:nvPr/>
        </p:nvSpPr>
        <p:spPr>
          <a:xfrm>
            <a:off x="239057" y="4452468"/>
            <a:ext cx="3346823" cy="914400"/>
          </a:xfrm>
          <a:prstGeom prst="rect">
            <a:avLst/>
          </a:prstGeom>
        </p:spPr>
        <p:txBody>
          <a:bodyPr vert="horz" wrap="none" lIns="91440" tIns="91440" rIns="91440" bIns="91440" rtlCol="0" anchor="t">
            <a:noAutofit/>
          </a:bodyPr>
          <a:lstStyle/>
          <a:p>
            <a:r>
              <a:rPr lang="en-US" sz="2800" dirty="0">
                <a:solidFill>
                  <a:srgbClr val="FFFFFF"/>
                </a:solidFill>
                <a:latin typeface="Segoe UI Light" panose="020B0502040204020203" pitchFamily="34" charset="0"/>
                <a:cs typeface="Segoe UI Light" panose="020B0502040204020203" pitchFamily="34" charset="0"/>
              </a:rPr>
              <a:t>Best business </a:t>
            </a:r>
            <a:br>
              <a:rPr lang="en-US" sz="2800" dirty="0">
                <a:solidFill>
                  <a:srgbClr val="FFFFFF"/>
                </a:solidFill>
                <a:latin typeface="Segoe UI Light" panose="020B0502040204020203" pitchFamily="34" charset="0"/>
                <a:cs typeface="Segoe UI Light" panose="020B0502040204020203" pitchFamily="34" charset="0"/>
              </a:rPr>
            </a:br>
            <a:r>
              <a:rPr lang="en-US" sz="2800" dirty="0">
                <a:solidFill>
                  <a:srgbClr val="FFFFFF"/>
                </a:solidFill>
                <a:latin typeface="Segoe UI Light" panose="020B0502040204020203" pitchFamily="34" charset="0"/>
                <a:cs typeface="Segoe UI Light" panose="020B0502040204020203" pitchFamily="34" charset="0"/>
              </a:rPr>
              <a:t>tablets and phones</a:t>
            </a:r>
          </a:p>
          <a:p>
            <a:endParaRPr lang="en-US" sz="2800" dirty="0" err="1" smtClean="0">
              <a:latin typeface="Segoe UI" pitchFamily="34" charset="0"/>
              <a:ea typeface="Segoe UI" pitchFamily="34" charset="0"/>
              <a:cs typeface="Segoe UI" pitchFamily="34" charset="0"/>
            </a:endParaRPr>
          </a:p>
        </p:txBody>
      </p:sp>
      <p:sp>
        <p:nvSpPr>
          <p:cNvPr id="117" name="TextBox 116"/>
          <p:cNvSpPr txBox="1"/>
          <p:nvPr/>
        </p:nvSpPr>
        <p:spPr>
          <a:xfrm>
            <a:off x="4362822" y="4452468"/>
            <a:ext cx="2883647" cy="914400"/>
          </a:xfrm>
          <a:prstGeom prst="rect">
            <a:avLst/>
          </a:prstGeom>
        </p:spPr>
        <p:txBody>
          <a:bodyPr vert="horz" wrap="none" lIns="91440" tIns="91440" rIns="91440" bIns="91440" rtlCol="0" anchor="t">
            <a:noAutofit/>
          </a:bodyPr>
          <a:lstStyle/>
          <a:p>
            <a:r>
              <a:rPr lang="en-US" sz="2800" dirty="0">
                <a:solidFill>
                  <a:srgbClr val="FFFFFF"/>
                </a:solidFill>
                <a:latin typeface="Segoe UI Light" panose="020B0502040204020203" pitchFamily="34" charset="0"/>
                <a:cs typeface="Segoe UI Light" panose="020B0502040204020203" pitchFamily="34" charset="0"/>
              </a:rPr>
              <a:t>Windows apps </a:t>
            </a:r>
            <a:br>
              <a:rPr lang="en-US" sz="2800" dirty="0">
                <a:solidFill>
                  <a:srgbClr val="FFFFFF"/>
                </a:solidFill>
                <a:latin typeface="Segoe UI Light" panose="020B0502040204020203" pitchFamily="34" charset="0"/>
                <a:cs typeface="Segoe UI Light" panose="020B0502040204020203" pitchFamily="34" charset="0"/>
              </a:rPr>
            </a:br>
            <a:r>
              <a:rPr lang="en-US" sz="2800" dirty="0">
                <a:solidFill>
                  <a:srgbClr val="FFFFFF"/>
                </a:solidFill>
                <a:latin typeface="Segoe UI Light" panose="020B0502040204020203" pitchFamily="34" charset="0"/>
                <a:cs typeface="Segoe UI Light" panose="020B0502040204020203" pitchFamily="34" charset="0"/>
              </a:rPr>
              <a:t>for business</a:t>
            </a:r>
          </a:p>
          <a:p>
            <a:endParaRPr lang="en-US" sz="2800" dirty="0" err="1" smtClean="0">
              <a:latin typeface="Segoe UI" pitchFamily="34" charset="0"/>
              <a:ea typeface="Segoe UI" pitchFamily="34" charset="0"/>
              <a:cs typeface="Segoe UI" pitchFamily="34" charset="0"/>
            </a:endParaRPr>
          </a:p>
        </p:txBody>
      </p:sp>
      <p:sp>
        <p:nvSpPr>
          <p:cNvPr id="120" name="TextBox 119"/>
          <p:cNvSpPr txBox="1"/>
          <p:nvPr/>
        </p:nvSpPr>
        <p:spPr>
          <a:xfrm>
            <a:off x="8441763" y="4452468"/>
            <a:ext cx="3600825" cy="1553883"/>
          </a:xfrm>
          <a:prstGeom prst="rect">
            <a:avLst/>
          </a:prstGeom>
        </p:spPr>
        <p:txBody>
          <a:bodyPr vert="horz" wrap="none" lIns="91440" tIns="91440" rIns="91440" bIns="91440" rtlCol="0" anchor="t">
            <a:noAutofit/>
          </a:bodyPr>
          <a:lstStyle/>
          <a:p>
            <a:r>
              <a:rPr lang="en-US" sz="2800" dirty="0">
                <a:solidFill>
                  <a:srgbClr val="FFFFFF"/>
                </a:solidFill>
                <a:latin typeface="Segoe UI Light" panose="020B0502040204020203" pitchFamily="34" charset="0"/>
                <a:cs typeface="Segoe UI Light" panose="020B0502040204020203" pitchFamily="34" charset="0"/>
              </a:rPr>
              <a:t>Enterprise-grade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security </a:t>
            </a:r>
            <a:r>
              <a:rPr lang="en-US" sz="2800" dirty="0">
                <a:solidFill>
                  <a:srgbClr val="FFFFFF"/>
                </a:solidFill>
                <a:latin typeface="Segoe UI Light" panose="020B0502040204020203" pitchFamily="34" charset="0"/>
                <a:cs typeface="Segoe UI Light" panose="020B0502040204020203" pitchFamily="34" charset="0"/>
              </a:rPr>
              <a:t>and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manageability </a:t>
            </a:r>
            <a:endParaRPr lang="en-US" sz="2800" dirty="0">
              <a:solidFill>
                <a:srgbClr val="FFFFFF"/>
              </a:solidFill>
              <a:latin typeface="Segoe UI Light" panose="020B0502040204020203" pitchFamily="34" charset="0"/>
              <a:cs typeface="Segoe UI Light" panose="020B0502040204020203" pitchFamily="34" charset="0"/>
            </a:endParaRPr>
          </a:p>
          <a:p>
            <a:endParaRPr lang="en-US" sz="2800" dirty="0" err="1" smtClean="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1315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okia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85916" y="1544410"/>
            <a:ext cx="992603" cy="99260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6" descr="Nokia Lumia 9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8941" y="1584154"/>
            <a:ext cx="952859" cy="95285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descr="Nokia Lumia 520 fro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14021" y="1686490"/>
            <a:ext cx="850523" cy="85052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Untitled-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7289" y="1385048"/>
            <a:ext cx="582736" cy="1151964"/>
          </a:xfrm>
          <a:prstGeom prst="rect">
            <a:avLst/>
          </a:prstGeom>
        </p:spPr>
      </p:pic>
      <p:pic>
        <p:nvPicPr>
          <p:cNvPr id="19" name="Picture 18" descr="Batman_Ren_B_singl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1418" y="1404000"/>
            <a:ext cx="595624" cy="1133012"/>
          </a:xfrm>
          <a:prstGeom prst="rect">
            <a:avLst/>
          </a:prstGeom>
        </p:spPr>
      </p:pic>
      <p:pic>
        <p:nvPicPr>
          <p:cNvPr id="20" name="Picture 19" descr="device_0000_102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2966" y="1538265"/>
            <a:ext cx="576756" cy="998746"/>
          </a:xfrm>
          <a:prstGeom prst="rect">
            <a:avLst/>
          </a:prstGeom>
        </p:spPr>
      </p:pic>
      <p:grpSp>
        <p:nvGrpSpPr>
          <p:cNvPr id="21" name="Group 20"/>
          <p:cNvGrpSpPr/>
          <p:nvPr/>
        </p:nvGrpSpPr>
        <p:grpSpPr>
          <a:xfrm>
            <a:off x="5934620" y="1506371"/>
            <a:ext cx="533799" cy="1030641"/>
            <a:chOff x="971602" y="1816786"/>
            <a:chExt cx="959848" cy="1853239"/>
          </a:xfrm>
        </p:grpSpPr>
        <p:pic>
          <p:nvPicPr>
            <p:cNvPr id="22" name="Picture 2" descr="C:\Users\skong\Desktop\Martini\Video\Martini_assets_for_MacWell\Martini_screenshots\Martini_start_screen_orange.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24901" y="1934673"/>
              <a:ext cx="847600" cy="150824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front.png"/>
            <p:cNvPicPr>
              <a:picLocks noChangeAspect="1"/>
            </p:cNvPicPr>
            <p:nvPr/>
          </p:nvPicPr>
          <p:blipFill rotWithShape="1">
            <a:blip r:embed="rId10" cstate="print">
              <a:extLst>
                <a:ext uri="{28A0092B-C50C-407E-A947-70E740481C1C}">
                  <a14:useLocalDpi xmlns:a14="http://schemas.microsoft.com/office/drawing/2010/main"/>
                </a:ext>
              </a:extLst>
            </a:blip>
            <a:srcRect b="-1054"/>
            <a:stretch/>
          </p:blipFill>
          <p:spPr>
            <a:xfrm>
              <a:off x="971602" y="1816786"/>
              <a:ext cx="959848" cy="1853239"/>
            </a:xfrm>
            <a:prstGeom prst="rect">
              <a:avLst/>
            </a:prstGeom>
          </p:spPr>
        </p:pic>
      </p:grpSp>
      <p:pic>
        <p:nvPicPr>
          <p:cNvPr id="24" name="Picture 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489036" y="1588427"/>
            <a:ext cx="498777" cy="948584"/>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653846667"/>
              </p:ext>
            </p:extLst>
          </p:nvPr>
        </p:nvGraphicFramePr>
        <p:xfrm>
          <a:off x="519195" y="2670365"/>
          <a:ext cx="11294796" cy="3587801"/>
        </p:xfrm>
        <a:graphic>
          <a:graphicData uri="http://schemas.openxmlformats.org/drawingml/2006/table">
            <a:tbl>
              <a:tblPr firstRow="1">
                <a:tableStyleId>{5C22544A-7EE6-4342-B048-85BDC9FD1C3A}</a:tableStyleId>
              </a:tblPr>
              <a:tblGrid>
                <a:gridCol w="1200072">
                  <a:extLst>
                    <a:ext uri="{9D8B030D-6E8A-4147-A177-3AD203B41FA5}">
                      <a16:colId xmlns="" xmlns:a16="http://schemas.microsoft.com/office/drawing/2014/main" val="405523287"/>
                    </a:ext>
                  </a:extLst>
                </a:gridCol>
                <a:gridCol w="1200072">
                  <a:extLst>
                    <a:ext uri="{9D8B030D-6E8A-4147-A177-3AD203B41FA5}">
                      <a16:colId xmlns="" xmlns:a16="http://schemas.microsoft.com/office/drawing/2014/main" val="2743888183"/>
                    </a:ext>
                  </a:extLst>
                </a:gridCol>
                <a:gridCol w="1248177">
                  <a:extLst>
                    <a:ext uri="{9D8B030D-6E8A-4147-A177-3AD203B41FA5}">
                      <a16:colId xmlns="" xmlns:a16="http://schemas.microsoft.com/office/drawing/2014/main" val="1477563835"/>
                    </a:ext>
                  </a:extLst>
                </a:gridCol>
                <a:gridCol w="1476702">
                  <a:extLst>
                    <a:ext uri="{9D8B030D-6E8A-4147-A177-3AD203B41FA5}">
                      <a16:colId xmlns="" xmlns:a16="http://schemas.microsoft.com/office/drawing/2014/main" val="2710577836"/>
                    </a:ext>
                  </a:extLst>
                </a:gridCol>
                <a:gridCol w="1389837">
                  <a:extLst>
                    <a:ext uri="{9D8B030D-6E8A-4147-A177-3AD203B41FA5}">
                      <a16:colId xmlns="" xmlns:a16="http://schemas.microsoft.com/office/drawing/2014/main" val="1919620994"/>
                    </a:ext>
                  </a:extLst>
                </a:gridCol>
                <a:gridCol w="1129242">
                  <a:extLst>
                    <a:ext uri="{9D8B030D-6E8A-4147-A177-3AD203B41FA5}">
                      <a16:colId xmlns="" xmlns:a16="http://schemas.microsoft.com/office/drawing/2014/main" val="2933619876"/>
                    </a:ext>
                  </a:extLst>
                </a:gridCol>
                <a:gridCol w="1216108">
                  <a:extLst>
                    <a:ext uri="{9D8B030D-6E8A-4147-A177-3AD203B41FA5}">
                      <a16:colId xmlns="" xmlns:a16="http://schemas.microsoft.com/office/drawing/2014/main" val="3526121462"/>
                    </a:ext>
                  </a:extLst>
                </a:gridCol>
                <a:gridCol w="1302972">
                  <a:extLst>
                    <a:ext uri="{9D8B030D-6E8A-4147-A177-3AD203B41FA5}">
                      <a16:colId xmlns="" xmlns:a16="http://schemas.microsoft.com/office/drawing/2014/main" val="3502583839"/>
                    </a:ext>
                  </a:extLst>
                </a:gridCol>
                <a:gridCol w="1131614">
                  <a:extLst>
                    <a:ext uri="{9D8B030D-6E8A-4147-A177-3AD203B41FA5}">
                      <a16:colId xmlns="" xmlns:a16="http://schemas.microsoft.com/office/drawing/2014/main" val="1784580266"/>
                    </a:ext>
                  </a:extLst>
                </a:gridCol>
              </a:tblGrid>
              <a:tr h="273768">
                <a:tc>
                  <a:txBody>
                    <a:bodyPr/>
                    <a:lstStyle/>
                    <a:p>
                      <a:pPr marL="36000" algn="l" fontAlgn="t"/>
                      <a:endParaRPr lang="en-US" sz="1000" b="0" i="0" u="none" strike="noStrike" cap="none" baseline="0" dirty="0">
                        <a:solidFill>
                          <a:srgbClr val="696969"/>
                        </a:solidFill>
                        <a:effectLst/>
                        <a:latin typeface="+mj-lt"/>
                      </a:endParaRPr>
                    </a:p>
                  </a:txBody>
                  <a:tcPr marL="47994" marR="47994" marT="47994" marB="47994"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bg1"/>
                          </a:solidFill>
                          <a:effectLst/>
                          <a:latin typeface="+mj-lt"/>
                        </a:rPr>
                        <a:t>Lumia 1520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1320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1020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930/ICON</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925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635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625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520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extLst>
                  <a:ext uri="{0D108BD9-81ED-4DB2-BD59-A6C34878D82A}">
                    <a16:rowId xmlns="" xmlns:a16="http://schemas.microsoft.com/office/drawing/2014/main" val="3471147502"/>
                  </a:ext>
                </a:extLst>
              </a:tr>
              <a:tr h="413678">
                <a:tc>
                  <a:txBody>
                    <a:bodyPr/>
                    <a:lstStyle/>
                    <a:p>
                      <a:pPr marL="36000" algn="l" fontAlgn="t"/>
                      <a:r>
                        <a:rPr lang="en-US" sz="1000" b="0" i="0" u="none" strike="noStrike" cap="none" baseline="0" dirty="0" smtClean="0">
                          <a:solidFill>
                            <a:schemeClr val="tx1"/>
                          </a:solidFill>
                          <a:effectLst/>
                          <a:latin typeface="+mj-lt"/>
                        </a:rPr>
                        <a:t>Business features across the range</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gridSpan="8">
                  <a:txBody>
                    <a:bodyPr/>
                    <a:lstStyle/>
                    <a:p>
                      <a:pPr marL="36000" algn="ctr" fontAlgn="t"/>
                      <a:r>
                        <a:rPr lang="en-US" sz="1000" b="0" i="0" u="none" strike="noStrike" cap="none" baseline="0" dirty="0" smtClean="0">
                          <a:solidFill>
                            <a:schemeClr val="tx1"/>
                          </a:solidFill>
                          <a:effectLst/>
                          <a:latin typeface="+mj-lt"/>
                        </a:rPr>
                        <a:t>Microsoft Office and Outlook, Word, PowerPoint, Excel, OneNote, HERE navigation apps with offline support, Internet Explorer, OneDrive, Lync, SharePoint, IBM Notes Traveler, security, device management, private apps, in-house &amp; cloud support</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US"/>
                    </a:p>
                  </a:txBody>
                  <a:tcPr/>
                </a:tc>
                <a:tc hMerge="1">
                  <a:txBody>
                    <a:bodyPr/>
                    <a:lstStyle/>
                    <a:p>
                      <a:pPr algn="ctr" fontAlgn="t"/>
                      <a:endParaRPr lang="en-US" sz="800" b="1" i="0" u="none" strike="noStrike" cap="all" baseline="0" dirty="0">
                        <a:solidFill>
                          <a:schemeClr val="bg1"/>
                        </a:solidFill>
                        <a:effectLst/>
                        <a:latin typeface="Nokia Pure Text Light" pitchFamily="34" charset="0"/>
                      </a:endParaRPr>
                    </a:p>
                  </a:txBody>
                  <a:tcPr marL="72000" marR="36000" marT="36000" marB="36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73288692"/>
                  </a:ext>
                </a:extLst>
              </a:tr>
              <a:tr h="246996">
                <a:tc>
                  <a:txBody>
                    <a:bodyPr/>
                    <a:lstStyle/>
                    <a:p>
                      <a:pPr marL="36000" algn="l" fontAlgn="t"/>
                      <a:r>
                        <a:rPr lang="en-US" sz="1000" b="0" i="0" u="none" strike="noStrike" cap="none" baseline="0" dirty="0" smtClean="0">
                          <a:solidFill>
                            <a:schemeClr val="tx1"/>
                          </a:solidFill>
                          <a:effectLst/>
                          <a:latin typeface="+mj-lt"/>
                        </a:rPr>
                        <a:t>Data network</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3G</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552358998"/>
                  </a:ext>
                </a:extLst>
              </a:tr>
              <a:tr h="246996">
                <a:tc>
                  <a:txBody>
                    <a:bodyPr/>
                    <a:lstStyle/>
                    <a:p>
                      <a:pPr marL="36000" algn="l" fontAlgn="t"/>
                      <a:r>
                        <a:rPr lang="en-US" sz="1000" b="0" i="0" u="none" strike="noStrike" cap="none" baseline="0" dirty="0" smtClean="0">
                          <a:solidFill>
                            <a:schemeClr val="tx1"/>
                          </a:solidFill>
                          <a:effectLst/>
                          <a:latin typeface="+mj-lt"/>
                        </a:rPr>
                        <a:t>Processor</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2.2 GHz 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1.7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1.5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2.2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1.5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1.2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1.0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1.0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562973727"/>
                  </a:ext>
                </a:extLst>
              </a:tr>
              <a:tr h="246996">
                <a:tc>
                  <a:txBody>
                    <a:bodyPr/>
                    <a:lstStyle/>
                    <a:p>
                      <a:pPr marL="36000" algn="l" fontAlgn="t"/>
                      <a:r>
                        <a:rPr lang="en-US" sz="1000" b="0" i="0" u="none" strike="noStrike" cap="none" baseline="0" dirty="0" smtClean="0">
                          <a:solidFill>
                            <a:schemeClr val="tx1"/>
                          </a:solidFill>
                          <a:effectLst/>
                          <a:latin typeface="+mj-lt"/>
                        </a:rPr>
                        <a:t>Wireless charging</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Built in</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Accessory cover</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Built in</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Accessory cover</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433406703"/>
                  </a:ext>
                </a:extLst>
              </a:tr>
              <a:tr h="246996">
                <a:tc>
                  <a:txBody>
                    <a:bodyPr/>
                    <a:lstStyle/>
                    <a:p>
                      <a:pPr marL="36000" algn="l" fontAlgn="t"/>
                      <a:r>
                        <a:rPr lang="en-US" sz="1000" b="0" i="0" u="none" strike="noStrike" cap="none" baseline="0" dirty="0" smtClean="0">
                          <a:solidFill>
                            <a:schemeClr val="tx1"/>
                          </a:solidFill>
                          <a:effectLst/>
                          <a:latin typeface="+mj-lt"/>
                        </a:rPr>
                        <a:t>Changeable shells</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69273621"/>
                  </a:ext>
                </a:extLst>
              </a:tr>
              <a:tr h="246996">
                <a:tc>
                  <a:txBody>
                    <a:bodyPr/>
                    <a:lstStyle/>
                    <a:p>
                      <a:pPr marL="36000" algn="l" fontAlgn="t"/>
                      <a:r>
                        <a:rPr lang="en-US" sz="1000" b="0" i="0" u="none" strike="noStrike" cap="none" baseline="0" dirty="0" smtClean="0">
                          <a:solidFill>
                            <a:schemeClr val="tx1"/>
                          </a:solidFill>
                          <a:effectLst/>
                          <a:latin typeface="+mj-lt"/>
                        </a:rPr>
                        <a:t>NFC</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029540121"/>
                  </a:ext>
                </a:extLst>
              </a:tr>
              <a:tr h="413678">
                <a:tc>
                  <a:txBody>
                    <a:bodyPr/>
                    <a:lstStyle/>
                    <a:p>
                      <a:pPr marL="36000" algn="l" fontAlgn="t"/>
                      <a:r>
                        <a:rPr lang="en-US" sz="1000" b="0" i="0" u="none" strike="noStrike" cap="none" baseline="0" dirty="0" smtClean="0">
                          <a:solidFill>
                            <a:schemeClr val="tx1"/>
                          </a:solidFill>
                          <a:effectLst/>
                          <a:latin typeface="+mj-lt"/>
                        </a:rPr>
                        <a:t>Primary camera</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20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p>
                    <a:p>
                      <a:pPr marL="36000" algn="ctr" fontAlgn="t"/>
                      <a:r>
                        <a:rPr lang="en-US" sz="1000" b="0" i="0" u="none" strike="noStrike" cap="none" baseline="0" dirty="0" smtClean="0">
                          <a:solidFill>
                            <a:schemeClr val="tx1"/>
                          </a:solidFill>
                          <a:effectLst/>
                          <a:latin typeface="+mj-lt"/>
                        </a:rPr>
                        <a:t>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41 MP</a:t>
                      </a:r>
                    </a:p>
                    <a:p>
                      <a:pPr marL="36000" algn="ctr" fontAlgn="t"/>
                      <a:r>
                        <a:rPr lang="en-US" sz="1000" b="0" i="0" u="none" strike="noStrike" cap="none" baseline="0" dirty="0" smtClean="0">
                          <a:solidFill>
                            <a:schemeClr val="tx1"/>
                          </a:solidFill>
                          <a:effectLst/>
                          <a:latin typeface="+mj-lt"/>
                        </a:rPr>
                        <a:t>Zeiss xenon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20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8.7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p>
                    <a:p>
                      <a:pPr marL="36000" algn="ctr" fontAlgn="t"/>
                      <a:r>
                        <a:rPr lang="en-US" sz="1000" b="0" i="0" u="none" strike="noStrike" cap="none" baseline="0" dirty="0" smtClean="0">
                          <a:solidFill>
                            <a:schemeClr val="tx1"/>
                          </a:solidFill>
                          <a:effectLst/>
                          <a:latin typeface="+mj-lt"/>
                        </a:rPr>
                        <a:t>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180354587"/>
                  </a:ext>
                </a:extLst>
              </a:tr>
              <a:tr h="413678">
                <a:tc>
                  <a:txBody>
                    <a:bodyPr/>
                    <a:lstStyle/>
                    <a:p>
                      <a:pPr marL="36000" algn="l" fontAlgn="t"/>
                      <a:r>
                        <a:rPr lang="en-US" sz="1000" b="0" i="0" u="none" strike="noStrike" cap="none" baseline="0" dirty="0" smtClean="0">
                          <a:solidFill>
                            <a:schemeClr val="tx1"/>
                          </a:solidFill>
                          <a:effectLst/>
                          <a:latin typeface="+mj-lt"/>
                        </a:rPr>
                        <a:t>Front camera</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VGA</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VGA</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233456788"/>
                  </a:ext>
                </a:extLst>
              </a:tr>
              <a:tr h="467220">
                <a:tc>
                  <a:txBody>
                    <a:bodyPr/>
                    <a:lstStyle/>
                    <a:p>
                      <a:pPr marL="36000" algn="l" fontAlgn="t"/>
                      <a:r>
                        <a:rPr lang="en-US" sz="1000" b="0" i="0" u="none" strike="noStrike" cap="none" baseline="0" dirty="0" smtClean="0">
                          <a:solidFill>
                            <a:schemeClr val="tx1"/>
                          </a:solidFill>
                          <a:effectLst/>
                          <a:latin typeface="+mj-lt"/>
                        </a:rPr>
                        <a:t>Display</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6”</a:t>
                      </a:r>
                    </a:p>
                    <a:p>
                      <a:pPr marL="36000" algn="ctr" fontAlgn="t"/>
                      <a:r>
                        <a:rPr lang="en-US" sz="1000" b="0" i="0" u="none" strike="noStrike" cap="none" baseline="0" dirty="0" smtClean="0">
                          <a:solidFill>
                            <a:schemeClr val="tx1"/>
                          </a:solidFill>
                          <a:effectLst/>
                          <a:latin typeface="+mj-lt"/>
                        </a:rPr>
                        <a:t>Clearblack 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6”</a:t>
                      </a:r>
                    </a:p>
                    <a:p>
                      <a:pPr marL="36000" algn="ctr" fontAlgn="t"/>
                      <a:r>
                        <a:rPr lang="en-US" sz="1000" b="0" i="0" u="none" strike="noStrike" cap="none" baseline="0" dirty="0" smtClean="0">
                          <a:solidFill>
                            <a:schemeClr val="tx1"/>
                          </a:solidFill>
                          <a:effectLst/>
                          <a:latin typeface="+mj-lt"/>
                        </a:rPr>
                        <a:t>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a:t>
                      </a:r>
                    </a:p>
                    <a:p>
                      <a:pPr marL="36000" algn="ctr" fontAlgn="t"/>
                      <a:r>
                        <a:rPr lang="en-US" sz="1000" b="0" i="0" u="none" strike="noStrike" cap="none" baseline="0" dirty="0" smtClean="0">
                          <a:solidFill>
                            <a:schemeClr val="tx1"/>
                          </a:solidFill>
                          <a:effectLst/>
                          <a:latin typeface="+mj-lt"/>
                        </a:rPr>
                        <a:t>Clearblack Amoled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a:t>
                      </a:r>
                    </a:p>
                    <a:p>
                      <a:pPr marL="36000" algn="ctr" fontAlgn="t"/>
                      <a:r>
                        <a:rPr lang="en-US" sz="1000" b="0" i="0" u="none" strike="noStrike" cap="none" baseline="0" dirty="0" smtClean="0">
                          <a:solidFill>
                            <a:schemeClr val="tx1"/>
                          </a:solidFill>
                          <a:effectLst/>
                          <a:latin typeface="+mj-lt"/>
                        </a:rPr>
                        <a:t>Clearblack 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 </a:t>
                      </a:r>
                    </a:p>
                    <a:p>
                      <a:pPr marL="36000" algn="ctr" fontAlgn="t"/>
                      <a:r>
                        <a:rPr lang="en-US" sz="1000" b="0" i="0" u="none" strike="noStrike" cap="none" baseline="0" dirty="0" smtClean="0">
                          <a:solidFill>
                            <a:schemeClr val="tx1"/>
                          </a:solidFill>
                          <a:effectLst/>
                          <a:latin typeface="+mj-lt"/>
                        </a:rPr>
                        <a:t>Clearblack Amoled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 </a:t>
                      </a:r>
                    </a:p>
                    <a:p>
                      <a:pPr marL="36000" algn="ctr" fontAlgn="t"/>
                      <a:r>
                        <a:rPr lang="en-US" sz="1000" b="0" i="0" u="none" strike="noStrike" cap="none" baseline="0" dirty="0" smtClean="0">
                          <a:solidFill>
                            <a:schemeClr val="tx1"/>
                          </a:solidFill>
                          <a:effectLst/>
                          <a:latin typeface="+mj-lt"/>
                        </a:rPr>
                        <a:t>Clearblack 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4.7“</a:t>
                      </a:r>
                    </a:p>
                    <a:p>
                      <a:pPr marL="36000" algn="ctr" fontAlgn="t"/>
                      <a:r>
                        <a:rPr lang="en-US" sz="1000" b="0" i="0" u="none" strike="noStrike" cap="none" baseline="0" dirty="0" smtClean="0">
                          <a:solidFill>
                            <a:schemeClr val="tx1"/>
                          </a:solidFill>
                          <a:effectLst/>
                          <a:latin typeface="+mj-lt"/>
                        </a:rPr>
                        <a:t>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 </a:t>
                      </a:r>
                    </a:p>
                    <a:p>
                      <a:pPr marL="36000" algn="ctr" fontAlgn="t"/>
                      <a:r>
                        <a:rPr lang="en-US" sz="1000" b="0" i="0" u="none" strike="noStrike" cap="none" baseline="0" dirty="0" smtClean="0">
                          <a:solidFill>
                            <a:schemeClr val="tx1"/>
                          </a:solidFill>
                          <a:effectLst/>
                          <a:latin typeface="+mj-lt"/>
                        </a:rPr>
                        <a:t>Clearblack 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708408461"/>
                  </a:ext>
                </a:extLst>
              </a:tr>
              <a:tr h="370799">
                <a:tc>
                  <a:txBody>
                    <a:bodyPr/>
                    <a:lstStyle/>
                    <a:p>
                      <a:pPr marL="36000" algn="l" fontAlgn="t"/>
                      <a:r>
                        <a:rPr lang="en-US" sz="1000" b="0" i="0" u="none" strike="noStrike" cap="none" baseline="0" dirty="0" smtClean="0">
                          <a:solidFill>
                            <a:schemeClr val="tx1"/>
                          </a:solidFill>
                          <a:effectLst/>
                          <a:latin typeface="+mj-lt"/>
                        </a:rPr>
                        <a:t>Supersensitive touch</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768981761"/>
                  </a:ext>
                </a:extLst>
              </a:tr>
            </a:tbl>
          </a:graphicData>
        </a:graphic>
      </p:graphicFrame>
      <p:sp>
        <p:nvSpPr>
          <p:cNvPr id="26" name="Title 2"/>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Choose the model that fits your business</a:t>
            </a:r>
            <a:endParaRPr lang="en-US"/>
          </a:p>
        </p:txBody>
      </p:sp>
    </p:spTree>
    <p:extLst>
      <p:ext uri="{BB962C8B-B14F-4D97-AF65-F5344CB8AC3E}">
        <p14:creationId xmlns:p14="http://schemas.microsoft.com/office/powerpoint/2010/main" val="40507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5479" y="1125320"/>
            <a:ext cx="5579628" cy="4607361"/>
          </a:xfrm>
          <a:prstGeom prst="rect">
            <a:avLst/>
          </a:prstGeom>
        </p:spPr>
        <p:txBody>
          <a:bodyPr wrap="square">
            <a:spAutoFit/>
          </a:bodyPr>
          <a:lstStyle/>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Enables a single Windows Store app experience on the device</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User only experiences </a:t>
            </a:r>
            <a:br>
              <a:rPr lang="en-US" sz="2745" dirty="0">
                <a:solidFill>
                  <a:srgbClr val="000000">
                    <a:lumMod val="65000"/>
                    <a:lumOff val="35000"/>
                  </a:srgbClr>
                </a:solidFill>
                <a:latin typeface="Segoe UI Light" panose="020B0502040204020203" pitchFamily="34" charset="0"/>
                <a:cs typeface="Segoe UI Light" panose="020B0502040204020203" pitchFamily="34" charset="0"/>
              </a:rPr>
            </a:b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the specified app</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Unable to access system files </a:t>
            </a:r>
            <a:br>
              <a:rPr lang="en-US" sz="2745" dirty="0">
                <a:solidFill>
                  <a:srgbClr val="000000">
                    <a:lumMod val="65000"/>
                    <a:lumOff val="35000"/>
                  </a:srgbClr>
                </a:solidFill>
                <a:latin typeface="Segoe UI Light" panose="020B0502040204020203" pitchFamily="34" charset="0"/>
                <a:cs typeface="Segoe UI Light" panose="020B0502040204020203" pitchFamily="34" charset="0"/>
              </a:rPr>
            </a:b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and other apps</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Windows Embedded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Industry: Broader </a:t>
            </a: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set of device lockdown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capabilities (ATMs</a:t>
            </a: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 etc.)</a:t>
            </a:r>
          </a:p>
        </p:txBody>
      </p:sp>
      <p:sp>
        <p:nvSpPr>
          <p:cNvPr id="10" name="Title 4"/>
          <p:cNvSpPr txBox="1">
            <a:spLocks/>
          </p:cNvSpPr>
          <p:nvPr/>
        </p:nvSpPr>
        <p:spPr>
          <a:xfrm>
            <a:off x="525137" y="542007"/>
            <a:ext cx="11150494" cy="553849"/>
          </a:xfrm>
          <a:prstGeom prst="rect">
            <a:avLst/>
          </a:prstGeom>
        </p:spPr>
        <p:txBody>
          <a:bodyPr lIns="91407" tIns="45705" rIns="91407" bIns="45705"/>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126">
              <a:defRPr/>
            </a:pPr>
            <a:endParaRPr sz="4412"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1" name="Rectangle 10"/>
          <p:cNvSpPr/>
          <p:nvPr/>
        </p:nvSpPr>
        <p:spPr>
          <a:xfrm>
            <a:off x="777" y="1634795"/>
            <a:ext cx="5377086" cy="5217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dirty="0">
              <a:solidFill>
                <a:srgbClr val="FF0000"/>
              </a:solidFill>
            </a:endParaRPr>
          </a:p>
          <a:p>
            <a:pPr algn="ctr"/>
            <a:endParaRPr lang="en-US" sz="1765" dirty="0">
              <a:solidFill>
                <a:srgbClr val="FF0000"/>
              </a:solidFill>
            </a:endParaRPr>
          </a:p>
          <a:p>
            <a:pPr algn="ctr"/>
            <a:endParaRPr lang="en-US" sz="1765" dirty="0">
              <a:solidFill>
                <a:srgbClr val="FF0000"/>
              </a:solidFill>
            </a:endParaRPr>
          </a:p>
          <a:p>
            <a:pPr algn="ctr"/>
            <a:endParaRPr lang="en-US" sz="1765" dirty="0">
              <a:solidFill>
                <a:srgbClr val="FF0000"/>
              </a:solidFill>
            </a:endParaRPr>
          </a:p>
        </p:txBody>
      </p:sp>
      <p:sp>
        <p:nvSpPr>
          <p:cNvPr id="12" name="Rectangle 11"/>
          <p:cNvSpPr/>
          <p:nvPr/>
        </p:nvSpPr>
        <p:spPr>
          <a:xfrm>
            <a:off x="1"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13" name="Text Placeholder 5"/>
          <p:cNvSpPr>
            <a:spLocks noGrp="1"/>
          </p:cNvSpPr>
          <p:nvPr>
            <p:ph type="body" sz="quarter" idx="15"/>
          </p:nvPr>
        </p:nvSpPr>
        <p:spPr>
          <a:xfrm>
            <a:off x="266127" y="291070"/>
            <a:ext cx="11645817" cy="1306608"/>
          </a:xfrm>
        </p:spPr>
        <p:txBody>
          <a:bodyPr/>
          <a:lstStyle/>
          <a:p>
            <a:pPr>
              <a:lnSpc>
                <a:spcPct val="90000"/>
              </a:lnSpc>
            </a:pPr>
            <a:r>
              <a:rPr lang="en-US" sz="4000" dirty="0" smtClean="0">
                <a:solidFill>
                  <a:schemeClr val="bg1"/>
                </a:solidFill>
              </a:rPr>
              <a:t>Windows:</a:t>
            </a:r>
            <a:br>
              <a:rPr lang="en-US" sz="4000" dirty="0" smtClean="0">
                <a:solidFill>
                  <a:schemeClr val="bg1"/>
                </a:solidFill>
              </a:rPr>
            </a:br>
            <a:r>
              <a:rPr lang="en-US" sz="4000" dirty="0" smtClean="0">
                <a:solidFill>
                  <a:schemeClr val="bg1"/>
                </a:solidFill>
              </a:rPr>
              <a:t>Assigned Access </a:t>
            </a:r>
            <a:endParaRPr lang="en-US" sz="4000" dirty="0">
              <a:solidFill>
                <a:schemeClr val="bg1"/>
              </a:solidFill>
            </a:endParaRP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684" y="3113343"/>
            <a:ext cx="4228183" cy="2838732"/>
          </a:xfrm>
          <a:prstGeom prst="rect">
            <a:avLst/>
          </a:prstGeom>
          <a:noFill/>
          <a:ln>
            <a:noFill/>
          </a:ln>
        </p:spPr>
      </p:pic>
    </p:spTree>
    <p:extLst>
      <p:ext uri="{BB962C8B-B14F-4D97-AF65-F5344CB8AC3E}">
        <p14:creationId xmlns:p14="http://schemas.microsoft.com/office/powerpoint/2010/main" val="123823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266127" y="1214142"/>
            <a:ext cx="11434087" cy="5129004"/>
          </a:xfrm>
          <a:prstGeom prst="rect">
            <a:avLst/>
          </a:prstGeom>
          <a:solidFill>
            <a:schemeClr val="bg1">
              <a:lumMod val="9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1890" tIns="60943" rIns="121890" bIns="60943" numCol="1" rtlCol="0" anchor="ctr" anchorCtr="0" compatLnSpc="1">
            <a:prstTxWarp prst="textNoShape">
              <a:avLst/>
            </a:prstTxWarp>
          </a:bodyPr>
          <a:lstStyle/>
          <a:p>
            <a:pPr algn="ctr" defTabSz="1218582"/>
            <a:endParaRPr lang="en-US" sz="2942" dirty="0">
              <a:solidFill>
                <a:srgbClr val="FF0097"/>
              </a:solidFill>
            </a:endParaRPr>
          </a:p>
        </p:txBody>
      </p:sp>
      <p:pic>
        <p:nvPicPr>
          <p:cNvPr id="19" name="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6416" y="1373286"/>
            <a:ext cx="7177694" cy="4818782"/>
          </a:xfrm>
          <a:prstGeom prst="rect">
            <a:avLst/>
          </a:prstGeom>
        </p:spPr>
      </p:pic>
      <p:sp>
        <p:nvSpPr>
          <p:cNvPr id="20" name="Text Placeholder 5"/>
          <p:cNvSpPr>
            <a:spLocks noGrp="1"/>
          </p:cNvSpPr>
          <p:nvPr>
            <p:ph type="body" sz="quarter" idx="15"/>
          </p:nvPr>
        </p:nvSpPr>
        <p:spPr>
          <a:xfrm>
            <a:off x="266128" y="291070"/>
            <a:ext cx="11645817" cy="701315"/>
          </a:xfrm>
        </p:spPr>
        <p:txBody>
          <a:bodyPr/>
          <a:lstStyle/>
          <a:p>
            <a:r>
              <a:rPr lang="en-US" sz="4000" dirty="0" smtClean="0">
                <a:solidFill>
                  <a:schemeClr val="bg2"/>
                </a:solidFill>
              </a:rPr>
              <a:t>Advanced </a:t>
            </a:r>
            <a:r>
              <a:rPr lang="en-US" sz="4000" dirty="0">
                <a:solidFill>
                  <a:schemeClr val="bg2"/>
                </a:solidFill>
              </a:rPr>
              <a:t>L</a:t>
            </a:r>
            <a:r>
              <a:rPr lang="en-US" sz="4000" dirty="0" smtClean="0">
                <a:solidFill>
                  <a:schemeClr val="bg2"/>
                </a:solidFill>
              </a:rPr>
              <a:t>ockdown with WE Industry </a:t>
            </a:r>
            <a:endParaRPr lang="en-US" sz="4000" dirty="0">
              <a:solidFill>
                <a:schemeClr val="bg2"/>
              </a:solidFill>
            </a:endParaRPr>
          </a:p>
        </p:txBody>
      </p:sp>
      <p:sp>
        <p:nvSpPr>
          <p:cNvPr id="21" name="1"/>
          <p:cNvSpPr txBox="1"/>
          <p:nvPr/>
        </p:nvSpPr>
        <p:spPr>
          <a:xfrm>
            <a:off x="754918" y="4807223"/>
            <a:ext cx="2592282"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Boot to Application</a:t>
            </a:r>
          </a:p>
        </p:txBody>
      </p:sp>
      <p:sp>
        <p:nvSpPr>
          <p:cNvPr id="22" name="2"/>
          <p:cNvSpPr txBox="1"/>
          <p:nvPr/>
        </p:nvSpPr>
        <p:spPr>
          <a:xfrm>
            <a:off x="725405" y="1606859"/>
            <a:ext cx="2662779"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Multi App Lockdown</a:t>
            </a:r>
          </a:p>
        </p:txBody>
      </p:sp>
      <p:sp>
        <p:nvSpPr>
          <p:cNvPr id="23" name="3"/>
          <p:cNvSpPr txBox="1"/>
          <p:nvPr/>
        </p:nvSpPr>
        <p:spPr>
          <a:xfrm>
            <a:off x="697746" y="3163091"/>
            <a:ext cx="2690438"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Multi Role Lockdown</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241" y="2270251"/>
            <a:ext cx="6461644" cy="3612886"/>
          </a:xfrm>
          <a:prstGeom prst="rect">
            <a:avLst/>
          </a:prstGeom>
        </p:spPr>
      </p:pic>
      <p:grpSp>
        <p:nvGrpSpPr>
          <p:cNvPr id="27" name="1"/>
          <p:cNvGrpSpPr/>
          <p:nvPr/>
        </p:nvGrpSpPr>
        <p:grpSpPr>
          <a:xfrm>
            <a:off x="4634440" y="2270251"/>
            <a:ext cx="6497246" cy="3679373"/>
            <a:chOff x="-3027003" y="6064711"/>
            <a:chExt cx="6400800" cy="3542393"/>
          </a:xfrm>
        </p:grpSpPr>
        <p:sp>
          <p:nvSpPr>
            <p:cNvPr id="28" name="Rectangle 27"/>
            <p:cNvSpPr/>
            <p:nvPr/>
          </p:nvSpPr>
          <p:spPr bwMode="auto">
            <a:xfrm>
              <a:off x="-3027003" y="6064711"/>
              <a:ext cx="6400800" cy="3542393"/>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pic>
          <p:nvPicPr>
            <p:cNvPr id="29" name="Picture 2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1955" y="6108412"/>
              <a:ext cx="4650705" cy="3470558"/>
            </a:xfrm>
            <a:prstGeom prst="rect">
              <a:avLst/>
            </a:prstGeom>
          </p:spPr>
        </p:pic>
      </p:grpSp>
    </p:spTree>
    <p:extLst>
      <p:ext uri="{BB962C8B-B14F-4D97-AF65-F5344CB8AC3E}">
        <p14:creationId xmlns:p14="http://schemas.microsoft.com/office/powerpoint/2010/main" val="256327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13_Aaron_Lee_038.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9"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r>
              <a:rPr lang="en-US" sz="4000" dirty="0">
                <a:solidFill>
                  <a:srgbClr val="002050"/>
                </a:solidFill>
              </a:rPr>
              <a:t>Windows: </a:t>
            </a:r>
            <a:r>
              <a:rPr lang="en-US" sz="4000" dirty="0" smtClean="0">
                <a:solidFill>
                  <a:srgbClr val="002050"/>
                </a:solidFill>
              </a:rPr>
              <a:t>Best </a:t>
            </a:r>
            <a:r>
              <a:rPr lang="en-US" sz="4000" dirty="0">
                <a:solidFill>
                  <a:srgbClr val="002050"/>
                </a:solidFill>
              </a:rPr>
              <a:t>business tablets </a:t>
            </a:r>
          </a:p>
        </p:txBody>
      </p:sp>
      <p:sp>
        <p:nvSpPr>
          <p:cNvPr id="10" name="Rectangle 9"/>
          <p:cNvSpPr/>
          <p:nvPr/>
        </p:nvSpPr>
        <p:spPr>
          <a:xfrm>
            <a:off x="654798" y="1433726"/>
            <a:ext cx="5914065" cy="5079496"/>
          </a:xfrm>
          <a:prstGeom prst="rect">
            <a:avLst/>
          </a:prstGeom>
          <a:solidFill>
            <a:srgbClr val="283F6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a:xfrm>
            <a:off x="869258" y="1569322"/>
            <a:ext cx="5563038" cy="4324261"/>
          </a:xfrm>
          <a:prstGeom prst="rect">
            <a:avLst/>
          </a:prstGeom>
        </p:spPr>
        <p:txBody>
          <a:bodyPr wrap="square">
            <a:spAutoFit/>
          </a:bodyPr>
          <a:lstStyle/>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Productivity and LOB support</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chemeClr val="bg1"/>
                </a:solidFill>
                <a:latin typeface="Segoe UI Light" panose="020B0502040204020203" pitchFamily="34" charset="0"/>
                <a:cs typeface="Segoe UI Light" panose="020B0502040204020203" pitchFamily="34" charset="0"/>
              </a:rPr>
              <a:t>Intel Core and Intel Atom-based tablets with the power of a </a:t>
            </a:r>
            <a:r>
              <a:rPr lang="en-US" dirty="0" smtClean="0">
                <a:solidFill>
                  <a:schemeClr val="bg1"/>
                </a:solidFill>
                <a:latin typeface="Segoe UI Light" panose="020B0502040204020203" pitchFamily="34" charset="0"/>
                <a:cs typeface="Segoe UI Light" panose="020B0502040204020203" pitchFamily="34" charset="0"/>
              </a:rPr>
              <a:t>PC </a:t>
            </a:r>
            <a:r>
              <a:rPr lang="en-US" dirty="0">
                <a:solidFill>
                  <a:schemeClr val="bg1"/>
                </a:solidFill>
                <a:latin typeface="Segoe UI Light" panose="020B0502040204020203" pitchFamily="34" charset="0"/>
                <a:cs typeface="Segoe UI Light" panose="020B0502040204020203" pitchFamily="34" charset="0"/>
              </a:rPr>
              <a:t>streamline access to desktop </a:t>
            </a:r>
            <a:r>
              <a:rPr lang="en-US" dirty="0" smtClean="0">
                <a:solidFill>
                  <a:schemeClr val="bg1"/>
                </a:solidFill>
                <a:latin typeface="Segoe UI Light" panose="020B0502040204020203" pitchFamily="34" charset="0"/>
                <a:cs typeface="Segoe UI Light" panose="020B0502040204020203" pitchFamily="34" charset="0"/>
              </a:rPr>
              <a:t>LOB applications.</a:t>
            </a:r>
            <a:endParaRPr lang="en-US" dirty="0">
              <a:solidFill>
                <a:schemeClr val="bg1"/>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smtClean="0">
                <a:solidFill>
                  <a:srgbClr val="00BCF2"/>
                </a:solidFill>
                <a:latin typeface="Segoe UI Light" panose="020B0502040204020203" pitchFamily="34" charset="0"/>
                <a:cs typeface="Segoe UI Light" panose="020B0502040204020203" pitchFamily="34" charset="0"/>
              </a:rPr>
              <a:t>Multi-touch </a:t>
            </a:r>
            <a:r>
              <a:rPr lang="en-US" sz="2400" dirty="0">
                <a:solidFill>
                  <a:srgbClr val="00BCF2"/>
                </a:solidFill>
                <a:latin typeface="Segoe UI Light" panose="020B0502040204020203" pitchFamily="34" charset="0"/>
                <a:cs typeface="Segoe UI Light" panose="020B0502040204020203" pitchFamily="34" charset="0"/>
              </a:rPr>
              <a:t>and traditional input options</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Touch experiences streamline tasks and free hands; keyboard and mouse enable typing </a:t>
            </a:r>
            <a:r>
              <a:rPr lang="en-US" dirty="0" smtClean="0">
                <a:solidFill>
                  <a:srgbClr val="FFFFFF"/>
                </a:solidFill>
                <a:latin typeface="Segoe UI Light" panose="020B0502040204020203" pitchFamily="34" charset="0"/>
                <a:cs typeface="Segoe UI Light" panose="020B0502040204020203" pitchFamily="34" charset="0"/>
              </a:rPr>
              <a:t>tasks.</a:t>
            </a:r>
            <a:endParaRPr lang="en-US" dirty="0">
              <a:solidFill>
                <a:srgbClr val="FFFFFF"/>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Connectivity</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Access the corporate network, the Internet, and other devices through </a:t>
            </a:r>
            <a:r>
              <a:rPr lang="en-US" dirty="0" smtClean="0">
                <a:solidFill>
                  <a:srgbClr val="FFFFFF"/>
                </a:solidFill>
                <a:latin typeface="Segoe UI Light" panose="020B0502040204020203" pitchFamily="34" charset="0"/>
                <a:cs typeface="Segoe UI Light" panose="020B0502040204020203" pitchFamily="34" charset="0"/>
              </a:rPr>
              <a:t>broadband</a:t>
            </a:r>
            <a:r>
              <a:rPr lang="en-US" dirty="0">
                <a:solidFill>
                  <a:srgbClr val="FFFFFF"/>
                </a:solidFill>
                <a:latin typeface="Segoe UI Light" panose="020B0502040204020203" pitchFamily="34" charset="0"/>
                <a:cs typeface="Segoe UI Light" panose="020B0502040204020203" pitchFamily="34" charset="0"/>
              </a:rPr>
              <a:t>, </a:t>
            </a:r>
            <a:r>
              <a:rPr lang="en-US" dirty="0" smtClean="0">
                <a:solidFill>
                  <a:srgbClr val="FFFFFF"/>
                </a:solidFill>
                <a:latin typeface="Segoe UI Light" panose="020B0502040204020203" pitchFamily="34" charset="0"/>
                <a:cs typeface="Segoe UI Light" panose="020B0502040204020203" pitchFamily="34" charset="0"/>
              </a:rPr>
              <a:t>Wi-Fi, </a:t>
            </a:r>
            <a:r>
              <a:rPr lang="en-US" dirty="0">
                <a:solidFill>
                  <a:srgbClr val="FFFFFF"/>
                </a:solidFill>
                <a:latin typeface="Segoe UI Light" panose="020B0502040204020203" pitchFamily="34" charset="0"/>
                <a:cs typeface="Segoe UI Light" panose="020B0502040204020203" pitchFamily="34" charset="0"/>
              </a:rPr>
              <a:t>and </a:t>
            </a:r>
            <a:r>
              <a:rPr lang="en-US" dirty="0" smtClean="0">
                <a:solidFill>
                  <a:srgbClr val="FFFFFF"/>
                </a:solidFill>
                <a:latin typeface="Segoe UI Light" panose="020B0502040204020203" pitchFamily="34" charset="0"/>
                <a:cs typeface="Segoe UI Light" panose="020B0502040204020203" pitchFamily="34" charset="0"/>
              </a:rPr>
              <a:t>NFC. </a:t>
            </a:r>
            <a:endParaRPr lang="en-US" dirty="0">
              <a:solidFill>
                <a:srgbClr val="FFFFFF"/>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Battery life</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ARM and Intel Atom-based tablets can last a full day without </a:t>
            </a:r>
            <a:r>
              <a:rPr lang="en-US" dirty="0" smtClean="0">
                <a:solidFill>
                  <a:srgbClr val="FFFFFF"/>
                </a:solidFill>
                <a:latin typeface="Segoe UI Light" panose="020B0502040204020203" pitchFamily="34" charset="0"/>
                <a:cs typeface="Segoe UI Light" panose="020B0502040204020203" pitchFamily="34" charset="0"/>
              </a:rPr>
              <a:t>recharging.</a:t>
            </a:r>
            <a:endParaRPr lang="en-US" dirty="0">
              <a:solidFill>
                <a:srgbClr val="FFFFFF"/>
              </a:solidFill>
              <a:latin typeface="Segoe UI Light" panose="020B0502040204020203" pitchFamily="34" charset="0"/>
              <a:cs typeface="Segoe UI Light" panose="020B0502040204020203" pitchFamily="34" charset="0"/>
            </a:endParaRPr>
          </a:p>
        </p:txBody>
      </p:sp>
      <p:sp>
        <p:nvSpPr>
          <p:cNvPr id="12" name="red line"/>
          <p:cNvSpPr/>
          <p:nvPr/>
        </p:nvSpPr>
        <p:spPr>
          <a:xfrm>
            <a:off x="-127" y="1229884"/>
            <a:ext cx="12188952" cy="45720"/>
          </a:xfrm>
          <a:prstGeom prst="rect">
            <a:avLst/>
          </a:prstGeom>
          <a:solidFill>
            <a:srgbClr val="DB3C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Tree>
    <p:extLst>
      <p:ext uri="{BB962C8B-B14F-4D97-AF65-F5344CB8AC3E}">
        <p14:creationId xmlns:p14="http://schemas.microsoft.com/office/powerpoint/2010/main" val="343415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6" t="8363" r="806" b="8363"/>
          <a:stretch/>
        </p:blipFill>
        <p:spPr>
          <a:xfrm>
            <a:off x="0" y="-1"/>
            <a:ext cx="12192000" cy="6884353"/>
          </a:xfrm>
          <a:prstGeom prst="rect">
            <a:avLst/>
          </a:prstGeom>
        </p:spPr>
      </p:pic>
      <p:sp>
        <p:nvSpPr>
          <p:cNvPr id="7" name="Rectangle 6"/>
          <p:cNvSpPr/>
          <p:nvPr/>
        </p:nvSpPr>
        <p:spPr>
          <a:xfrm>
            <a:off x="5694405" y="1433726"/>
            <a:ext cx="5914065" cy="5079496"/>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5887633" y="1579359"/>
            <a:ext cx="5556196" cy="4093429"/>
          </a:xfrm>
          <a:prstGeom prst="rect">
            <a:avLst/>
          </a:prstGeom>
        </p:spPr>
        <p:txBody>
          <a:bodyPr wrap="square">
            <a:spAutoFit/>
          </a:bodyPr>
          <a:lstStyle/>
          <a:p>
            <a:pPr defTabSz="1213747">
              <a:spcAft>
                <a:spcPts val="800"/>
              </a:spcAft>
              <a:defRPr/>
            </a:pPr>
            <a:r>
              <a:rPr lang="en-US" sz="2400" dirty="0">
                <a:solidFill>
                  <a:srgbClr val="00BCF2"/>
                </a:solidFill>
                <a:latin typeface="Segoe UI Light" panose="020B0502040204020203" pitchFamily="34" charset="0"/>
                <a:cs typeface="Segoe UI Light" panose="020B0502040204020203" pitchFamily="34" charset="0"/>
              </a:rPr>
              <a:t>Thin and light</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chemeClr val="bg1"/>
                </a:solidFill>
                <a:latin typeface="Segoe UI Light" panose="020B0502040204020203" pitchFamily="34" charset="0"/>
                <a:cs typeface="Segoe UI Light" panose="020B0502040204020203" pitchFamily="34" charset="0"/>
              </a:rPr>
              <a:t>Portable ARM</a:t>
            </a:r>
            <a:r>
              <a:rPr lang="en-US" b="1" dirty="0">
                <a:solidFill>
                  <a:schemeClr val="bg1"/>
                </a:solidFill>
                <a:latin typeface="Segoe UI Light" panose="020B0502040204020203" pitchFamily="34" charset="0"/>
                <a:cs typeface="Segoe UI Light" panose="020B0502040204020203" pitchFamily="34" charset="0"/>
              </a:rPr>
              <a:t> </a:t>
            </a:r>
            <a:r>
              <a:rPr lang="en-US" dirty="0">
                <a:solidFill>
                  <a:schemeClr val="bg1"/>
                </a:solidFill>
                <a:latin typeface="Segoe UI Light" panose="020B0502040204020203" pitchFamily="34" charset="0"/>
                <a:cs typeface="Segoe UI Light" panose="020B0502040204020203" pitchFamily="34" charset="0"/>
              </a:rPr>
              <a:t>and Intel</a:t>
            </a:r>
            <a:r>
              <a:rPr lang="en-US" b="1" dirty="0">
                <a:solidFill>
                  <a:schemeClr val="bg1"/>
                </a:solidFill>
                <a:latin typeface="Segoe UI Light" panose="020B0502040204020203" pitchFamily="34" charset="0"/>
                <a:cs typeface="Segoe UI Light" panose="020B0502040204020203" pitchFamily="34" charset="0"/>
              </a:rPr>
              <a:t> </a:t>
            </a:r>
            <a:r>
              <a:rPr lang="en-US" dirty="0">
                <a:solidFill>
                  <a:schemeClr val="bg1"/>
                </a:solidFill>
                <a:latin typeface="Segoe UI Light" panose="020B0502040204020203" pitchFamily="34" charset="0"/>
                <a:cs typeface="Segoe UI Light" panose="020B0502040204020203" pitchFamily="34" charset="0"/>
              </a:rPr>
              <a:t>Atom-based tablets can go anywhere with the worker.</a:t>
            </a:r>
          </a:p>
          <a:p>
            <a:pPr defTabSz="1213747">
              <a:spcAft>
                <a:spcPts val="800"/>
              </a:spcAft>
              <a:defRPr/>
            </a:pPr>
            <a:r>
              <a:rPr lang="en-US" sz="2400" dirty="0" smtClean="0">
                <a:solidFill>
                  <a:srgbClr val="00BCF2"/>
                </a:solidFill>
                <a:latin typeface="Segoe UI Light" panose="020B0502040204020203" pitchFamily="34" charset="0"/>
                <a:cs typeface="Segoe UI Light" panose="020B0502040204020203" pitchFamily="34" charset="0"/>
              </a:rPr>
              <a:t>Fully digitized Stylus</a:t>
            </a:r>
            <a:br>
              <a:rPr lang="en-US" sz="2400" dirty="0" smtClean="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Pen input options enable mobile computing with gloved hands.</a:t>
            </a:r>
          </a:p>
          <a:p>
            <a:pPr defTabSz="1213747">
              <a:spcAft>
                <a:spcPts val="800"/>
              </a:spcAft>
              <a:defRPr/>
            </a:pPr>
            <a:r>
              <a:rPr lang="en-US" sz="2400" dirty="0" smtClean="0">
                <a:solidFill>
                  <a:srgbClr val="00BCF2"/>
                </a:solidFill>
                <a:latin typeface="Segoe UI Light" panose="020B0502040204020203" pitchFamily="34" charset="0"/>
                <a:cs typeface="Segoe UI Light" panose="020B0502040204020203" pitchFamily="34" charset="0"/>
              </a:rPr>
              <a:t>Rugged </a:t>
            </a:r>
            <a:r>
              <a:rPr lang="en-US" sz="2400" dirty="0">
                <a:solidFill>
                  <a:srgbClr val="00BCF2"/>
                </a:solidFill>
                <a:latin typeface="Segoe UI Light" panose="020B0502040204020203" pitchFamily="34" charset="0"/>
                <a:cs typeface="Segoe UI Light" panose="020B0502040204020203" pitchFamily="34" charset="0"/>
              </a:rPr>
              <a:t>form factors</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Sturdy devices can withstand rough environments (water, heat and drop resistance).</a:t>
            </a:r>
            <a:endParaRPr lang="en-US" sz="1000" dirty="0">
              <a:solidFill>
                <a:srgbClr val="FFFFFF"/>
              </a:solidFill>
              <a:latin typeface="Segoe UI Light" panose="020B0502040204020203" pitchFamily="34" charset="0"/>
              <a:cs typeface="Segoe UI Light" panose="020B0502040204020203" pitchFamily="34" charset="0"/>
            </a:endParaRPr>
          </a:p>
          <a:p>
            <a:pPr defTabSz="1213747">
              <a:spcAft>
                <a:spcPts val="800"/>
              </a:spcAft>
              <a:defRPr/>
            </a:pPr>
            <a:r>
              <a:rPr lang="en-US" sz="2400" dirty="0" smtClean="0">
                <a:solidFill>
                  <a:srgbClr val="00BCF2"/>
                </a:solidFill>
                <a:latin typeface="Segoe UI Light" panose="020B0502040204020203" pitchFamily="34" charset="0"/>
                <a:cs typeface="Segoe UI Light" panose="020B0502040204020203" pitchFamily="34" charset="0"/>
              </a:rPr>
              <a:t>Peripheral </a:t>
            </a:r>
            <a:r>
              <a:rPr lang="en-US" sz="2400" dirty="0">
                <a:solidFill>
                  <a:srgbClr val="00BCF2"/>
                </a:solidFill>
                <a:latin typeface="Segoe UI Light" panose="020B0502040204020203" pitchFamily="34" charset="0"/>
                <a:cs typeface="Segoe UI Light" panose="020B0502040204020203" pitchFamily="34" charset="0"/>
              </a:rPr>
              <a:t>extensibility</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Connect to barcode scanners and mobile printers with ease through a variety of ports and connection options.</a:t>
            </a:r>
          </a:p>
        </p:txBody>
      </p:sp>
      <p:sp>
        <p:nvSpPr>
          <p:cNvPr id="9" name="Rectangle 8"/>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pPr defTabSz="910584"/>
            <a:r>
              <a:rPr lang="en-US" sz="4000" dirty="0" smtClean="0">
                <a:solidFill>
                  <a:srgbClr val="002050"/>
                </a:solidFill>
              </a:rPr>
              <a:t>Windows: Great </a:t>
            </a:r>
            <a:r>
              <a:rPr lang="en-US" sz="4000" dirty="0">
                <a:solidFill>
                  <a:srgbClr val="002050"/>
                </a:solidFill>
              </a:rPr>
              <a:t>devices </a:t>
            </a:r>
            <a:r>
              <a:rPr lang="en-US" sz="4000" dirty="0" smtClean="0">
                <a:solidFill>
                  <a:srgbClr val="002050"/>
                </a:solidFill>
              </a:rPr>
              <a:t>for </a:t>
            </a:r>
            <a:r>
              <a:rPr lang="en-US" sz="4000" dirty="0">
                <a:solidFill>
                  <a:srgbClr val="002050"/>
                </a:solidFill>
              </a:rPr>
              <a:t>manufacturing &amp; </a:t>
            </a:r>
            <a:r>
              <a:rPr lang="en-US" sz="4000" dirty="0" smtClean="0">
                <a:solidFill>
                  <a:srgbClr val="002050"/>
                </a:solidFill>
              </a:rPr>
              <a:t>resources </a:t>
            </a:r>
            <a:endParaRPr lang="en-US" sz="4000" dirty="0">
              <a:solidFill>
                <a:srgbClr val="002050"/>
              </a:solidFill>
            </a:endParaRPr>
          </a:p>
        </p:txBody>
      </p:sp>
      <p:sp>
        <p:nvSpPr>
          <p:cNvPr id="11"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Tree>
    <p:extLst>
      <p:ext uri="{BB962C8B-B14F-4D97-AF65-F5344CB8AC3E}">
        <p14:creationId xmlns:p14="http://schemas.microsoft.com/office/powerpoint/2010/main" val="110976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N13_Matt_PanasonicToughPad_04-HR.png"/>
          <p:cNvPicPr>
            <a:picLocks noChangeAspect="1"/>
          </p:cNvPicPr>
          <p:nvPr/>
        </p:nvPicPr>
        <p:blipFill rotWithShape="1">
          <a:blip r:embed="rId3" cstate="print">
            <a:extLst>
              <a:ext uri="{28A0092B-C50C-407E-A947-70E740481C1C}">
                <a14:useLocalDpi xmlns:a14="http://schemas.microsoft.com/office/drawing/2010/main" val="0"/>
              </a:ext>
            </a:extLst>
          </a:blip>
          <a:srcRect l="2660" t="9754" r="2661" b="10418"/>
          <a:stretch/>
        </p:blipFill>
        <p:spPr>
          <a:xfrm>
            <a:off x="0" y="0"/>
            <a:ext cx="12192000" cy="6858000"/>
          </a:xfrm>
          <a:prstGeom prst="rect">
            <a:avLst/>
          </a:prstGeom>
        </p:spPr>
      </p:pic>
      <p:sp>
        <p:nvSpPr>
          <p:cNvPr id="7" name="Rectangle 6"/>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8"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r>
              <a:rPr lang="en-US" sz="4000" dirty="0">
                <a:solidFill>
                  <a:schemeClr val="bg2"/>
                </a:solidFill>
              </a:rPr>
              <a:t>Windows: </a:t>
            </a:r>
            <a:r>
              <a:rPr lang="en-US" sz="4000" dirty="0" smtClean="0">
                <a:solidFill>
                  <a:schemeClr val="bg2"/>
                </a:solidFill>
              </a:rPr>
              <a:t>Best </a:t>
            </a:r>
            <a:r>
              <a:rPr lang="en-US" sz="4000" dirty="0">
                <a:solidFill>
                  <a:schemeClr val="bg2"/>
                </a:solidFill>
              </a:rPr>
              <a:t>business phones</a:t>
            </a:r>
          </a:p>
        </p:txBody>
      </p:sp>
      <p:sp>
        <p:nvSpPr>
          <p:cNvPr id="9" name="Rectangle 8"/>
          <p:cNvSpPr/>
          <p:nvPr/>
        </p:nvSpPr>
        <p:spPr>
          <a:xfrm>
            <a:off x="654798" y="1433726"/>
            <a:ext cx="5914065" cy="5079496"/>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d line"/>
          <p:cNvSpPr/>
          <p:nvPr/>
        </p:nvSpPr>
        <p:spPr>
          <a:xfrm>
            <a:off x="-127" y="1229884"/>
            <a:ext cx="12188952" cy="45720"/>
          </a:xfrm>
          <a:prstGeom prst="rect">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12" name="Rectangle 11"/>
          <p:cNvSpPr/>
          <p:nvPr/>
        </p:nvSpPr>
        <p:spPr>
          <a:xfrm>
            <a:off x="930936" y="1481857"/>
            <a:ext cx="5912458" cy="5080654"/>
          </a:xfrm>
          <a:prstGeom prst="rect">
            <a:avLst/>
          </a:prstGeom>
        </p:spPr>
        <p:txBody>
          <a:bodyPr wrap="square" anchor="t" anchorCtr="0">
            <a:noAutofit/>
          </a:bodyPr>
          <a:lstStyle/>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The right device at the right price</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chemeClr val="bg1"/>
                </a:solidFill>
                <a:latin typeface="Segoe UI Light" panose="020B0502040204020203" pitchFamily="34" charset="0"/>
                <a:cs typeface="Segoe UI Light" panose="020B0502040204020203" pitchFamily="34" charset="0"/>
              </a:rPr>
              <a:t>Choose the right device for your organization with a suite </a:t>
            </a:r>
            <a:br>
              <a:rPr lang="en-US" sz="1600" dirty="0" smtClean="0">
                <a:solidFill>
                  <a:schemeClr val="bg1"/>
                </a:solidFill>
                <a:latin typeface="Segoe UI Light" panose="020B0502040204020203" pitchFamily="34" charset="0"/>
                <a:cs typeface="Segoe UI Light" panose="020B0502040204020203" pitchFamily="34" charset="0"/>
              </a:rPr>
            </a:br>
            <a:r>
              <a:rPr lang="en-US" sz="1600" dirty="0" smtClean="0">
                <a:solidFill>
                  <a:schemeClr val="bg1"/>
                </a:solidFill>
                <a:latin typeface="Segoe UI Light" panose="020B0502040204020203" pitchFamily="34" charset="0"/>
                <a:cs typeface="Segoe UI Light" panose="020B0502040204020203" pitchFamily="34" charset="0"/>
              </a:rPr>
              <a:t>of Windows-ready devices from Lumia.</a:t>
            </a:r>
            <a:endParaRPr lang="en-US" sz="1400" dirty="0">
              <a:solidFill>
                <a:srgbClr val="000000">
                  <a:lumMod val="65000"/>
                  <a:lumOff val="35000"/>
                </a:srgbClr>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Anywhere productivity</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Read and edit Office materials from anywhere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with seamless integration to O365 and other products.</a:t>
            </a:r>
            <a:endParaRPr lang="en-US" sz="1400" dirty="0" smtClean="0">
              <a:solidFill>
                <a:srgbClr val="FFFFFF"/>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One converged apps platform</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With a unified app model and shared API set across Windows devices, easily access an app from across devices.</a:t>
            </a:r>
            <a:endParaRPr lang="en-US" sz="1400" dirty="0" smtClean="0">
              <a:solidFill>
                <a:srgbClr val="FFFFFF"/>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Unified, open device management</a:t>
            </a:r>
            <a:r>
              <a:rPr lang="en-US" sz="2000" b="1" dirty="0">
                <a:solidFill>
                  <a:srgbClr val="00BCF2"/>
                </a:solidFill>
                <a:latin typeface="Segoe UI Light" panose="020B0502040204020203" pitchFamily="34" charset="0"/>
                <a:cs typeface="Segoe UI Light" panose="020B0502040204020203" pitchFamily="34" charset="0"/>
              </a:rPr>
              <a:t/>
            </a:r>
            <a:br>
              <a:rPr lang="en-US" sz="20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IT can push updates, configure accounts, and assist users</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 from anywhere and MDM support preserves consumer data.</a:t>
            </a:r>
            <a:endParaRPr lang="en-US" sz="1400" b="1" dirty="0" smtClean="0">
              <a:solidFill>
                <a:srgbClr val="00BCF2"/>
              </a:solidFill>
              <a:latin typeface="Segoe UI Light" panose="020B0502040204020203" pitchFamily="34" charset="0"/>
              <a:cs typeface="Segoe UI Light" panose="020B0502040204020203" pitchFamily="34" charset="0"/>
            </a:endParaRPr>
          </a:p>
          <a:p>
            <a:pPr lvl="0" defTabSz="1213747">
              <a:defRPr/>
            </a:pPr>
            <a:r>
              <a:rPr lang="en-US" sz="2000" b="1" dirty="0" smtClean="0">
                <a:solidFill>
                  <a:srgbClr val="00BCF2"/>
                </a:solidFill>
                <a:latin typeface="Segoe UI Light" panose="020B0502040204020203" pitchFamily="34" charset="0"/>
                <a:cs typeface="Segoe UI Light" panose="020B0502040204020203" pitchFamily="34" charset="0"/>
              </a:rPr>
              <a:t>Enterprise-grade security</a:t>
            </a:r>
          </a:p>
          <a:p>
            <a:pPr lvl="0" defTabSz="1213747">
              <a:defRPr/>
            </a:pPr>
            <a:r>
              <a:rPr lang="en-US" sz="1600" dirty="0" smtClean="0">
                <a:solidFill>
                  <a:srgbClr val="FFFFFF"/>
                </a:solidFill>
                <a:latin typeface="Segoe UI Light" panose="020B0502040204020203" pitchFamily="34" charset="0"/>
                <a:cs typeface="Segoe UI Light" panose="020B0502040204020203" pitchFamily="34" charset="0"/>
              </a:rPr>
              <a:t>Full-device encryption and trusted boot and Malware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protection allows secure access to data from anywhere.</a:t>
            </a:r>
            <a:endParaRPr lang="en-US" sz="16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600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WIN13_PanasonicToughPad_02.png"/>
          <p:cNvPicPr>
            <a:picLocks noChangeAspect="1"/>
          </p:cNvPicPr>
          <p:nvPr/>
        </p:nvPicPr>
        <p:blipFill rotWithShape="1">
          <a:blip r:embed="rId3" cstate="print">
            <a:extLst>
              <a:ext uri="{28A0092B-C50C-407E-A947-70E740481C1C}">
                <a14:useLocalDpi xmlns:a14="http://schemas.microsoft.com/office/drawing/2010/main" val="0"/>
              </a:ext>
            </a:extLst>
          </a:blip>
          <a:srcRect t="8500" b="7186"/>
          <a:stretch/>
        </p:blipFill>
        <p:spPr>
          <a:xfrm>
            <a:off x="0" y="0"/>
            <a:ext cx="12192000" cy="6858000"/>
          </a:xfrm>
          <a:prstGeom prst="rect">
            <a:avLst/>
          </a:prstGeom>
        </p:spPr>
      </p:pic>
      <p:sp>
        <p:nvSpPr>
          <p:cNvPr id="28" name="Rectangle 27"/>
          <p:cNvSpPr/>
          <p:nvPr/>
        </p:nvSpPr>
        <p:spPr>
          <a:xfrm>
            <a:off x="0" y="0"/>
            <a:ext cx="12192000" cy="2584824"/>
          </a:xfrm>
          <a:prstGeom prst="rect">
            <a:avLst/>
          </a:prstGeom>
          <a:gradFill flip="none" rotWithShape="1">
            <a:gsLst>
              <a:gs pos="95000">
                <a:schemeClr val="bg2">
                  <a:alpha val="77000"/>
                </a:schemeClr>
              </a:gs>
              <a:gs pos="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9" name="Rectangle 28"/>
          <p:cNvSpPr/>
          <p:nvPr/>
        </p:nvSpPr>
        <p:spPr>
          <a:xfrm>
            <a:off x="490268" y="1129619"/>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0" name="Text Placeholder 3"/>
          <p:cNvSpPr txBox="1">
            <a:spLocks/>
          </p:cNvSpPr>
          <p:nvPr/>
        </p:nvSpPr>
        <p:spPr>
          <a:xfrm>
            <a:off x="389590" y="220507"/>
            <a:ext cx="11645817" cy="701315"/>
          </a:xfrm>
          <a:prstGeom prst="rect">
            <a:avLst/>
          </a:prstGeom>
        </p:spPr>
        <p:txBody>
          <a:bodyPr vert="horz" wrap="square" lIns="149226" tIns="93266" rIns="149226" bIns="93266" rtlCol="0" anchor="t" anchorCtr="0">
            <a:spAutoFit/>
          </a:bodyPr>
          <a:lstStyle>
            <a:lvl1pPr marL="0" indent="0" algn="l" defTabSz="1088105" rtl="0" eaLnBrk="1" latinLnBrk="0" hangingPunct="1">
              <a:lnSpc>
                <a:spcPct val="80000"/>
              </a:lnSpc>
              <a:spcBef>
                <a:spcPts val="1800"/>
              </a:spcBef>
              <a:spcAft>
                <a:spcPts val="0"/>
              </a:spcAft>
              <a:buClr>
                <a:srgbClr val="0072C6"/>
              </a:buClr>
              <a:buSzPct val="100000"/>
              <a:buFont typeface="Wingdings" pitchFamily="2" charset="2"/>
              <a:buNone/>
              <a:defRPr lang="en-US" sz="4799" kern="1200" spc="-100" dirty="0" smtClean="0">
                <a:solidFill>
                  <a:schemeClr val="tx1">
                    <a:lumMod val="65000"/>
                    <a:lumOff val="35000"/>
                  </a:schemeClr>
                </a:solidFill>
                <a:latin typeface="Segoe UI Light" pitchFamily="34" charset="0"/>
                <a:ea typeface="+mj-ea"/>
                <a:cs typeface="+mj-cs"/>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4000" dirty="0" smtClean="0">
                <a:solidFill>
                  <a:schemeClr val="bg1"/>
                </a:solidFill>
              </a:rPr>
              <a:t>Windows tablets for every</a:t>
            </a:r>
            <a:r>
              <a:rPr lang="en-US" sz="4000" dirty="0" smtClean="0">
                <a:solidFill>
                  <a:srgbClr val="FFFFFF"/>
                </a:solidFill>
              </a:rPr>
              <a:t> </a:t>
            </a:r>
            <a:r>
              <a:rPr lang="en-US" sz="4000" dirty="0">
                <a:solidFill>
                  <a:srgbClr val="FFFFFF"/>
                </a:solidFill>
              </a:rPr>
              <a:t>manufacturing scenario</a:t>
            </a:r>
          </a:p>
        </p:txBody>
      </p:sp>
      <p:sp>
        <p:nvSpPr>
          <p:cNvPr id="32" name="Rectangle 31"/>
          <p:cNvSpPr/>
          <p:nvPr/>
        </p:nvSpPr>
        <p:spPr>
          <a:xfrm>
            <a:off x="6256295" y="1137838"/>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3" name="Rectangle 32"/>
          <p:cNvSpPr/>
          <p:nvPr/>
        </p:nvSpPr>
        <p:spPr>
          <a:xfrm>
            <a:off x="9141425" y="1127271"/>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4" name="Rectangle 33"/>
          <p:cNvSpPr/>
          <p:nvPr/>
        </p:nvSpPr>
        <p:spPr>
          <a:xfrm>
            <a:off x="3368935" y="1129619"/>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20152" y="1847188"/>
            <a:ext cx="2708311" cy="1922985"/>
          </a:xfrm>
          <a:prstGeom prst="rect">
            <a:avLst/>
          </a:prstGeom>
          <a:ln>
            <a:noFill/>
          </a:ln>
          <a:extLst>
            <a:ext uri="{53640926-AAD7-44d8-BBD7-CCE9431645EC}">
              <a14:shadowObscured xmlns="" xmlns:a14="http://schemas.microsoft.com/office/drawing/2010/main"/>
            </a:ext>
          </a:extLst>
        </p:spPr>
      </p:pic>
      <p:sp>
        <p:nvSpPr>
          <p:cNvPr id="36" name="TextBox 35"/>
          <p:cNvSpPr txBox="1"/>
          <p:nvPr/>
        </p:nvSpPr>
        <p:spPr>
          <a:xfrm>
            <a:off x="573663" y="4339020"/>
            <a:ext cx="2599766" cy="1748117"/>
          </a:xfrm>
          <a:prstGeom prst="rect">
            <a:avLst/>
          </a:prstGeom>
        </p:spPr>
        <p:txBody>
          <a:bodyPr vert="horz" wrap="none" lIns="91440" tIns="91440" rIns="91440" bIns="91440" rtlCol="0" anchor="t">
            <a:noAutofit/>
          </a:bodyPr>
          <a:lstStyle/>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smtClean="0">
                <a:solidFill>
                  <a:srgbClr val="595959"/>
                </a:solidFill>
                <a:latin typeface="Segoe UI Light" panose="020B0502040204020203" pitchFamily="34" charset="0"/>
                <a:cs typeface="Segoe UI Light" panose="020B0502040204020203" pitchFamily="34" charset="0"/>
              </a:rPr>
              <a:t>Intel </a:t>
            </a:r>
            <a:r>
              <a:rPr lang="en-US" sz="1600" spc="-59" dirty="0">
                <a:solidFill>
                  <a:srgbClr val="595959"/>
                </a:solidFill>
                <a:latin typeface="Segoe UI Light" panose="020B0502040204020203" pitchFamily="34" charset="0"/>
                <a:cs typeface="Segoe UI Light" panose="020B0502040204020203" pitchFamily="34" charset="0"/>
              </a:rPr>
              <a:t>Core processor (Pro)</a:t>
            </a:r>
          </a:p>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Any position kick stand</a:t>
            </a:r>
          </a:p>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Type cover with </a:t>
            </a:r>
            <a:r>
              <a:rPr lang="en-US" sz="1600" spc="-59" dirty="0" smtClean="0">
                <a:solidFill>
                  <a:srgbClr val="595959"/>
                </a:solidFill>
                <a:latin typeface="Segoe UI Light" panose="020B0502040204020203" pitchFamily="34" charset="0"/>
                <a:cs typeface="Segoe UI Light" panose="020B0502040204020203" pitchFamily="34" charset="0"/>
              </a:rPr>
              <a:t/>
            </a:r>
            <a:br>
              <a:rPr lang="en-US" sz="1600" spc="-59" dirty="0" smtClean="0">
                <a:solidFill>
                  <a:srgbClr val="595959"/>
                </a:solidFill>
                <a:latin typeface="Segoe UI Light" panose="020B0502040204020203" pitchFamily="34" charset="0"/>
                <a:cs typeface="Segoe UI Light" panose="020B0502040204020203" pitchFamily="34" charset="0"/>
              </a:rPr>
            </a:br>
            <a:r>
              <a:rPr lang="en-US" sz="1600" spc="-59" dirty="0" smtClean="0">
                <a:solidFill>
                  <a:srgbClr val="595959"/>
                </a:solidFill>
                <a:latin typeface="Segoe UI Light" panose="020B0502040204020203" pitchFamily="34" charset="0"/>
                <a:cs typeface="Segoe UI Light" panose="020B0502040204020203" pitchFamily="34" charset="0"/>
              </a:rPr>
              <a:t>magnetic </a:t>
            </a:r>
            <a:r>
              <a:rPr lang="en-US" sz="1600" spc="-59" dirty="0">
                <a:solidFill>
                  <a:srgbClr val="595959"/>
                </a:solidFill>
                <a:latin typeface="Segoe UI Light" panose="020B0502040204020203" pitchFamily="34" charset="0"/>
                <a:cs typeface="Segoe UI Light" panose="020B0502040204020203" pitchFamily="34" charset="0"/>
              </a:rPr>
              <a:t>fold</a:t>
            </a:r>
          </a:p>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Soft-grade pen</a:t>
            </a:r>
          </a:p>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37" name="TextBox 36"/>
          <p:cNvSpPr txBox="1"/>
          <p:nvPr/>
        </p:nvSpPr>
        <p:spPr>
          <a:xfrm>
            <a:off x="3452886" y="4339020"/>
            <a:ext cx="2136589" cy="1496752"/>
          </a:xfrm>
          <a:prstGeom prst="rect">
            <a:avLst/>
          </a:prstGeom>
        </p:spPr>
        <p:txBody>
          <a:bodyPr vert="horz" wrap="none" lIns="91440" tIns="91440" rIns="91440" bIns="91440" rtlCol="0" anchor="t">
            <a:noAutofit/>
          </a:bodyPr>
          <a:lstStyle/>
          <a:p>
            <a:pPr marL="324562" lvl="1" indent="-285750" defTabSz="764335" fontAlgn="auto">
              <a:lnSpc>
                <a:spcPct val="100000"/>
              </a:lnSpc>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Intel Core Processor</a:t>
            </a:r>
          </a:p>
          <a:p>
            <a:pPr marL="324562" lvl="1" indent="-285750" defTabSz="764335" fontAlgn="auto">
              <a:lnSpc>
                <a:spcPct val="100000"/>
              </a:lnSpc>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Ruggedized for 4 ‘ drops</a:t>
            </a:r>
          </a:p>
          <a:p>
            <a:pPr marL="324562" lvl="1" indent="-285750" defTabSz="764335" fontAlgn="auto">
              <a:lnSpc>
                <a:spcPct val="100000"/>
              </a:lnSpc>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Daylight readable screen</a:t>
            </a:r>
          </a:p>
          <a:p>
            <a:pPr marL="324562" lvl="1" indent="-285750" defTabSz="764335" fontAlgn="auto">
              <a:lnSpc>
                <a:spcPct val="100000"/>
              </a:lnSpc>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Ready for extreme </a:t>
            </a:r>
            <a:r>
              <a:rPr lang="en-US" sz="1600" spc="-59" dirty="0" smtClean="0">
                <a:solidFill>
                  <a:srgbClr val="505050"/>
                </a:solidFill>
                <a:latin typeface="Segoe UI Light" panose="020B0502040204020203" pitchFamily="34" charset="0"/>
                <a:cs typeface="Segoe UI Light" panose="020B0502040204020203" pitchFamily="34" charset="0"/>
              </a:rPr>
              <a:t/>
            </a:r>
            <a:br>
              <a:rPr lang="en-US" sz="1600" spc="-59" dirty="0" smtClean="0">
                <a:solidFill>
                  <a:srgbClr val="505050"/>
                </a:solidFill>
                <a:latin typeface="Segoe UI Light" panose="020B0502040204020203" pitchFamily="34" charset="0"/>
                <a:cs typeface="Segoe UI Light" panose="020B0502040204020203" pitchFamily="34" charset="0"/>
              </a:rPr>
            </a:br>
            <a:r>
              <a:rPr lang="en-US" sz="1600" spc="-59" dirty="0" smtClean="0">
                <a:solidFill>
                  <a:srgbClr val="505050"/>
                </a:solidFill>
                <a:latin typeface="Segoe UI Light" panose="020B0502040204020203" pitchFamily="34" charset="0"/>
                <a:cs typeface="Segoe UI Light" panose="020B0502040204020203" pitchFamily="34" charset="0"/>
              </a:rPr>
              <a:t>conditions</a:t>
            </a:r>
            <a:endParaRPr lang="en-US" sz="1600" dirty="0">
              <a:solidFill>
                <a:srgbClr val="505050"/>
              </a:solidFill>
            </a:endParaRPr>
          </a:p>
        </p:txBody>
      </p:sp>
      <p:sp>
        <p:nvSpPr>
          <p:cNvPr id="38" name="TextBox 37"/>
          <p:cNvSpPr txBox="1"/>
          <p:nvPr/>
        </p:nvSpPr>
        <p:spPr>
          <a:xfrm>
            <a:off x="6395531" y="4551292"/>
            <a:ext cx="2521577" cy="1666385"/>
          </a:xfrm>
          <a:prstGeom prst="rect">
            <a:avLst/>
          </a:prstGeom>
        </p:spPr>
        <p:txBody>
          <a:bodyPr vert="horz" wrap="none" lIns="91440" tIns="91440" rIns="91440" bIns="91440" rtlCol="0" anchor="t">
            <a:noAutofit/>
          </a:bodyPr>
          <a:lstStyle/>
          <a:p>
            <a:pPr marL="231775" indent="-193675" defTabSz="573254" fontAlgn="auto">
              <a:lnSpc>
                <a:spcPct val="100000"/>
              </a:lnSpc>
              <a:spcBef>
                <a:spcPts val="0"/>
              </a:spcBef>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Intel Atom processor</a:t>
            </a:r>
          </a:p>
          <a:p>
            <a:pPr marL="231775" indent="-193675" defTabSz="573254" fontAlgn="auto">
              <a:lnSpc>
                <a:spcPct val="100000"/>
              </a:lnSpc>
              <a:spcBef>
                <a:spcPts val="0"/>
              </a:spcBef>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All-day battery life</a:t>
            </a:r>
          </a:p>
          <a:p>
            <a:pPr marL="231775" indent="-193675" defTabSz="573254" fontAlgn="auto">
              <a:lnSpc>
                <a:spcPct val="100000"/>
              </a:lnSpc>
              <a:spcBef>
                <a:spcPts val="0"/>
              </a:spcBef>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Nonslip grip</a:t>
            </a:r>
          </a:p>
          <a:p>
            <a:pPr marL="231775" indent="-193675" defTabSz="573254" fontAlgn="auto">
              <a:lnSpc>
                <a:spcPct val="100000"/>
              </a:lnSpc>
              <a:spcBef>
                <a:spcPts val="0"/>
              </a:spcBef>
              <a:spcAft>
                <a:spcPts val="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Pen input support</a:t>
            </a:r>
          </a:p>
        </p:txBody>
      </p:sp>
      <p:sp>
        <p:nvSpPr>
          <p:cNvPr id="39" name="TextBox 38"/>
          <p:cNvSpPr txBox="1"/>
          <p:nvPr/>
        </p:nvSpPr>
        <p:spPr>
          <a:xfrm>
            <a:off x="9281432" y="4551292"/>
            <a:ext cx="2540000" cy="1297771"/>
          </a:xfrm>
          <a:prstGeom prst="rect">
            <a:avLst/>
          </a:prstGeom>
        </p:spPr>
        <p:txBody>
          <a:bodyPr vert="horz" wrap="none" lIns="91440" tIns="91440" rIns="91440" bIns="91440" rtlCol="0" anchor="t">
            <a:noAutofit/>
          </a:bodyPr>
          <a:lstStyle/>
          <a:p>
            <a:pPr marL="231775" indent="-184150">
              <a:lnSpc>
                <a:spcPct val="120000"/>
              </a:lnSpc>
              <a:spcBef>
                <a:spcPts val="0"/>
              </a:spcBef>
              <a:spcAft>
                <a:spcPts val="0"/>
              </a:spcAft>
              <a:buFont typeface="Arial" panose="020B0604020202020204" pitchFamily="34" charset="0"/>
              <a:buChar char="•"/>
            </a:pPr>
            <a:r>
              <a:rPr lang="en-US" sz="1600" dirty="0" smtClean="0">
                <a:solidFill>
                  <a:srgbClr val="505050"/>
                </a:solidFill>
                <a:latin typeface="Segoe UI Light" panose="020B0502040204020203" pitchFamily="34" charset="0"/>
                <a:cs typeface="Segoe UI Light" panose="020B0502040204020203" pitchFamily="34" charset="0"/>
              </a:rPr>
              <a:t>Intel </a:t>
            </a:r>
            <a:r>
              <a:rPr lang="en-US" sz="1600" dirty="0">
                <a:solidFill>
                  <a:srgbClr val="505050"/>
                </a:solidFill>
                <a:latin typeface="Segoe UI Light" panose="020B0502040204020203" pitchFamily="34" charset="0"/>
                <a:cs typeface="Segoe UI Light" panose="020B0502040204020203" pitchFamily="34" charset="0"/>
              </a:rPr>
              <a:t>Atom processor</a:t>
            </a:r>
          </a:p>
          <a:p>
            <a:pPr marL="231775" indent="-184150">
              <a:lnSpc>
                <a:spcPct val="120000"/>
              </a:lnSpc>
              <a:spcBef>
                <a:spcPts val="0"/>
              </a:spcBef>
              <a:spcAft>
                <a:spcPts val="0"/>
              </a:spcAft>
              <a:buFont typeface="Arial" panose="020B0604020202020204" pitchFamily="34" charset="0"/>
              <a:buChar char="•"/>
            </a:pPr>
            <a:r>
              <a:rPr lang="en-US" sz="1600" dirty="0">
                <a:solidFill>
                  <a:srgbClr val="505050"/>
                </a:solidFill>
                <a:latin typeface="Segoe UI Light" panose="020B0502040204020203" pitchFamily="34" charset="0"/>
                <a:cs typeface="Segoe UI Light" panose="020B0502040204020203" pitchFamily="34" charset="0"/>
              </a:rPr>
              <a:t>All-day battery life</a:t>
            </a:r>
          </a:p>
          <a:p>
            <a:pPr marL="231775" indent="-184150">
              <a:lnSpc>
                <a:spcPct val="120000"/>
              </a:lnSpc>
              <a:spcBef>
                <a:spcPts val="0"/>
              </a:spcBef>
              <a:spcAft>
                <a:spcPts val="0"/>
              </a:spcAft>
              <a:buFont typeface="Arial" panose="020B0604020202020204" pitchFamily="34" charset="0"/>
              <a:buChar char="•"/>
            </a:pPr>
            <a:r>
              <a:rPr lang="en-US" sz="1600" dirty="0">
                <a:solidFill>
                  <a:srgbClr val="505050"/>
                </a:solidFill>
                <a:latin typeface="Segoe UI Light" panose="020B0502040204020203" pitchFamily="34" charset="0"/>
                <a:cs typeface="Segoe UI Light" panose="020B0502040204020203" pitchFamily="34" charset="0"/>
              </a:rPr>
              <a:t>Jackets for expansibility</a:t>
            </a:r>
          </a:p>
          <a:p>
            <a:pPr marL="231775" indent="-184150">
              <a:lnSpc>
                <a:spcPct val="120000"/>
              </a:lnSpc>
              <a:spcBef>
                <a:spcPts val="0"/>
              </a:spcBef>
              <a:spcAft>
                <a:spcPts val="0"/>
              </a:spcAft>
              <a:buFont typeface="Arial" panose="020B0604020202020204" pitchFamily="34" charset="0"/>
              <a:buChar char="•"/>
            </a:pPr>
            <a:r>
              <a:rPr lang="en-US" sz="1600" dirty="0">
                <a:solidFill>
                  <a:srgbClr val="505050"/>
                </a:solidFill>
                <a:latin typeface="Segoe UI Light" panose="020B0502040204020203" pitchFamily="34" charset="0"/>
                <a:cs typeface="Segoe UI Light" panose="020B0502040204020203" pitchFamily="34" charset="0"/>
              </a:rPr>
              <a:t>Extra battery</a:t>
            </a:r>
          </a:p>
        </p:txBody>
      </p:sp>
      <p:sp>
        <p:nvSpPr>
          <p:cNvPr id="40" name="TextBox 39"/>
          <p:cNvSpPr txBox="1"/>
          <p:nvPr/>
        </p:nvSpPr>
        <p:spPr>
          <a:xfrm>
            <a:off x="537882" y="3850903"/>
            <a:ext cx="2689411" cy="552823"/>
          </a:xfrm>
          <a:prstGeom prst="rect">
            <a:avLst/>
          </a:prstGeom>
        </p:spPr>
        <p:txBody>
          <a:bodyPr vert="horz" wrap="none" lIns="91440" tIns="91440" rIns="91440" bIns="91440" rtlCol="0" anchor="t">
            <a:noAutofit/>
          </a:bodyPr>
          <a:lstStyle/>
          <a:p>
            <a:pPr algn="ctr"/>
            <a:r>
              <a:rPr lang="en-US" dirty="0">
                <a:solidFill>
                  <a:srgbClr val="595959"/>
                </a:solidFill>
                <a:latin typeface="Segoe UI Light" panose="020B0502040204020203" pitchFamily="34" charset="0"/>
                <a:cs typeface="Segoe UI Light" panose="020B0502040204020203" pitchFamily="34" charset="0"/>
              </a:rPr>
              <a:t>Surface Pro </a:t>
            </a:r>
            <a:r>
              <a:rPr lang="en-US" dirty="0" smtClean="0">
                <a:solidFill>
                  <a:srgbClr val="595959"/>
                </a:solidFill>
                <a:latin typeface="Segoe UI Light" panose="020B0502040204020203" pitchFamily="34" charset="0"/>
                <a:cs typeface="Segoe UI Light" panose="020B0502040204020203" pitchFamily="34" charset="0"/>
              </a:rPr>
              <a:t>3</a:t>
            </a:r>
            <a:endParaRPr lang="en-US" dirty="0">
              <a:solidFill>
                <a:srgbClr val="595959"/>
              </a:solidFill>
              <a:latin typeface="Segoe UI Light" panose="020B0502040204020203" pitchFamily="34" charset="0"/>
              <a:cs typeface="Segoe UI Light" panose="020B0502040204020203" pitchFamily="34" charset="0"/>
            </a:endParaRPr>
          </a:p>
        </p:txBody>
      </p:sp>
      <p:sp>
        <p:nvSpPr>
          <p:cNvPr id="41" name="TextBox 40"/>
          <p:cNvSpPr txBox="1"/>
          <p:nvPr/>
        </p:nvSpPr>
        <p:spPr>
          <a:xfrm>
            <a:off x="3361764" y="3850903"/>
            <a:ext cx="2689411" cy="552823"/>
          </a:xfrm>
          <a:prstGeom prst="rect">
            <a:avLst/>
          </a:prstGeom>
        </p:spPr>
        <p:txBody>
          <a:bodyPr vert="horz" wrap="none" lIns="91440" tIns="91440" rIns="91440" bIns="91440" rtlCol="0" anchor="t">
            <a:noAutofit/>
          </a:bodyPr>
          <a:lstStyle/>
          <a:p>
            <a:pPr algn="ctr" defTabSz="764335">
              <a:defRPr/>
            </a:pPr>
            <a:r>
              <a:rPr lang="en-US" dirty="0">
                <a:latin typeface="Segoe UI Light" panose="020B0502040204020203" pitchFamily="34" charset="0"/>
                <a:cs typeface="Segoe UI Light" panose="020B0502040204020203" pitchFamily="34" charset="0"/>
              </a:rPr>
              <a:t>Panasonic </a:t>
            </a:r>
            <a:r>
              <a:rPr lang="en-US" dirty="0" smtClean="0">
                <a:latin typeface="Segoe UI Light" panose="020B0502040204020203" pitchFamily="34" charset="0"/>
                <a:cs typeface="Segoe UI Light" panose="020B0502040204020203" pitchFamily="34" charset="0"/>
              </a:rPr>
              <a:t>ToughPad </a:t>
            </a:r>
            <a:r>
              <a:rPr lang="en-US" dirty="0">
                <a:latin typeface="Segoe UI Light" panose="020B0502040204020203" pitchFamily="34" charset="0"/>
                <a:cs typeface="Segoe UI Light" panose="020B0502040204020203" pitchFamily="34" charset="0"/>
              </a:rPr>
              <a:t>FZ-G1</a:t>
            </a:r>
          </a:p>
        </p:txBody>
      </p:sp>
      <p:sp>
        <p:nvSpPr>
          <p:cNvPr id="42" name="TextBox 41"/>
          <p:cNvSpPr txBox="1"/>
          <p:nvPr/>
        </p:nvSpPr>
        <p:spPr>
          <a:xfrm>
            <a:off x="6266636" y="3850903"/>
            <a:ext cx="2678460" cy="552450"/>
          </a:xfrm>
          <a:prstGeom prst="rect">
            <a:avLst/>
          </a:prstGeom>
        </p:spPr>
        <p:txBody>
          <a:bodyPr vert="horz" wrap="none" lIns="91440" tIns="91440" rIns="91440" bIns="91440" rtlCol="0" anchor="t">
            <a:noAutofit/>
          </a:bodyPr>
          <a:lstStyle/>
          <a:p>
            <a:pPr algn="ctr" defTabSz="764335">
              <a:defRPr/>
            </a:pPr>
            <a:r>
              <a:rPr lang="en-US" dirty="0">
                <a:solidFill>
                  <a:srgbClr val="505050"/>
                </a:solidFill>
                <a:latin typeface="Segoe UI Light" panose="020B0502040204020203" pitchFamily="34" charset="0"/>
                <a:cs typeface="Segoe UI Light" panose="020B0502040204020203" pitchFamily="34" charset="0"/>
              </a:rPr>
              <a:t>Dell Venue 8 </a:t>
            </a:r>
            <a:r>
              <a:rPr lang="en-US" dirty="0" smtClean="0">
                <a:solidFill>
                  <a:srgbClr val="505050"/>
                </a:solidFill>
                <a:latin typeface="Segoe UI Light" panose="020B0502040204020203" pitchFamily="34" charset="0"/>
                <a:cs typeface="Segoe UI Light" panose="020B0502040204020203" pitchFamily="34" charset="0"/>
              </a:rPr>
              <a:t>Pro </a:t>
            </a:r>
          </a:p>
          <a:p>
            <a:pPr algn="ctr" defTabSz="764335">
              <a:defRPr/>
            </a:pPr>
            <a:r>
              <a:rPr lang="en-US" dirty="0" smtClean="0">
                <a:solidFill>
                  <a:srgbClr val="505050"/>
                </a:solidFill>
                <a:latin typeface="Segoe UI Light" panose="020B0502040204020203" pitchFamily="34" charset="0"/>
                <a:cs typeface="Segoe UI Light" panose="020B0502040204020203" pitchFamily="34" charset="0"/>
              </a:rPr>
              <a:t>(LTE Option)</a:t>
            </a:r>
            <a:endParaRPr lang="en-US" dirty="0">
              <a:solidFill>
                <a:srgbClr val="505050"/>
              </a:solidFill>
              <a:latin typeface="Segoe UI Light" panose="020B0502040204020203" pitchFamily="34" charset="0"/>
              <a:cs typeface="Segoe UI Light" panose="020B0502040204020203" pitchFamily="34" charset="0"/>
            </a:endParaRPr>
          </a:p>
        </p:txBody>
      </p:sp>
      <p:sp>
        <p:nvSpPr>
          <p:cNvPr id="43" name="TextBox 42"/>
          <p:cNvSpPr txBox="1"/>
          <p:nvPr/>
        </p:nvSpPr>
        <p:spPr>
          <a:xfrm>
            <a:off x="9129058" y="3850903"/>
            <a:ext cx="2689411" cy="552823"/>
          </a:xfrm>
          <a:prstGeom prst="rect">
            <a:avLst/>
          </a:prstGeom>
        </p:spPr>
        <p:txBody>
          <a:bodyPr vert="horz" wrap="none" lIns="91440" tIns="91440" rIns="91440" bIns="91440" rtlCol="0" anchor="t">
            <a:noAutofit/>
          </a:bodyPr>
          <a:lstStyle/>
          <a:p>
            <a:pPr algn="ctr" defTabSz="764316">
              <a:defRPr/>
            </a:pPr>
            <a:r>
              <a:rPr lang="en-US" dirty="0">
                <a:solidFill>
                  <a:srgbClr val="595959"/>
                </a:solidFill>
                <a:latin typeface="Segoe UI Light" panose="020B0502040204020203" pitchFamily="34" charset="0"/>
                <a:cs typeface="Segoe UI Light" panose="020B0502040204020203" pitchFamily="34" charset="0"/>
              </a:rPr>
              <a:t>HP ElitePad </a:t>
            </a:r>
            <a:r>
              <a:rPr lang="en-US" dirty="0">
                <a:solidFill>
                  <a:srgbClr val="595959"/>
                </a:solidFill>
                <a:latin typeface="Segoe UI Light" charset="0"/>
                <a:cs typeface="Segoe UI Light" charset="0"/>
              </a:rPr>
              <a:t>1000 </a:t>
            </a:r>
            <a:endParaRPr lang="en-US" dirty="0" smtClean="0">
              <a:solidFill>
                <a:srgbClr val="595959"/>
              </a:solidFill>
              <a:latin typeface="Segoe UI Light" charset="0"/>
              <a:cs typeface="Segoe UI Light" charset="0"/>
            </a:endParaRPr>
          </a:p>
          <a:p>
            <a:pPr algn="ctr" defTabSz="764316">
              <a:defRPr/>
            </a:pPr>
            <a:r>
              <a:rPr lang="en-US" dirty="0" smtClean="0">
                <a:solidFill>
                  <a:srgbClr val="595959"/>
                </a:solidFill>
                <a:latin typeface="Segoe UI Light" charset="0"/>
                <a:cs typeface="Segoe UI Light" charset="0"/>
              </a:rPr>
              <a:t>(LTE Option)</a:t>
            </a:r>
            <a:r>
              <a:rPr lang="en-US" dirty="0">
                <a:solidFill>
                  <a:srgbClr val="595959"/>
                </a:solidFill>
                <a:latin typeface="Segoe UI Light" charset="0"/>
                <a:cs typeface="Segoe UI Light" charset="0"/>
              </a:rPr>
              <a:t/>
            </a:r>
            <a:br>
              <a:rPr lang="en-US" dirty="0">
                <a:solidFill>
                  <a:srgbClr val="595959"/>
                </a:solidFill>
                <a:latin typeface="Segoe UI Light" charset="0"/>
                <a:cs typeface="Segoe UI Light" charset="0"/>
              </a:rPr>
            </a:br>
            <a:endParaRPr lang="en-US" dirty="0">
              <a:solidFill>
                <a:srgbClr val="595959"/>
              </a:solidFill>
              <a:latin typeface="Segoe UI Light" charset="0"/>
              <a:cs typeface="Segoe UI Light" charset="0"/>
            </a:endParaRPr>
          </a:p>
        </p:txBody>
      </p:sp>
      <p:pic>
        <p:nvPicPr>
          <p:cNvPr id="44" name="Picture 4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9449" y="1766285"/>
            <a:ext cx="2122600" cy="1660196"/>
          </a:xfrm>
          <a:prstGeom prst="rect">
            <a:avLst/>
          </a:prstGeom>
        </p:spPr>
      </p:pic>
      <p:pic>
        <p:nvPicPr>
          <p:cNvPr id="46" name="Picture 45" descr="HP_ElitePad_1000_GS_Slv_Angle7-2 J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1923" y="1662069"/>
            <a:ext cx="1362272" cy="2007030"/>
          </a:xfrm>
          <a:prstGeom prst="rect">
            <a:avLst/>
          </a:prstGeom>
        </p:spPr>
      </p:pic>
      <p:pic>
        <p:nvPicPr>
          <p:cNvPr id="21" name="Picture 4" descr="Dell Venue 8 Pro"/>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502700" y="1736359"/>
            <a:ext cx="2302577" cy="1569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749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1957" r="1305" b="14831"/>
          <a:stretch/>
        </p:blipFill>
        <p:spPr>
          <a:xfrm flipH="1">
            <a:off x="0" y="-1"/>
            <a:ext cx="12192000" cy="6858001"/>
          </a:xfrm>
          <a:prstGeom prst="rect">
            <a:avLst/>
          </a:prstGeom>
        </p:spPr>
      </p:pic>
      <p:sp>
        <p:nvSpPr>
          <p:cNvPr id="18" name="Rectangle 17"/>
          <p:cNvSpPr/>
          <p:nvPr/>
        </p:nvSpPr>
        <p:spPr>
          <a:xfrm>
            <a:off x="4315211"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9" name="Rectangle 18"/>
          <p:cNvSpPr/>
          <p:nvPr/>
        </p:nvSpPr>
        <p:spPr>
          <a:xfrm>
            <a:off x="7975802"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0" name="Rectangle 19"/>
          <p:cNvSpPr/>
          <p:nvPr/>
        </p:nvSpPr>
        <p:spPr>
          <a:xfrm>
            <a:off x="0" y="0"/>
            <a:ext cx="12192000" cy="1867647"/>
          </a:xfrm>
          <a:prstGeom prst="rect">
            <a:avLst/>
          </a:prstGeom>
          <a:gradFill flip="none" rotWithShape="1">
            <a:gsLst>
              <a:gs pos="95000">
                <a:srgbClr val="FFFFFF">
                  <a:alpha val="77000"/>
                </a:srgbClr>
              </a:gs>
              <a:gs pos="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1" name="Rectangle 20"/>
          <p:cNvSpPr/>
          <p:nvPr/>
        </p:nvSpPr>
        <p:spPr>
          <a:xfrm>
            <a:off x="654621"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2" name="Title 1"/>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dirty="0" smtClean="0"/>
              <a:t>Windows Phones for every </a:t>
            </a:r>
            <a:r>
              <a:rPr lang="en-US" dirty="0"/>
              <a:t>manufacturing scenario</a:t>
            </a:r>
          </a:p>
        </p:txBody>
      </p:sp>
      <p:sp>
        <p:nvSpPr>
          <p:cNvPr id="23" name="TextBox 22"/>
          <p:cNvSpPr txBox="1"/>
          <p:nvPr/>
        </p:nvSpPr>
        <p:spPr>
          <a:xfrm>
            <a:off x="6243758"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930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4" name="TextBox 23"/>
          <p:cNvSpPr txBox="1"/>
          <p:nvPr/>
        </p:nvSpPr>
        <p:spPr>
          <a:xfrm>
            <a:off x="8683347"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635</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5" name="TextBox 24"/>
          <p:cNvSpPr txBox="1"/>
          <p:nvPr/>
        </p:nvSpPr>
        <p:spPr>
          <a:xfrm>
            <a:off x="9950199"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520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6" name="TextBox 25"/>
          <p:cNvSpPr txBox="1"/>
          <p:nvPr/>
        </p:nvSpPr>
        <p:spPr>
          <a:xfrm>
            <a:off x="2626891"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1020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7" name="TextBox 26"/>
          <p:cNvSpPr txBox="1"/>
          <p:nvPr/>
        </p:nvSpPr>
        <p:spPr>
          <a:xfrm>
            <a:off x="1461135" y="5318962"/>
            <a:ext cx="935514"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1520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8" name="TextBox 27"/>
          <p:cNvSpPr txBox="1"/>
          <p:nvPr/>
        </p:nvSpPr>
        <p:spPr>
          <a:xfrm>
            <a:off x="4994621"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1320</a:t>
            </a:r>
            <a:endParaRPr lang="en-US" sz="1400" dirty="0">
              <a:solidFill>
                <a:schemeClr val="tx1"/>
              </a:solidFill>
              <a:latin typeface="Segoe UI Light" panose="020B0502040204020203" pitchFamily="34" charset="0"/>
              <a:cs typeface="Segoe UI Light" panose="020B0502040204020203" pitchFamily="34" charset="0"/>
            </a:endParaRPr>
          </a:p>
        </p:txBody>
      </p:sp>
      <p:pic>
        <p:nvPicPr>
          <p:cNvPr id="29" name="Picture 28" descr="device_0001_132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7977" y="1678159"/>
            <a:ext cx="1773393" cy="3372047"/>
          </a:xfrm>
          <a:prstGeom prst="rect">
            <a:avLst/>
          </a:prstGeom>
        </p:spPr>
      </p:pic>
      <p:pic>
        <p:nvPicPr>
          <p:cNvPr id="30" name="Picture 29" descr="device_0002_Bandit_fro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853" y="1678159"/>
            <a:ext cx="1773101" cy="3501687"/>
          </a:xfrm>
          <a:prstGeom prst="rect">
            <a:avLst/>
          </a:prstGeom>
        </p:spPr>
      </p:pic>
      <p:pic>
        <p:nvPicPr>
          <p:cNvPr id="31" name="Picture 30" descr="device_0000_102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3463" y="2186244"/>
            <a:ext cx="1722965" cy="2983592"/>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6900" y="2094889"/>
            <a:ext cx="1590890" cy="3007354"/>
          </a:xfrm>
          <a:prstGeom prst="rect">
            <a:avLst/>
          </a:prstGeom>
        </p:spPr>
      </p:pic>
      <p:pic>
        <p:nvPicPr>
          <p:cNvPr id="33" name="Picture 3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96359" y="2136588"/>
            <a:ext cx="1512535" cy="2876565"/>
          </a:xfrm>
          <a:prstGeom prst="rect">
            <a:avLst/>
          </a:prstGeom>
        </p:spPr>
      </p:pic>
      <p:pic>
        <p:nvPicPr>
          <p:cNvPr id="34" name="Picture 33" descr="device_0009_52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94376" y="2460637"/>
            <a:ext cx="1385302" cy="2574325"/>
          </a:xfrm>
          <a:prstGeom prst="rect">
            <a:avLst/>
          </a:prstGeom>
        </p:spPr>
      </p:pic>
    </p:spTree>
    <p:extLst>
      <p:ext uri="{BB962C8B-B14F-4D97-AF65-F5344CB8AC3E}">
        <p14:creationId xmlns:p14="http://schemas.microsoft.com/office/powerpoint/2010/main" val="38491033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FY15 Enterprise visual identity theme">
  <a:themeElements>
    <a:clrScheme name="Custom 3">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BEBEBE"/>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nterprise visual identity theme" id="{041E4B57-B546-4E4C-9130-2E59BB0DA2E9}" vid="{54502E69-7E66-49C4-A5D7-9A91B9FD1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F56B5969AA1BC49BB3A960EF97BEDD6" ma:contentTypeVersion="3" ma:contentTypeDescription="Create a new document." ma:contentTypeScope="" ma:versionID="f2efcbea955fe632c9f7e1d496ce1663">
  <xsd:schema xmlns:xsd="http://www.w3.org/2001/XMLSchema" xmlns:xs="http://www.w3.org/2001/XMLSchema" xmlns:p="http://schemas.microsoft.com/office/2006/metadata/properties" xmlns:ns1="http://schemas.microsoft.com/sharepoint/v3" xmlns:ns2="74a38b85-65de-41c6-8591-8959fc75330f" targetNamespace="http://schemas.microsoft.com/office/2006/metadata/properties" ma:root="true" ma:fieldsID="42385dc830a61df507bd0c44c415014d" ns1:_="" ns2:_="">
    <xsd:import namespace="http://schemas.microsoft.com/sharepoint/v3"/>
    <xsd:import namespace="74a38b85-65de-41c6-8591-8959fc75330f"/>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a38b85-65de-41c6-8591-8959fc753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614A049-6D59-4A11-9C7A-DE9AB310B3CC}"/>
</file>

<file path=customXml/itemProps2.xml><?xml version="1.0" encoding="utf-8"?>
<ds:datastoreItem xmlns:ds="http://schemas.openxmlformats.org/officeDocument/2006/customXml" ds:itemID="{68649F08-20A4-4ED9-825A-2A1770B5B2F6}"/>
</file>

<file path=customXml/itemProps3.xml><?xml version="1.0" encoding="utf-8"?>
<ds:datastoreItem xmlns:ds="http://schemas.openxmlformats.org/officeDocument/2006/customXml" ds:itemID="{C73E7EFD-AB39-4653-B2C1-32687BF83EA1}"/>
</file>

<file path=customXml/itemProps4.xml><?xml version="1.0" encoding="utf-8"?>
<ds:datastoreItem xmlns:ds="http://schemas.openxmlformats.org/officeDocument/2006/customXml" ds:itemID="{C73E7EFD-AB39-4653-B2C1-32687BF83EA1}"/>
</file>

<file path=customXml/itemProps5.xml><?xml version="1.0" encoding="utf-8"?>
<ds:datastoreItem xmlns:ds="http://schemas.openxmlformats.org/officeDocument/2006/customXml" ds:itemID="{AD9343E7-5D78-4F1A-A599-61752706C85B}"/>
</file>

<file path=docProps/app.xml><?xml version="1.0" encoding="utf-8"?>
<Properties xmlns="http://schemas.openxmlformats.org/officeDocument/2006/extended-properties" xmlns:vt="http://schemas.openxmlformats.org/officeDocument/2006/docPropsVTypes">
  <TotalTime>0</TotalTime>
  <Words>2320</Words>
  <Application>Microsoft Office PowerPoint</Application>
  <PresentationFormat>Widescreen</PresentationFormat>
  <Paragraphs>595</Paragraphs>
  <Slides>42</Slides>
  <Notes>42</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ＭＳ Ｐゴシック</vt:lpstr>
      <vt:lpstr>ＭＳ Ｐゴシック</vt:lpstr>
      <vt:lpstr>Arial</vt:lpstr>
      <vt:lpstr>Avenir LT Pro 45 Book</vt:lpstr>
      <vt:lpstr>Calibri</vt:lpstr>
      <vt:lpstr>Courier New</vt:lpstr>
      <vt:lpstr>Segoe Light</vt:lpstr>
      <vt:lpstr>Segoe UI</vt:lpstr>
      <vt:lpstr>Segoe UI Light</vt:lpstr>
      <vt:lpstr>Segoe UI Semilight</vt:lpstr>
      <vt:lpstr>Wingdings</vt:lpstr>
      <vt:lpstr>FY15 Enterprise visual identity theme</vt:lpstr>
      <vt:lpstr>PowerPoint Presentation</vt:lpstr>
      <vt:lpstr>Manufacturing &amp; resources challenges</vt:lpstr>
      <vt:lpstr>Windows in manufacturing &amp; resources</vt:lpstr>
      <vt:lpstr>Windows: The right choice for manufacturing</vt:lpstr>
      <vt:lpstr>PowerPoint Presentation</vt:lpstr>
      <vt:lpstr>PowerPoint Presentation</vt:lpstr>
      <vt:lpstr>PowerPoint Presentation</vt:lpstr>
      <vt:lpstr>PowerPoint Presentation</vt:lpstr>
      <vt:lpstr>PowerPoint Presentation</vt:lpstr>
      <vt:lpstr>PowerPoint Presentation</vt:lpstr>
      <vt:lpstr>Manufacturing &amp; resources scenarios</vt:lpstr>
      <vt:lpstr>PowerPoint Presentation</vt:lpstr>
      <vt:lpstr>PowerPoint Presentation</vt:lpstr>
      <vt:lpstr>PowerPoint Presentation</vt:lpstr>
      <vt:lpstr>PowerPoint Presentation</vt:lpstr>
      <vt:lpstr>PowerPoint Presentation</vt:lpstr>
      <vt:lpstr>New Windows apps for business</vt:lpstr>
      <vt:lpstr>PowerPoint Presentation</vt:lpstr>
      <vt:lpstr>PowerPoint Presentation</vt:lpstr>
      <vt:lpstr>PowerPoint Presentation</vt:lpstr>
      <vt:lpstr>Use Windows apps across all devices</vt:lpstr>
      <vt:lpstr>PowerPoint Presentation</vt:lpstr>
      <vt:lpstr>PowerPoint Presentation</vt:lpstr>
      <vt:lpstr>PowerPoint Presentation</vt:lpstr>
      <vt:lpstr>PowerPoint Presentation</vt:lpstr>
      <vt:lpstr>Offering a unified platform for modern business</vt:lpstr>
      <vt:lpstr>Introducing the Enterprise Mobility Suite</vt:lpstr>
      <vt:lpstr>PowerPoint Presentation</vt:lpstr>
      <vt:lpstr>PowerPoint Presentation</vt:lpstr>
      <vt:lpstr>PowerPoint Presentation</vt:lpstr>
      <vt:lpstr>PowerPoint Presentation</vt:lpstr>
      <vt:lpstr>PowerPoint Presentation</vt:lpstr>
      <vt:lpstr>Customer Evidence: Windows devices in manufacturing</vt:lpstr>
      <vt:lpstr>PowerPoint Presentation</vt:lpstr>
      <vt:lpstr>PowerPoint Presentation</vt:lpstr>
      <vt:lpstr>PowerPoint Presentation</vt:lpstr>
      <vt:lpstr>Range of Windows devices</vt:lpstr>
      <vt:lpstr>Windows devices for manufacturing &amp; resources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Mobility and Devices for Manufacturing &amp; Resources (Customer Leave Behind deck)</dc:title>
  <dc:creator/>
  <cp:lastModifiedBy/>
  <cp:revision>1</cp:revision>
  <dcterms:created xsi:type="dcterms:W3CDTF">2014-10-09T20:25:55Z</dcterms:created>
  <dcterms:modified xsi:type="dcterms:W3CDTF">2015-02-06T19:21:49Z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1cd454bacc149bfbcfd764edd279de7">
    <vt:lpwstr/>
  </property>
  <property fmtid="{D5CDD505-2E9C-101B-9397-08002B2CF9AE}" pid="3" name="TaxKeyword">
    <vt:lpwstr/>
  </property>
  <property fmtid="{D5CDD505-2E9C-101B-9397-08002B2CF9AE}" pid="4" name="Order">
    <vt:r8>317400</vt:r8>
  </property>
  <property fmtid="{D5CDD505-2E9C-101B-9397-08002B2CF9AE}" pid="5" name="_dlc_policyId">
    <vt:lpwstr/>
  </property>
  <property fmtid="{D5CDD505-2E9C-101B-9397-08002B2CF9AE}" pid="6" name="Region">
    <vt:lpwstr/>
  </property>
  <property fmtid="{D5CDD505-2E9C-101B-9397-08002B2CF9AE}" pid="7" name="Confidentiality">
    <vt:lpwstr>216;#customer ready|8986c41d-21c5-4f8f-8a12-ea4625b46858</vt:lpwstr>
  </property>
  <property fmtid="{D5CDD505-2E9C-101B-9397-08002B2CF9AE}" pid="8" name="ItemType">
    <vt:lpwstr>3;#customer presentations|18e9ae94-e321-4eea-82d2-ad5b2f470f3c</vt:lpwstr>
  </property>
  <property fmtid="{D5CDD505-2E9C-101B-9397-08002B2CF9AE}" pid="9" name="ContentTypeId">
    <vt:lpwstr>0x010100CF56B5969AA1BC49BB3A960EF97BEDD6</vt:lpwstr>
  </property>
  <property fmtid="{D5CDD505-2E9C-101B-9397-08002B2CF9AE}" pid="10" name="bc28b5f076654a3b96073bbbebfeb8c9">
    <vt:lpwstr/>
  </property>
  <property fmtid="{D5CDD505-2E9C-101B-9397-08002B2CF9AE}" pid="11" name="Industries">
    <vt:lpwstr>1773;#manufacturing and resources sector|868ab31c-08df-4f88-9150-9f7feacdc972;#316;#discrete manufacturing industry|849cc5cd-9e2e-43b0-bb40-7dfe9bc975a9;#674;#process manufacturing and resources industry|68dc1d8e-4c49-4076-8751-ae26e825a956;#786;#oil and gas industry|0299a6ef-0a37-45c8-972e-a7af95632f5f;#675;#power and utilities industry|af631cda-2f0a-4614-97c1-eefe7e0db205;#787;#resources and environment agencies|17ecb818-3a29-4403-8e8b-c70e37168f15;#788;#mining industry|caf9ef17-c002-4cd1-80b4-8845cabcf86d</vt:lpwstr>
  </property>
  <property fmtid="{D5CDD505-2E9C-101B-9397-08002B2CF9AE}" pid="12" name="Roles">
    <vt:lpwstr/>
  </property>
  <property fmtid="{D5CDD505-2E9C-101B-9397-08002B2CF9AE}" pid="13" name="j4d667fb28274e85b2214f6e751c8d1f">
    <vt:lpwstr/>
  </property>
  <property fmtid="{D5CDD505-2E9C-101B-9397-08002B2CF9AE}" pid="14" name="MSProducts">
    <vt:lpwstr/>
  </property>
  <property fmtid="{D5CDD505-2E9C-101B-9397-08002B2CF9AE}" pid="15" name="SMSGDomain">
    <vt:lpwstr>179;#Windows Division|02060bcf-ed70-4849-aa5b-8abb20bff174;#180;#Windows Domain|394afea1-7a30-43aa-ba56-b48b78e065b4;#258;#Marketing and Operations|4e55053f-00bf-4a09-94d0-fbe9f56e7b2c;#86;#Windows Business Group|0345b95b-a01a-476d-9ed3-4bc6428075b5</vt:lpwstr>
  </property>
  <property fmtid="{D5CDD505-2E9C-101B-9397-08002B2CF9AE}" pid="16" name="Competitors">
    <vt:lpwstr/>
  </property>
  <property fmtid="{D5CDD505-2E9C-101B-9397-08002B2CF9AE}" pid="17" name="ItemRetentionFormula">
    <vt:lpwstr/>
  </property>
  <property fmtid="{D5CDD505-2E9C-101B-9397-08002B2CF9AE}" pid="18" name="BusinessArchitecture">
    <vt:lpwstr/>
  </property>
  <property fmtid="{D5CDD505-2E9C-101B-9397-08002B2CF9AE}" pid="19" name="SMSGTags">
    <vt:lpwstr/>
  </property>
  <property fmtid="{D5CDD505-2E9C-101B-9397-08002B2CF9AE}" pid="20" name="j031aa32f4154c8c9a646efae715ebde">
    <vt:lpwstr/>
  </property>
  <property fmtid="{D5CDD505-2E9C-101B-9397-08002B2CF9AE}" pid="21" name="Products">
    <vt:lpwstr>183;#Windows (family)|11182676-d3c8-405d-bf7b-bf8604ca2c9e;#381;#tablets|326a8ebe-6aad-424e-8112-fc501e640edd</vt:lpwstr>
  </property>
  <property fmtid="{D5CDD505-2E9C-101B-9397-08002B2CF9AE}" pid="22" name="_dlc_DocIdItemGuid">
    <vt:lpwstr>93f1196f-9ab0-401a-93c0-f29b0acd1484</vt:lpwstr>
  </property>
  <property fmtid="{D5CDD505-2E9C-101B-9397-08002B2CF9AE}" pid="23" name="EnterpriseDomainTags">
    <vt:lpwstr/>
  </property>
  <property fmtid="{D5CDD505-2E9C-101B-9397-08002B2CF9AE}" pid="24" name="l311460e3fdf46688abc31ddb7bdc05a">
    <vt:lpwstr/>
  </property>
  <property fmtid="{D5CDD505-2E9C-101B-9397-08002B2CF9AE}" pid="25" name="Segments">
    <vt:lpwstr>12;#SMSG Readiness|c6595b84-b463-470a-bb46-2a47364645be</vt:lpwstr>
  </property>
  <property fmtid="{D5CDD505-2E9C-101B-9397-08002B2CF9AE}" pid="26" name="ActivitiesAndPrograms">
    <vt:lpwstr>184;#Microsoft product launch campaigns|e634bb7f-b77b-4305-b346-03da1c4c6f6e</vt:lpwstr>
  </property>
  <property fmtid="{D5CDD505-2E9C-101B-9397-08002B2CF9AE}" pid="27" name="Partners">
    <vt:lpwstr/>
  </property>
  <property fmtid="{D5CDD505-2E9C-101B-9397-08002B2CF9AE}" pid="28" name="WorkflowChangePath">
    <vt:lpwstr>11c92585-ca0d-44d8-8098-65f21bba416d,2;11c92585-ca0d-44d8-8098-65f21bba416d,2;11c92585-ca0d-44d8-8098-65f21bba416d,2;11c92585-ca0d-44d8-8098-65f21bba416d,2;11c92585-ca0d-44d8-8098-65f21bba416d,6;8bc120c4-38c3-4960-b275-516287bab305,19;ae1f7f3d-2472-48b1-8e929cdc8-ef5a-4aed-ad88-a2076c847023,245;e929cdc8-ef5a-4aed-ad88-a2076c847023,249;e929cdc8-ef5a-4aed-ad88-a2076c847023,271;e929cdc8-ef5a-4aed-ad88-a2076c847023,284;e929cdc8-ef5a-4aed-ad88-a2076c847023,295;e929cdc8-ef5a-4aed-ad88-a2076c847023,304;e929cdc8-ef5a-4aed-ad88-a2076c847023,304;e929cdc8-ef5a-4aed-ad88-a2076c847023,321;e929cdc8-ef5a-4aed-ad88-a2076c847023,338;e929cdc8-ef5a-4aed-ad88-a2076c847023,343;e929cdc8-ef5a-4aed-ad88-a2076c847023,352;</vt:lpwstr>
  </property>
  <property fmtid="{D5CDD505-2E9C-101B-9397-08002B2CF9AE}" pid="29" name="la4444b61d19467597d63190b69ac227">
    <vt:lpwstr/>
  </property>
  <property fmtid="{D5CDD505-2E9C-101B-9397-08002B2CF9AE}" pid="30" name="Groups">
    <vt:lpwstr>181;#SMSG Readiness|c6595b84-b463-470a-bb46-2a47364645be;#182;#Windows Business Group|0345b95b-a01a-476d-9ed3-4bc6428075b5;#14;#Marketing and Operations|4e55053f-00bf-4a09-94d0-fbe9f56e7b2c</vt:lpwstr>
  </property>
  <property fmtid="{D5CDD505-2E9C-101B-9397-08002B2CF9AE}" pid="31" name="Topics">
    <vt:lpwstr/>
  </property>
  <property fmtid="{D5CDD505-2E9C-101B-9397-08002B2CF9AE}" pid="32" name="MSProductsTaxHTField0">
    <vt:lpwstr/>
  </property>
  <property fmtid="{D5CDD505-2E9C-101B-9397-08002B2CF9AE}" pid="33" name="Languages">
    <vt:lpwstr>42;#English|cb91f272-ce4d-4a7e-9bbf-78b58e3d188d</vt:lpwstr>
  </property>
  <property fmtid="{D5CDD505-2E9C-101B-9397-08002B2CF9AE}" pid="34" name="_docset_NoMedatataSyncRequired">
    <vt:lpwstr>False</vt:lpwstr>
  </property>
  <property fmtid="{D5CDD505-2E9C-101B-9397-08002B2CF9AE}" pid="35" name="messageframeworktype">
    <vt:lpwstr/>
  </property>
  <property fmtid="{D5CDD505-2E9C-101B-9397-08002B2CF9AE}" pid="36" name="MSLanguage">
    <vt:lpwstr/>
  </property>
  <property fmtid="{D5CDD505-2E9C-101B-9397-08002B2CF9AE}" pid="37" name="cb7870d3641f4a52807a63577a9c1b08">
    <vt:lpwstr/>
  </property>
  <property fmtid="{D5CDD505-2E9C-101B-9397-08002B2CF9AE}" pid="38" name="TechnicalLevel">
    <vt:lpwstr/>
  </property>
  <property fmtid="{D5CDD505-2E9C-101B-9397-08002B2CF9AE}" pid="39" name="Audiences">
    <vt:lpwstr/>
  </property>
  <property fmtid="{D5CDD505-2E9C-101B-9397-08002B2CF9AE}" pid="40" name="LearningOrganization">
    <vt:lpwstr/>
  </property>
  <property fmtid="{D5CDD505-2E9C-101B-9397-08002B2CF9AE}" pid="41" name="EmployeeRole">
    <vt:lpwstr/>
  </property>
  <property fmtid="{D5CDD505-2E9C-101B-9397-08002B2CF9AE}" pid="42" name="LearningDeliveryMethod">
    <vt:lpwstr/>
  </property>
  <property fmtid="{D5CDD505-2E9C-101B-9397-08002B2CF9AE}" pid="43" name="SalesGeography">
    <vt:lpwstr/>
  </property>
</Properties>
</file>