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60" r:id="rId6"/>
    <p:sldId id="259" r:id="rId7"/>
    <p:sldId id="276" r:id="rId8"/>
    <p:sldId id="278" r:id="rId9"/>
    <p:sldId id="262" r:id="rId10"/>
    <p:sldId id="277" r:id="rId11"/>
    <p:sldId id="279" r:id="rId12"/>
    <p:sldId id="26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2C6"/>
    <a:srgbClr val="1F497D"/>
    <a:srgbClr val="1F4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>
        <p:scale>
          <a:sx n="100" d="100"/>
          <a:sy n="100" d="100"/>
        </p:scale>
        <p:origin x="-1112" y="-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Documents%20and%20Settings\ihamilto\My%20Documents\Encrypted\Broadcast%20Asia\BW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002617214732"/>
          <c:y val="0.18237933263578"/>
          <c:w val="0.777745643665359"/>
          <c:h val="0.44805568255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Sheet1!$A$29</c:f>
              <c:strCache>
                <c:ptCount val="1"/>
                <c:pt idx="0">
                  <c:v>LA Metro</c:v>
                </c:pt>
              </c:strCache>
            </c:strRef>
          </c:tx>
          <c:spPr>
            <a:solidFill>
              <a:srgbClr val="808080">
                <a:lumMod val="40000"/>
                <a:lumOff val="60000"/>
              </a:srgbClr>
            </a:solidFill>
          </c:spPr>
          <c:invertIfNegative val="0"/>
          <c:cat>
            <c:multiLvlStrRef>
              <c:f>Sheet1!$C$27:$H$28</c:f>
              <c:multiLvlStrCache>
                <c:ptCount val="6"/>
                <c:lvl>
                  <c:pt idx="0">
                    <c:v>TCP</c:v>
                  </c:pt>
                  <c:pt idx="1">
                    <c:v>Signiant</c:v>
                  </c:pt>
                  <c:pt idx="2">
                    <c:v>TCP</c:v>
                  </c:pt>
                  <c:pt idx="3">
                    <c:v>Signiant</c:v>
                  </c:pt>
                  <c:pt idx="4">
                    <c:v>TCP</c:v>
                  </c:pt>
                  <c:pt idx="5">
                    <c:v>Signiant</c:v>
                  </c:pt>
                </c:lvl>
                <c:lvl>
                  <c:pt idx="0">
                    <c:v>100 Mbps</c:v>
                  </c:pt>
                  <c:pt idx="2">
                    <c:v>500 Mbps</c:v>
                  </c:pt>
                  <c:pt idx="4">
                    <c:v>1 Gbps</c:v>
                  </c:pt>
                </c:lvl>
              </c:multiLvlStrCache>
            </c:multiLvlStrRef>
          </c:cat>
          <c:val>
            <c:numRef>
              <c:f>Sheet1!$C$29:$H$29</c:f>
              <c:numCache>
                <c:formatCode>m:ss</c:formatCode>
                <c:ptCount val="6"/>
                <c:pt idx="0">
                  <c:v>0.00101501987762959</c:v>
                </c:pt>
                <c:pt idx="1">
                  <c:v>0.000365497076023392</c:v>
                </c:pt>
                <c:pt idx="2">
                  <c:v>0.00101501987762959</c:v>
                </c:pt>
                <c:pt idx="3">
                  <c:v>7.30994152046784E-5</c:v>
                </c:pt>
                <c:pt idx="4">
                  <c:v>0.00101501987762959</c:v>
                </c:pt>
                <c:pt idx="5">
                  <c:v>3.63911860635858E-5</c:v>
                </c:pt>
              </c:numCache>
            </c:numRef>
          </c:val>
        </c:ser>
        <c:ser>
          <c:idx val="1"/>
          <c:order val="1"/>
          <c:tx>
            <c:strRef>
              <c:f>Sheet1!$A$30</c:f>
              <c:strCache>
                <c:ptCount val="1"/>
                <c:pt idx="0">
                  <c:v>LA to NY</c:v>
                </c:pt>
              </c:strCache>
            </c:strRef>
          </c:tx>
          <c:spPr>
            <a:solidFill>
              <a:srgbClr val="606060"/>
            </a:solidFill>
          </c:spPr>
          <c:invertIfNegative val="0"/>
          <c:cat>
            <c:multiLvlStrRef>
              <c:f>Sheet1!$C$27:$H$28</c:f>
              <c:multiLvlStrCache>
                <c:ptCount val="6"/>
                <c:lvl>
                  <c:pt idx="0">
                    <c:v>TCP</c:v>
                  </c:pt>
                  <c:pt idx="1">
                    <c:v>Signiant</c:v>
                  </c:pt>
                  <c:pt idx="2">
                    <c:v>TCP</c:v>
                  </c:pt>
                  <c:pt idx="3">
                    <c:v>Signiant</c:v>
                  </c:pt>
                  <c:pt idx="4">
                    <c:v>TCP</c:v>
                  </c:pt>
                  <c:pt idx="5">
                    <c:v>Signiant</c:v>
                  </c:pt>
                </c:lvl>
                <c:lvl>
                  <c:pt idx="0">
                    <c:v>100 Mbps</c:v>
                  </c:pt>
                  <c:pt idx="2">
                    <c:v>500 Mbps</c:v>
                  </c:pt>
                  <c:pt idx="4">
                    <c:v>1 Gbps</c:v>
                  </c:pt>
                </c:lvl>
              </c:multiLvlStrCache>
            </c:multiLvlStrRef>
          </c:cat>
          <c:val>
            <c:numRef>
              <c:f>Sheet1!$C$30:$H$30</c:f>
              <c:numCache>
                <c:formatCode>m:ss</c:formatCode>
                <c:ptCount val="6"/>
                <c:pt idx="0">
                  <c:v>0.0038738057149952</c:v>
                </c:pt>
                <c:pt idx="1">
                  <c:v>0.000365497076023392</c:v>
                </c:pt>
                <c:pt idx="2">
                  <c:v>0.0038738057149952</c:v>
                </c:pt>
                <c:pt idx="3">
                  <c:v>7.30994152046784E-5</c:v>
                </c:pt>
                <c:pt idx="4">
                  <c:v>0.0038738057149952</c:v>
                </c:pt>
                <c:pt idx="5">
                  <c:v>3.64150354483369E-5</c:v>
                </c:pt>
              </c:numCache>
            </c:numRef>
          </c:val>
        </c:ser>
        <c:ser>
          <c:idx val="2"/>
          <c:order val="2"/>
          <c:tx>
            <c:strRef>
              <c:f>Sheet1!$A$31</c:f>
              <c:strCache>
                <c:ptCount val="1"/>
                <c:pt idx="0">
                  <c:v>LA to London</c:v>
                </c:pt>
              </c:strCache>
            </c:strRef>
          </c:tx>
          <c:spPr>
            <a:solidFill>
              <a:srgbClr val="7E9E24"/>
            </a:solidFill>
          </c:spPr>
          <c:invertIfNegative val="0"/>
          <c:cat>
            <c:multiLvlStrRef>
              <c:f>Sheet1!$C$27:$H$28</c:f>
              <c:multiLvlStrCache>
                <c:ptCount val="6"/>
                <c:lvl>
                  <c:pt idx="0">
                    <c:v>TCP</c:v>
                  </c:pt>
                  <c:pt idx="1">
                    <c:v>Signiant</c:v>
                  </c:pt>
                  <c:pt idx="2">
                    <c:v>TCP</c:v>
                  </c:pt>
                  <c:pt idx="3">
                    <c:v>Signiant</c:v>
                  </c:pt>
                  <c:pt idx="4">
                    <c:v>TCP</c:v>
                  </c:pt>
                  <c:pt idx="5">
                    <c:v>Signiant</c:v>
                  </c:pt>
                </c:lvl>
                <c:lvl>
                  <c:pt idx="0">
                    <c:v>100 Mbps</c:v>
                  </c:pt>
                  <c:pt idx="2">
                    <c:v>500 Mbps</c:v>
                  </c:pt>
                  <c:pt idx="4">
                    <c:v>1 Gbps</c:v>
                  </c:pt>
                </c:lvl>
              </c:multiLvlStrCache>
            </c:multiLvlStrRef>
          </c:cat>
          <c:val>
            <c:numRef>
              <c:f>Sheet1!$C$31:$H$31</c:f>
              <c:numCache>
                <c:formatCode>m:ss</c:formatCode>
                <c:ptCount val="6"/>
                <c:pt idx="0">
                  <c:v>0.00762604175390858</c:v>
                </c:pt>
                <c:pt idx="1">
                  <c:v>0.000365497076023392</c:v>
                </c:pt>
                <c:pt idx="2">
                  <c:v>0.00762604175390858</c:v>
                </c:pt>
                <c:pt idx="3">
                  <c:v>7.30994152046784E-5</c:v>
                </c:pt>
                <c:pt idx="4">
                  <c:v>0.00762604175390858</c:v>
                </c:pt>
                <c:pt idx="5">
                  <c:v>3.63691134389131E-5</c:v>
                </c:pt>
              </c:numCache>
            </c:numRef>
          </c:val>
        </c:ser>
        <c:ser>
          <c:idx val="3"/>
          <c:order val="3"/>
          <c:tx>
            <c:strRef>
              <c:f>Sheet1!$A$32</c:f>
              <c:strCache>
                <c:ptCount val="1"/>
                <c:pt idx="0">
                  <c:v>LA to Singapore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cat>
            <c:multiLvlStrRef>
              <c:f>Sheet1!$C$27:$H$28</c:f>
              <c:multiLvlStrCache>
                <c:ptCount val="6"/>
                <c:lvl>
                  <c:pt idx="0">
                    <c:v>TCP</c:v>
                  </c:pt>
                  <c:pt idx="1">
                    <c:v>Signiant</c:v>
                  </c:pt>
                  <c:pt idx="2">
                    <c:v>TCP</c:v>
                  </c:pt>
                  <c:pt idx="3">
                    <c:v>Signiant</c:v>
                  </c:pt>
                  <c:pt idx="4">
                    <c:v>TCP</c:v>
                  </c:pt>
                  <c:pt idx="5">
                    <c:v>Signiant</c:v>
                  </c:pt>
                </c:lvl>
                <c:lvl>
                  <c:pt idx="0">
                    <c:v>100 Mbps</c:v>
                  </c:pt>
                  <c:pt idx="2">
                    <c:v>500 Mbps</c:v>
                  </c:pt>
                  <c:pt idx="4">
                    <c:v>1 Gbps</c:v>
                  </c:pt>
                </c:lvl>
              </c:multiLvlStrCache>
            </c:multiLvlStrRef>
          </c:cat>
          <c:val>
            <c:numRef>
              <c:f>Sheet1!$C$32:$H$32</c:f>
              <c:numCache>
                <c:formatCode>m:ss</c:formatCode>
                <c:ptCount val="6"/>
                <c:pt idx="0">
                  <c:v>0.0146395092293088</c:v>
                </c:pt>
                <c:pt idx="1">
                  <c:v>0.000365497076023392</c:v>
                </c:pt>
                <c:pt idx="2">
                  <c:v>0.0146395092293088</c:v>
                </c:pt>
                <c:pt idx="3">
                  <c:v>7.30994152046784E-5</c:v>
                </c:pt>
                <c:pt idx="4">
                  <c:v>0.0146395092293088</c:v>
                </c:pt>
                <c:pt idx="5">
                  <c:v>3.63833521926003E-5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0666296"/>
        <c:axId val="2133103368"/>
      </c:barChart>
      <c:catAx>
        <c:axId val="2140666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33103368"/>
        <c:crosses val="autoZero"/>
        <c:auto val="1"/>
        <c:lblAlgn val="ctr"/>
        <c:lblOffset val="100"/>
        <c:noMultiLvlLbl val="0"/>
      </c:catAx>
      <c:valAx>
        <c:axId val="2133103368"/>
        <c:scaling>
          <c:orientation val="minMax"/>
          <c:max val="0.016666667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solidFill>
                      <a:srgbClr val="FFFFFF"/>
                    </a:solidFill>
                  </a:defRPr>
                </a:pPr>
                <a:r>
                  <a:rPr lang="en-US" sz="800">
                    <a:solidFill>
                      <a:srgbClr val="FFFFFF"/>
                    </a:solidFill>
                  </a:rPr>
                  <a:t>Hours</a:t>
                </a:r>
              </a:p>
            </c:rich>
          </c:tx>
          <c:layout>
            <c:manualLayout>
              <c:xMode val="edge"/>
              <c:yMode val="edge"/>
              <c:x val="0.105953078579901"/>
              <c:y val="0.303383254517336"/>
            </c:manualLayout>
          </c:layout>
          <c:overlay val="0"/>
        </c:title>
        <c:numFmt formatCode="m:ss" sourceLinked="1"/>
        <c:majorTickMark val="none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2140666296"/>
        <c:crosses val="autoZero"/>
        <c:crossBetween val="between"/>
        <c:majorUnit val="0.004166667"/>
      </c:valAx>
      <c:dTable>
        <c:showHorzBorder val="1"/>
        <c:showVertBorder val="0"/>
        <c:showOutline val="1"/>
        <c:showKeys val="1"/>
        <c:spPr>
          <a:noFill/>
          <a:ln>
            <a:noFill/>
          </a:ln>
        </c:spPr>
        <c:txPr>
          <a:bodyPr/>
          <a:lstStyle/>
          <a:p>
            <a:pPr rtl="0">
              <a:defRPr>
                <a:solidFill>
                  <a:schemeClr val="bg1"/>
                </a:solidFill>
              </a:defRPr>
            </a:pPr>
            <a:endParaRPr lang="en-US"/>
          </a:p>
        </c:txPr>
      </c:dTable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700">
          <a:latin typeface="Calibri"/>
          <a:cs typeface="Calibri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88FC7-E2BF-724E-B3BF-D050B0263511}" type="datetimeFigureOut">
              <a:rPr lang="en-US" smtClean="0"/>
              <a:t>6/10/15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0E997-FDDB-004C-B921-58A71DC03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6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72FE-910B-4308-BD21-713B9EDF915B}" type="datetimeFigureOut">
              <a:rPr lang="en-US" smtClean="0"/>
              <a:t>6/10/15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7C09-0FF3-4001-A778-1549A650E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0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72FE-910B-4308-BD21-713B9EDF915B}" type="datetimeFigureOut">
              <a:rPr lang="en-US" smtClean="0"/>
              <a:t>6/10/15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7C09-0FF3-4001-A778-1549A650E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8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72FE-910B-4308-BD21-713B9EDF915B}" type="datetimeFigureOut">
              <a:rPr lang="en-US" smtClean="0"/>
              <a:t>6/10/15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7C09-0FF3-4001-A778-1549A650E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36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urBkg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7510"/>
            <a:ext cx="9155113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875110"/>
            <a:ext cx="9144000" cy="157163"/>
          </a:xfrm>
          <a:prstGeom prst="rect">
            <a:avLst/>
          </a:prstGeom>
          <a:solidFill>
            <a:srgbClr val="1B1B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3693319"/>
            <a:ext cx="9144000" cy="158354"/>
          </a:xfrm>
          <a:prstGeom prst="rect">
            <a:avLst/>
          </a:prstGeom>
          <a:solidFill>
            <a:srgbClr val="1B1B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12" descr="signiant-blu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1" y="83344"/>
            <a:ext cx="1592263" cy="46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30" y="1710526"/>
            <a:ext cx="8229600" cy="51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4400" b="0" kern="1200" cap="none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56431" y="2241565"/>
            <a:ext cx="8129588" cy="98583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 sz="2400" baseline="0">
                <a:solidFill>
                  <a:srgbClr val="F2F2F2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5864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792" y="963087"/>
            <a:ext cx="8240761" cy="37509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1954" y="107425"/>
            <a:ext cx="6844517" cy="40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600" b="0" kern="1200" cap="all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512BF-DB48-714F-9D4A-7120E149277B}" type="slidenum">
              <a:rPr lang="en-US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709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76656" y="1222433"/>
            <a:ext cx="7792148" cy="339585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0D0D0D"/>
                </a:solidFill>
              </a:defRPr>
            </a:lvl1pPr>
            <a:lvl2pPr>
              <a:defRPr lang="en-US" sz="2000" dirty="0" smtClean="0">
                <a:solidFill>
                  <a:srgbClr val="0D0D0D"/>
                </a:solidFill>
                <a:latin typeface="+mn-lt"/>
                <a:ea typeface="+mn-ea"/>
              </a:defRPr>
            </a:lvl2pPr>
            <a:lvl3pPr>
              <a:defRPr>
                <a:solidFill>
                  <a:srgbClr val="0D0D0D"/>
                </a:solidFill>
              </a:defRPr>
            </a:lvl3pPr>
            <a:lvl4pPr>
              <a:defRPr>
                <a:solidFill>
                  <a:srgbClr val="0D0D0D"/>
                </a:solidFill>
              </a:defRPr>
            </a:lvl4pPr>
            <a:lvl5pPr>
              <a:defRPr>
                <a:solidFill>
                  <a:srgbClr val="0D0D0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93775" y="679049"/>
            <a:ext cx="7754937" cy="389051"/>
          </a:xfrm>
          <a:prstGeom prst="rect">
            <a:avLst/>
          </a:prstGeom>
          <a:noFill/>
        </p:spPr>
        <p:txBody>
          <a:bodyPr vert="horz"/>
          <a:lstStyle>
            <a:lvl1pPr algn="ctr">
              <a:defRPr sz="24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279400" indent="0">
              <a:buNone/>
              <a:defRPr/>
            </a:lvl3pPr>
            <a:lvl4pPr marL="571500" indent="0">
              <a:buNone/>
              <a:defRPr/>
            </a:lvl4pPr>
            <a:lvl5pPr marL="8001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1954" y="107425"/>
            <a:ext cx="6844517" cy="40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600" b="0" kern="1200" cap="all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BDA4D-9FA2-3940-B3FB-2D86C19DAC85}" type="slidenum">
              <a:rPr lang="en-US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1430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spli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74026" y="1485696"/>
            <a:ext cx="3719934" cy="2989564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0D0D0D"/>
                </a:solidFill>
              </a:defRPr>
            </a:lvl1pPr>
            <a:lvl2pPr>
              <a:defRPr lang="en-US" sz="2000" dirty="0" smtClean="0">
                <a:solidFill>
                  <a:srgbClr val="0D0D0D"/>
                </a:solidFill>
                <a:latin typeface="+mn-lt"/>
                <a:ea typeface="+mn-ea"/>
              </a:defRPr>
            </a:lvl2pPr>
            <a:lvl3pPr>
              <a:defRPr>
                <a:solidFill>
                  <a:srgbClr val="0D0D0D"/>
                </a:solidFill>
              </a:defRPr>
            </a:lvl3pPr>
            <a:lvl4pPr>
              <a:defRPr>
                <a:solidFill>
                  <a:srgbClr val="0D0D0D"/>
                </a:solidFill>
              </a:defRPr>
            </a:lvl4pPr>
            <a:lvl5pPr>
              <a:defRPr>
                <a:solidFill>
                  <a:srgbClr val="0D0D0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83113" y="1484869"/>
            <a:ext cx="4120512" cy="299039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1954" y="107425"/>
            <a:ext cx="6844517" cy="40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600" b="0" kern="1200" cap="all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93775" y="679049"/>
            <a:ext cx="7754937" cy="389051"/>
          </a:xfrm>
          <a:prstGeom prst="rect">
            <a:avLst/>
          </a:prstGeom>
          <a:noFill/>
        </p:spPr>
        <p:txBody>
          <a:bodyPr vert="horz"/>
          <a:lstStyle>
            <a:lvl1pPr algn="ctr">
              <a:defRPr sz="24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279400" indent="0">
              <a:buNone/>
              <a:defRPr/>
            </a:lvl3pPr>
            <a:lvl4pPr marL="571500" indent="0">
              <a:buNone/>
              <a:defRPr/>
            </a:lvl4pPr>
            <a:lvl5pPr marL="8001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F293-3823-9E46-BF76-C70125CD2CCF}" type="slidenum">
              <a:rPr lang="en-US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695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93775" y="679049"/>
            <a:ext cx="7754937" cy="389051"/>
          </a:xfrm>
          <a:prstGeom prst="rect">
            <a:avLst/>
          </a:prstGeom>
          <a:noFill/>
        </p:spPr>
        <p:txBody>
          <a:bodyPr vert="horz"/>
          <a:lstStyle>
            <a:lvl1pPr algn="ctr">
              <a:defRPr sz="24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279400" indent="0">
              <a:buNone/>
              <a:defRPr/>
            </a:lvl3pPr>
            <a:lvl4pPr marL="571500" indent="0">
              <a:buNone/>
              <a:defRPr/>
            </a:lvl4pPr>
            <a:lvl5pPr marL="8001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1954" y="107425"/>
            <a:ext cx="6844517" cy="40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600" b="0" kern="1200" cap="all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D10FA-D625-B64E-A101-66F586248CA0}" type="slidenum">
              <a:rPr lang="en-US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465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>
            <a:cxnSpLocks noChangeShapeType="1"/>
          </p:cNvCxnSpPr>
          <p:nvPr userDrawn="1"/>
        </p:nvCxnSpPr>
        <p:spPr bwMode="auto">
          <a:xfrm>
            <a:off x="889000" y="2516981"/>
            <a:ext cx="7416800" cy="0"/>
          </a:xfrm>
          <a:prstGeom prst="line">
            <a:avLst/>
          </a:prstGeom>
          <a:noFill/>
          <a:ln w="12700">
            <a:solidFill>
              <a:srgbClr val="AEBF08"/>
            </a:solidFill>
            <a:round/>
            <a:headEnd/>
            <a:tailEnd/>
          </a:ln>
        </p:spPr>
      </p:cxn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16038" y="1115616"/>
            <a:ext cx="6318250" cy="124301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16038" y="3117818"/>
            <a:ext cx="6521450" cy="481442"/>
          </a:xfrm>
          <a:prstGeom prst="rect">
            <a:avLst/>
          </a:prstGeom>
        </p:spPr>
        <p:txBody>
          <a:bodyPr vert="horz"/>
          <a:lstStyle>
            <a:lvl1pPr algn="ctr">
              <a:defRPr sz="4000" cap="all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buNone/>
              <a:defRPr sz="900" b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94399A7-AB79-1C48-B1BD-5D9213B9B299}" type="slidenum">
              <a:rPr lang="en-US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001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>
            <a:cxnSpLocks noChangeShapeType="1"/>
          </p:cNvCxnSpPr>
          <p:nvPr userDrawn="1"/>
        </p:nvCxnSpPr>
        <p:spPr bwMode="auto">
          <a:xfrm>
            <a:off x="889000" y="2516981"/>
            <a:ext cx="7416800" cy="0"/>
          </a:xfrm>
          <a:prstGeom prst="line">
            <a:avLst/>
          </a:prstGeom>
          <a:noFill/>
          <a:ln w="12700">
            <a:solidFill>
              <a:srgbClr val="AEBF08"/>
            </a:solidFill>
            <a:round/>
            <a:headEnd/>
            <a:tailEnd/>
          </a:ln>
        </p:spPr>
      </p:cxn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16392" y="2957116"/>
            <a:ext cx="6318250" cy="124301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16038" y="1488282"/>
            <a:ext cx="6521450" cy="481442"/>
          </a:xfrm>
          <a:prstGeom prst="rect">
            <a:avLst/>
          </a:prstGeom>
        </p:spPr>
        <p:txBody>
          <a:bodyPr vert="horz"/>
          <a:lstStyle>
            <a:lvl1pPr algn="ctr">
              <a:defRPr sz="4000" cap="all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buNone/>
              <a:defRPr sz="900" b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75BC38A-F811-5440-A401-C1CFC6B46B36}" type="slidenum">
              <a:rPr lang="en-US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183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>
            <a:cxnSpLocks noChangeShapeType="1"/>
          </p:cNvCxnSpPr>
          <p:nvPr userDrawn="1"/>
        </p:nvCxnSpPr>
        <p:spPr bwMode="auto">
          <a:xfrm>
            <a:off x="889000" y="2516981"/>
            <a:ext cx="7416800" cy="0"/>
          </a:xfrm>
          <a:prstGeom prst="line">
            <a:avLst/>
          </a:prstGeom>
          <a:noFill/>
          <a:ln w="12700">
            <a:solidFill>
              <a:srgbClr val="AEBF08"/>
            </a:solidFill>
            <a:round/>
            <a:headEnd/>
            <a:tailEnd/>
          </a:ln>
        </p:spPr>
      </p:cxn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16038" y="1488282"/>
            <a:ext cx="6521450" cy="481442"/>
          </a:xfrm>
          <a:prstGeom prst="rect">
            <a:avLst/>
          </a:prstGeom>
        </p:spPr>
        <p:txBody>
          <a:bodyPr vert="horz"/>
          <a:lstStyle>
            <a:lvl1pPr algn="ctr">
              <a:defRPr sz="4000" cap="all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buNone/>
              <a:defRPr sz="900" b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65D7887-C3DC-5A40-AEFC-9230312B198E}" type="slidenum">
              <a:rPr lang="en-US">
                <a:solidFill>
                  <a:srgbClr val="FFFFFF"/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99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72FE-910B-4308-BD21-713B9EDF915B}" type="datetimeFigureOut">
              <a:rPr lang="en-US" smtClean="0"/>
              <a:t>6/10/15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7C09-0FF3-4001-A778-1549A650E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1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72FE-910B-4308-BD21-713B9EDF915B}" type="datetimeFigureOut">
              <a:rPr lang="en-US" smtClean="0"/>
              <a:t>6/10/15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7C09-0FF3-4001-A778-1549A650E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2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72FE-910B-4308-BD21-713B9EDF915B}" type="datetimeFigureOut">
              <a:rPr lang="en-US" smtClean="0"/>
              <a:t>6/10/15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7C09-0FF3-4001-A778-1549A650E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2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72FE-910B-4308-BD21-713B9EDF915B}" type="datetimeFigureOut">
              <a:rPr lang="en-US" smtClean="0"/>
              <a:t>6/10/15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7C09-0FF3-4001-A778-1549A650E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3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72FE-910B-4308-BD21-713B9EDF915B}" type="datetimeFigureOut">
              <a:rPr lang="en-US" smtClean="0"/>
              <a:t>6/10/15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7C09-0FF3-4001-A778-1549A650E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72FE-910B-4308-BD21-713B9EDF915B}" type="datetimeFigureOut">
              <a:rPr lang="en-US" smtClean="0"/>
              <a:t>6/10/15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7C09-0FF3-4001-A778-1549A650E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4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72FE-910B-4308-BD21-713B9EDF915B}" type="datetimeFigureOut">
              <a:rPr lang="en-US" smtClean="0"/>
              <a:t>6/10/15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7C09-0FF3-4001-A778-1549A650E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3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72FE-910B-4308-BD21-713B9EDF915B}" type="datetimeFigureOut">
              <a:rPr lang="en-US" smtClean="0"/>
              <a:t>6/10/15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7C09-0FF3-4001-A778-1549A650E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3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hyperlink" Target="http://www.twitter.com/signiant" TargetMode="Externa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B72FE-910B-4308-BD21-713B9EDF915B}" type="datetimeFigureOut">
              <a:rPr lang="en-US" smtClean="0"/>
              <a:t>6/10/15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27C09-0FF3-4001-A778-1549A650E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6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/>
        </p:nvSpPr>
        <p:spPr bwMode="auto">
          <a:xfrm>
            <a:off x="0" y="4897041"/>
            <a:ext cx="9144000" cy="257175"/>
          </a:xfrm>
          <a:prstGeom prst="rect">
            <a:avLst/>
          </a:pr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Text Box 9"/>
          <p:cNvSpPr txBox="1">
            <a:spLocks noChangeArrowheads="1"/>
          </p:cNvSpPr>
          <p:nvPr userDrawn="1"/>
        </p:nvSpPr>
        <p:spPr bwMode="auto">
          <a:xfrm>
            <a:off x="106363" y="4953000"/>
            <a:ext cx="21913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© Signiant, </a:t>
            </a:r>
            <a:r>
              <a:rPr lang="en-US" sz="800" dirty="0" smtClean="0">
                <a:solidFill>
                  <a:srgbClr val="FFFFFF"/>
                </a:solidFill>
              </a:rPr>
              <a:t>Inc. | @</a:t>
            </a:r>
            <a:r>
              <a:rPr lang="en-US" sz="800" dirty="0" smtClean="0">
                <a:solidFill>
                  <a:srgbClr val="FFFFFF"/>
                </a:solidFill>
                <a:hlinkClick r:id="rId10"/>
              </a:rPr>
              <a:t>signiant 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570913" y="4941181"/>
            <a:ext cx="366712" cy="193899"/>
          </a:xfrm>
          <a:prstGeom prst="rect">
            <a:avLst/>
          </a:prstGeom>
        </p:spPr>
        <p:txBody>
          <a:bodyPr vert="horz" lIns="0" tIns="27432" rIns="0" bIns="27432" rtlCol="0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None/>
              <a:defRPr sz="900" b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3053E6E-8E06-3E4A-A3DC-D7FA591A7045}" type="slidenum">
              <a:rPr lang="en-US">
                <a:solidFill>
                  <a:srgbClr val="FFFFFF"/>
                </a:solidFill>
                <a:latin typeface="Calibri"/>
              </a:rPr>
              <a:pPr defTabSz="457200"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9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511969"/>
          </a:xfrm>
          <a:prstGeom prst="rect">
            <a:avLst/>
          </a:pr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0" name="Picture 7" descr="Signiant Logo white-green.eps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4" y="91679"/>
            <a:ext cx="942975" cy="27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20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 cap="small">
          <a:solidFill>
            <a:schemeClr val="accent2"/>
          </a:solidFill>
          <a:latin typeface="+mj-lt"/>
          <a:ea typeface="ＭＳ Ｐゴシック" charset="0"/>
          <a:cs typeface="Arial (Headings)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charset="0"/>
          <a:ea typeface="ＭＳ Ｐゴシック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charset="0"/>
          <a:ea typeface="ＭＳ Ｐゴシック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charset="0"/>
          <a:ea typeface="ＭＳ Ｐゴシック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4F4F4F"/>
          </a:solidFill>
          <a:latin typeface="Arial" charset="0"/>
          <a:ea typeface="Osaka" pitchFamily="-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4F4F4F"/>
          </a:solidFill>
          <a:latin typeface="Arial" charset="0"/>
          <a:ea typeface="Osaka" pitchFamily="-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4F4F4F"/>
          </a:solidFill>
          <a:latin typeface="Arial" charset="0"/>
          <a:ea typeface="Osaka" pitchFamily="-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300" b="1">
          <a:solidFill>
            <a:srgbClr val="4F4F4F"/>
          </a:solidFill>
          <a:latin typeface="Arial" charset="0"/>
          <a:ea typeface="Osaka" pitchFamily="-48" charset="-128"/>
        </a:defRPr>
      </a:lvl9pPr>
    </p:titleStyle>
    <p:bodyStyle>
      <a:lvl1pPr marL="127000" indent="-127000" algn="l" rtl="0" fontAlgn="base">
        <a:lnSpc>
          <a:spcPct val="90000"/>
        </a:lnSpc>
        <a:spcBef>
          <a:spcPct val="20000"/>
        </a:spcBef>
        <a:spcAft>
          <a:spcPct val="0"/>
        </a:spcAft>
        <a:buSzPct val="85000"/>
        <a:defRPr sz="22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110000"/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5651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8572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0858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•"/>
        <a:defRPr sz="1400">
          <a:solidFill>
            <a:schemeClr val="tx1"/>
          </a:solidFill>
          <a:latin typeface="+mn-lt"/>
          <a:ea typeface="ＭＳ Ｐゴシック" charset="0"/>
        </a:defRPr>
      </a:lvl5pPr>
      <a:lvl6pPr marL="1092200" indent="-101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5000"/>
        <a:buChar char="•"/>
        <a:defRPr sz="1200">
          <a:solidFill>
            <a:schemeClr val="bg2"/>
          </a:solidFill>
          <a:latin typeface="+mn-lt"/>
          <a:ea typeface="+mn-ea"/>
        </a:defRPr>
      </a:lvl6pPr>
      <a:lvl7pPr marL="1549400" indent="-101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5000"/>
        <a:buChar char="•"/>
        <a:defRPr sz="1200">
          <a:solidFill>
            <a:schemeClr val="bg2"/>
          </a:solidFill>
          <a:latin typeface="+mn-lt"/>
          <a:ea typeface="+mn-ea"/>
        </a:defRPr>
      </a:lvl7pPr>
      <a:lvl8pPr marL="2006600" indent="-101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5000"/>
        <a:buChar char="•"/>
        <a:defRPr sz="1200">
          <a:solidFill>
            <a:schemeClr val="bg2"/>
          </a:solidFill>
          <a:latin typeface="+mn-lt"/>
          <a:ea typeface="+mn-ea"/>
        </a:defRPr>
      </a:lvl8pPr>
      <a:lvl9pPr marL="2463800" indent="-101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5000"/>
        <a:buChar char="•"/>
        <a:defRPr sz="12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2.emf"/><Relationship Id="rId5" Type="http://schemas.openxmlformats.org/officeDocument/2006/relationships/image" Target="../media/image15.png"/><Relationship Id="rId6" Type="http://schemas.openxmlformats.org/officeDocument/2006/relationships/image" Target="../media/image23.png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6.emf"/><Relationship Id="rId7" Type="http://schemas.openxmlformats.org/officeDocument/2006/relationships/image" Target="../media/image25.png"/><Relationship Id="rId8" Type="http://schemas.openxmlformats.org/officeDocument/2006/relationships/image" Target="../media/image22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13" Type="http://schemas.openxmlformats.org/officeDocument/2006/relationships/image" Target="../media/image33.png"/><Relationship Id="rId18" Type="http://schemas.openxmlformats.org/officeDocument/2006/relationships/hyperlink" Target="http://www.google.com/imgres?imgurl=http://1.bp.blogspot.com/_8BVcGoREYwc/SVcMrcziv1I/AAAAAAAADVo/nEZpQRzvYbM/s400/1970+NFL+Logo.gif&amp;imgrefurl=http://fleersticker.blogspot.com/2008/12/nfl-logo-variation.html&amp;h=400&amp;w=310&amp;sz=71&amp;tbnid=eOJaBSNdczFziM:&amp;tbnh=256&amp;tbnw=198&amp;prev=/images?q=nfl+logo&amp;usg=__VjSuy23I8_Icg0L002S-xfEfBuU=&amp;ei=z7iPS9COHseztgerhoSsCQ&amp;sa=X&amp;oi=image_result&amp;resnum=1&amp;ct=image&amp;ved=0CAYQ9QEwAA" TargetMode="External"/><Relationship Id="rId39" Type="http://schemas.openxmlformats.org/officeDocument/2006/relationships/image" Target="../media/image54.png"/><Relationship Id="rId21" Type="http://schemas.openxmlformats.org/officeDocument/2006/relationships/hyperlink" Target="http://images.google.com/imgres?imgurl=http://upload.wikimedia.org/wikipedia/en/thumb/e/e2/Reuters_logo.svg/501px-Reuters_logo.svg.png&amp;imgrefurl=http://en.wikipedia.org/wiki/File:Reuters_logo.svg&amp;usg=__9HFtznv3lSuFJ2YnZ0GpKSYMaMg=&amp;h=113&amp;w=501&amp;sz=9&amp;hl=en&amp;start=2&amp;um=1&amp;tbnid=PeMBR8NMWqakTM:&amp;tbnh=29&amp;tbnw=130&amp;prev=/images?q=reuters+logo&amp;um=1&amp;hl=en&amp;rlz=1T4GGIG_enUS236US236&amp;sa=N" TargetMode="External"/><Relationship Id="rId34" Type="http://schemas.openxmlformats.org/officeDocument/2006/relationships/image" Target="../media/image50.png"/><Relationship Id="rId42" Type="http://schemas.openxmlformats.org/officeDocument/2006/relationships/image" Target="../media/image57.png"/><Relationship Id="rId7" Type="http://schemas.openxmlformats.org/officeDocument/2006/relationships/hyperlink" Target="http://images.google.com/imgres?imgurl=http://www.wnyinvest.org/MyImages/bloomberg%20logo_64.gif&amp;imgrefurl=http://www.wnyinvest.org/Sponsors_8.asp&amp;h=185&amp;w=900&amp;sz=31&amp;hl=en&amp;start=16&amp;tbnid=DTFszc3iuvEV7M:&amp;tbnh=30&amp;tbnw=146&amp;prev=/images?q=bloomberg+logo&amp;svnum=10&amp;hl=en&amp;rls=GGLJ,GGLJ:2006-47,GGLJ:en" TargetMode="External"/><Relationship Id="rId20" Type="http://schemas.openxmlformats.org/officeDocument/2006/relationships/image" Target="../media/image38.jpeg"/><Relationship Id="rId29" Type="http://schemas.openxmlformats.org/officeDocument/2006/relationships/image" Target="../media/image45.png"/><Relationship Id="rId2" Type="http://schemas.openxmlformats.org/officeDocument/2006/relationships/image" Target="../media/image5.png"/><Relationship Id="rId16" Type="http://schemas.openxmlformats.org/officeDocument/2006/relationships/image" Target="../media/image35.jpeg"/><Relationship Id="rId41" Type="http://schemas.openxmlformats.org/officeDocument/2006/relationships/image" Target="../media/image56.png"/><Relationship Id="rId24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32" Type="http://schemas.openxmlformats.org/officeDocument/2006/relationships/image" Target="../media/image48.png"/><Relationship Id="rId6" Type="http://schemas.openxmlformats.org/officeDocument/2006/relationships/image" Target="../media/image28.png"/><Relationship Id="rId11" Type="http://schemas.openxmlformats.org/officeDocument/2006/relationships/hyperlink" Target="http://images.google.com/imgres?imgurl=http://www.webtvhub.com/wp-content/uploads/2006/10/fox-logo.jpg&amp;imgrefurl=http://www.webtvhub.com/category/genre/drama/&amp;h=167&amp;w=200&amp;sz=21&amp;hl=en&amp;start=1&amp;tbnid=dcYuFruaMM_ThM:&amp;tbnh=87&amp;tbnw=104&amp;prev=/images?q=Fox+TV+logo&amp;svnum=10&amp;hl=en" TargetMode="External"/><Relationship Id="rId37" Type="http://schemas.openxmlformats.org/officeDocument/2006/relationships/hyperlink" Target="file://localhost/upload.wikimedia.org/wikipedia/commons/c/cf/Sky_logo.svg" TargetMode="External"/><Relationship Id="rId40" Type="http://schemas.openxmlformats.org/officeDocument/2006/relationships/image" Target="../media/image55.png"/><Relationship Id="rId23" Type="http://schemas.openxmlformats.org/officeDocument/2006/relationships/image" Target="../media/image40.png"/><Relationship Id="rId28" Type="http://schemas.openxmlformats.org/officeDocument/2006/relationships/image" Target="../media/image44.png"/><Relationship Id="rId5" Type="http://schemas.openxmlformats.org/officeDocument/2006/relationships/image" Target="../media/image27.emf"/><Relationship Id="rId36" Type="http://schemas.openxmlformats.org/officeDocument/2006/relationships/image" Target="../media/image52.png"/><Relationship Id="rId15" Type="http://schemas.openxmlformats.org/officeDocument/2006/relationships/hyperlink" Target="http://www.google.com/url?sa=i&amp;rct=j&amp;q=&amp;esrc=s&amp;frm=1&amp;source=images&amp;cd=&amp;cad=rja&amp;docid=ooSDqzzhjKyQYM&amp;tbnid=Edt1c-YKzH5P3M:&amp;ved=0CAUQjRw&amp;url=http://hypetrak.com/tag/universal-music-group/&amp;ei=FkVpUruVJYagkAeM54GIAQ&amp;bvm=bv.55123115,d.eW0&amp;psig=AFQjCNHTCiHVjdwWD-NSXBWtDavqjNvbFA&amp;ust=1382717067120916" TargetMode="External"/><Relationship Id="rId31" Type="http://schemas.openxmlformats.org/officeDocument/2006/relationships/image" Target="../media/image47.jpeg"/><Relationship Id="rId10" Type="http://schemas.openxmlformats.org/officeDocument/2006/relationships/image" Target="../media/image31.gif"/><Relationship Id="rId19" Type="http://schemas.openxmlformats.org/officeDocument/2006/relationships/image" Target="../media/image37.jpeg"/><Relationship Id="rId22" Type="http://schemas.openxmlformats.org/officeDocument/2006/relationships/image" Target="../media/image39.jpeg"/><Relationship Id="rId27" Type="http://schemas.openxmlformats.org/officeDocument/2006/relationships/image" Target="../media/image43.gif"/><Relationship Id="rId4" Type="http://schemas.openxmlformats.org/officeDocument/2006/relationships/image" Target="../media/image8.png"/><Relationship Id="rId30" Type="http://schemas.openxmlformats.org/officeDocument/2006/relationships/image" Target="../media/image46.jpeg"/><Relationship Id="rId9" Type="http://schemas.openxmlformats.org/officeDocument/2006/relationships/image" Target="../media/image30.png"/><Relationship Id="rId35" Type="http://schemas.openxmlformats.org/officeDocument/2006/relationships/image" Target="../media/image51.gif"/><Relationship Id="rId14" Type="http://schemas.openxmlformats.org/officeDocument/2006/relationships/image" Target="../media/image34.png"/><Relationship Id="rId43" Type="http://schemas.openxmlformats.org/officeDocument/2006/relationships/image" Target="../media/image58.png"/><Relationship Id="rId8" Type="http://schemas.openxmlformats.org/officeDocument/2006/relationships/image" Target="../media/image29.jpeg"/><Relationship Id="rId3" Type="http://schemas.openxmlformats.org/officeDocument/2006/relationships/image" Target="../media/image15.png"/><Relationship Id="rId25" Type="http://schemas.openxmlformats.org/officeDocument/2006/relationships/hyperlink" Target="http://www.google.com/url?sa=i&amp;source=images&amp;cd=&amp;cad=rja&amp;docid=3m0Z9KSlBCZmGM&amp;tbnid=vOPrEFnBWF9XbM:&amp;ved=0CAgQjRwwAA&amp;url=http://logos.wikia.com/wiki/Discovery_Channel&amp;ei=ubJZUu2XBoujkQfXwYHwBw&amp;psig=AFQjCNExydiy7jx60QU0D41zoWc51zfuGg&amp;ust=1381696569156630" TargetMode="External"/><Relationship Id="rId33" Type="http://schemas.openxmlformats.org/officeDocument/2006/relationships/image" Target="../media/image49.png"/><Relationship Id="rId12" Type="http://schemas.openxmlformats.org/officeDocument/2006/relationships/image" Target="../media/image32.jpeg"/><Relationship Id="rId17" Type="http://schemas.openxmlformats.org/officeDocument/2006/relationships/image" Target="../media/image36.png"/><Relationship Id="rId38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niant.com/products/skydrop/" TargetMode="External"/><Relationship Id="rId4" Type="http://schemas.openxmlformats.org/officeDocument/2006/relationships/hyperlink" Target="http://info.signiant.com/rs/signiant/images/Gigaom%20Research%20-%20Cloud%20Storage%20Speed%20Matters.pdf" TargetMode="External"/><Relationship Id="rId5" Type="http://schemas.openxmlformats.org/officeDocument/2006/relationships/hyperlink" Target="http://info.signiant.com/High-Speed-Bridge-eBook_Page.html" TargetMode="External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signiant.com/products/fligh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4715" r="11103"/>
          <a:stretch/>
        </p:blipFill>
        <p:spPr>
          <a:xfrm>
            <a:off x="-7018" y="-19050"/>
            <a:ext cx="9151018" cy="5162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69746" y="2952750"/>
            <a:ext cx="4173654" cy="2040046"/>
          </a:xfrm>
          <a:prstGeom prst="rect">
            <a:avLst/>
          </a:prstGeom>
          <a:solidFill>
            <a:schemeClr val="accent1">
              <a:alpha val="69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20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45946" y="3486150"/>
            <a:ext cx="3886200" cy="79722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Flight for Azure</a:t>
            </a:r>
            <a:b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Signiant, </a:t>
            </a:r>
            <a:r>
              <a:rPr lang="en-US" sz="3600" dirty="0" err="1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Inc</a:t>
            </a:r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Picture 7" descr="Signiant Logo white-gree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00550"/>
            <a:ext cx="942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97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0" y="0"/>
            <a:ext cx="2743200" cy="5143499"/>
          </a:xfrm>
          <a:prstGeom prst="rect">
            <a:avLst/>
          </a:prstGeom>
          <a:solidFill>
            <a:srgbClr val="0072C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TextBox 1027"/>
          <p:cNvSpPr txBox="1"/>
          <p:nvPr/>
        </p:nvSpPr>
        <p:spPr>
          <a:xfrm>
            <a:off x="152400" y="971550"/>
            <a:ext cx="2362200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ACCERERATE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MOVEMENT OF LARGE DATA SETS INTO AND OUT OF </a:t>
            </a:r>
            <a:r>
              <a:rPr lang="en-US" dirty="0" smtClean="0">
                <a:solidFill>
                  <a:schemeClr val="bg1"/>
                </a:solidFill>
              </a:rPr>
              <a:t>AZURE BLOBs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Flight_logo_no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550"/>
            <a:ext cx="1676400" cy="56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46"/>
          <p:cNvSpPr>
            <a:spLocks noChangeArrowheads="1"/>
          </p:cNvSpPr>
          <p:nvPr/>
        </p:nvSpPr>
        <p:spPr bwMode="auto">
          <a:xfrm>
            <a:off x="3200400" y="2140080"/>
            <a:ext cx="5494020" cy="584070"/>
          </a:xfrm>
          <a:prstGeom prst="roundRect">
            <a:avLst>
              <a:gd name="adj" fmla="val 0"/>
            </a:avLst>
          </a:prstGeom>
          <a:solidFill>
            <a:srgbClr val="7E9E24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algn="ctr" defTabSz="914400" eaLnBrk="0" hangingPunct="0">
              <a:lnSpc>
                <a:spcPct val="90000"/>
              </a:lnSpc>
              <a:spcBef>
                <a:spcPct val="50000"/>
              </a:spcBef>
            </a:pPr>
            <a:endParaRPr lang="en-US" sz="1100" dirty="0">
              <a:solidFill>
                <a:srgbClr val="FFFFFF"/>
              </a:solidFill>
            </a:endParaRPr>
          </a:p>
        </p:txBody>
      </p:sp>
      <p:sp>
        <p:nvSpPr>
          <p:cNvPr id="14" name="Rectangle 47"/>
          <p:cNvSpPr>
            <a:spLocks noChangeAspect="1"/>
          </p:cNvSpPr>
          <p:nvPr/>
        </p:nvSpPr>
        <p:spPr bwMode="auto">
          <a:xfrm>
            <a:off x="3200400" y="246698"/>
            <a:ext cx="5486400" cy="1791652"/>
          </a:xfrm>
          <a:prstGeom prst="rect">
            <a:avLst/>
          </a:prstGeom>
          <a:solidFill>
            <a:srgbClr val="0082BB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101600" indent="-101600" defTabSz="9144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110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15" name="TextBox 48"/>
          <p:cNvSpPr txBox="1">
            <a:spLocks noChangeArrowheads="1"/>
          </p:cNvSpPr>
          <p:nvPr/>
        </p:nvSpPr>
        <p:spPr bwMode="auto">
          <a:xfrm>
            <a:off x="3352800" y="2343150"/>
            <a:ext cx="1444943" cy="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Customer’s Network</a:t>
            </a:r>
          </a:p>
        </p:txBody>
      </p:sp>
      <p:sp>
        <p:nvSpPr>
          <p:cNvPr id="16" name="TextBox 49"/>
          <p:cNvSpPr txBox="1">
            <a:spLocks noChangeArrowheads="1"/>
          </p:cNvSpPr>
          <p:nvPr/>
        </p:nvSpPr>
        <p:spPr bwMode="auto">
          <a:xfrm>
            <a:off x="3352800" y="1504950"/>
            <a:ext cx="1444943" cy="6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Cloud Infrastructure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961447" y="754698"/>
            <a:ext cx="1982360" cy="763867"/>
            <a:chOff x="2539815" y="2770863"/>
            <a:chExt cx="3303933" cy="18436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17" descr="cloud_outlin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815" y="2770863"/>
              <a:ext cx="3303933" cy="18436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 descr="object_storage_small.png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725" y="3520458"/>
              <a:ext cx="679586" cy="7883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5584508" y="2363248"/>
            <a:ext cx="587692" cy="208502"/>
            <a:chOff x="4127598" y="5325661"/>
            <a:chExt cx="1253391" cy="643982"/>
          </a:xfrm>
        </p:grpSpPr>
        <p:pic>
          <p:nvPicPr>
            <p:cNvPr id="21" name="Picture 20" descr="storage_onprem_small.png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598" y="5325661"/>
              <a:ext cx="526139" cy="6439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 descr="server_whit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435" y="5356133"/>
              <a:ext cx="617554" cy="5830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3" name="Straight Arrow Connector 22"/>
          <p:cNvCxnSpPr/>
          <p:nvPr/>
        </p:nvCxnSpPr>
        <p:spPr bwMode="auto">
          <a:xfrm flipH="1" flipV="1">
            <a:off x="5334000" y="1581150"/>
            <a:ext cx="304800" cy="685800"/>
          </a:xfrm>
          <a:prstGeom prst="straightConnector1">
            <a:avLst/>
          </a:prstGeom>
          <a:solidFill>
            <a:schemeClr val="bg2"/>
          </a:solidFill>
          <a:ln w="57150" cap="flat" cmpd="sng" algn="ctr">
            <a:solidFill>
              <a:schemeClr val="accent3"/>
            </a:solidFill>
            <a:prstDash val="solid"/>
            <a:round/>
            <a:headEnd type="triangle" w="sm" len="sm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4648200" y="1581150"/>
            <a:ext cx="587693" cy="990600"/>
            <a:chOff x="1891900" y="3439836"/>
            <a:chExt cx="979690" cy="2390281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2272978" y="3439836"/>
              <a:ext cx="508105" cy="1654810"/>
            </a:xfrm>
            <a:prstGeom prst="straightConnector1">
              <a:avLst/>
            </a:prstGeom>
            <a:solidFill>
              <a:schemeClr val="bg2"/>
            </a:solidFill>
            <a:ln w="57150" cap="flat" cmpd="sng" algn="ctr">
              <a:solidFill>
                <a:schemeClr val="accent3"/>
              </a:solidFill>
              <a:prstDash val="solid"/>
              <a:round/>
              <a:headEnd type="triangle" w="sm" len="sm"/>
              <a:tailEnd type="triangl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grpSp>
          <p:nvGrpSpPr>
            <p:cNvPr id="27" name="Group 30"/>
            <p:cNvGrpSpPr>
              <a:grpSpLocks/>
            </p:cNvGrpSpPr>
            <p:nvPr/>
          </p:nvGrpSpPr>
          <p:grpSpPr bwMode="auto">
            <a:xfrm>
              <a:off x="1891900" y="5326760"/>
              <a:ext cx="979690" cy="503357"/>
              <a:chOff x="4127598" y="5325661"/>
              <a:chExt cx="1253391" cy="643982"/>
            </a:xfrm>
          </p:grpSpPr>
          <p:pic>
            <p:nvPicPr>
              <p:cNvPr id="28" name="Picture 27" descr="storage_onprem_small.png"/>
              <p:cNvPicPr>
                <a:picLocks noChangeAspect="1"/>
              </p:cNvPicPr>
              <p:nvPr/>
            </p:nvPicPr>
            <p:blipFill>
              <a:blip r:embed="rId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27598" y="5325978"/>
                <a:ext cx="526140" cy="643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9" name="Picture 28" descr="server_white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3435" y="5356436"/>
                <a:ext cx="617554" cy="5827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7391400" y="2363248"/>
            <a:ext cx="587692" cy="208502"/>
            <a:chOff x="4127598" y="5325661"/>
            <a:chExt cx="1253391" cy="643982"/>
          </a:xfrm>
        </p:grpSpPr>
        <p:pic>
          <p:nvPicPr>
            <p:cNvPr id="31" name="Picture 30" descr="storage_onprem_small.png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598" y="5325661"/>
              <a:ext cx="526139" cy="6439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1" descr="server_whit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435" y="5356133"/>
              <a:ext cx="617554" cy="5830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3" name="Group 39"/>
          <p:cNvGrpSpPr>
            <a:grpSpLocks/>
          </p:cNvGrpSpPr>
          <p:nvPr/>
        </p:nvGrpSpPr>
        <p:grpSpPr bwMode="auto">
          <a:xfrm>
            <a:off x="6399847" y="754698"/>
            <a:ext cx="1982153" cy="763632"/>
            <a:chOff x="2539815" y="2770863"/>
            <a:chExt cx="3303933" cy="1843655"/>
          </a:xfrm>
        </p:grpSpPr>
        <p:pic>
          <p:nvPicPr>
            <p:cNvPr id="34" name="Picture 33" descr="cloud_outlin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815" y="2770863"/>
              <a:ext cx="3303933" cy="18436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Picture 34" descr="object_storage_small.png"/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806" y="3394943"/>
              <a:ext cx="679521" cy="7892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36" name="Straight Arrow Connector 35"/>
          <p:cNvCxnSpPr/>
          <p:nvPr/>
        </p:nvCxnSpPr>
        <p:spPr bwMode="auto">
          <a:xfrm flipV="1">
            <a:off x="6096000" y="1276350"/>
            <a:ext cx="1295400" cy="858838"/>
          </a:xfrm>
          <a:prstGeom prst="straightConnector1">
            <a:avLst/>
          </a:prstGeom>
          <a:solidFill>
            <a:schemeClr val="bg2"/>
          </a:solidFill>
          <a:ln w="57150" cap="flat" cmpd="sng" algn="ctr">
            <a:solidFill>
              <a:schemeClr val="accent3"/>
            </a:solidFill>
            <a:prstDash val="solid"/>
            <a:round/>
            <a:headEnd type="triangle" w="sm" len="sm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696200" y="1428750"/>
            <a:ext cx="0" cy="762000"/>
          </a:xfrm>
          <a:prstGeom prst="straightConnector1">
            <a:avLst/>
          </a:prstGeom>
          <a:solidFill>
            <a:schemeClr val="bg2"/>
          </a:solidFill>
          <a:ln w="57150" cap="flat" cmpd="sng" algn="ctr">
            <a:solidFill>
              <a:schemeClr val="accent3"/>
            </a:solidFill>
            <a:prstDash val="solid"/>
            <a:round/>
            <a:headEnd type="triangle" w="sm" len="sm"/>
            <a:tailEnd type="triangl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570913" y="6733148"/>
            <a:ext cx="220027" cy="756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9B0F41-B167-4040-BC7C-2327220FD636}" type="slidenum">
              <a:rPr lang="en-US" sz="70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40" name="Picture 2" descr="C:\Users\kstaveley\Documents\Programs\2015\NAB2015\missingpartnerlogos\Microsoft\MS-Azure_rgb_Bl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5750"/>
            <a:ext cx="1500187" cy="3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/>
          <p:cNvSpPr/>
          <p:nvPr/>
        </p:nvSpPr>
        <p:spPr bwMode="auto">
          <a:xfrm>
            <a:off x="3200400" y="3208913"/>
            <a:ext cx="5867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en-US" sz="1600" dirty="0" smtClean="0">
                <a:latin typeface="Calibri"/>
                <a:ea typeface="Osaka"/>
                <a:cs typeface="+mn-cs"/>
              </a:rPr>
              <a:t>Large files can be 100’s of GB in size (or larger)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en-US" sz="1600" dirty="0" smtClean="0">
                <a:latin typeface="Calibri"/>
                <a:ea typeface="Osaka"/>
                <a:cs typeface="+mn-cs"/>
              </a:rPr>
              <a:t>Data sets and libraries can be TB to PB in size</a:t>
            </a:r>
            <a:endParaRPr lang="en-US" sz="1600" dirty="0">
              <a:latin typeface="Calibri"/>
              <a:ea typeface="Osaka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en-US" sz="1600" dirty="0" smtClean="0">
                <a:latin typeface="Calibri"/>
                <a:ea typeface="Osaka"/>
                <a:cs typeface="+mn-cs"/>
              </a:rPr>
              <a:t>Files can move as fast as 500-700 Mbit/sec in a single stream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en-US" sz="1600" dirty="0" smtClean="0">
                <a:latin typeface="Calibri"/>
                <a:ea typeface="Osaka"/>
                <a:cs typeface="+mn-cs"/>
              </a:rPr>
              <a:t>With multiple streams, transfer rates can be multi </a:t>
            </a:r>
            <a:r>
              <a:rPr lang="en-US" sz="1600" dirty="0" err="1" smtClean="0">
                <a:latin typeface="Calibri"/>
                <a:ea typeface="Osaka"/>
                <a:cs typeface="+mn-cs"/>
              </a:rPr>
              <a:t>Gbit</a:t>
            </a:r>
            <a:r>
              <a:rPr lang="en-US" sz="1600" dirty="0" smtClean="0">
                <a:latin typeface="Calibri"/>
                <a:ea typeface="Osaka"/>
                <a:cs typeface="+mn-cs"/>
              </a:rPr>
              <a:t>/sec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Arial"/>
              <a:buChar char="•"/>
              <a:defRPr/>
            </a:pPr>
            <a:r>
              <a:rPr lang="en-US" sz="1600" dirty="0" smtClean="0">
                <a:latin typeface="Calibri"/>
                <a:ea typeface="Osaka"/>
                <a:cs typeface="+mn-cs"/>
              </a:rPr>
              <a:t>There are no limits on the number of files or size of files that Flight can transfer</a:t>
            </a:r>
          </a:p>
        </p:txBody>
      </p:sp>
    </p:spTree>
    <p:extLst>
      <p:ext uri="{BB962C8B-B14F-4D97-AF65-F5344CB8AC3E}">
        <p14:creationId xmlns:p14="http://schemas.microsoft.com/office/powerpoint/2010/main" val="199545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0" y="0"/>
            <a:ext cx="2743200" cy="5143499"/>
          </a:xfrm>
          <a:prstGeom prst="rect">
            <a:avLst/>
          </a:prstGeom>
          <a:solidFill>
            <a:srgbClr val="0072C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TextBox 1027"/>
          <p:cNvSpPr txBox="1"/>
          <p:nvPr/>
        </p:nvSpPr>
        <p:spPr>
          <a:xfrm>
            <a:off x="152400" y="895350"/>
            <a:ext cx="2362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WHY MICROSOFT &amp; </a:t>
            </a:r>
            <a:r>
              <a:rPr lang="en-US" sz="1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SIGNIANT?</a:t>
            </a:r>
            <a:endParaRPr lang="en-US" sz="1600" b="1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504950"/>
            <a:ext cx="25908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Aft>
                <a:spcPts val="600"/>
              </a:spcAft>
              <a:buSzPct val="120000"/>
              <a:buFont typeface="Arial"/>
              <a:buChar char="•"/>
              <a:defRPr/>
            </a:pPr>
            <a:r>
              <a:rPr lang="en-US" sz="1400" b="1" dirty="0">
                <a:solidFill>
                  <a:srgbClr val="FFFFFF"/>
                </a:solidFill>
                <a:ea typeface="Osaka"/>
                <a:cs typeface="ＭＳ Ｐゴシック" charset="0"/>
              </a:rPr>
              <a:t>Drive Azure consumption; marketplace </a:t>
            </a:r>
            <a:r>
              <a:rPr lang="en-US" sz="1400" b="1" dirty="0" smtClean="0">
                <a:solidFill>
                  <a:srgbClr val="FFFFFF"/>
                </a:solidFill>
                <a:ea typeface="Osaka"/>
                <a:cs typeface="ＭＳ Ｐゴシック" charset="0"/>
              </a:rPr>
              <a:t>offering</a:t>
            </a:r>
          </a:p>
          <a:p>
            <a:pPr marL="342900" indent="-342900" defTabSz="457200">
              <a:spcAft>
                <a:spcPts val="600"/>
              </a:spcAft>
              <a:buSzPct val="120000"/>
              <a:buFont typeface="Arial"/>
              <a:buChar char="•"/>
              <a:defRPr/>
            </a:pPr>
            <a:r>
              <a:rPr lang="en-US" sz="1400" b="1" dirty="0" smtClean="0">
                <a:solidFill>
                  <a:srgbClr val="FFFFFF"/>
                </a:solidFill>
                <a:ea typeface="Osaka"/>
                <a:cs typeface="ＭＳ Ｐゴシック" charset="0"/>
              </a:rPr>
              <a:t>Signiant </a:t>
            </a:r>
            <a:r>
              <a:rPr lang="en-US" sz="1400" b="1" dirty="0">
                <a:solidFill>
                  <a:srgbClr val="FFFFFF"/>
                </a:solidFill>
                <a:ea typeface="Osaka"/>
                <a:cs typeface="ＭＳ Ｐゴシック" charset="0"/>
              </a:rPr>
              <a:t>is a partner &amp; a customer – Azure Silver Partner with </a:t>
            </a:r>
            <a:r>
              <a:rPr lang="en-US" sz="1400" b="1" dirty="0" smtClean="0">
                <a:solidFill>
                  <a:srgbClr val="FFFFFF"/>
                </a:solidFill>
                <a:ea typeface="Osaka"/>
                <a:cs typeface="ＭＳ Ｐゴシック" charset="0"/>
              </a:rPr>
              <a:t>EA</a:t>
            </a:r>
            <a:endParaRPr lang="en-US" sz="1400" b="1" dirty="0">
              <a:solidFill>
                <a:srgbClr val="FFFFFF"/>
              </a:solidFill>
              <a:ea typeface="Osaka"/>
              <a:cs typeface="ＭＳ Ｐゴシック" charset="0"/>
            </a:endParaRPr>
          </a:p>
          <a:p>
            <a:pPr marL="342900" indent="-342900" defTabSz="457200">
              <a:spcAft>
                <a:spcPts val="600"/>
              </a:spcAft>
              <a:buSzPct val="120000"/>
              <a:buFont typeface="Arial"/>
              <a:buChar char="•"/>
              <a:defRPr/>
            </a:pPr>
            <a:r>
              <a:rPr lang="en-US" sz="1400" b="1" dirty="0">
                <a:solidFill>
                  <a:srgbClr val="FFFFFF"/>
                </a:solidFill>
                <a:ea typeface="Osaka"/>
                <a:cs typeface="ＭＳ Ｐゴシック" charset="0"/>
              </a:rPr>
              <a:t>Operational cost model as a managed service deployed on Azure</a:t>
            </a:r>
          </a:p>
          <a:p>
            <a:pPr marL="342900" indent="-342900" defTabSz="457200">
              <a:spcAft>
                <a:spcPts val="600"/>
              </a:spcAft>
              <a:buSzPct val="120000"/>
              <a:buFont typeface="Arial"/>
              <a:buChar char="•"/>
              <a:defRPr/>
            </a:pPr>
            <a:r>
              <a:rPr lang="en-US" sz="1400" b="1" dirty="0">
                <a:solidFill>
                  <a:srgbClr val="FFFFFF"/>
                </a:solidFill>
                <a:ea typeface="Osaka"/>
                <a:cs typeface="ＭＳ Ｐゴシック" charset="0"/>
              </a:rPr>
              <a:t>Agile utilization &amp; a non-intrusive solution</a:t>
            </a:r>
          </a:p>
          <a:p>
            <a:pPr marL="342900" indent="-342900" defTabSz="457200">
              <a:spcAft>
                <a:spcPts val="600"/>
              </a:spcAft>
              <a:buSzPct val="120000"/>
              <a:buFont typeface="Arial"/>
              <a:buChar char="•"/>
              <a:defRPr/>
            </a:pPr>
            <a:r>
              <a:rPr lang="en-US" sz="1400" b="1" dirty="0">
                <a:solidFill>
                  <a:srgbClr val="FFFFFF"/>
                </a:solidFill>
                <a:ea typeface="Osaka"/>
                <a:cs typeface="ＭＳ Ｐゴシック" charset="0"/>
              </a:rPr>
              <a:t>Control, compliance, reliability and security</a:t>
            </a:r>
          </a:p>
          <a:p>
            <a:pPr marL="342900" indent="-342900" defTabSz="457200">
              <a:spcAft>
                <a:spcPts val="600"/>
              </a:spcAft>
              <a:buSzPct val="120000"/>
              <a:buFont typeface="Arial"/>
              <a:buChar char="•"/>
              <a:defRPr/>
            </a:pPr>
            <a:r>
              <a:rPr lang="en-US" sz="1400" b="1" dirty="0">
                <a:solidFill>
                  <a:srgbClr val="FFFFFF"/>
                </a:solidFill>
                <a:ea typeface="Osaka"/>
                <a:cs typeface="ＭＳ Ｐゴシック" charset="0"/>
              </a:rPr>
              <a:t>Consumption-based model; simple tiers</a:t>
            </a:r>
          </a:p>
        </p:txBody>
      </p:sp>
      <p:grpSp>
        <p:nvGrpSpPr>
          <p:cNvPr id="59" name="Group 13"/>
          <p:cNvGrpSpPr>
            <a:grpSpLocks/>
          </p:cNvGrpSpPr>
          <p:nvPr/>
        </p:nvGrpSpPr>
        <p:grpSpPr bwMode="auto">
          <a:xfrm>
            <a:off x="2895600" y="140844"/>
            <a:ext cx="6270622" cy="2517923"/>
            <a:chOff x="1045076" y="1028447"/>
            <a:chExt cx="7312893" cy="2475636"/>
          </a:xfrm>
        </p:grpSpPr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057431" y="1426236"/>
              <a:ext cx="1732138" cy="950193"/>
            </a:xfrm>
            <a:prstGeom prst="rect">
              <a:avLst/>
            </a:prstGeom>
            <a:solidFill>
              <a:srgbClr val="0082BB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101600" indent="-10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400" dirty="0">
                <a:solidFill>
                  <a:srgbClr val="C8C8C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61" name="Picture 60" descr="file.eps"/>
            <p:cNvPicPr>
              <a:picLocks noChangeAspect="1"/>
            </p:cNvPicPr>
            <p:nvPr/>
          </p:nvPicPr>
          <p:blipFill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7181" y="1614944"/>
              <a:ext cx="645452" cy="449641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62" name="TextBox 18"/>
            <p:cNvSpPr txBox="1">
              <a:spLocks noChangeArrowheads="1"/>
            </p:cNvSpPr>
            <p:nvPr/>
          </p:nvSpPr>
          <p:spPr bwMode="auto">
            <a:xfrm>
              <a:off x="1057432" y="2074670"/>
              <a:ext cx="1732138" cy="41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</a:rPr>
                <a:t>Huge Data Sets</a:t>
              </a:r>
            </a:p>
          </p:txBody>
        </p:sp>
        <p:sp>
          <p:nvSpPr>
            <p:cNvPr id="63" name="Rectangle 42"/>
            <p:cNvSpPr>
              <a:spLocks noChangeArrowheads="1"/>
            </p:cNvSpPr>
            <p:nvPr/>
          </p:nvSpPr>
          <p:spPr bwMode="auto">
            <a:xfrm>
              <a:off x="1057432" y="2440344"/>
              <a:ext cx="1732138" cy="950193"/>
            </a:xfrm>
            <a:prstGeom prst="rect">
              <a:avLst/>
            </a:prstGeom>
            <a:solidFill>
              <a:srgbClr val="0082BB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101600" indent="-10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400" dirty="0">
                <a:solidFill>
                  <a:srgbClr val="C8C8C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64" name="Picture 63" descr="high_value.eps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687" y="2551022"/>
              <a:ext cx="351439" cy="5728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TextBox 19"/>
            <p:cNvSpPr txBox="1">
              <a:spLocks noChangeArrowheads="1"/>
            </p:cNvSpPr>
            <p:nvPr/>
          </p:nvSpPr>
          <p:spPr bwMode="auto">
            <a:xfrm>
              <a:off x="1045076" y="3088779"/>
              <a:ext cx="1732138" cy="41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</a:rPr>
                <a:t>High-Value Assets</a:t>
              </a:r>
            </a:p>
          </p:txBody>
        </p:sp>
        <p:sp>
          <p:nvSpPr>
            <p:cNvPr id="66" name="Rectangle 41"/>
            <p:cNvSpPr>
              <a:spLocks noChangeArrowheads="1"/>
            </p:cNvSpPr>
            <p:nvPr/>
          </p:nvSpPr>
          <p:spPr bwMode="auto">
            <a:xfrm>
              <a:off x="4655353" y="1427173"/>
              <a:ext cx="1732138" cy="950193"/>
            </a:xfrm>
            <a:prstGeom prst="rect">
              <a:avLst/>
            </a:prstGeom>
            <a:solidFill>
              <a:srgbClr val="0082BB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101600" indent="-10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400" dirty="0">
                <a:solidFill>
                  <a:srgbClr val="C8C8C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67" name="Picture 66" descr="global_small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358" y="1503743"/>
              <a:ext cx="628883" cy="633075"/>
            </a:xfrm>
            <a:prstGeom prst="rect">
              <a:avLst/>
            </a:prstGeom>
          </p:spPr>
        </p:pic>
        <p:sp>
          <p:nvSpPr>
            <p:cNvPr id="68" name="TextBox 21"/>
            <p:cNvSpPr txBox="1">
              <a:spLocks noChangeArrowheads="1"/>
            </p:cNvSpPr>
            <p:nvPr/>
          </p:nvSpPr>
          <p:spPr bwMode="auto">
            <a:xfrm>
              <a:off x="4655353" y="2069589"/>
              <a:ext cx="1732139" cy="41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</a:rPr>
                <a:t>Global Supply Chains</a:t>
              </a:r>
            </a:p>
          </p:txBody>
        </p:sp>
        <p:sp>
          <p:nvSpPr>
            <p:cNvPr id="69" name="Rectangle 39"/>
            <p:cNvSpPr>
              <a:spLocks noChangeArrowheads="1"/>
            </p:cNvSpPr>
            <p:nvPr/>
          </p:nvSpPr>
          <p:spPr bwMode="auto">
            <a:xfrm>
              <a:off x="2855937" y="1426236"/>
              <a:ext cx="1732138" cy="950193"/>
            </a:xfrm>
            <a:prstGeom prst="rect">
              <a:avLst/>
            </a:prstGeom>
            <a:solidFill>
              <a:srgbClr val="0082BB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101600" indent="-10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400" dirty="0">
                <a:solidFill>
                  <a:srgbClr val="C8C8C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0" name="TextBox 37"/>
            <p:cNvSpPr txBox="1">
              <a:spLocks noChangeArrowheads="1"/>
            </p:cNvSpPr>
            <p:nvPr/>
          </p:nvSpPr>
          <p:spPr bwMode="auto">
            <a:xfrm>
              <a:off x="2855937" y="2066480"/>
              <a:ext cx="1732138" cy="41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</a:rPr>
                <a:t>Short Timelines</a:t>
              </a:r>
            </a:p>
          </p:txBody>
        </p:sp>
        <p:pic>
          <p:nvPicPr>
            <p:cNvPr id="71" name="Picture 11" descr="time_fullsiz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563" y="1512221"/>
              <a:ext cx="597154" cy="59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Rectangle 40"/>
            <p:cNvSpPr>
              <a:spLocks noChangeArrowheads="1"/>
            </p:cNvSpPr>
            <p:nvPr/>
          </p:nvSpPr>
          <p:spPr bwMode="auto">
            <a:xfrm>
              <a:off x="6454703" y="2443176"/>
              <a:ext cx="1732138" cy="950193"/>
            </a:xfrm>
            <a:prstGeom prst="rect">
              <a:avLst/>
            </a:prstGeom>
            <a:solidFill>
              <a:srgbClr val="0082BB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101600" indent="-10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400" dirty="0">
                <a:solidFill>
                  <a:srgbClr val="C8C8C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3" name="TextBox 22"/>
            <p:cNvSpPr txBox="1">
              <a:spLocks noChangeArrowheads="1"/>
            </p:cNvSpPr>
            <p:nvPr/>
          </p:nvSpPr>
          <p:spPr bwMode="auto">
            <a:xfrm>
              <a:off x="6299906" y="3085592"/>
              <a:ext cx="2058063" cy="41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</a:rPr>
                <a:t>Cloud Access</a:t>
              </a:r>
            </a:p>
          </p:txBody>
        </p:sp>
        <p:pic>
          <p:nvPicPr>
            <p:cNvPr id="74" name="Picture 49" descr="cloud_saas_internet_fullsiz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247" y="2515727"/>
              <a:ext cx="991489" cy="59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Text Placeholder 2"/>
            <p:cNvSpPr txBox="1">
              <a:spLocks/>
            </p:cNvSpPr>
            <p:nvPr/>
          </p:nvSpPr>
          <p:spPr bwMode="auto">
            <a:xfrm>
              <a:off x="2022597" y="1028447"/>
              <a:ext cx="5064606" cy="1940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1D5"/>
                </a:buClr>
                <a:buSzPct val="120000"/>
              </a:pPr>
              <a:r>
                <a:rPr lang="en-US" sz="2000" dirty="0" smtClean="0">
                  <a:solidFill>
                    <a:srgbClr val="0082BB"/>
                  </a:solidFill>
                  <a:ea typeface="Osaka" charset="0"/>
                </a:rPr>
                <a:t>Large File </a:t>
              </a:r>
              <a:r>
                <a:rPr lang="en-US" sz="2000" dirty="0">
                  <a:solidFill>
                    <a:srgbClr val="0082BB"/>
                  </a:solidFill>
                  <a:ea typeface="Osaka" charset="0"/>
                </a:rPr>
                <a:t>Movement Challenges</a:t>
              </a: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4655353" y="2440344"/>
              <a:ext cx="1732138" cy="950193"/>
            </a:xfrm>
            <a:prstGeom prst="rect">
              <a:avLst/>
            </a:prstGeom>
            <a:solidFill>
              <a:srgbClr val="0082BB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101600" indent="-10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400" dirty="0">
                <a:solidFill>
                  <a:srgbClr val="C8C8C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7" name="TextBox 20"/>
            <p:cNvSpPr txBox="1">
              <a:spLocks noChangeArrowheads="1"/>
            </p:cNvSpPr>
            <p:nvPr/>
          </p:nvSpPr>
          <p:spPr bwMode="auto">
            <a:xfrm>
              <a:off x="4660354" y="3093837"/>
              <a:ext cx="1732138" cy="41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</a:rPr>
                <a:t>Network Bottlenecks</a:t>
              </a: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232083" y="2712336"/>
              <a:ext cx="634750" cy="315899"/>
              <a:chOff x="2001200" y="3940507"/>
              <a:chExt cx="5256850" cy="26162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85" name="Picture 84" descr="acceleration_single.eps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1200" y="3940507"/>
                <a:ext cx="2260600" cy="2616200"/>
              </a:xfrm>
              <a:prstGeom prst="rect">
                <a:avLst/>
              </a:prstGeom>
            </p:spPr>
          </p:pic>
          <p:pic>
            <p:nvPicPr>
              <p:cNvPr id="86" name="Picture 85" descr="acceleration_single.eps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0722" y="3940507"/>
                <a:ext cx="2260600" cy="2616200"/>
              </a:xfrm>
              <a:prstGeom prst="rect">
                <a:avLst/>
              </a:prstGeom>
            </p:spPr>
          </p:pic>
          <p:pic>
            <p:nvPicPr>
              <p:cNvPr id="87" name="Picture 86" descr="acceleration_single.eps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97450" y="3940507"/>
                <a:ext cx="2260600" cy="2616200"/>
              </a:xfrm>
              <a:prstGeom prst="rect">
                <a:avLst/>
              </a:prstGeom>
            </p:spPr>
          </p:pic>
        </p:grpSp>
        <p:sp>
          <p:nvSpPr>
            <p:cNvPr id="79" name="Rectangle 44"/>
            <p:cNvSpPr>
              <a:spLocks noChangeArrowheads="1"/>
            </p:cNvSpPr>
            <p:nvPr/>
          </p:nvSpPr>
          <p:spPr bwMode="auto">
            <a:xfrm>
              <a:off x="6454703" y="1424065"/>
              <a:ext cx="1732138" cy="950193"/>
            </a:xfrm>
            <a:prstGeom prst="rect">
              <a:avLst/>
            </a:prstGeom>
            <a:solidFill>
              <a:srgbClr val="0082BB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101600" indent="-10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400" dirty="0">
                <a:solidFill>
                  <a:srgbClr val="C8C8C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80" name="Picture 79" descr="puzzle_pieces.eps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4265" y="1479918"/>
              <a:ext cx="635788" cy="636583"/>
            </a:xfrm>
            <a:prstGeom prst="rect">
              <a:avLst/>
            </a:prstGeom>
            <a:effectLst/>
          </p:spPr>
        </p:pic>
        <p:sp>
          <p:nvSpPr>
            <p:cNvPr id="81" name="TextBox 45"/>
            <p:cNvSpPr txBox="1">
              <a:spLocks noChangeArrowheads="1"/>
            </p:cNvSpPr>
            <p:nvPr/>
          </p:nvSpPr>
          <p:spPr bwMode="auto">
            <a:xfrm>
              <a:off x="6266196" y="2077427"/>
              <a:ext cx="2058063" cy="41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</a:rPr>
                <a:t>Complex Workflows</a:t>
              </a:r>
            </a:p>
          </p:txBody>
        </p:sp>
        <p:sp>
          <p:nvSpPr>
            <p:cNvPr id="82" name="Rectangle 47"/>
            <p:cNvSpPr>
              <a:spLocks noChangeArrowheads="1"/>
            </p:cNvSpPr>
            <p:nvPr/>
          </p:nvSpPr>
          <p:spPr bwMode="auto">
            <a:xfrm>
              <a:off x="2855937" y="2441561"/>
              <a:ext cx="1732138" cy="950193"/>
            </a:xfrm>
            <a:prstGeom prst="rect">
              <a:avLst/>
            </a:prstGeom>
            <a:solidFill>
              <a:srgbClr val="0082BB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101600" indent="-10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400" dirty="0">
                <a:solidFill>
                  <a:srgbClr val="C8C8C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3" name="TextBox 48"/>
            <p:cNvSpPr txBox="1">
              <a:spLocks noChangeArrowheads="1"/>
            </p:cNvSpPr>
            <p:nvPr/>
          </p:nvSpPr>
          <p:spPr bwMode="auto">
            <a:xfrm>
              <a:off x="2649219" y="3091944"/>
              <a:ext cx="2058063" cy="41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</a:rPr>
                <a:t>Bad People</a:t>
              </a:r>
            </a:p>
          </p:txBody>
        </p:sp>
        <p:pic>
          <p:nvPicPr>
            <p:cNvPr id="84" name="Picture 83" descr="Spy-icon.png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197" y="2507823"/>
              <a:ext cx="667805" cy="667805"/>
            </a:xfrm>
            <a:prstGeom prst="rect">
              <a:avLst/>
            </a:prstGeom>
            <a:solidFill>
              <a:srgbClr val="0082BB"/>
            </a:solidFill>
          </p:spPr>
        </p:pic>
      </p:grp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819400" y="2952750"/>
            <a:ext cx="6248400" cy="1756647"/>
            <a:chOff x="0" y="3638246"/>
            <a:chExt cx="9144000" cy="2348839"/>
          </a:xfrm>
        </p:grpSpPr>
        <p:cxnSp>
          <p:nvCxnSpPr>
            <p:cNvPr id="96" name="Straight Connector 79"/>
            <p:cNvCxnSpPr>
              <a:cxnSpLocks noChangeShapeType="1"/>
            </p:cNvCxnSpPr>
            <p:nvPr/>
          </p:nvCxnSpPr>
          <p:spPr bwMode="auto">
            <a:xfrm>
              <a:off x="0" y="3638248"/>
              <a:ext cx="9144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97" name="Rectangle 55"/>
            <p:cNvSpPr>
              <a:spLocks noChangeArrowheads="1"/>
            </p:cNvSpPr>
            <p:nvPr/>
          </p:nvSpPr>
          <p:spPr bwMode="auto">
            <a:xfrm>
              <a:off x="5925479" y="4456287"/>
              <a:ext cx="2204442" cy="1479393"/>
            </a:xfrm>
            <a:prstGeom prst="rect">
              <a:avLst/>
            </a:prstGeom>
            <a:solidFill>
              <a:srgbClr val="7E9E24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101600" indent="-10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400" dirty="0">
                <a:solidFill>
                  <a:srgbClr val="C8C8C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8" name="Rectangle 57"/>
            <p:cNvSpPr>
              <a:spLocks noChangeArrowheads="1"/>
            </p:cNvSpPr>
            <p:nvPr/>
          </p:nvSpPr>
          <p:spPr bwMode="auto">
            <a:xfrm>
              <a:off x="1042041" y="4455026"/>
              <a:ext cx="2204442" cy="1479393"/>
            </a:xfrm>
            <a:prstGeom prst="rect">
              <a:avLst/>
            </a:prstGeom>
            <a:solidFill>
              <a:srgbClr val="7E9E24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101600" indent="-10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400" dirty="0">
                <a:solidFill>
                  <a:srgbClr val="C8C8C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9" name="Rectangle 58"/>
            <p:cNvSpPr>
              <a:spLocks noChangeArrowheads="1"/>
            </p:cNvSpPr>
            <p:nvPr/>
          </p:nvSpPr>
          <p:spPr bwMode="auto">
            <a:xfrm>
              <a:off x="3478425" y="4456287"/>
              <a:ext cx="2204442" cy="1479393"/>
            </a:xfrm>
            <a:prstGeom prst="rect">
              <a:avLst/>
            </a:prstGeom>
            <a:solidFill>
              <a:srgbClr val="7E9E24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101600" indent="-10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400" dirty="0">
                <a:solidFill>
                  <a:srgbClr val="C8C8C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00" name="Picture 6" descr="speed_fullsiz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8469" y="4618165"/>
              <a:ext cx="786150" cy="884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10" descr="centralized_control_fullsize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9940" y="4692547"/>
              <a:ext cx="896564" cy="78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12" descr="security_fullsize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745" y="4680427"/>
              <a:ext cx="735420" cy="81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TextBox 23"/>
            <p:cNvSpPr txBox="1">
              <a:spLocks noChangeArrowheads="1"/>
            </p:cNvSpPr>
            <p:nvPr/>
          </p:nvSpPr>
          <p:spPr bwMode="auto">
            <a:xfrm>
              <a:off x="5935446" y="5562706"/>
              <a:ext cx="2185833" cy="410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</a:rPr>
                <a:t>Scale-Out Management</a:t>
              </a:r>
            </a:p>
          </p:txBody>
        </p:sp>
        <p:sp>
          <p:nvSpPr>
            <p:cNvPr id="104" name="TextBox 24"/>
            <p:cNvSpPr txBox="1">
              <a:spLocks noChangeArrowheads="1"/>
            </p:cNvSpPr>
            <p:nvPr/>
          </p:nvSpPr>
          <p:spPr bwMode="auto">
            <a:xfrm>
              <a:off x="1052384" y="5576942"/>
              <a:ext cx="2187487" cy="410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</a:rPr>
                <a:t>Acceleration</a:t>
              </a:r>
            </a:p>
          </p:txBody>
        </p:sp>
        <p:sp>
          <p:nvSpPr>
            <p:cNvPr id="105" name="TextBox 25"/>
            <p:cNvSpPr txBox="1">
              <a:spLocks noChangeArrowheads="1"/>
            </p:cNvSpPr>
            <p:nvPr/>
          </p:nvSpPr>
          <p:spPr bwMode="auto">
            <a:xfrm>
              <a:off x="3487252" y="5560062"/>
              <a:ext cx="2197644" cy="410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FFFFFF"/>
                  </a:solidFill>
                </a:rPr>
                <a:t>Security</a:t>
              </a:r>
            </a:p>
          </p:txBody>
        </p:sp>
        <p:sp>
          <p:nvSpPr>
            <p:cNvPr id="106" name="Text Placeholder 2"/>
            <p:cNvSpPr txBox="1">
              <a:spLocks/>
            </p:cNvSpPr>
            <p:nvPr/>
          </p:nvSpPr>
          <p:spPr bwMode="auto">
            <a:xfrm>
              <a:off x="3203894" y="3947963"/>
              <a:ext cx="2809310" cy="559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457200"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91D5"/>
                </a:buClr>
                <a:buSzPct val="120000"/>
              </a:pPr>
              <a:r>
                <a:rPr lang="en-US" sz="1400" dirty="0">
                  <a:solidFill>
                    <a:srgbClr val="7E9E24"/>
                  </a:solidFill>
                  <a:ea typeface="Osaka" charset="0"/>
                </a:rPr>
                <a:t>Signiant Software Stack</a:t>
              </a:r>
            </a:p>
          </p:txBody>
        </p:sp>
        <p:sp>
          <p:nvSpPr>
            <p:cNvPr id="107" name="Isosceles Triangle 90"/>
            <p:cNvSpPr>
              <a:spLocks noChangeArrowheads="1"/>
            </p:cNvSpPr>
            <p:nvPr/>
          </p:nvSpPr>
          <p:spPr bwMode="auto">
            <a:xfrm rot="10800000">
              <a:off x="4068150" y="3638246"/>
              <a:ext cx="1073068" cy="18120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01600" indent="-10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400" dirty="0">
                <a:solidFill>
                  <a:srgbClr val="C8C8C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pic>
        <p:nvPicPr>
          <p:cNvPr id="48" name="Picture 3" descr="Flight_logo_noT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550"/>
            <a:ext cx="1676400" cy="56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64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0" y="19051"/>
            <a:ext cx="2743200" cy="5143499"/>
          </a:xfrm>
          <a:prstGeom prst="rect">
            <a:avLst/>
          </a:prstGeom>
          <a:solidFill>
            <a:srgbClr val="0072C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sp>
        <p:nvSpPr>
          <p:cNvPr id="1028" name="TextBox 1027"/>
          <p:cNvSpPr txBox="1"/>
          <p:nvPr/>
        </p:nvSpPr>
        <p:spPr>
          <a:xfrm>
            <a:off x="4800600" y="361950"/>
            <a:ext cx="23622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n-US" dirty="0" smtClean="0">
              <a:solidFill>
                <a:srgbClr val="0000F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817206"/>
            <a:ext cx="259080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lnSpc>
                <a:spcPct val="90000"/>
              </a:lnSpc>
              <a:buClr>
                <a:srgbClr val="FFFFFF"/>
              </a:buClr>
              <a:buSzPct val="120000"/>
              <a:buFont typeface="Arial"/>
              <a:buChar char="•"/>
              <a:defRPr/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  <a:ea typeface="ＭＳ Ｐゴシック" pitchFamily="-65" charset="-128"/>
                <a:cs typeface="Calibri" pitchFamily="34" charset="0"/>
              </a:rPr>
              <a:t>Full bandwidth utilization for high-latency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pitchFamily="-65" charset="-128"/>
                <a:cs typeface="Calibri" pitchFamily="34" charset="0"/>
              </a:rPr>
              <a:t>networks</a:t>
            </a:r>
            <a:br>
              <a:rPr lang="en-US" dirty="0" smtClean="0">
                <a:solidFill>
                  <a:srgbClr val="FFFFFF"/>
                </a:solidFill>
                <a:latin typeface="Calibri" pitchFamily="34" charset="0"/>
                <a:ea typeface="ＭＳ Ｐゴシック" pitchFamily="-65" charset="-128"/>
                <a:cs typeface="Calibri" pitchFamily="34" charset="0"/>
              </a:rPr>
            </a:br>
            <a:endParaRPr lang="en-US" dirty="0">
              <a:solidFill>
                <a:srgbClr val="FFFFFF"/>
              </a:solidFill>
              <a:latin typeface="Calibri" pitchFamily="34" charset="0"/>
              <a:ea typeface="ＭＳ Ｐゴシック" pitchFamily="-65" charset="-128"/>
              <a:cs typeface="Calibri" pitchFamily="34" charset="0"/>
            </a:endParaRPr>
          </a:p>
          <a:p>
            <a:pPr marL="285750" indent="-285750" eaLnBrk="0" fontAlgn="base" hangingPunct="0">
              <a:lnSpc>
                <a:spcPct val="90000"/>
              </a:lnSpc>
              <a:buClr>
                <a:srgbClr val="FFFFFF"/>
              </a:buClr>
              <a:buSzPct val="120000"/>
              <a:buFont typeface="Arial"/>
              <a:buChar char="•"/>
              <a:defRPr/>
            </a:pPr>
            <a:r>
              <a:rPr lang="en-US" i="1" dirty="0">
                <a:solidFill>
                  <a:srgbClr val="FFFFFF"/>
                </a:solidFill>
                <a:latin typeface="Calibri" pitchFamily="34" charset="0"/>
                <a:ea typeface="ＭＳ Ｐゴシック" pitchFamily="-65" charset="-128"/>
                <a:cs typeface="Calibri" pitchFamily="34" charset="0"/>
              </a:rPr>
              <a:t>Up to 200 times faster than FTP</a:t>
            </a:r>
            <a:endParaRPr lang="en-US" i="1" dirty="0">
              <a:solidFill>
                <a:srgbClr val="FFFFFF"/>
              </a:solidFill>
              <a:latin typeface="Calibri" pitchFamily="34" charset="0"/>
              <a:ea typeface="ＭＳ Ｐゴシック" pitchFamily="-65" charset="-128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819400" y="1276350"/>
            <a:ext cx="6172200" cy="2819400"/>
          </a:xfrm>
          <a:prstGeom prst="rect">
            <a:avLst/>
          </a:prstGeom>
          <a:solidFill>
            <a:srgbClr val="0082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01600" indent="-101600" defTabSz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400" smtClean="0">
              <a:solidFill>
                <a:srgbClr val="808080"/>
              </a:solidFill>
              <a:latin typeface="Arial" charset="0"/>
              <a:ea typeface="ＭＳ Ｐゴシック" pitchFamily="-48" charset="-128"/>
            </a:endParaRPr>
          </a:p>
        </p:txBody>
      </p:sp>
      <p:graphicFrame>
        <p:nvGraphicFramePr>
          <p:cNvPr id="49" name="Chart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851033"/>
              </p:ext>
            </p:extLst>
          </p:nvPr>
        </p:nvGraphicFramePr>
        <p:xfrm>
          <a:off x="3200400" y="1276350"/>
          <a:ext cx="5612730" cy="275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3352800" y="514350"/>
            <a:ext cx="49736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 smtClean="0">
                <a:solidFill>
                  <a:srgbClr val="0072C6"/>
                </a:solidFill>
              </a:rPr>
              <a:t>Moving large content &lt; GB</a:t>
            </a:r>
            <a:endParaRPr lang="en-US" sz="2400" dirty="0">
              <a:solidFill>
                <a:srgbClr val="0072C6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38600" y="4324350"/>
            <a:ext cx="3603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Aft>
                <a:spcPct val="0"/>
              </a:spcAft>
            </a:pPr>
            <a:r>
              <a:rPr lang="en-US" sz="1600" b="1" dirty="0" smtClean="0">
                <a:solidFill>
                  <a:srgbClr val="0072C6"/>
                </a:solidFill>
                <a:latin typeface="Calibri"/>
                <a:ea typeface="ＭＳ Ｐゴシック" pitchFamily="-65" charset="-128"/>
              </a:rPr>
              <a:t>Time </a:t>
            </a:r>
            <a:r>
              <a:rPr lang="en-US" sz="1600" b="1" dirty="0">
                <a:solidFill>
                  <a:srgbClr val="0072C6"/>
                </a:solidFill>
                <a:latin typeface="Calibri"/>
                <a:ea typeface="ＭＳ Ｐゴシック" pitchFamily="-65" charset="-128"/>
              </a:rPr>
              <a:t>to Transfer 1 </a:t>
            </a:r>
            <a:r>
              <a:rPr lang="en-US" sz="1600" b="1" dirty="0" smtClean="0">
                <a:solidFill>
                  <a:srgbClr val="0072C6"/>
                </a:solidFill>
                <a:latin typeface="Calibri"/>
                <a:ea typeface="ＭＳ Ｐゴシック" pitchFamily="-65" charset="-128"/>
              </a:rPr>
              <a:t>Hour </a:t>
            </a:r>
            <a:r>
              <a:rPr lang="en-US" sz="1600" b="1" dirty="0">
                <a:solidFill>
                  <a:srgbClr val="0072C6"/>
                </a:solidFill>
                <a:latin typeface="Calibri"/>
                <a:ea typeface="ＭＳ Ｐゴシック" pitchFamily="-65" charset="-128"/>
              </a:rPr>
              <a:t>of HD Content</a:t>
            </a:r>
          </a:p>
          <a:p>
            <a:pPr algn="ctr" defTabSz="914400" eaLnBrk="0" fontAlgn="base" hangingPunct="0">
              <a:spcAft>
                <a:spcPct val="0"/>
              </a:spcAft>
            </a:pPr>
            <a:r>
              <a:rPr lang="en-US" sz="1200" b="1" i="1" dirty="0" smtClean="0">
                <a:solidFill>
                  <a:srgbClr val="0072C6"/>
                </a:solidFill>
                <a:latin typeface="Calibri"/>
                <a:ea typeface="ＭＳ Ｐゴシック" pitchFamily="-65" charset="-128"/>
              </a:rPr>
              <a:t>(encoded @ 50 </a:t>
            </a:r>
            <a:r>
              <a:rPr lang="en-US" sz="1200" b="1" i="1" dirty="0">
                <a:solidFill>
                  <a:srgbClr val="0072C6"/>
                </a:solidFill>
                <a:latin typeface="Calibri"/>
                <a:ea typeface="ＭＳ Ｐゴシック" pitchFamily="-65" charset="-128"/>
              </a:rPr>
              <a:t>Mbps </a:t>
            </a:r>
            <a:r>
              <a:rPr lang="en-US" sz="1200" b="1" i="1" dirty="0" smtClean="0">
                <a:solidFill>
                  <a:srgbClr val="0072C6"/>
                </a:solidFill>
                <a:latin typeface="Calibri"/>
                <a:ea typeface="ＭＳ Ｐゴシック" pitchFamily="-65" charset="-128"/>
              </a:rPr>
              <a:t>AVC = ~21 </a:t>
            </a:r>
            <a:r>
              <a:rPr lang="en-US" sz="1200" b="1" i="1" dirty="0" err="1" smtClean="0">
                <a:solidFill>
                  <a:srgbClr val="0072C6"/>
                </a:solidFill>
                <a:latin typeface="Calibri"/>
                <a:ea typeface="ＭＳ Ｐゴシック" pitchFamily="-65" charset="-128"/>
              </a:rPr>
              <a:t>Gbytes</a:t>
            </a:r>
            <a:r>
              <a:rPr lang="en-US" sz="1200" b="1" i="1" dirty="0" smtClean="0">
                <a:solidFill>
                  <a:srgbClr val="0072C6"/>
                </a:solidFill>
                <a:latin typeface="Calibri"/>
                <a:ea typeface="ＭＳ Ｐゴシック" pitchFamily="-65" charset="-128"/>
              </a:rPr>
              <a:t>)</a:t>
            </a:r>
            <a:endParaRPr lang="en-US" sz="1200" b="1" i="1" dirty="0">
              <a:solidFill>
                <a:srgbClr val="0072C6"/>
              </a:solidFill>
              <a:latin typeface="Calibri"/>
              <a:ea typeface="ＭＳ Ｐゴシック" pitchFamily="-65" charset="-128"/>
            </a:endParaRPr>
          </a:p>
        </p:txBody>
      </p:sp>
      <p:pic>
        <p:nvPicPr>
          <p:cNvPr id="52" name="Picture 3" descr="Flight_logo_no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550"/>
            <a:ext cx="1676400" cy="56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45"/>
          <p:cNvSpPr txBox="1">
            <a:spLocks noChangeArrowheads="1"/>
          </p:cNvSpPr>
          <p:nvPr/>
        </p:nvSpPr>
        <p:spPr bwMode="auto">
          <a:xfrm>
            <a:off x="152400" y="1047750"/>
            <a:ext cx="2438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Acceleration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2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0" y="0"/>
            <a:ext cx="2743200" cy="5143499"/>
          </a:xfrm>
          <a:prstGeom prst="rect">
            <a:avLst/>
          </a:prstGeom>
          <a:solidFill>
            <a:srgbClr val="0072C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sp>
        <p:nvSpPr>
          <p:cNvPr id="1028" name="TextBox 1027"/>
          <p:cNvSpPr txBox="1"/>
          <p:nvPr/>
        </p:nvSpPr>
        <p:spPr>
          <a:xfrm>
            <a:off x="152400" y="926048"/>
            <a:ext cx="2362200" cy="502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FFFFFF"/>
                </a:solidFill>
                <a:cs typeface="Calibri" charset="0"/>
              </a:rPr>
              <a:t>A UNIQUE </a:t>
            </a: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CLOUD-FORMED SOLUTION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6200" y="1502986"/>
            <a:ext cx="2514600" cy="335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indent="-292100" fontAlgn="auto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20000"/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Osaka"/>
                <a:cs typeface="+mn-cs"/>
              </a:rPr>
              <a:t>Built for the Cloud – preserves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Osaka"/>
                <a:cs typeface="+mn-cs"/>
              </a:rPr>
              <a:t>c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Osaka"/>
                <a:cs typeface="+mn-cs"/>
              </a:rPr>
              <a:t>loud elasticity</a:t>
            </a:r>
          </a:p>
          <a:p>
            <a:pPr marL="292100" indent="-292100" fontAlgn="auto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20000"/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Osaka"/>
                <a:cs typeface="+mn-cs"/>
              </a:rPr>
              <a:t>High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Osaka"/>
                <a:cs typeface="+mn-cs"/>
              </a:rPr>
              <a:t>Availability 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Osaka"/>
                <a:cs typeface="+mn-cs"/>
              </a:rPr>
              <a:t>/ Redundancy</a:t>
            </a:r>
          </a:p>
          <a:p>
            <a:pPr marL="292100" indent="-292100" fontAlgn="auto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20000"/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Osaka"/>
                <a:cs typeface="+mn-cs"/>
              </a:rPr>
              <a:t>Ease of use and minimal setup </a:t>
            </a:r>
          </a:p>
          <a:p>
            <a:pPr marL="292100" indent="-292100" fontAlgn="auto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20000"/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Osaka"/>
                <a:cs typeface="+mn-cs"/>
              </a:rPr>
              <a:t>Minimizes ongoing operations and development costs</a:t>
            </a:r>
          </a:p>
          <a:p>
            <a:pPr marL="292100" indent="-292100" fontAlgn="auto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20000"/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Osaka"/>
                <a:cs typeface="+mn-cs"/>
              </a:rPr>
              <a:t>Global access with consistent performance</a:t>
            </a:r>
            <a:endParaRPr lang="en-US" sz="16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Osak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906814"/>
            <a:ext cx="259080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i="1" dirty="0" smtClean="0">
                <a:solidFill>
                  <a:schemeClr val="bg1"/>
                </a:solidFill>
                <a:cs typeface="Calibri" charset="0"/>
              </a:rPr>
              <a:t>A turn-key </a:t>
            </a:r>
            <a:r>
              <a:rPr lang="en-US" sz="1400" b="1" i="1" dirty="0" smtClean="0">
                <a:solidFill>
                  <a:schemeClr val="bg1"/>
                </a:solidFill>
                <a:cs typeface="Calibri" charset="0"/>
              </a:rPr>
              <a:t>managed service model</a:t>
            </a:r>
            <a:endParaRPr lang="en-US" sz="1400" b="1" i="1" dirty="0">
              <a:solidFill>
                <a:schemeClr val="bg1"/>
              </a:solidFill>
              <a:cs typeface="Calibri" charset="0"/>
            </a:endParaRPr>
          </a:p>
        </p:txBody>
      </p:sp>
      <p:sp>
        <p:nvSpPr>
          <p:cNvPr id="58" name="Rounded Rectangle 21"/>
          <p:cNvSpPr>
            <a:spLocks noChangeArrowheads="1"/>
          </p:cNvSpPr>
          <p:nvPr/>
        </p:nvSpPr>
        <p:spPr bwMode="auto">
          <a:xfrm>
            <a:off x="2819400" y="4033837"/>
            <a:ext cx="6248400" cy="976313"/>
          </a:xfrm>
          <a:prstGeom prst="roundRect">
            <a:avLst>
              <a:gd name="adj" fmla="val 0"/>
            </a:avLst>
          </a:prstGeom>
          <a:solidFill>
            <a:srgbClr val="7E9E24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101600" indent="-101600" algn="ctr" defTabSz="9144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59" name="Picture 58" descr="storage_onprem_small.png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4379392"/>
            <a:ext cx="412080" cy="504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 descr="server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00550"/>
            <a:ext cx="482884" cy="455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 descr="skydrop_logomark_white_greenoutlin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4075479"/>
            <a:ext cx="378094" cy="30162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TextBox 39"/>
          <p:cNvSpPr txBox="1">
            <a:spLocks noChangeArrowheads="1"/>
          </p:cNvSpPr>
          <p:nvPr/>
        </p:nvSpPr>
        <p:spPr bwMode="auto">
          <a:xfrm>
            <a:off x="2819400" y="4705350"/>
            <a:ext cx="1643347" cy="6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Customer’s Network</a:t>
            </a:r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>
            <a:off x="2819400" y="1428750"/>
            <a:ext cx="6248400" cy="2514600"/>
          </a:xfrm>
          <a:prstGeom prst="rect">
            <a:avLst/>
          </a:prstGeom>
          <a:solidFill>
            <a:srgbClr val="0082BB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101600" indent="-101600" defTabSz="9144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1400">
              <a:solidFill>
                <a:srgbClr val="808080"/>
              </a:solidFill>
              <a:latin typeface="Arial" charset="0"/>
            </a:endParaRPr>
          </a:p>
        </p:txBody>
      </p:sp>
      <p:pic>
        <p:nvPicPr>
          <p:cNvPr id="64" name="Picture 63" descr="cloud_saas_internet_fullsize.png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33" y="2400849"/>
            <a:ext cx="1300068" cy="7774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64" descr="Signiant_logo_lg.png.png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75764"/>
            <a:ext cx="629375" cy="261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6" descr="cloud_outline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34" y="1868365"/>
            <a:ext cx="3444866" cy="1922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 descr="object_storage_small.png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71750"/>
            <a:ext cx="534662" cy="620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 descr="server_white.png"/>
          <p:cNvPicPr>
            <a:picLocks noChangeAspect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63635"/>
            <a:ext cx="444023" cy="4199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" name="Picture 73" descr="skydrop_logomark_whit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8007" y="3181350"/>
            <a:ext cx="326993" cy="263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5" name="Straight Arrow Connector 74"/>
          <p:cNvCxnSpPr/>
          <p:nvPr/>
        </p:nvCxnSpPr>
        <p:spPr bwMode="auto">
          <a:xfrm flipH="1" flipV="1">
            <a:off x="5905500" y="3104202"/>
            <a:ext cx="38100" cy="1220148"/>
          </a:xfrm>
          <a:prstGeom prst="straightConnector1">
            <a:avLst/>
          </a:prstGeom>
          <a:ln w="57150" cap="sq" cmpd="sng">
            <a:solidFill>
              <a:schemeClr val="bg1"/>
            </a:solidFill>
            <a:headEnd type="triangle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 bwMode="auto">
          <a:xfrm>
            <a:off x="6096000" y="3028950"/>
            <a:ext cx="533400" cy="0"/>
          </a:xfrm>
          <a:prstGeom prst="straightConnector1">
            <a:avLst/>
          </a:prstGeom>
          <a:ln w="28575" cap="sq" cmpd="sng">
            <a:solidFill>
              <a:srgbClr val="FFFFFF"/>
            </a:solidFill>
            <a:headEnd type="triangle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 bwMode="auto">
          <a:xfrm>
            <a:off x="6096000" y="2724150"/>
            <a:ext cx="533400" cy="0"/>
          </a:xfrm>
          <a:prstGeom prst="straightConnector1">
            <a:avLst/>
          </a:prstGeom>
          <a:ln w="28575" cap="sq" cmpd="sng">
            <a:solidFill>
              <a:srgbClr val="FFFFFF"/>
            </a:solidFill>
            <a:headEnd type="triangle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 bwMode="auto">
          <a:xfrm>
            <a:off x="6096000" y="2876550"/>
            <a:ext cx="533400" cy="0"/>
          </a:xfrm>
          <a:prstGeom prst="straightConnector1">
            <a:avLst/>
          </a:prstGeom>
          <a:ln w="28575" cap="sq" cmpd="sng">
            <a:solidFill>
              <a:srgbClr val="FFFFFF"/>
            </a:solidFill>
            <a:headEnd type="triangle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Arc 94"/>
          <p:cNvSpPr/>
          <p:nvPr/>
        </p:nvSpPr>
        <p:spPr bwMode="auto">
          <a:xfrm rot="5928890" flipV="1">
            <a:off x="5529396" y="575941"/>
            <a:ext cx="1742808" cy="5668017"/>
          </a:xfrm>
          <a:prstGeom prst="arc">
            <a:avLst>
              <a:gd name="adj1" fmla="val 15912452"/>
              <a:gd name="adj2" fmla="val 94687"/>
            </a:avLst>
          </a:prstGeom>
          <a:noFill/>
          <a:ln w="38100" cap="flat" cmpd="sng" algn="ctr">
            <a:solidFill>
              <a:schemeClr val="bg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01600" indent="-101600" defTabSz="9144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endParaRPr lang="en-US" sz="1400" dirty="0">
              <a:solidFill>
                <a:srgbClr val="808080"/>
              </a:solidFill>
              <a:latin typeface="Helvetica Neue UltraLight"/>
              <a:ea typeface="ＭＳ Ｐゴシック" pitchFamily="-48" charset="-128"/>
              <a:cs typeface="Helvetica Neue UltraLight"/>
            </a:endParaRPr>
          </a:p>
        </p:txBody>
      </p:sp>
      <p:sp>
        <p:nvSpPr>
          <p:cNvPr id="96" name="Arc 95"/>
          <p:cNvSpPr/>
          <p:nvPr/>
        </p:nvSpPr>
        <p:spPr bwMode="auto">
          <a:xfrm rot="19487259">
            <a:off x="3827838" y="2183228"/>
            <a:ext cx="1869323" cy="3033818"/>
          </a:xfrm>
          <a:prstGeom prst="arc">
            <a:avLst>
              <a:gd name="adj1" fmla="val 16200000"/>
              <a:gd name="adj2" fmla="val 48303"/>
            </a:avLst>
          </a:prstGeom>
          <a:noFill/>
          <a:ln w="38100" cap="flat" cmpd="sng" algn="ctr">
            <a:solidFill>
              <a:schemeClr val="bg2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01600" indent="-101600" defTabSz="9144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endParaRPr lang="en-US" sz="1400" dirty="0">
              <a:solidFill>
                <a:srgbClr val="808080"/>
              </a:solidFill>
              <a:latin typeface="Helvetica Neue UltraLight"/>
              <a:ea typeface="ＭＳ Ｐゴシック" pitchFamily="-48" charset="-128"/>
              <a:cs typeface="Helvetica Neue UltraLight"/>
            </a:endParaRPr>
          </a:p>
        </p:txBody>
      </p:sp>
      <p:sp>
        <p:nvSpPr>
          <p:cNvPr id="97" name="Rectangle 37"/>
          <p:cNvSpPr>
            <a:spLocks noChangeArrowheads="1"/>
          </p:cNvSpPr>
          <p:nvPr/>
        </p:nvSpPr>
        <p:spPr bwMode="auto">
          <a:xfrm>
            <a:off x="7620000" y="2038350"/>
            <a:ext cx="1300975" cy="136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1400" dirty="0">
              <a:solidFill>
                <a:srgbClr val="FFFFFF"/>
              </a:solidFill>
              <a:cs typeface="Calibri" charset="0"/>
            </a:endParaRPr>
          </a:p>
          <a:p>
            <a:pPr algn="ctr" defTabSz="9144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  <a:cs typeface="Calibri" charset="0"/>
              </a:rPr>
              <a:t>Customer’s </a:t>
            </a:r>
            <a:r>
              <a:rPr lang="en-US" sz="1400" dirty="0" smtClean="0">
                <a:solidFill>
                  <a:srgbClr val="FFFFFF"/>
                </a:solidFill>
                <a:cs typeface="Calibri" charset="0"/>
              </a:rPr>
              <a:t/>
            </a:r>
            <a:br>
              <a:rPr lang="en-US" sz="1400" dirty="0" smtClean="0">
                <a:solidFill>
                  <a:srgbClr val="FFFFFF"/>
                </a:solidFill>
                <a:cs typeface="Calibri" charset="0"/>
              </a:rPr>
            </a:br>
            <a:r>
              <a:rPr lang="en-US" sz="1400" dirty="0" smtClean="0">
                <a:solidFill>
                  <a:srgbClr val="FFFFFF"/>
                </a:solidFill>
                <a:cs typeface="Calibri" charset="0"/>
              </a:rPr>
              <a:t>Microsoft Azure BLOB Storage Tenancy</a:t>
            </a:r>
            <a:endParaRPr lang="en-US" sz="1200" i="1" dirty="0">
              <a:solidFill>
                <a:srgbClr val="FFFFFF"/>
              </a:solidFill>
              <a:cs typeface="Calibri" charset="0"/>
            </a:endParaRPr>
          </a:p>
        </p:txBody>
      </p:sp>
      <p:pic>
        <p:nvPicPr>
          <p:cNvPr id="98" name="Picture 97" descr="MS-Azure_rgb_Wht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1428750"/>
            <a:ext cx="1905000" cy="436861"/>
          </a:xfrm>
          <a:prstGeom prst="rect">
            <a:avLst/>
          </a:prstGeom>
        </p:spPr>
      </p:pic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2870200" y="2216151"/>
            <a:ext cx="1397000" cy="1117600"/>
          </a:xfrm>
          <a:prstGeom prst="rect">
            <a:avLst/>
          </a:prstGeom>
          <a:noFill/>
          <a:ln w="38100">
            <a:solidFill>
              <a:srgbClr val="F582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101600" indent="-101600" defTabSz="9144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1400">
              <a:solidFill>
                <a:srgbClr val="808080"/>
              </a:solidFill>
              <a:latin typeface="Arial" charset="0"/>
            </a:endParaRPr>
          </a:p>
        </p:txBody>
      </p:sp>
      <p:cxnSp>
        <p:nvCxnSpPr>
          <p:cNvPr id="100" name="Straight Connector 99"/>
          <p:cNvCxnSpPr>
            <a:cxnSpLocks noChangeShapeType="1"/>
            <a:stCxn id="99" idx="0"/>
          </p:cNvCxnSpPr>
          <p:nvPr/>
        </p:nvCxnSpPr>
        <p:spPr bwMode="auto">
          <a:xfrm flipV="1">
            <a:off x="3568700" y="1177926"/>
            <a:ext cx="1006475" cy="1038225"/>
          </a:xfrm>
          <a:prstGeom prst="line">
            <a:avLst/>
          </a:prstGeom>
          <a:noFill/>
          <a:ln w="38100">
            <a:solidFill>
              <a:srgbClr val="F58220"/>
            </a:solidFill>
            <a:round/>
            <a:headEnd/>
            <a:tailEnd/>
          </a:ln>
        </p:spPr>
      </p:cxn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3511899" y="438150"/>
            <a:ext cx="2203101" cy="71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eaLnBrk="0" hangingPunct="0">
              <a:lnSpc>
                <a:spcPct val="90000"/>
              </a:lnSpc>
            </a:pPr>
            <a:endParaRPr lang="en-US" dirty="0">
              <a:solidFill>
                <a:srgbClr val="F58220"/>
              </a:solidFill>
              <a:cs typeface="Calibri" charset="0"/>
            </a:endParaRPr>
          </a:p>
          <a:p>
            <a:pPr algn="ctr" defTabSz="914400" eaLnBrk="0" hangingPunct="0">
              <a:lnSpc>
                <a:spcPct val="90000"/>
              </a:lnSpc>
            </a:pPr>
            <a:r>
              <a:rPr lang="en-US" dirty="0">
                <a:solidFill>
                  <a:srgbClr val="F58220"/>
                </a:solidFill>
                <a:cs typeface="Calibri" charset="0"/>
              </a:rPr>
              <a:t>Signiant SaaS Control </a:t>
            </a: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5334001" y="2266950"/>
            <a:ext cx="1066799" cy="1295400"/>
          </a:xfrm>
          <a:prstGeom prst="rect">
            <a:avLst/>
          </a:prstGeom>
          <a:noFill/>
          <a:ln w="38100">
            <a:solidFill>
              <a:srgbClr val="F582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101600" indent="-101600" defTabSz="9144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1400">
              <a:solidFill>
                <a:srgbClr val="808080"/>
              </a:solidFill>
              <a:latin typeface="Arial" charset="0"/>
            </a:endParaRPr>
          </a:p>
        </p:txBody>
      </p:sp>
      <p:cxnSp>
        <p:nvCxnSpPr>
          <p:cNvPr id="103" name="Straight Connector 102"/>
          <p:cNvCxnSpPr>
            <a:cxnSpLocks noChangeShapeType="1"/>
          </p:cNvCxnSpPr>
          <p:nvPr/>
        </p:nvCxnSpPr>
        <p:spPr bwMode="auto">
          <a:xfrm flipV="1">
            <a:off x="5867400" y="1200150"/>
            <a:ext cx="1066800" cy="1066800"/>
          </a:xfrm>
          <a:prstGeom prst="line">
            <a:avLst/>
          </a:prstGeom>
          <a:noFill/>
          <a:ln w="38100">
            <a:solidFill>
              <a:srgbClr val="F58220"/>
            </a:solidFill>
            <a:round/>
            <a:headEnd/>
            <a:tailEnd/>
          </a:ln>
        </p:spPr>
      </p:cxnSp>
      <p:sp>
        <p:nvSpPr>
          <p:cNvPr id="104" name="Rounded Rectangle 103"/>
          <p:cNvSpPr>
            <a:spLocks noChangeArrowheads="1"/>
          </p:cNvSpPr>
          <p:nvPr/>
        </p:nvSpPr>
        <p:spPr bwMode="auto">
          <a:xfrm>
            <a:off x="5715000" y="438150"/>
            <a:ext cx="3800875" cy="749651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/>
          <a:lstStyle/>
          <a:p>
            <a:pPr marL="101600" indent="-101600" algn="ctr" defTabSz="914400" eaLnBrk="0" hangingPunct="0"/>
            <a:r>
              <a:rPr lang="en-US" dirty="0">
                <a:solidFill>
                  <a:srgbClr val="F58220"/>
                </a:solidFill>
                <a:cs typeface="Calibri" charset="0"/>
              </a:rPr>
              <a:t>Signiant Managed </a:t>
            </a:r>
          </a:p>
          <a:p>
            <a:pPr marL="101600" indent="-101600" algn="ctr" defTabSz="914400" eaLnBrk="0" hangingPunct="0"/>
            <a:r>
              <a:rPr lang="en-US" dirty="0">
                <a:solidFill>
                  <a:srgbClr val="F58220"/>
                </a:solidFill>
                <a:cs typeface="Calibri" charset="0"/>
              </a:rPr>
              <a:t>Cloud Servers &amp; Software</a:t>
            </a:r>
          </a:p>
        </p:txBody>
      </p:sp>
      <p:sp>
        <p:nvSpPr>
          <p:cNvPr id="108" name="TextBox 44"/>
          <p:cNvSpPr txBox="1">
            <a:spLocks noChangeArrowheads="1"/>
          </p:cNvSpPr>
          <p:nvPr/>
        </p:nvSpPr>
        <p:spPr bwMode="auto">
          <a:xfrm>
            <a:off x="2819400" y="3562350"/>
            <a:ext cx="2408238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FFFFFF"/>
                </a:solidFill>
              </a:rPr>
              <a:t>Cloud </a:t>
            </a:r>
            <a:r>
              <a:rPr lang="en-US" sz="1400" dirty="0" smtClean="0">
                <a:solidFill>
                  <a:srgbClr val="FFFFFF"/>
                </a:solidFill>
              </a:rPr>
              <a:t/>
            </a:r>
            <a:br>
              <a:rPr lang="en-US" sz="1400" dirty="0" smtClean="0">
                <a:solidFill>
                  <a:srgbClr val="FFFFFF"/>
                </a:solidFill>
              </a:rPr>
            </a:br>
            <a:r>
              <a:rPr lang="en-US" sz="1400" dirty="0" smtClean="0">
                <a:solidFill>
                  <a:srgbClr val="FFFFFF"/>
                </a:solidFill>
              </a:rPr>
              <a:t>Infrastructure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3" name="Picture 3" descr="Flight_logo_noT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"/>
            <a:ext cx="1676400" cy="56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35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1" grpId="0"/>
      <p:bldP spid="102" grpId="0" animBg="1"/>
      <p:bldP spid="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0" y="0"/>
            <a:ext cx="2743200" cy="5143499"/>
          </a:xfrm>
          <a:prstGeom prst="rect">
            <a:avLst/>
          </a:prstGeom>
          <a:solidFill>
            <a:srgbClr val="0072C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TextBox 1027"/>
          <p:cNvSpPr txBox="1"/>
          <p:nvPr/>
        </p:nvSpPr>
        <p:spPr>
          <a:xfrm>
            <a:off x="76200" y="1581150"/>
            <a:ext cx="2743200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Clr>
                <a:schemeClr val="bg1"/>
              </a:buClr>
              <a:buSzPct val="120000"/>
              <a:buFont typeface="Arial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High Speed Global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Transfer</a:t>
            </a: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Clr>
                <a:schemeClr val="bg1"/>
              </a:buClr>
              <a:buSzPct val="120000"/>
              <a:defRPr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200x faster than FTP</a:t>
            </a:r>
            <a:b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80000"/>
              </a:lnSpc>
              <a:buClr>
                <a:schemeClr val="bg1"/>
              </a:buClr>
              <a:buSzPct val="120000"/>
              <a:buFont typeface="Arial" pitchFamily="34" charset="0"/>
              <a:buChar char="•"/>
              <a:defRPr/>
            </a:pPr>
            <a:endParaRPr lang="en-US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28600" indent="-228600">
              <a:buClr>
                <a:schemeClr val="bg1"/>
              </a:buClr>
              <a:buSzPct val="12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High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Reliability</a:t>
            </a:r>
          </a:p>
          <a:p>
            <a:pPr lvl="1">
              <a:buClr>
                <a:schemeClr val="bg1"/>
              </a:buClr>
              <a:buSzPct val="120000"/>
              <a:defRPr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Checkpoint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/</a:t>
            </a:r>
            <a:b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automatic retries</a:t>
            </a:r>
            <a:b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00037" lvl="1" indent="-171450">
              <a:lnSpc>
                <a:spcPct val="80000"/>
              </a:lnSpc>
              <a:buClr>
                <a:schemeClr val="bg1"/>
              </a:buClr>
              <a:buSzPct val="120000"/>
              <a:buFont typeface="Arial"/>
              <a:buChar char="•"/>
              <a:defRPr/>
            </a:pPr>
            <a:endParaRPr lang="en-US" sz="1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28600" indent="-228600">
              <a:buClr>
                <a:schemeClr val="bg1"/>
              </a:buClr>
              <a:buSzPct val="120000"/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Highest levels of security</a:t>
            </a:r>
          </a:p>
          <a:p>
            <a:pPr lvl="1">
              <a:buClr>
                <a:schemeClr val="bg1"/>
              </a:buClr>
              <a:buSzPct val="120000"/>
              <a:defRPr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End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-to-end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encryption in flight and at rest</a:t>
            </a:r>
            <a:endParaRPr lang="en-US" sz="1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3" descr="Flight_logo_no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9550"/>
            <a:ext cx="1676400" cy="56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570913" y="6733148"/>
            <a:ext cx="220027" cy="756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9B0F41-B167-4040-BC7C-2327220FD636}" type="slidenum">
              <a:rPr lang="en-US" sz="70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6" name="Rounded Rectangle 21"/>
          <p:cNvSpPr>
            <a:spLocks noChangeArrowheads="1"/>
          </p:cNvSpPr>
          <p:nvPr/>
        </p:nvSpPr>
        <p:spPr bwMode="auto">
          <a:xfrm>
            <a:off x="2895600" y="3562350"/>
            <a:ext cx="6096000" cy="1371600"/>
          </a:xfrm>
          <a:prstGeom prst="roundRect">
            <a:avLst>
              <a:gd name="adj" fmla="val 0"/>
            </a:avLst>
          </a:prstGeom>
          <a:solidFill>
            <a:srgbClr val="7E9E24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101600" indent="-101600" algn="ctr" defTabSz="9144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2895600" y="590550"/>
            <a:ext cx="6096000" cy="2784475"/>
          </a:xfrm>
          <a:prstGeom prst="rect">
            <a:avLst/>
          </a:prstGeom>
          <a:solidFill>
            <a:srgbClr val="0082BB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 marL="101600" indent="-101600" defTabSz="9144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US" sz="100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9" name="TextBox 45"/>
          <p:cNvSpPr txBox="1">
            <a:spLocks noChangeArrowheads="1"/>
          </p:cNvSpPr>
          <p:nvPr/>
        </p:nvSpPr>
        <p:spPr bwMode="auto">
          <a:xfrm>
            <a:off x="3429000" y="133350"/>
            <a:ext cx="4973638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229AD6"/>
                </a:solidFill>
              </a:rPr>
              <a:t>Two Pipelined Stages</a:t>
            </a:r>
          </a:p>
        </p:txBody>
      </p:sp>
      <p:pic>
        <p:nvPicPr>
          <p:cNvPr id="10" name="Picture 9" descr="object_storage_small.png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1614487"/>
            <a:ext cx="739775" cy="858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storage_onprem_small.png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4068763"/>
            <a:ext cx="461962" cy="565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server_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95750"/>
            <a:ext cx="541337" cy="511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86400" y="2952750"/>
            <a:ext cx="45545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rgbClr val="FFFFFF"/>
                </a:solidFill>
                <a:cs typeface="Calibri" charset="0"/>
              </a:rPr>
              <a:t>1. Signiant WAN acceleration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67600" y="895350"/>
            <a:ext cx="1679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230188" indent="-230188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200" dirty="0">
                <a:solidFill>
                  <a:srgbClr val="FFFFFF"/>
                </a:solidFill>
              </a:rPr>
              <a:t>2. Parallel multi-part write over low-latency local connection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772150" y="1816100"/>
            <a:ext cx="730250" cy="12700"/>
          </a:xfrm>
          <a:prstGeom prst="straightConnector1">
            <a:avLst/>
          </a:prstGeom>
          <a:ln w="28575" cap="sq" cmpd="sng">
            <a:solidFill>
              <a:srgbClr val="F58220"/>
            </a:solidFill>
            <a:headEnd type="triangle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5772150" y="2027237"/>
            <a:ext cx="730250" cy="14288"/>
          </a:xfrm>
          <a:prstGeom prst="straightConnector1">
            <a:avLst/>
          </a:prstGeom>
          <a:ln w="28575" cap="sq" cmpd="sng">
            <a:solidFill>
              <a:srgbClr val="F58220"/>
            </a:solidFill>
            <a:headEnd type="triangle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5772150" y="2233612"/>
            <a:ext cx="730250" cy="14288"/>
          </a:xfrm>
          <a:prstGeom prst="straightConnector1">
            <a:avLst/>
          </a:prstGeom>
          <a:ln w="28575" cap="sq" cmpd="sng">
            <a:solidFill>
              <a:srgbClr val="F58220"/>
            </a:solidFill>
            <a:headEnd type="triangle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erver_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98625"/>
            <a:ext cx="614363" cy="581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cloud_outline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42950"/>
            <a:ext cx="3879850" cy="2165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skydrop_logomark_whit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2297112"/>
            <a:ext cx="452438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skydrop_logomark_white_greenoutline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3789363"/>
            <a:ext cx="423862" cy="338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Arrow Connector 21"/>
          <p:cNvCxnSpPr/>
          <p:nvPr/>
        </p:nvCxnSpPr>
        <p:spPr bwMode="auto">
          <a:xfrm flipV="1">
            <a:off x="5410200" y="2266952"/>
            <a:ext cx="9525" cy="1752598"/>
          </a:xfrm>
          <a:prstGeom prst="straightConnector1">
            <a:avLst/>
          </a:prstGeom>
          <a:ln w="57150" cap="sq" cmpd="sng">
            <a:solidFill>
              <a:srgbClr val="F58220"/>
            </a:solidFill>
            <a:headEnd type="triangle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>
            <a:spLocks noChangeArrowheads="1"/>
          </p:cNvSpPr>
          <p:nvPr/>
        </p:nvSpPr>
        <p:spPr bwMode="auto">
          <a:xfrm>
            <a:off x="2971800" y="4629150"/>
            <a:ext cx="240823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100" dirty="0">
                <a:solidFill>
                  <a:srgbClr val="FFFFFF"/>
                </a:solidFill>
              </a:rPr>
              <a:t>Customer’s Network</a:t>
            </a: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2971800" y="3181350"/>
            <a:ext cx="2408238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100" dirty="0">
                <a:solidFill>
                  <a:srgbClr val="FFFFFF"/>
                </a:solidFill>
              </a:rPr>
              <a:t>Cloud Infrastructure</a:t>
            </a:r>
          </a:p>
        </p:txBody>
      </p:sp>
      <p:sp>
        <p:nvSpPr>
          <p:cNvPr id="33" name="TextBox 45"/>
          <p:cNvSpPr txBox="1">
            <a:spLocks noChangeArrowheads="1"/>
          </p:cNvSpPr>
          <p:nvPr/>
        </p:nvSpPr>
        <p:spPr bwMode="auto">
          <a:xfrm>
            <a:off x="0" y="1123950"/>
            <a:ext cx="2743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Secure &amp; Reliable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0" y="0"/>
            <a:ext cx="2743200" cy="5143499"/>
          </a:xfrm>
          <a:prstGeom prst="rect">
            <a:avLst/>
          </a:prstGeom>
          <a:solidFill>
            <a:srgbClr val="0072C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19400" y="285750"/>
            <a:ext cx="60198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buClr>
                <a:srgbClr val="FFFFFF"/>
              </a:buClr>
              <a:buSzPct val="120000"/>
              <a:defRPr/>
            </a:pPr>
            <a:r>
              <a:rPr lang="en-US" sz="2000" dirty="0" smtClean="0">
                <a:solidFill>
                  <a:srgbClr val="0072C6"/>
                </a:solidFill>
                <a:latin typeface="Calibri" pitchFamily="34" charset="0"/>
                <a:ea typeface="ＭＳ Ｐゴシック" pitchFamily="-65" charset="-128"/>
                <a:cs typeface="Calibri" pitchFamily="34" charset="0"/>
              </a:rPr>
              <a:t>SAMPLE FLIGHT APPLICATIONS</a:t>
            </a:r>
            <a:endParaRPr lang="en-US" sz="2000" i="1" dirty="0">
              <a:solidFill>
                <a:srgbClr val="0072C6"/>
              </a:solidFill>
              <a:latin typeface="Calibri" pitchFamily="34" charset="0"/>
              <a:ea typeface="ＭＳ Ｐゴシック" pitchFamily="-65" charset="-128"/>
              <a:cs typeface="Calibri" pitchFamily="34" charset="0"/>
            </a:endParaRPr>
          </a:p>
        </p:txBody>
      </p:sp>
      <p:pic>
        <p:nvPicPr>
          <p:cNvPr id="52" name="Picture 3" descr="Flight_logo_no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"/>
            <a:ext cx="1676400" cy="56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895600" y="819148"/>
            <a:ext cx="5943599" cy="1820740"/>
            <a:chOff x="0" y="1409700"/>
            <a:chExt cx="9159875" cy="2235200"/>
          </a:xfrm>
          <a:solidFill>
            <a:srgbClr val="0072C6"/>
          </a:solidFill>
        </p:grpSpPr>
        <p:sp>
          <p:nvSpPr>
            <p:cNvPr id="11" name="Rounded Rectangle 84"/>
            <p:cNvSpPr>
              <a:spLocks noChangeArrowheads="1"/>
            </p:cNvSpPr>
            <p:nvPr/>
          </p:nvSpPr>
          <p:spPr bwMode="auto">
            <a:xfrm>
              <a:off x="15875" y="1409700"/>
              <a:ext cx="9144000" cy="2235200"/>
            </a:xfrm>
            <a:prstGeom prst="roundRect">
              <a:avLst>
                <a:gd name="adj" fmla="val 0"/>
              </a:avLst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101600" indent="-101600" algn="ctr" defTabSz="914400" eaLnBrk="0" hangingPunct="0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endParaRPr lang="en-US" sz="1100">
                <a:solidFill>
                  <a:srgbClr val="FFFFFF"/>
                </a:solidFill>
              </a:endParaRPr>
            </a:p>
          </p:txBody>
        </p:sp>
        <p:sp>
          <p:nvSpPr>
            <p:cNvPr id="12" name="TextBox 101"/>
            <p:cNvSpPr txBox="1">
              <a:spLocks noChangeArrowheads="1"/>
            </p:cNvSpPr>
            <p:nvPr/>
          </p:nvSpPr>
          <p:spPr bwMode="auto">
            <a:xfrm>
              <a:off x="0" y="1435100"/>
              <a:ext cx="9144000" cy="387366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>
                  <a:solidFill>
                    <a:srgbClr val="FFFFFF"/>
                  </a:solidFill>
                  <a:cs typeface="Calibri" charset="0"/>
                </a:rPr>
                <a:t>Enable Time-Critical Workflows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43600" y="1657347"/>
            <a:ext cx="1350067" cy="964205"/>
            <a:chOff x="4789488" y="2324100"/>
            <a:chExt cx="1573212" cy="1233321"/>
          </a:xfrm>
        </p:grpSpPr>
        <p:sp>
          <p:nvSpPr>
            <p:cNvPr id="14" name="TextBox 34"/>
            <p:cNvSpPr txBox="1">
              <a:spLocks noChangeArrowheads="1"/>
            </p:cNvSpPr>
            <p:nvPr/>
          </p:nvSpPr>
          <p:spPr bwMode="auto">
            <a:xfrm>
              <a:off x="4814888" y="3255963"/>
              <a:ext cx="1482725" cy="30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100" i="1">
                  <a:solidFill>
                    <a:srgbClr val="FFFFFF"/>
                  </a:solidFill>
                  <a:cs typeface="Calibri" charset="0"/>
                </a:rPr>
                <a:t>Time to results</a:t>
              </a:r>
            </a:p>
          </p:txBody>
        </p:sp>
        <p:pic>
          <p:nvPicPr>
            <p:cNvPr id="15" name="Picture 14" descr="cloud_saas_internet_fullsize.png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363" y="2324100"/>
              <a:ext cx="1557337" cy="930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62"/>
            <p:cNvSpPr txBox="1">
              <a:spLocks noChangeArrowheads="1"/>
            </p:cNvSpPr>
            <p:nvPr/>
          </p:nvSpPr>
          <p:spPr bwMode="auto">
            <a:xfrm>
              <a:off x="4789488" y="2840039"/>
              <a:ext cx="1538287" cy="30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100" dirty="0">
                  <a:solidFill>
                    <a:srgbClr val="000000"/>
                  </a:solidFill>
                  <a:cs typeface="Calibri" charset="0"/>
                </a:rPr>
                <a:t>Big Data Analytics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95800" y="1428747"/>
            <a:ext cx="1458886" cy="1026987"/>
            <a:chOff x="1781776" y="2170044"/>
            <a:chExt cx="1700017" cy="1313625"/>
          </a:xfrm>
        </p:grpSpPr>
        <p:sp>
          <p:nvSpPr>
            <p:cNvPr id="18" name="TextBox 33"/>
            <p:cNvSpPr txBox="1">
              <a:spLocks noChangeArrowheads="1"/>
            </p:cNvSpPr>
            <p:nvPr/>
          </p:nvSpPr>
          <p:spPr bwMode="auto">
            <a:xfrm>
              <a:off x="1875244" y="3182211"/>
              <a:ext cx="1606549" cy="30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100" i="1" dirty="0">
                  <a:solidFill>
                    <a:srgbClr val="FFFFFF"/>
                  </a:solidFill>
                  <a:cs typeface="Calibri" charset="0"/>
                </a:rPr>
                <a:t>Time to revenue</a:t>
              </a:r>
            </a:p>
          </p:txBody>
        </p:sp>
        <p:pic>
          <p:nvPicPr>
            <p:cNvPr id="19" name="Picture 18" descr="cloud_saas_internet_fullsize.png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651" y="2170044"/>
              <a:ext cx="1557336" cy="9302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64"/>
            <p:cNvSpPr txBox="1">
              <a:spLocks noChangeArrowheads="1"/>
            </p:cNvSpPr>
            <p:nvPr/>
          </p:nvSpPr>
          <p:spPr bwMode="auto">
            <a:xfrm>
              <a:off x="1781776" y="2701857"/>
              <a:ext cx="1538286" cy="30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100" dirty="0">
                  <a:solidFill>
                    <a:srgbClr val="000000"/>
                  </a:solidFill>
                  <a:cs typeface="Calibri" charset="0"/>
                </a:rPr>
                <a:t>Distribution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54312" y="1634579"/>
            <a:ext cx="1350067" cy="956759"/>
            <a:chOff x="487363" y="2324100"/>
            <a:chExt cx="1573212" cy="1223796"/>
          </a:xfrm>
        </p:grpSpPr>
        <p:sp>
          <p:nvSpPr>
            <p:cNvPr id="22" name="TextBox 2"/>
            <p:cNvSpPr txBox="1">
              <a:spLocks noChangeArrowheads="1"/>
            </p:cNvSpPr>
            <p:nvPr/>
          </p:nvSpPr>
          <p:spPr bwMode="auto">
            <a:xfrm>
              <a:off x="723900" y="3246438"/>
              <a:ext cx="1082675" cy="30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100" i="1" dirty="0">
                  <a:solidFill>
                    <a:srgbClr val="FFFFFF"/>
                  </a:solidFill>
                  <a:cs typeface="Calibri" charset="0"/>
                </a:rPr>
                <a:t>Time to air</a:t>
              </a:r>
            </a:p>
          </p:txBody>
        </p:sp>
        <p:pic>
          <p:nvPicPr>
            <p:cNvPr id="23" name="Picture 22" descr="cloud_saas_internet_fullsize.png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38" y="2324100"/>
              <a:ext cx="1557337" cy="9302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TextBox 70"/>
            <p:cNvSpPr txBox="1">
              <a:spLocks noChangeArrowheads="1"/>
            </p:cNvSpPr>
            <p:nvPr/>
          </p:nvSpPr>
          <p:spPr bwMode="auto">
            <a:xfrm>
              <a:off x="487363" y="2855912"/>
              <a:ext cx="1538287" cy="30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100" dirty="0">
                  <a:solidFill>
                    <a:srgbClr val="000000"/>
                  </a:solidFill>
                  <a:cs typeface="Calibri" charset="0"/>
                </a:rPr>
                <a:t>Media Processing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15201" y="1352548"/>
            <a:ext cx="1384125" cy="993992"/>
            <a:chOff x="7123113" y="1920875"/>
            <a:chExt cx="1612900" cy="1271421"/>
          </a:xfrm>
        </p:grpSpPr>
        <p:sp>
          <p:nvSpPr>
            <p:cNvPr id="27" name="TextBox 35"/>
            <p:cNvSpPr txBox="1">
              <a:spLocks noChangeArrowheads="1"/>
            </p:cNvSpPr>
            <p:nvPr/>
          </p:nvSpPr>
          <p:spPr bwMode="auto">
            <a:xfrm>
              <a:off x="7191375" y="2890838"/>
              <a:ext cx="1460502" cy="30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100" i="1" dirty="0">
                  <a:solidFill>
                    <a:srgbClr val="FFFFFF"/>
                  </a:solidFill>
                  <a:cs typeface="Calibri" charset="0"/>
                </a:rPr>
                <a:t>Time to back up</a:t>
              </a:r>
            </a:p>
          </p:txBody>
        </p:sp>
        <p:pic>
          <p:nvPicPr>
            <p:cNvPr id="28" name="Picture 27" descr="cloud_saas_internet_fullsiz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13" y="1920875"/>
              <a:ext cx="1612900" cy="965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89"/>
            <p:cNvSpPr txBox="1">
              <a:spLocks noChangeArrowheads="1"/>
            </p:cNvSpPr>
            <p:nvPr/>
          </p:nvSpPr>
          <p:spPr bwMode="auto">
            <a:xfrm>
              <a:off x="7131050" y="2341563"/>
              <a:ext cx="1538288" cy="30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100" dirty="0">
                  <a:solidFill>
                    <a:srgbClr val="000000"/>
                  </a:solidFill>
                  <a:cs typeface="Calibri" charset="0"/>
                </a:rPr>
                <a:t>Business Continuity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95599" y="2800348"/>
            <a:ext cx="2967789" cy="2037852"/>
            <a:chOff x="15875" y="3775075"/>
            <a:chExt cx="4457700" cy="2581275"/>
          </a:xfrm>
          <a:solidFill>
            <a:srgbClr val="0072C6"/>
          </a:solidFill>
        </p:grpSpPr>
        <p:sp>
          <p:nvSpPr>
            <p:cNvPr id="31" name="Rounded Rectangle 69"/>
            <p:cNvSpPr>
              <a:spLocks noChangeArrowheads="1"/>
            </p:cNvSpPr>
            <p:nvPr/>
          </p:nvSpPr>
          <p:spPr bwMode="auto">
            <a:xfrm>
              <a:off x="15875" y="3775075"/>
              <a:ext cx="4457700" cy="2581275"/>
            </a:xfrm>
            <a:prstGeom prst="roundRect">
              <a:avLst>
                <a:gd name="adj" fmla="val 0"/>
              </a:avLst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101600" indent="-101600" algn="ctr" defTabSz="914400" eaLnBrk="0" hangingPunct="0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2" name="TextBox 68"/>
            <p:cNvSpPr txBox="1">
              <a:spLocks noChangeArrowheads="1"/>
            </p:cNvSpPr>
            <p:nvPr/>
          </p:nvSpPr>
          <p:spPr bwMode="auto">
            <a:xfrm>
              <a:off x="236705" y="3818411"/>
              <a:ext cx="4042535" cy="289823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cs typeface="Calibri" charset="0"/>
                </a:rPr>
                <a:t>Minimize On-Prem Storage</a:t>
              </a:r>
            </a:p>
          </p:txBody>
        </p:sp>
        <p:pic>
          <p:nvPicPr>
            <p:cNvPr id="33" name="Picture 32" descr="cloud_saas_internet_fullsize.png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16175" y="4687888"/>
              <a:ext cx="1557338" cy="931862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33" descr="storage_onprem_small.png"/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8238" y="5022850"/>
              <a:ext cx="461962" cy="565150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5" name="Straight Arrow Connector 34"/>
            <p:cNvCxnSpPr/>
            <p:nvPr/>
          </p:nvCxnSpPr>
          <p:spPr bwMode="auto">
            <a:xfrm>
              <a:off x="1663700" y="5303838"/>
              <a:ext cx="738188" cy="4762"/>
            </a:xfrm>
            <a:prstGeom prst="straightConnector1">
              <a:avLst/>
            </a:prstGeom>
            <a:grpFill/>
            <a:ln w="57150" cap="sq" cmpd="sng">
              <a:solidFill>
                <a:srgbClr val="F58220"/>
              </a:solidFill>
              <a:headEnd type="none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612775" y="4772025"/>
              <a:ext cx="501650" cy="377825"/>
            </a:xfrm>
            <a:prstGeom prst="straightConnector1">
              <a:avLst/>
            </a:prstGeom>
            <a:grpFill/>
            <a:ln w="28575" cap="sq" cmpd="sng">
              <a:solidFill>
                <a:srgbClr val="F58220"/>
              </a:solidFill>
              <a:headEnd type="none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557213" y="5291138"/>
              <a:ext cx="560387" cy="0"/>
            </a:xfrm>
            <a:prstGeom prst="straightConnector1">
              <a:avLst/>
            </a:prstGeom>
            <a:grpFill/>
            <a:ln w="28575" cap="sq" cmpd="sng">
              <a:solidFill>
                <a:srgbClr val="F58220"/>
              </a:solidFill>
              <a:headEnd type="none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606425" y="5440363"/>
              <a:ext cx="501650" cy="377825"/>
            </a:xfrm>
            <a:prstGeom prst="straightConnector1">
              <a:avLst/>
            </a:prstGeom>
            <a:grpFill/>
            <a:ln w="28575" cap="sq" cmpd="sng">
              <a:solidFill>
                <a:srgbClr val="F58220"/>
              </a:solidFill>
              <a:headEnd type="none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 descr="file2.eps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58802" y="5179849"/>
              <a:ext cx="280978" cy="195747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0" name="Picture 39" descr="file2.eps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63329" y="4822721"/>
              <a:ext cx="280978" cy="195747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Picture 40" descr="file2.eps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57816" y="5518545"/>
              <a:ext cx="280978" cy="195747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Group 41"/>
          <p:cNvGrpSpPr/>
          <p:nvPr/>
        </p:nvGrpSpPr>
        <p:grpSpPr>
          <a:xfrm>
            <a:off x="5907221" y="2800349"/>
            <a:ext cx="2966850" cy="2057401"/>
            <a:chOff x="4601434" y="3775074"/>
            <a:chExt cx="4558440" cy="2605698"/>
          </a:xfrm>
          <a:solidFill>
            <a:srgbClr val="0072C6"/>
          </a:solidFill>
        </p:grpSpPr>
        <p:sp>
          <p:nvSpPr>
            <p:cNvPr id="43" name="Rounded Rectangle 36"/>
            <p:cNvSpPr>
              <a:spLocks noChangeArrowheads="1"/>
            </p:cNvSpPr>
            <p:nvPr/>
          </p:nvSpPr>
          <p:spPr bwMode="auto">
            <a:xfrm>
              <a:off x="4601434" y="3775075"/>
              <a:ext cx="4558440" cy="2581275"/>
            </a:xfrm>
            <a:prstGeom prst="roundRect">
              <a:avLst>
                <a:gd name="adj" fmla="val 0"/>
              </a:avLst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marL="101600" indent="-101600" algn="ctr" defTabSz="914400" eaLnBrk="0" hangingPunct="0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44" name="TextBox 37"/>
            <p:cNvSpPr txBox="1">
              <a:spLocks noChangeArrowheads="1"/>
            </p:cNvSpPr>
            <p:nvPr/>
          </p:nvSpPr>
          <p:spPr bwMode="auto">
            <a:xfrm>
              <a:off x="4774404" y="3775074"/>
              <a:ext cx="4331892" cy="36706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400">
                  <a:solidFill>
                    <a:srgbClr val="FFFFFF"/>
                  </a:solidFill>
                  <a:cs typeface="Calibri" charset="0"/>
                </a:rPr>
                <a:t>Bulk Upload / Data Migration</a:t>
              </a:r>
            </a:p>
          </p:txBody>
        </p:sp>
        <p:pic>
          <p:nvPicPr>
            <p:cNvPr id="45" name="Picture 44" descr="storage_onprem_small.png"/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40513" y="5648325"/>
              <a:ext cx="461962" cy="565150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Picture 45" descr="cloud_saas_internet_fullsize.png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61088" y="4194175"/>
              <a:ext cx="1555750" cy="931863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Chevron 46"/>
            <p:cNvSpPr/>
            <p:nvPr/>
          </p:nvSpPr>
          <p:spPr bwMode="auto">
            <a:xfrm rot="16200000">
              <a:off x="6735763" y="5364162"/>
              <a:ext cx="247650" cy="269875"/>
            </a:xfrm>
            <a:prstGeom prst="chevron">
              <a:avLst>
                <a:gd name="adj" fmla="val 42308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101600" indent="-101600" defTabSz="914400" eaLnBrk="0" hangingPunct="0">
                <a:lnSpc>
                  <a:spcPct val="9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US" sz="1050">
                <a:solidFill>
                  <a:srgbClr val="808080"/>
                </a:solidFill>
                <a:latin typeface="Arial" charset="0"/>
                <a:ea typeface="ＭＳ Ｐゴシック" pitchFamily="-48" charset="-128"/>
                <a:cs typeface="+mn-cs"/>
              </a:endParaRPr>
            </a:p>
          </p:txBody>
        </p:sp>
        <p:sp>
          <p:nvSpPr>
            <p:cNvPr id="53" name="Chevron 52"/>
            <p:cNvSpPr/>
            <p:nvPr/>
          </p:nvSpPr>
          <p:spPr bwMode="auto">
            <a:xfrm rot="16200000">
              <a:off x="6735763" y="5181600"/>
              <a:ext cx="247650" cy="269875"/>
            </a:xfrm>
            <a:prstGeom prst="chevron">
              <a:avLst>
                <a:gd name="adj" fmla="val 42308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101600" indent="-101600" defTabSz="914400" eaLnBrk="0" hangingPunct="0">
                <a:lnSpc>
                  <a:spcPct val="90000"/>
                </a:lnSpc>
                <a:spcBef>
                  <a:spcPct val="50000"/>
                </a:spcBef>
                <a:buFontTx/>
                <a:buChar char="•"/>
                <a:defRPr/>
              </a:pPr>
              <a:endParaRPr lang="en-US" sz="1050">
                <a:solidFill>
                  <a:srgbClr val="808080"/>
                </a:solidFill>
                <a:latin typeface="Arial" charset="0"/>
                <a:ea typeface="ＭＳ Ｐゴシック" pitchFamily="-48" charset="-128"/>
                <a:cs typeface="+mn-cs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>
              <a:off x="6035695" y="5334609"/>
              <a:ext cx="501650" cy="377825"/>
            </a:xfrm>
            <a:prstGeom prst="straightConnector1">
              <a:avLst/>
            </a:prstGeom>
            <a:grpFill/>
            <a:ln w="28575" cap="sq" cmpd="sng">
              <a:solidFill>
                <a:srgbClr val="F58220"/>
              </a:solidFill>
              <a:headEnd type="none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5980133" y="5853722"/>
              <a:ext cx="560387" cy="0"/>
            </a:xfrm>
            <a:prstGeom prst="straightConnector1">
              <a:avLst/>
            </a:prstGeom>
            <a:grpFill/>
            <a:ln w="28575" cap="sq" cmpd="sng">
              <a:solidFill>
                <a:srgbClr val="F58220"/>
              </a:solidFill>
              <a:headEnd type="none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6029345" y="6002947"/>
              <a:ext cx="501650" cy="377825"/>
            </a:xfrm>
            <a:prstGeom prst="straightConnector1">
              <a:avLst/>
            </a:prstGeom>
            <a:grpFill/>
            <a:ln w="28575" cap="sq" cmpd="sng">
              <a:solidFill>
                <a:srgbClr val="F58220"/>
              </a:solidFill>
              <a:headEnd type="none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56" descr="file2.eps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081722" y="5742433"/>
              <a:ext cx="280978" cy="195747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8" name="Picture 57" descr="file2.eps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086249" y="5385305"/>
              <a:ext cx="280978" cy="195747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Picture 58" descr="file2.eps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6080736" y="6081129"/>
              <a:ext cx="280978" cy="195747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60" name="Straight Arrow Connector 59"/>
            <p:cNvCxnSpPr/>
            <p:nvPr/>
          </p:nvCxnSpPr>
          <p:spPr bwMode="auto">
            <a:xfrm flipH="1">
              <a:off x="7224720" y="5440363"/>
              <a:ext cx="534833" cy="370603"/>
            </a:xfrm>
            <a:prstGeom prst="straightConnector1">
              <a:avLst/>
            </a:prstGeom>
            <a:grpFill/>
            <a:ln w="28575" cap="sq" cmpd="sng">
              <a:solidFill>
                <a:srgbClr val="F58220"/>
              </a:solidFill>
              <a:headEnd type="none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 bwMode="auto">
            <a:xfrm flipH="1">
              <a:off x="7224720" y="5931459"/>
              <a:ext cx="550862" cy="24685"/>
            </a:xfrm>
            <a:prstGeom prst="straightConnector1">
              <a:avLst/>
            </a:prstGeom>
            <a:grpFill/>
            <a:ln w="28575" cap="sq" cmpd="sng">
              <a:solidFill>
                <a:srgbClr val="F58220"/>
              </a:solidFill>
              <a:headEnd type="none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 bwMode="auto">
            <a:xfrm flipH="1" flipV="1">
              <a:off x="7224720" y="6137113"/>
              <a:ext cx="564202" cy="182218"/>
            </a:xfrm>
            <a:prstGeom prst="straightConnector1">
              <a:avLst/>
            </a:prstGeom>
            <a:grpFill/>
            <a:ln w="28575" cap="sq" cmpd="sng">
              <a:solidFill>
                <a:srgbClr val="F58220"/>
              </a:solidFill>
              <a:headEnd type="none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 descr="file2.eps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7326309" y="5833586"/>
              <a:ext cx="280978" cy="195747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4" name="Picture 63" descr="file2.eps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7330836" y="5476458"/>
              <a:ext cx="280978" cy="195747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5" name="Picture 64" descr="file2.eps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7325323" y="6137113"/>
              <a:ext cx="280978" cy="195747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9" name="Picture 4" descr="http://benfairweather.files.wordpress.com/2010/12/dreamworks-logo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123950"/>
            <a:ext cx="756323" cy="388316"/>
          </a:xfrm>
          <a:prstGeom prst="rect">
            <a:avLst/>
          </a:prstGeom>
          <a:noFill/>
          <a:extLst/>
        </p:spPr>
      </p:pic>
      <p:pic>
        <p:nvPicPr>
          <p:cNvPr id="100" name="Picture 40" descr="bloomberg%2520logo_6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2114550"/>
            <a:ext cx="743512" cy="1203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1" name="Picture 43"/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" y="3562350"/>
            <a:ext cx="788254" cy="2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2" descr="http://www.logotypes101.com/files/181/51B99A52A2168A5D0A53A9AD07164405/lrg_viacomlogoblack.gif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6" b="36667"/>
          <a:stretch/>
        </p:blipFill>
        <p:spPr bwMode="auto">
          <a:xfrm>
            <a:off x="1219200" y="3181350"/>
            <a:ext cx="703701" cy="144668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3" name="Picture 4" descr="http://tbn0.google.com/images?q=tbn:dcYuFruaMM_ThM:http://www.webtvhub.com/wp-content/uploads/2006/10/fox-log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4903" b="16971"/>
          <a:stretch>
            <a:fillRect/>
          </a:stretch>
        </p:blipFill>
        <p:spPr bwMode="auto">
          <a:xfrm>
            <a:off x="2133600" y="2266950"/>
            <a:ext cx="555753" cy="24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0"/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00200" y="1352550"/>
            <a:ext cx="667546" cy="148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5" name="Picture 6"/>
          <p:cNvPicPr>
            <a:picLocks noChangeAspect="1" noChangeArrowheads="1"/>
          </p:cNvPicPr>
          <p:nvPr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8549" t="72657" r="13071" b="4965"/>
          <a:stretch>
            <a:fillRect/>
          </a:stretch>
        </p:blipFill>
        <p:spPr bwMode="auto">
          <a:xfrm>
            <a:off x="247535" y="2343150"/>
            <a:ext cx="743065" cy="22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20" descr="http://hypetrak.com/images/2012/09/universal.jpg">
            <a:hlinkClick r:id="rId15"/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6" b="25139"/>
          <a:stretch/>
        </p:blipFill>
        <p:spPr bwMode="auto">
          <a:xfrm>
            <a:off x="25400" y="1657350"/>
            <a:ext cx="762760" cy="29245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7" name="Picture 5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7201" t="11025" r="8863" b="12632"/>
          <a:stretch>
            <a:fillRect/>
          </a:stretch>
        </p:blipFill>
        <p:spPr bwMode="auto">
          <a:xfrm>
            <a:off x="762000" y="895350"/>
            <a:ext cx="779292" cy="3626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8" name="Picture 152" descr="http://www.google.com/images?q=tbn:eOJaBSNdczFziM::1.bp.blogspot.com/_8BVcGoREYwc/SVcMrcziv1I/AAAAAAAADVo/nEZpQRzvYbM/s400/1970%252BNFL%252BLogo.gif&amp;t=1&amp;h=196&amp;w=151&amp;usg=__RUCVj3_pR6-ZeHaiNzDjqc0x1Y4=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0" y="1581150"/>
            <a:ext cx="368837" cy="3780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9" name="Picture 37" descr="http://static.hulu.com/splash/images/hulu_logo.jpg"/>
          <p:cNvPicPr>
            <a:picLocks noChangeAspect="1" noChangeArrowheads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016" y="2724150"/>
            <a:ext cx="765184" cy="224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0" name="Picture 58" descr="http://tbn1.google.com/images?q=tbn:PeMBR8NMWqakTM:http://upload.wikimedia.org/wikipedia/en/thumb/e/e2/Reuters_logo.svg/501px-Reuters_logo.svg.pn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" y="3181350"/>
            <a:ext cx="836275" cy="1474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1" name="Picture 17" descr="http://www.famouslogos.org/wp-content/uploads/2012/02/abc-current-logo1.png"/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19550"/>
            <a:ext cx="417671" cy="329406"/>
          </a:xfrm>
          <a:prstGeom prst="rect">
            <a:avLst/>
          </a:prstGeom>
          <a:noFill/>
          <a:extLst/>
        </p:spPr>
      </p:pic>
      <p:pic>
        <p:nvPicPr>
          <p:cNvPr id="112" name="Picture 41" descr="apple_logo_red_wo_background"/>
          <p:cNvPicPr>
            <a:picLocks noChangeAspect="1" noChangeArrowheads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00724" y="1276350"/>
            <a:ext cx="470876" cy="37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3" name="Picture 23" descr="http://images2.wikia.nocookie.net/__cb20100728112639/logopedia/images/3/34/Discovery_Channel_2000.png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16726"/>
            <a:ext cx="668248" cy="25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 descr="rogers_logo_3324.gif"/>
          <p:cNvPicPr>
            <a:picLocks noChangeAspect="1"/>
          </p:cNvPicPr>
          <p:nvPr/>
        </p:nvPicPr>
        <p:blipFill>
          <a:blip r:embed="rId2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647950"/>
            <a:ext cx="972098" cy="173777"/>
          </a:xfrm>
          <a:prstGeom prst="rect">
            <a:avLst/>
          </a:prstGeom>
        </p:spPr>
      </p:pic>
      <p:pic>
        <p:nvPicPr>
          <p:cNvPr id="115" name="Picture 114" descr="Nokia_logo_blue_RGB.png"/>
          <p:cNvPicPr>
            <a:picLocks noChangeAspect="1"/>
          </p:cNvPicPr>
          <p:nvPr/>
        </p:nvPicPr>
        <p:blipFill rotWithShape="1">
          <a:blip r:embed="rId2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32611" r="13963" b="34778"/>
          <a:stretch/>
        </p:blipFill>
        <p:spPr bwMode="auto">
          <a:xfrm>
            <a:off x="1905000" y="3867150"/>
            <a:ext cx="803896" cy="124322"/>
          </a:xfrm>
          <a:prstGeom prst="rect">
            <a:avLst/>
          </a:prstGeom>
        </p:spPr>
      </p:pic>
      <p:pic>
        <p:nvPicPr>
          <p:cNvPr id="116" name="Picture 11"/>
          <p:cNvPicPr>
            <a:picLocks noChangeAspect="1" noChangeArrowheads="1"/>
          </p:cNvPicPr>
          <p:nvPr/>
        </p:nvPicPr>
        <p:blipFill>
          <a:blip r:embed="rId2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61" y="4222181"/>
            <a:ext cx="996539" cy="17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WPP_logo2.jpg"/>
          <p:cNvPicPr>
            <a:picLocks noChangeAspect="1"/>
          </p:cNvPicPr>
          <p:nvPr/>
        </p:nvPicPr>
        <p:blipFill>
          <a:blip r:embed="rId3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4511780"/>
            <a:ext cx="685534" cy="193570"/>
          </a:xfrm>
          <a:prstGeom prst="rect">
            <a:avLst/>
          </a:prstGeom>
        </p:spPr>
      </p:pic>
      <p:pic>
        <p:nvPicPr>
          <p:cNvPr id="118" name="Picture 6" descr="http://www.deltadistributors.co.uk/images/image/garmin_logo.jpg"/>
          <p:cNvPicPr>
            <a:picLocks noChangeAspect="1" noChangeArrowheads="1"/>
          </p:cNvPicPr>
          <p:nvPr/>
        </p:nvPicPr>
        <p:blipFill>
          <a:blip r:embed="rId3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57750"/>
            <a:ext cx="900795" cy="1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 rotWithShape="1">
          <a:blip r:embed="rId3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3904" r="7306" b="3981"/>
          <a:stretch/>
        </p:blipFill>
        <p:spPr bwMode="auto">
          <a:xfrm>
            <a:off x="1066800" y="2647950"/>
            <a:ext cx="477233" cy="40240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0" name="Picture 14"/>
          <p:cNvPicPr>
            <a:picLocks noChangeAspect="1" noChangeArrowheads="1"/>
          </p:cNvPicPr>
          <p:nvPr/>
        </p:nvPicPr>
        <p:blipFill rotWithShape="1">
          <a:blip r:embed="rId3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36217" r="2792" b="36557"/>
          <a:stretch/>
        </p:blipFill>
        <p:spPr bwMode="auto">
          <a:xfrm>
            <a:off x="1920824" y="4508443"/>
            <a:ext cx="669976" cy="19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5"/>
          <p:cNvPicPr>
            <a:picLocks noChangeAspect="1" noChangeArrowheads="1"/>
          </p:cNvPicPr>
          <p:nvPr/>
        </p:nvPicPr>
        <p:blipFill>
          <a:blip r:embed="rId3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48" y="2263030"/>
            <a:ext cx="891852" cy="23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6" descr="http://gra2173lowresolutions.files.wordpress.com/2011/02/nbc-logo.gif"/>
          <p:cNvPicPr>
            <a:picLocks noChangeAspect="1" noChangeArrowheads="1"/>
          </p:cNvPicPr>
          <p:nvPr/>
        </p:nvPicPr>
        <p:blipFill>
          <a:blip r:embed="rId3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09950"/>
            <a:ext cx="559137" cy="4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31"/>
          <p:cNvPicPr>
            <a:picLocks noChangeAspect="1" noChangeArrowheads="1"/>
          </p:cNvPicPr>
          <p:nvPr/>
        </p:nvPicPr>
        <p:blipFill rotWithShape="1">
          <a:blip r:embed="rId3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41" b="36340"/>
          <a:stretch/>
        </p:blipFill>
        <p:spPr bwMode="auto">
          <a:xfrm>
            <a:off x="1524000" y="4857750"/>
            <a:ext cx="960683" cy="20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5" descr="File:Sky logo.svg">
            <a:hlinkClick r:id="rId37" action="ppaction://hlinkfile"/>
          </p:cNvPr>
          <p:cNvPicPr>
            <a:picLocks noChangeAspect="1" noChangeArrowheads="1"/>
          </p:cNvPicPr>
          <p:nvPr/>
        </p:nvPicPr>
        <p:blipFill>
          <a:blip r:embed="rId3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00550"/>
            <a:ext cx="683816" cy="3130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25" name="Picture 10" descr="http://3.bp.blogspot.com/_AcBUSVxs82w/TE-eT_PeEiI/AAAAAAAAgLQ/M21tYbmx5Lw/s320/Mayo_Clinic_Logo.png"/>
          <p:cNvPicPr>
            <a:picLocks noChangeAspect="1" noChangeArrowheads="1"/>
          </p:cNvPicPr>
          <p:nvPr/>
        </p:nvPicPr>
        <p:blipFill rotWithShape="1">
          <a:blip r:embed="rId3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3"/>
          <a:stretch/>
        </p:blipFill>
        <p:spPr bwMode="auto">
          <a:xfrm>
            <a:off x="2057400" y="2952750"/>
            <a:ext cx="539465" cy="35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55"/>
          <p:cNvPicPr>
            <a:picLocks noChangeAspect="1" noChangeArrowheads="1"/>
          </p:cNvPicPr>
          <p:nvPr/>
        </p:nvPicPr>
        <p:blipFill>
          <a:blip r:embed="rId40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52600" y="895350"/>
            <a:ext cx="948695" cy="37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4"/>
          <p:cNvPicPr>
            <a:picLocks noChangeAspect="1" noChangeArrowheads="1"/>
          </p:cNvPicPr>
          <p:nvPr/>
        </p:nvPicPr>
        <p:blipFill>
          <a:blip r:embed="rId4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33550"/>
            <a:ext cx="1100628" cy="38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8" name="Picture 9"/>
          <p:cNvPicPr>
            <a:picLocks noChangeAspect="1" noChangeArrowheads="1"/>
          </p:cNvPicPr>
          <p:nvPr/>
        </p:nvPicPr>
        <p:blipFill>
          <a:blip r:embed="rId4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" y="4019550"/>
            <a:ext cx="432948" cy="2605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29" name="Picture 18"/>
          <p:cNvPicPr>
            <a:picLocks noChangeAspect="1" noChangeArrowheads="1"/>
          </p:cNvPicPr>
          <p:nvPr/>
        </p:nvPicPr>
        <p:blipFill>
          <a:blip r:embed="rId4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09950"/>
            <a:ext cx="881975" cy="187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76959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0" y="0"/>
            <a:ext cx="2743200" cy="5143499"/>
          </a:xfrm>
          <a:prstGeom prst="rect">
            <a:avLst/>
          </a:prstGeom>
          <a:solidFill>
            <a:srgbClr val="0072C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419350"/>
            <a:ext cx="2362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CONTACT INFO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85751"/>
            <a:ext cx="5943600" cy="490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+mj-lt"/>
                <a:ea typeface="ＭＳ Ｐゴシック" pitchFamily="-65" charset="-128"/>
                <a:cs typeface="+mn-cs"/>
              </a:rPr>
              <a:t>Signiant</a:t>
            </a:r>
            <a:endParaRPr lang="en-US" sz="2000" dirty="0">
              <a:solidFill>
                <a:srgbClr val="000000"/>
              </a:solidFill>
              <a:latin typeface="+mj-lt"/>
              <a:ea typeface="ＭＳ Ｐゴシック" pitchFamily="-65" charset="-128"/>
              <a:cs typeface="+mn-cs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+mj-lt"/>
                <a:ea typeface="ＭＳ Ｐゴシック" pitchFamily="-65" charset="-128"/>
                <a:cs typeface="+mn-cs"/>
              </a:rPr>
              <a:t>Nelson Hsu, VP Business </a:t>
            </a:r>
            <a:r>
              <a:rPr lang="en-US" b="1" dirty="0" smtClean="0">
                <a:solidFill>
                  <a:srgbClr val="000000"/>
                </a:solidFill>
                <a:latin typeface="+mj-lt"/>
                <a:ea typeface="ＭＳ Ｐゴシック" pitchFamily="-65" charset="-128"/>
                <a:cs typeface="+mn-cs"/>
              </a:rPr>
              <a:t>Development &amp; Alliances,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ea typeface="ＭＳ Ｐゴシック" pitchFamily="-65" charset="-128"/>
                <a:cs typeface="+mn-cs"/>
              </a:rPr>
              <a:t>nhsu@signiant.com</a:t>
            </a:r>
            <a:r>
              <a:rPr lang="en-US" dirty="0" smtClean="0">
                <a:solidFill>
                  <a:srgbClr val="3366FF"/>
                </a:solidFill>
                <a:latin typeface="+mj-lt"/>
                <a:ea typeface="ＭＳ Ｐゴシック" pitchFamily="-65" charset="-128"/>
                <a:cs typeface="+mn-cs"/>
              </a:rPr>
              <a:t>, </a:t>
            </a:r>
            <a:r>
              <a:rPr lang="en-US" dirty="0">
                <a:solidFill>
                  <a:srgbClr val="000000"/>
                </a:solidFill>
                <a:latin typeface="+mj-lt"/>
                <a:ea typeface="ＭＳ Ｐゴシック" pitchFamily="-65" charset="-128"/>
                <a:cs typeface="+mn-cs"/>
              </a:rPr>
              <a:t>+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pitchFamily="-65" charset="-128"/>
                <a:cs typeface="+mn-cs"/>
              </a:rPr>
              <a:t>1.617.620.7555</a:t>
            </a:r>
            <a:endParaRPr lang="en-US" dirty="0">
              <a:solidFill>
                <a:srgbClr val="000000"/>
              </a:solidFill>
              <a:latin typeface="+mj-lt"/>
              <a:ea typeface="ＭＳ Ｐゴシック" pitchFamily="-65" charset="-128"/>
              <a:cs typeface="+mn-cs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 err="1" smtClean="0">
                <a:solidFill>
                  <a:srgbClr val="000000"/>
                </a:solidFill>
                <a:latin typeface="+mj-lt"/>
                <a:ea typeface="ＭＳ Ｐゴシック" pitchFamily="-65" charset="-128"/>
                <a:cs typeface="+mn-cs"/>
              </a:rPr>
              <a:t>Micrsosoft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ea typeface="ＭＳ Ｐゴシック" pitchFamily="-65" charset="-128"/>
                <a:cs typeface="+mn-cs"/>
              </a:rPr>
              <a:t> Azure</a:t>
            </a:r>
            <a:endParaRPr lang="en-US" sz="2000" dirty="0">
              <a:solidFill>
                <a:srgbClr val="000000"/>
              </a:solidFill>
              <a:latin typeface="+mj-lt"/>
              <a:ea typeface="ＭＳ Ｐゴシック" pitchFamily="-65" charset="-128"/>
              <a:cs typeface="+mn-cs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rPr>
              <a:t>Kirk Punches, Global Business Strategist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rPr>
            </a:b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rPr>
              <a:t>Developer 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rPr>
              <a:t>Experience and Evangelism, </a:t>
            </a:r>
            <a:r>
              <a:rPr lang="en-US" dirty="0" err="1" smtClean="0">
                <a:solidFill>
                  <a:srgbClr val="000000"/>
                </a:solidFill>
                <a:ea typeface="ＭＳ Ｐゴシック" pitchFamily="-65" charset="-128"/>
              </a:rPr>
              <a:t>kirk.punches@microsoft.com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rPr>
              <a:t>ph</a:t>
            </a:r>
            <a:r>
              <a:rPr lang="en-US" dirty="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rPr>
              <a:t>: </a:t>
            </a:r>
            <a:r>
              <a:rPr lang="en-US" dirty="0" smtClean="0">
                <a:latin typeface="+mn-lt"/>
              </a:rPr>
              <a:t>415-796-7409</a:t>
            </a:r>
            <a:endParaRPr lang="en-US" dirty="0">
              <a:latin typeface="+mn-lt"/>
            </a:endParaRPr>
          </a:p>
          <a:p>
            <a:pPr marL="800100" lvl="1" indent="-342900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b="1" dirty="0" err="1" smtClean="0">
                <a:solidFill>
                  <a:srgbClr val="000000"/>
                </a:solidFill>
                <a:latin typeface="+mj-lt"/>
                <a:ea typeface="ＭＳ Ｐゴシック" pitchFamily="-65" charset="-128"/>
                <a:cs typeface="+mn-cs"/>
              </a:rPr>
              <a:t>Mayoor</a:t>
            </a:r>
            <a:r>
              <a:rPr lang="en-US" b="1" dirty="0" smtClean="0">
                <a:solidFill>
                  <a:srgbClr val="000000"/>
                </a:solidFill>
                <a:latin typeface="+mj-lt"/>
                <a:ea typeface="ＭＳ Ｐゴシック" pitchFamily="-65" charset="-128"/>
                <a:cs typeface="+mn-c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j-lt"/>
                <a:ea typeface="ＭＳ Ｐゴシック" pitchFamily="-65" charset="-128"/>
                <a:cs typeface="+mn-cs"/>
              </a:rPr>
              <a:t>Tandor</a:t>
            </a:r>
            <a:r>
              <a:rPr lang="en-US" sz="1600" b="1" dirty="0">
                <a:solidFill>
                  <a:srgbClr val="000000"/>
                </a:solidFill>
                <a:latin typeface="+mj-lt"/>
                <a:ea typeface="ＭＳ Ｐゴシック" pitchFamily="-65" charset="-128"/>
                <a:cs typeface="+mn-cs"/>
              </a:rPr>
              <a:t>,</a:t>
            </a:r>
            <a:r>
              <a:rPr lang="en-US" sz="1600" b="1" dirty="0"/>
              <a:t> </a:t>
            </a:r>
            <a:r>
              <a:rPr lang="en-US" b="1" dirty="0"/>
              <a:t>Director, Emerging Partner Team</a:t>
            </a:r>
            <a:r>
              <a:rPr lang="en-US" dirty="0"/>
              <a:t>, Developer Experience and Evangelism</a:t>
            </a:r>
            <a:r>
              <a:rPr lang="en-US" dirty="0" smtClean="0"/>
              <a:t>, </a:t>
            </a:r>
            <a:r>
              <a:rPr lang="en-US" dirty="0" err="1" smtClean="0"/>
              <a:t>mayoort@microsoft.com</a:t>
            </a:r>
            <a:r>
              <a:rPr lang="en-US" dirty="0" smtClean="0">
                <a:solidFill>
                  <a:srgbClr val="000000"/>
                </a:solidFill>
                <a:latin typeface="+mj-lt"/>
                <a:ea typeface="ＭＳ Ｐゴシック" pitchFamily="-65" charset="-128"/>
                <a:cs typeface="+mn-cs"/>
              </a:rPr>
              <a:t>, </a:t>
            </a:r>
            <a:r>
              <a:rPr lang="en-US" dirty="0">
                <a:solidFill>
                  <a:srgbClr val="000000"/>
                </a:solidFill>
                <a:latin typeface="+mj-lt"/>
                <a:ea typeface="ＭＳ Ｐゴシック" pitchFamily="-65" charset="-128"/>
                <a:cs typeface="+mn-cs"/>
              </a:rPr>
              <a:t>c: 512-963-8923</a:t>
            </a:r>
            <a:endParaRPr lang="en-US" sz="1600" dirty="0">
              <a:solidFill>
                <a:srgbClr val="000000"/>
              </a:solidFill>
              <a:latin typeface="+mj-lt"/>
              <a:ea typeface="ＭＳ Ｐゴシック" pitchFamily="-65" charset="-128"/>
              <a:cs typeface="+mn-cs"/>
            </a:endParaRPr>
          </a:p>
          <a:p>
            <a:pPr marL="285750" lvl="0" indent="-285750" defTabSz="4572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-65" charset="-128"/>
                <a:cs typeface="ＭＳ Ｐゴシック" charset="0"/>
              </a:rPr>
              <a:t>Resources</a:t>
            </a:r>
            <a:endParaRPr lang="en-US" sz="2400" dirty="0">
              <a:solidFill>
                <a:srgbClr val="000000"/>
              </a:solidFill>
              <a:ea typeface="ＭＳ Ｐゴシック" pitchFamily="-65" charset="-128"/>
              <a:cs typeface="ＭＳ Ｐゴシック" charset="0"/>
            </a:endParaRPr>
          </a:p>
          <a:p>
            <a:pPr marL="628650" lvl="1" indent="-1714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ＭＳ Ｐゴシック" pitchFamily="-65" charset="-128"/>
                <a:cs typeface="Calibri"/>
              </a:rPr>
              <a:t>Product details:  </a:t>
            </a:r>
            <a:r>
              <a:rPr lang="en-US" sz="1600" u="sng" dirty="0" smtClean="0">
                <a:solidFill>
                  <a:schemeClr val="tx2"/>
                </a:solidFill>
                <a:ea typeface="ＭＳ Ｐゴシック" charset="0"/>
                <a:cs typeface="Calibri"/>
                <a:hlinkClick r:id="rId2"/>
              </a:rPr>
              <a:t>http://www.signiant.com/products/flight/</a:t>
            </a:r>
            <a:endParaRPr lang="en-US" sz="1600" u="sng" dirty="0" smtClean="0">
              <a:solidFill>
                <a:schemeClr val="tx2"/>
              </a:solidFill>
              <a:ea typeface="ＭＳ Ｐゴシック" charset="0"/>
              <a:cs typeface="Calibri"/>
              <a:hlinkClick r:id="rId3"/>
            </a:endParaRPr>
          </a:p>
          <a:p>
            <a:pPr marL="628650" lvl="1" indent="-171450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1600" b="1" dirty="0" err="1" smtClean="0">
                <a:solidFill>
                  <a:srgbClr val="000000"/>
                </a:solidFill>
                <a:ea typeface="ＭＳ Ｐゴシック" pitchFamily="-65" charset="-128"/>
                <a:cs typeface="Calibri"/>
              </a:rPr>
              <a:t>GigaOM</a:t>
            </a:r>
            <a:r>
              <a:rPr lang="en-US" sz="1600" b="1" dirty="0" smtClean="0">
                <a:solidFill>
                  <a:srgbClr val="000000"/>
                </a:solidFill>
                <a:ea typeface="ＭＳ Ｐゴシック" pitchFamily="-65" charset="-128"/>
                <a:cs typeface="Calibri"/>
              </a:rPr>
              <a:t> Research – </a:t>
            </a:r>
            <a:r>
              <a:rPr lang="en-US" sz="1600" i="1" dirty="0" smtClean="0">
                <a:solidFill>
                  <a:srgbClr val="000000"/>
                </a:solidFill>
                <a:ea typeface="ＭＳ Ｐゴシック" pitchFamily="-65" charset="-128"/>
                <a:cs typeface="Calibri"/>
                <a:hlinkClick r:id="rId4"/>
              </a:rPr>
              <a:t>Why Speed Matters for Cloud Storage </a:t>
            </a:r>
            <a:endParaRPr lang="en-US" sz="1600" i="1" dirty="0" smtClean="0">
              <a:solidFill>
                <a:srgbClr val="000000"/>
              </a:solidFill>
              <a:ea typeface="ＭＳ Ｐゴシック" pitchFamily="-65" charset="-128"/>
              <a:cs typeface="Calibri"/>
            </a:endParaRPr>
          </a:p>
          <a:p>
            <a:pPr marL="630238" lvl="1" indent="-179388" defTabSz="45720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1600" b="1" dirty="0" smtClean="0">
                <a:solidFill>
                  <a:srgbClr val="000000"/>
                </a:solidFill>
                <a:ea typeface="ＭＳ Ｐゴシック" pitchFamily="-65" charset="-128"/>
                <a:cs typeface="Calibri"/>
              </a:rPr>
              <a:t>eBook - </a:t>
            </a:r>
            <a:r>
              <a:rPr lang="en-US" sz="1400" i="1" dirty="0" smtClean="0">
                <a:solidFill>
                  <a:srgbClr val="000000"/>
                </a:solidFill>
                <a:ea typeface="ＭＳ Ｐゴシック" pitchFamily="-65" charset="-128"/>
                <a:cs typeface="Calibri"/>
                <a:hlinkClick r:id="rId5"/>
              </a:rPr>
              <a:t>High-Speed Bridge to Cloud Storage Addressing Throughput Bottlenecks with Signiant’s Flight</a:t>
            </a:r>
            <a:endParaRPr lang="en-US" sz="1600" i="1" dirty="0" smtClean="0">
              <a:solidFill>
                <a:srgbClr val="000000"/>
              </a:solidFill>
              <a:ea typeface="ＭＳ Ｐゴシック" pitchFamily="-65" charset="-128"/>
              <a:cs typeface="Calibri"/>
              <a:hlinkClick r:id="rId5"/>
            </a:endParaRPr>
          </a:p>
          <a:p>
            <a:pPr>
              <a:defRPr/>
            </a:pPr>
            <a:endParaRPr lang="en-US" sz="900" i="1" u="sng" dirty="0">
              <a:solidFill>
                <a:schemeClr val="dk1"/>
              </a:solidFill>
              <a:latin typeface="Calibri"/>
              <a:cs typeface="Calibri"/>
              <a:hlinkClick r:id="rId5"/>
            </a:endParaRPr>
          </a:p>
        </p:txBody>
      </p:sp>
      <p:pic>
        <p:nvPicPr>
          <p:cNvPr id="9" name="Picture 7" descr="Signiant Logo white-green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350"/>
            <a:ext cx="2118634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75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gniantCorp_Template_2014">
  <a:themeElements>
    <a:clrScheme name="Signiant">
      <a:dk1>
        <a:srgbClr val="000000"/>
      </a:dk1>
      <a:lt1>
        <a:srgbClr val="FFFFFF"/>
      </a:lt1>
      <a:dk2>
        <a:srgbClr val="229AD6"/>
      </a:dk2>
      <a:lt2>
        <a:srgbClr val="808080"/>
      </a:lt2>
      <a:accent1>
        <a:srgbClr val="AEBF08"/>
      </a:accent1>
      <a:accent2>
        <a:srgbClr val="0082BB"/>
      </a:accent2>
      <a:accent3>
        <a:srgbClr val="F58220"/>
      </a:accent3>
      <a:accent4>
        <a:srgbClr val="000000"/>
      </a:accent4>
      <a:accent5>
        <a:srgbClr val="D0E3AE"/>
      </a:accent5>
      <a:accent6>
        <a:srgbClr val="007DC7"/>
      </a:accent6>
      <a:hlink>
        <a:srgbClr val="F5822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01600" marR="0" indent="-10160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01600" marR="0" indent="-10160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dirty="0" smtClean="0">
            <a:solidFill>
              <a:srgbClr val="000000"/>
            </a:solidFill>
            <a:latin typeface="+mj-lt"/>
          </a:defRPr>
        </a:defPPr>
      </a:lstStyle>
    </a:txDef>
  </a:objectDefaults>
  <a:extraClrSchemeLst>
    <a:extraClrScheme>
      <a:clrScheme name="SIG_NAB_show_Template_arial_nontrans_bg_v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_NAB_show_Template_arial_nontrans_bg_v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_NAB_show_Template_arial_nontrans_bg_v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_NAB_show_Template_arial_nontrans_bg_v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_NAB_show_Template_arial_nontrans_bg_v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G_NAB_show_Template_arial_nontrans_bg_v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_NAB_show_Template_arial_nontrans_bg_v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_NAB_show_Template_arial_nontrans_bg_v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_NAB_show_Template_arial_nontrans_bg_v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_NAB_show_Template_arial_nontrans_bg_v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_NAB_show_Template_arial_nontrans_bg_v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_NAB_show_Template_arial_nontrans_bg_v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G_NAB_show_Template_arial_nontrans_bg_v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6CE38"/>
        </a:accent1>
        <a:accent2>
          <a:srgbClr val="008BDC"/>
        </a:accent2>
        <a:accent3>
          <a:srgbClr val="FFFFFF"/>
        </a:accent3>
        <a:accent4>
          <a:srgbClr val="000000"/>
        </a:accent4>
        <a:accent5>
          <a:srgbClr val="D0E3AE"/>
        </a:accent5>
        <a:accent6>
          <a:srgbClr val="007DC7"/>
        </a:accent6>
        <a:hlink>
          <a:srgbClr val="F5822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56B5969AA1BC49BB3A960EF97BEDD6" ma:contentTypeVersion="9" ma:contentTypeDescription="Create a new document." ma:contentTypeScope="" ma:versionID="bb87a6a81829f858ad895440b91f2761">
  <xsd:schema xmlns:xsd="http://www.w3.org/2001/XMLSchema" xmlns:xs="http://www.w3.org/2001/XMLSchema" xmlns:p="http://schemas.microsoft.com/office/2006/metadata/properties" xmlns:ns1="http://schemas.microsoft.com/sharepoint/v3" xmlns:ns2="74a38b85-65de-41c6-8591-8959fc75330f" xmlns:ns3="7232daf2-f1a8-49b0-8b66-f47c7c5807d1" targetNamespace="http://schemas.microsoft.com/office/2006/metadata/properties" ma:root="true" ma:fieldsID="19b6d44d9f60ceccbd8dd9243c07b629" ns1:_="" ns2:_="" ns3:_="">
    <xsd:import namespace="http://schemas.microsoft.com/sharepoint/v3"/>
    <xsd:import namespace="74a38b85-65de-41c6-8591-8959fc75330f"/>
    <xsd:import namespace="7232daf2-f1a8-49b0-8b66-f47c7c5807d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38b85-65de-41c6-8591-8959fc7533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2daf2-f1a8-49b0-8b66-f47c7c5807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31739C-082B-490F-AED5-4D3297A80986}"/>
</file>

<file path=customXml/itemProps2.xml><?xml version="1.0" encoding="utf-8"?>
<ds:datastoreItem xmlns:ds="http://schemas.openxmlformats.org/officeDocument/2006/customXml" ds:itemID="{24413E59-D365-432E-BC47-7BED33A51364}"/>
</file>

<file path=customXml/itemProps3.xml><?xml version="1.0" encoding="utf-8"?>
<ds:datastoreItem xmlns:ds="http://schemas.openxmlformats.org/officeDocument/2006/customXml" ds:itemID="{906591FB-2A34-4FDC-BA29-E28B347F901C}"/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372</Words>
  <Application>Microsoft Macintosh PowerPoint</Application>
  <PresentationFormat>On-screen Show (16:9)</PresentationFormat>
  <Paragraphs>91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SigniantCorp_Template_2014</vt:lpstr>
      <vt:lpstr>Flight for Azure Signiant, Inc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Malinda Miller</dc:creator>
  <cp:lastModifiedBy>Nelson Hsu</cp:lastModifiedBy>
  <cp:revision>102</cp:revision>
  <cp:lastPrinted>2015-06-11T02:39:16Z</cp:lastPrinted>
  <dcterms:created xsi:type="dcterms:W3CDTF">2013-02-08T20:53:27Z</dcterms:created>
  <dcterms:modified xsi:type="dcterms:W3CDTF">2015-06-11T02:48:54Z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0x010100CF56B5969AA1BC49BB3A960EF97BEDD6</vt:lpwstr>
  </property>
</Properties>
</file>