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1" r:id="rId5"/>
    <p:sldId id="272" r:id="rId6"/>
    <p:sldId id="276" r:id="rId7"/>
    <p:sldId id="291" r:id="rId8"/>
    <p:sldId id="259" r:id="rId9"/>
    <p:sldId id="274" r:id="rId10"/>
    <p:sldId id="258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16" userDrawn="1">
          <p15:clr>
            <a:srgbClr val="A4A3A4"/>
          </p15:clr>
        </p15:guide>
        <p15:guide id="4" pos="552" userDrawn="1">
          <p15:clr>
            <a:srgbClr val="A4A3A4"/>
          </p15:clr>
        </p15:guide>
        <p15:guide id="5" orient="horz" pos="2736" userDrawn="1">
          <p15:clr>
            <a:srgbClr val="A4A3A4"/>
          </p15:clr>
        </p15:guide>
        <p15:guide id="6" orient="horz" pos="2976" userDrawn="1">
          <p15:clr>
            <a:srgbClr val="A4A3A4"/>
          </p15:clr>
        </p15:guide>
        <p15:guide id="7" orient="horz" pos="3600" userDrawn="1">
          <p15:clr>
            <a:srgbClr val="A4A3A4"/>
          </p15:clr>
        </p15:guide>
        <p15:guide id="8" orient="horz" pos="2856" userDrawn="1">
          <p15:clr>
            <a:srgbClr val="A4A3A4"/>
          </p15:clr>
        </p15:guide>
        <p15:guide id="9" orient="horz" pos="702">
          <p15:clr>
            <a:srgbClr val="A4A3A4"/>
          </p15:clr>
        </p15:guide>
        <p15:guide id="10" orient="horz" pos="1458">
          <p15:clr>
            <a:srgbClr val="A4A3A4"/>
          </p15:clr>
        </p15:guide>
        <p15:guide id="11" pos="3880">
          <p15:clr>
            <a:srgbClr val="A4A3A4"/>
          </p15:clr>
        </p15:guide>
        <p15:guide id="12" pos="7426">
          <p15:clr>
            <a:srgbClr val="A4A3A4"/>
          </p15:clr>
        </p15:guide>
        <p15:guide id="13" pos="5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le McMurtry" initials="KM" lastIdx="1" clrIdx="0">
    <p:extLst/>
  </p:cmAuthor>
  <p:cmAuthor id="2" name="Van Vu" initials="VV" lastIdx="8" clrIdx="1">
    <p:extLst/>
  </p:cmAuthor>
  <p:cmAuthor id="3" name="Van Vu" initials="VV [2]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A383A9"/>
    <a:srgbClr val="ABDCDE"/>
    <a:srgbClr val="6E8DB2"/>
    <a:srgbClr val="6BC5C8"/>
    <a:srgbClr val="008998"/>
    <a:srgbClr val="651F76"/>
    <a:srgbClr val="979797"/>
    <a:srgbClr val="98ACC7"/>
    <a:srgbClr val="426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1" autoAdjust="0"/>
    <p:restoredTop sz="95863" autoAdjust="0"/>
  </p:normalViewPr>
  <p:slideViewPr>
    <p:cSldViewPr snapToGrid="0">
      <p:cViewPr varScale="1">
        <p:scale>
          <a:sx n="67" d="100"/>
          <a:sy n="67" d="100"/>
        </p:scale>
        <p:origin x="293" y="58"/>
      </p:cViewPr>
      <p:guideLst>
        <p:guide orient="horz" pos="3744"/>
        <p:guide pos="3840"/>
        <p:guide pos="7416"/>
        <p:guide pos="552"/>
        <p:guide orient="horz" pos="2736"/>
        <p:guide orient="horz" pos="2976"/>
        <p:guide orient="horz" pos="3600"/>
        <p:guide orient="horz" pos="2856"/>
        <p:guide orient="horz" pos="702"/>
        <p:guide orient="horz" pos="1458"/>
        <p:guide pos="3880"/>
        <p:guide pos="7426"/>
        <p:guide pos="5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58608-611A-408C-AC3E-7CD2049550D6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EC54D-7900-44CD-856F-26BB84554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6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EC54D-7900-44CD-856F-26BB845548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goal</a:t>
            </a:r>
            <a:r>
              <a:rPr lang="en-US" sz="1200" b="1" baseline="0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slide:</a:t>
            </a:r>
            <a:endParaRPr lang="en-US" sz="1200" b="1" dirty="0" smtClean="0">
              <a:solidFill>
                <a:srgbClr val="595959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To be a successful marketer in today’s</a:t>
            </a:r>
            <a:r>
              <a:rPr lang="en-US" baseline="0" dirty="0" smtClean="0"/>
              <a:t> digital landscape, putting the customer first is essential.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dirty="0" smtClean="0">
              <a:solidFill>
                <a:srgbClr val="595959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marketing starts</a:t>
            </a:r>
            <a:r>
              <a:rPr lang="en-US" sz="1200" b="1" baseline="0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customer</a:t>
            </a:r>
            <a:endParaRPr lang="en-US" sz="1200" b="1" dirty="0" smtClean="0">
              <a:solidFill>
                <a:srgbClr val="595959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dirty="0" smtClean="0">
              <a:solidFill>
                <a:srgbClr val="595959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Points: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Today’s tech</a:t>
            </a:r>
            <a:r>
              <a:rPr lang="en-US" sz="1200" b="0" baseline="0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savvy customers no longer separate marketing from the product. It is the product.</a:t>
            </a:r>
            <a:endParaRPr lang="en-US" sz="1200" b="0" dirty="0" smtClean="0">
              <a:solidFill>
                <a:srgbClr val="595959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Today’s customer does not separate their in store or online experience.</a:t>
            </a:r>
            <a:r>
              <a:rPr lang="en-US" sz="1200" b="0" baseline="0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They expect experiences and interactions with products to be consistent regardless of which channel they engage your product in.</a:t>
            </a:r>
            <a:endParaRPr lang="en-US" sz="1200" b="0" dirty="0" smtClean="0">
              <a:solidFill>
                <a:srgbClr val="595959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marketing</a:t>
            </a:r>
            <a:r>
              <a:rPr lang="en-US" sz="1200" b="0" baseline="0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dictates the customers perception of your: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 Identity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 smtClean="0">
              <a:solidFill>
                <a:srgbClr val="595959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b="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EC54D-7900-44CD-856F-26BB845548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9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Key</a:t>
            </a:r>
            <a:r>
              <a:rPr lang="en-US" b="1" baseline="0" dirty="0" smtClean="0"/>
              <a:t> goal of slide: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baseline="0" dirty="0" smtClean="0"/>
              <a:t>Introduce the </a:t>
            </a:r>
            <a:r>
              <a:rPr lang="en-US" b="0" baseline="0" dirty="0" err="1" smtClean="0"/>
              <a:t>Sitecore</a:t>
            </a:r>
            <a:r>
              <a:rPr lang="en-US" b="0" baseline="0" dirty="0" smtClean="0"/>
              <a:t> Experience Platform, and how it helps the CMO address the common challenges outlined in the previous slide.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err="1" smtClean="0"/>
              <a:t>Sitecore</a:t>
            </a:r>
            <a:r>
              <a:rPr lang="en-US" b="1" baseline="0" dirty="0" smtClean="0"/>
              <a:t> gives your marketers the tools they need to deliver personalized, effective marketing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Points: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baseline="0" dirty="0" err="1" smtClean="0"/>
              <a:t>Sitecore</a:t>
            </a:r>
            <a:r>
              <a:rPr lang="en-US" b="0" baseline="0" dirty="0" smtClean="0"/>
              <a:t> gives marketers the tools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sng" baseline="0" dirty="0" smtClean="0"/>
              <a:t>Know every customer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Collect customer data from all interaction across all </a:t>
            </a:r>
            <a:r>
              <a:rPr lang="en-US" b="0" baseline="0" dirty="0" err="1" smtClean="0"/>
              <a:t>touchpoints</a:t>
            </a:r>
            <a:r>
              <a:rPr lang="en-US" b="0" baseline="0" dirty="0" smtClean="0"/>
              <a:t> and obtain a visibility into customer interactions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u="sng" baseline="0" dirty="0" smtClean="0"/>
              <a:t>Turn Data into Insight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The ability to take mass amounts of data captured from customers and analyze it in a central location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Measure and evaluate how well your current campaigns are working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u="sng" baseline="0" dirty="0" smtClean="0"/>
              <a:t>Shape Every Experience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Take your data and use it to shape meaningful and relevant customer experiences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Create a consistent story across your </a:t>
            </a:r>
            <a:r>
              <a:rPr lang="en-US" b="0" baseline="0" dirty="0" err="1" smtClean="0"/>
              <a:t>touchpoints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EC54D-7900-44CD-856F-26BB845548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6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Key goal of slide</a:t>
            </a:r>
          </a:p>
          <a:p>
            <a:r>
              <a:rPr lang="en-US" dirty="0" smtClean="0"/>
              <a:t>What does this mean</a:t>
            </a:r>
            <a:r>
              <a:rPr lang="en-US" baseline="0" dirty="0" smtClean="0"/>
              <a:t> for you? </a:t>
            </a:r>
            <a:r>
              <a:rPr lang="en-US" dirty="0" err="1" smtClean="0"/>
              <a:t>Sitecore</a:t>
            </a:r>
            <a:r>
              <a:rPr lang="en-US" dirty="0" smtClean="0"/>
              <a:t> enables</a:t>
            </a:r>
            <a:r>
              <a:rPr lang="en-US" baseline="0" dirty="0" smtClean="0"/>
              <a:t> your marketing team to know your customers across all channels in real-time from a single platform</a:t>
            </a:r>
          </a:p>
          <a:p>
            <a:endParaRPr lang="en-US" baseline="0" dirty="0" smtClean="0"/>
          </a:p>
          <a:p>
            <a:r>
              <a:rPr lang="en-US" b="1" dirty="0" smtClean="0"/>
              <a:t>The </a:t>
            </a:r>
            <a:r>
              <a:rPr lang="en-US" b="1" dirty="0" err="1" smtClean="0"/>
              <a:t>Sitecore</a:t>
            </a:r>
            <a:r>
              <a:rPr lang="en-US" b="1" dirty="0" smtClean="0"/>
              <a:t> solution empowers</a:t>
            </a:r>
            <a:r>
              <a:rPr lang="en-US" b="1" baseline="0" dirty="0" smtClean="0"/>
              <a:t> marketers</a:t>
            </a:r>
            <a:r>
              <a:rPr lang="en-US" b="1" dirty="0" smtClean="0"/>
              <a:t> to put the customer</a:t>
            </a:r>
            <a:r>
              <a:rPr lang="en-US" b="1" baseline="0" dirty="0" smtClean="0"/>
              <a:t> at the center of their marketing efforts</a:t>
            </a:r>
            <a:endParaRPr lang="en-US" b="1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Points: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Single, </a:t>
            </a:r>
            <a:r>
              <a:rPr lang="en-US" b="1" dirty="0" smtClean="0"/>
              <a:t>connected</a:t>
            </a:r>
            <a:r>
              <a:rPr lang="en-US" dirty="0" smtClean="0"/>
              <a:t> platform, delivering a single, </a:t>
            </a:r>
            <a:r>
              <a:rPr lang="en-US" b="1" dirty="0" smtClean="0"/>
              <a:t>connected</a:t>
            </a:r>
            <a:r>
              <a:rPr lang="en-US" dirty="0" smtClean="0"/>
              <a:t> experience.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Consumers ( think: real people like</a:t>
            </a:r>
            <a:r>
              <a:rPr lang="en-US" baseline="0" dirty="0" smtClean="0"/>
              <a:t> </a:t>
            </a:r>
            <a:r>
              <a:rPr lang="en-US" dirty="0" smtClean="0"/>
              <a:t>you and me) are using multiple channels and devices. Our customers need to</a:t>
            </a:r>
            <a:r>
              <a:rPr lang="en-US" baseline="0" dirty="0" smtClean="0"/>
              <a:t> have a joined up “conversation” across all these channels with these consumers.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means the using complete</a:t>
            </a:r>
            <a:r>
              <a:rPr lang="en-US" baseline="0" dirty="0" smtClean="0"/>
              <a:t> platform, not just Web CMS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Know</a:t>
            </a:r>
            <a:r>
              <a:rPr lang="en-US" dirty="0" smtClean="0"/>
              <a:t> every customer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You need a rich data</a:t>
            </a:r>
            <a:r>
              <a:rPr lang="en-US" baseline="0" dirty="0" smtClean="0"/>
              <a:t>set to do this, so we have to help our customers understand the value of the Experience Database; of collecting all the </a:t>
            </a:r>
            <a:r>
              <a:rPr lang="en-US" baseline="0" dirty="0" err="1" smtClean="0"/>
              <a:t>experiencial</a:t>
            </a:r>
            <a:r>
              <a:rPr lang="en-US" baseline="0" dirty="0" smtClean="0"/>
              <a:t> data from all these channels, and connecting the dots, to see the real people – their prospects and customers – that they want to sell to.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Shape</a:t>
            </a:r>
            <a:r>
              <a:rPr lang="en-US" dirty="0" smtClean="0"/>
              <a:t> every experience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You need to do more than just publish content – you need to be able to optimize that content. That means being able to easily personalize it, test it</a:t>
            </a:r>
            <a:r>
              <a:rPr lang="en-US" baseline="0" dirty="0" smtClean="0"/>
              <a:t> and</a:t>
            </a:r>
            <a:r>
              <a:rPr lang="en-US" dirty="0" smtClean="0"/>
              <a:t> measure it.</a:t>
            </a:r>
            <a:r>
              <a:rPr lang="en-US" baseline="0" dirty="0" smtClean="0"/>
              <a:t> Sitecore 8 makes it easier to do this than ever before.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Across </a:t>
            </a:r>
            <a:r>
              <a:rPr lang="en-US" b="1" dirty="0" smtClean="0"/>
              <a:t>all</a:t>
            </a:r>
            <a:r>
              <a:rPr lang="en-US" dirty="0" smtClean="0"/>
              <a:t> channels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Web, landing pages, email, mobile web, mobile</a:t>
            </a:r>
            <a:r>
              <a:rPr lang="en-US" baseline="0" dirty="0" smtClean="0"/>
              <a:t> apps, web stores, retail stores, social channels – the list goes on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b="1" dirty="0" smtClean="0"/>
              <a:t>real</a:t>
            </a:r>
            <a:r>
              <a:rPr lang="en-US" dirty="0" smtClean="0"/>
              <a:t> time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Not tomorrow,</a:t>
            </a:r>
            <a:r>
              <a:rPr lang="en-US" baseline="0" dirty="0" smtClean="0"/>
              <a:t> or in an hour, but in the moment.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Sitecore Experience platform does all this.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BCD50-0B28-4EBE-9BC6-D7A26B602B1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28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Key goal of slide: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 err="1" smtClean="0"/>
              <a:t>Sitecore</a:t>
            </a:r>
            <a:r>
              <a:rPr lang="en-US" b="0" dirty="0" smtClean="0"/>
              <a:t> is a great tool for your marketing team and deploying it on</a:t>
            </a:r>
            <a:r>
              <a:rPr lang="en-US" b="0" baseline="0" dirty="0" smtClean="0"/>
              <a:t> Microsoft</a:t>
            </a:r>
            <a:r>
              <a:rPr lang="en-US" b="0" dirty="0" smtClean="0"/>
              <a:t> Azure helps marketers launch new campaigns</a:t>
            </a:r>
            <a:r>
              <a:rPr lang="en-US" b="0" baseline="0" dirty="0" smtClean="0"/>
              <a:t> quickly, and scale as needed.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Deploy </a:t>
            </a:r>
            <a:r>
              <a:rPr lang="en-US" b="1" baseline="0" dirty="0" err="1" smtClean="0"/>
              <a:t>Sitecore</a:t>
            </a:r>
            <a:r>
              <a:rPr lang="en-US" b="1" baseline="0" dirty="0" smtClean="0"/>
              <a:t> in the cloud to be up and running almost instantly, nearly eliminating the need for 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Points: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Deploy </a:t>
            </a:r>
            <a:r>
              <a:rPr lang="en-US" baseline="0" dirty="0" err="1" smtClean="0"/>
              <a:t>Sitecore</a:t>
            </a:r>
            <a:r>
              <a:rPr lang="en-US" baseline="0" dirty="0" smtClean="0"/>
              <a:t> on Azure to be up and running quickly and efficiently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Other companies are competing for your customers loyalty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Don’t let lengthy IT implementations cost you customers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Deploy on Azure and begin a personalized conversation with your customers today.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Your competition isn’t waiting. Neither should you.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EC54D-7900-44CD-856F-26BB845548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5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Key goal of slide</a:t>
            </a:r>
          </a:p>
          <a:p>
            <a:r>
              <a:rPr lang="en-US" b="0" dirty="0" smtClean="0"/>
              <a:t>Azure</a:t>
            </a:r>
            <a:r>
              <a:rPr lang="en-US" b="0" baseline="0" dirty="0" smtClean="0"/>
              <a:t> is the only enterprise-grade cloud, and is the ideal partner to deploy </a:t>
            </a:r>
            <a:r>
              <a:rPr lang="en-US" b="0" baseline="0" dirty="0" err="1" smtClean="0"/>
              <a:t>Sitecore</a:t>
            </a:r>
            <a:r>
              <a:rPr lang="en-US" b="0" baseline="0" dirty="0" smtClean="0"/>
              <a:t> on.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Azure is the worldwide leader in cloud computing services, designed to save you resources and get the most out of your investments</a:t>
            </a:r>
          </a:p>
          <a:p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Points: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0" baseline="0" dirty="0" smtClean="0"/>
              <a:t>8 reason why Azure is ideal for </a:t>
            </a:r>
            <a:r>
              <a:rPr lang="en-US" b="0" baseline="0" dirty="0" err="1" smtClean="0"/>
              <a:t>Sitecore</a:t>
            </a:r>
            <a:r>
              <a:rPr lang="en-US" b="0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sng" baseline="0" dirty="0" smtClean="0"/>
              <a:t>Familiarity of Windows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err="1" smtClean="0"/>
              <a:t>Sitecore</a:t>
            </a:r>
            <a:r>
              <a:rPr lang="en-US" b="0" baseline="0" dirty="0" smtClean="0"/>
              <a:t> is built on .NET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u="sng" baseline="0" dirty="0" smtClean="0"/>
              <a:t>Speed to Market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baseline="0" dirty="0" smtClean="0"/>
              <a:t>By deploying on Azure </a:t>
            </a:r>
            <a:r>
              <a:rPr lang="en-US" b="0" u="none" baseline="0" dirty="0" err="1" smtClean="0"/>
              <a:t>Sitecore</a:t>
            </a:r>
            <a:r>
              <a:rPr lang="en-US" b="0" u="none" baseline="0" dirty="0" smtClean="0"/>
              <a:t> can be up and running very quickly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u="sng" baseline="0" dirty="0" smtClean="0"/>
              <a:t>The only enterprise-grade cloud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baseline="0" dirty="0" smtClean="0"/>
              <a:t>Azure has the security parameters to handle enterprise companies and their data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u="sng" baseline="0" dirty="0" smtClean="0"/>
              <a:t>Infinite </a:t>
            </a:r>
            <a:r>
              <a:rPr lang="en-US" b="0" u="sng" baseline="0" dirty="0" err="1" smtClean="0"/>
              <a:t>Scalabiltiy</a:t>
            </a:r>
            <a:r>
              <a:rPr lang="en-US" b="0" u="sng" baseline="0" dirty="0" smtClean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baseline="0" dirty="0" smtClean="0"/>
              <a:t>Azure lets you pay for more or cut down on storage space, letting you use your resources efficiently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u="sng" baseline="0" dirty="0" smtClean="0"/>
              <a:t>Always 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dirty="0" smtClean="0"/>
              <a:t>Stay on top of your customer interactions in real-time</a:t>
            </a:r>
            <a:r>
              <a:rPr lang="en-US" b="0" u="none" baseline="0" dirty="0" smtClean="0"/>
              <a:t> with Azure’s 99.95% uptime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u="sng" baseline="0" dirty="0" smtClean="0"/>
              <a:t>Accident Protection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dirty="0" smtClean="0"/>
              <a:t>Copies of your data are created in the cloud for failover protection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u="sng" dirty="0" smtClean="0"/>
              <a:t>Pay-as-you-go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dirty="0" smtClean="0"/>
              <a:t>Azure let’s you pay only for the amount</a:t>
            </a:r>
            <a:r>
              <a:rPr lang="en-US" b="0" u="none" baseline="0" dirty="0" smtClean="0"/>
              <a:t> of cloud computing you actually need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u="sng" baseline="0" dirty="0" smtClean="0"/>
              <a:t>Interoperability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baseline="0" dirty="0" smtClean="0"/>
              <a:t>Azure and </a:t>
            </a:r>
            <a:r>
              <a:rPr lang="en-US" b="0" u="none" baseline="0" dirty="0" err="1" smtClean="0"/>
              <a:t>Sitecore</a:t>
            </a:r>
            <a:r>
              <a:rPr lang="en-US" b="0" u="none" baseline="0" dirty="0" smtClean="0"/>
              <a:t> integrate easily with one another in addition to your other software investments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EC54D-7900-44CD-856F-26BB845548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10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Key Goal of the slide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 smtClean="0"/>
              <a:t>Help your audience start thinking if </a:t>
            </a:r>
            <a:r>
              <a:rPr lang="en-US" b="0" dirty="0" err="1" smtClean="0"/>
              <a:t>Sitecore</a:t>
            </a:r>
            <a:r>
              <a:rPr lang="en-US" b="0" dirty="0" smtClean="0"/>
              <a:t> on Azure can</a:t>
            </a:r>
            <a:r>
              <a:rPr lang="en-US" b="0" baseline="0" dirty="0" smtClean="0"/>
              <a:t> help them. (optional Slide)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Points: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Sitecore</a:t>
            </a:r>
            <a:r>
              <a:rPr lang="en-US" baseline="0" dirty="0" smtClean="0"/>
              <a:t> on Azure helps to: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Align your brand messaging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Customize the experience for each visitor across channels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Effectively measure and evaluate the success of campaigns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Combine your online and offline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EC54D-7900-44CD-856F-26BB845548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7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Key Goal of the slide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 smtClean="0"/>
              <a:t>Help your audience think about how </a:t>
            </a:r>
            <a:r>
              <a:rPr lang="en-US" b="0" dirty="0" err="1" smtClean="0"/>
              <a:t>Sitecore</a:t>
            </a:r>
            <a:r>
              <a:rPr lang="en-US" b="0" dirty="0" smtClean="0"/>
              <a:t> on Azure may help address and resolve challenges your company is facing overall (beyond just marketing).</a:t>
            </a:r>
            <a:r>
              <a:rPr lang="en-US" b="0" baseline="0" dirty="0" smtClean="0"/>
              <a:t> (optional slide)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595959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Points: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Sitecore</a:t>
            </a:r>
            <a:r>
              <a:rPr lang="en-US" dirty="0" smtClean="0"/>
              <a:t> on Azure lets marketers: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Eliminate randomness from the customer experience and gain insight from their interactions with your brand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Centralize all marketing campaigns</a:t>
            </a:r>
            <a:r>
              <a:rPr lang="en-US" baseline="0" dirty="0" smtClean="0"/>
              <a:t> to ensure budgets are optimized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Free up IT resources by quickly deploying </a:t>
            </a:r>
            <a:r>
              <a:rPr lang="en-US" baseline="0" dirty="0" err="1" smtClean="0"/>
              <a:t>Sitecore</a:t>
            </a:r>
            <a:r>
              <a:rPr lang="en-US" baseline="0" dirty="0" smtClean="0"/>
              <a:t> on Azure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EC54D-7900-44CD-856F-26BB845548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0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0E1-94A9-4224-A55D-2681E06967EA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8628C-70BE-45C3-975F-2A6A8C99D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1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72" y="717712"/>
            <a:ext cx="11273589" cy="802374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72" y="1461322"/>
            <a:ext cx="11273589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3190" y="6356350"/>
            <a:ext cx="2743200" cy="365125"/>
          </a:xfrm>
        </p:spPr>
        <p:txBody>
          <a:bodyPr/>
          <a:lstStyle/>
          <a:p>
            <a:fld id="{BF07C0E1-94A9-4224-A55D-2681E06967EA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1021" y="6373707"/>
            <a:ext cx="2743200" cy="365125"/>
          </a:xfrm>
          <a:prstGeom prst="rect">
            <a:avLst/>
          </a:prstGeom>
          <a:noFill/>
        </p:spPr>
        <p:txBody>
          <a:bodyPr/>
          <a:lstStyle/>
          <a:p>
            <a:fld id="{DA78628C-70BE-45C3-975F-2A6A8C99D9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1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C0E1-94A9-4224-A55D-2681E06967EA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298557" y="6707273"/>
            <a:ext cx="537587" cy="125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641" y="6428595"/>
            <a:ext cx="1933112" cy="4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10.png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1887" y="391887"/>
            <a:ext cx="11408228" cy="6074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31180" y="1563082"/>
            <a:ext cx="11273589" cy="1366852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The Sitecore® Experience Platform™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on Microsoft Azure</a:t>
            </a:r>
            <a:endParaRPr lang="en-US" sz="54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82034" y="3205461"/>
            <a:ext cx="10440702" cy="0"/>
          </a:xfrm>
          <a:prstGeom prst="line">
            <a:avLst/>
          </a:prstGeom>
          <a:ln>
            <a:solidFill>
              <a:schemeClr val="bg1">
                <a:alpha val="2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40" y="5598470"/>
            <a:ext cx="2045248" cy="44011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888803" y="5497167"/>
            <a:ext cx="0" cy="674308"/>
          </a:xfrm>
          <a:prstGeom prst="line">
            <a:avLst/>
          </a:prstGeom>
          <a:ln w="19050">
            <a:solidFill>
              <a:srgbClr val="6E8D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9" y="5467981"/>
            <a:ext cx="1875368" cy="687635"/>
          </a:xfrm>
          <a:prstGeom prst="rect">
            <a:avLst/>
          </a:prstGeom>
        </p:spPr>
      </p:pic>
      <p:sp>
        <p:nvSpPr>
          <p:cNvPr id="15" name="Title 12"/>
          <p:cNvSpPr txBox="1">
            <a:spLocks/>
          </p:cNvSpPr>
          <p:nvPr/>
        </p:nvSpPr>
        <p:spPr>
          <a:xfrm>
            <a:off x="728219" y="3286280"/>
            <a:ext cx="11273589" cy="1366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Your customers know what they want. Do you?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879" y="399143"/>
            <a:ext cx="8552235" cy="606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1886" y="391887"/>
            <a:ext cx="5643153" cy="607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590" y="496489"/>
            <a:ext cx="11273589" cy="80237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Customer first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7173" y="1338412"/>
            <a:ext cx="488717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98ACC7"/>
                </a:solidFill>
              </a:rPr>
              <a:t>Great marketing starts with</a:t>
            </a:r>
            <a:br>
              <a:rPr lang="en-US" dirty="0" smtClean="0">
                <a:solidFill>
                  <a:srgbClr val="98ACC7"/>
                </a:solidFill>
              </a:rPr>
            </a:br>
            <a:r>
              <a:rPr lang="en-US" dirty="0" smtClean="0">
                <a:solidFill>
                  <a:srgbClr val="98ACC7"/>
                </a:solidFill>
              </a:rPr>
              <a:t>the customer.</a:t>
            </a:r>
          </a:p>
          <a:p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59394" y="2402238"/>
            <a:ext cx="487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Customers don’t separate 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marketing from the </a:t>
            </a:r>
            <a:r>
              <a:rPr lang="en-US" sz="2000" dirty="0" smtClean="0">
                <a:solidFill>
                  <a:schemeClr val="bg1"/>
                </a:solidFill>
                <a:latin typeface="Corbel" panose="020B0503020204020204" pitchFamily="34" charset="0"/>
              </a:rPr>
              <a:t>product…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9394" y="3703494"/>
            <a:ext cx="465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en-US" dirty="0">
                <a:latin typeface="Corbel" panose="020B0503020204020204" pitchFamily="34" charset="0"/>
              </a:rPr>
              <a:t>They don’t separate marketing from their in-store or online </a:t>
            </a:r>
            <a:r>
              <a:rPr lang="en-US" dirty="0" smtClean="0">
                <a:latin typeface="Corbel" panose="020B0503020204020204" pitchFamily="34" charset="0"/>
              </a:rPr>
              <a:t>experience…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-4595" y="6838333"/>
            <a:ext cx="6036658" cy="0"/>
          </a:xfrm>
          <a:prstGeom prst="line">
            <a:avLst/>
          </a:prstGeom>
          <a:ln>
            <a:solidFill>
              <a:schemeClr val="accent1">
                <a:alpha val="2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02193" y="4357062"/>
            <a:ext cx="4604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  <a:buClr>
                <a:schemeClr val="accent4"/>
              </a:buClr>
            </a:pP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It </a:t>
            </a:r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is</a:t>
            </a: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 the </a:t>
            </a:r>
            <a:r>
              <a:rPr lang="en-U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experience. </a:t>
            </a:r>
            <a:endParaRPr lang="en-US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71835" y="5001785"/>
            <a:ext cx="460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en-US" dirty="0">
                <a:latin typeface="Corbel" panose="020B0503020204020204" pitchFamily="34" charset="0"/>
              </a:rPr>
              <a:t>And </a:t>
            </a:r>
            <a:r>
              <a:rPr lang="en-US" dirty="0" smtClean="0">
                <a:latin typeface="Corbel" panose="020B0503020204020204" pitchFamily="34" charset="0"/>
              </a:rPr>
              <a:t>in the </a:t>
            </a:r>
            <a:r>
              <a:rPr lang="en-US" dirty="0">
                <a:latin typeface="Corbel" panose="020B0503020204020204" pitchFamily="34" charset="0"/>
              </a:rPr>
              <a:t>era of </a:t>
            </a:r>
            <a:r>
              <a:rPr lang="en-US" dirty="0" smtClean="0">
                <a:latin typeface="Corbel" panose="020B0503020204020204" pitchFamily="34" charset="0"/>
              </a:rPr>
              <a:t>engagement… 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02193" y="5252752"/>
            <a:ext cx="460477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  <a:buClr>
                <a:schemeClr val="accent4"/>
              </a:buClr>
            </a:pP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Marketing</a:t>
            </a:r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is </a:t>
            </a: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company.</a:t>
            </a:r>
            <a:endParaRPr lang="en-US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ABDCDE"/>
              </a:solidFill>
              <a:latin typeface="Corbel" panose="020B0503020204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02193" y="3056813"/>
            <a:ext cx="4604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It </a:t>
            </a:r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is</a:t>
            </a:r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 the </a:t>
            </a:r>
            <a:r>
              <a:rPr lang="en-U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product.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2080" r="38993" b="1565"/>
          <a:stretch/>
        </p:blipFill>
        <p:spPr>
          <a:xfrm>
            <a:off x="6159499" y="391887"/>
            <a:ext cx="5629276" cy="60714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1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6" grpId="0"/>
      <p:bldP spid="97" grpId="0"/>
      <p:bldP spid="98" grpId="0"/>
      <p:bldP spid="101" grpId="0"/>
      <p:bldP spid="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91887" y="391887"/>
            <a:ext cx="11408228" cy="6074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02" y="512862"/>
            <a:ext cx="11273589" cy="802374"/>
          </a:xfrm>
        </p:spPr>
        <p:txBody>
          <a:bodyPr/>
          <a:lstStyle/>
          <a:p>
            <a:pPr>
              <a:tabLst>
                <a:tab pos="3317875" algn="l"/>
              </a:tabLst>
            </a:pPr>
            <a:r>
              <a:rPr lang="en-US" dirty="0"/>
              <a:t>Introducing </a:t>
            </a:r>
            <a:r>
              <a:rPr lang="en-US" dirty="0" err="1"/>
              <a:t>Sitecore</a:t>
            </a:r>
            <a:r>
              <a:rPr lang="en-US" dirty="0"/>
              <a:t>®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44298" y="2030514"/>
            <a:ext cx="3927027" cy="4201792"/>
            <a:chOff x="874926" y="2030514"/>
            <a:chExt cx="3927027" cy="4201792"/>
          </a:xfrm>
        </p:grpSpPr>
        <p:grpSp>
          <p:nvGrpSpPr>
            <p:cNvPr id="13" name="Group 12"/>
            <p:cNvGrpSpPr/>
            <p:nvPr/>
          </p:nvGrpSpPr>
          <p:grpSpPr>
            <a:xfrm>
              <a:off x="874926" y="4050644"/>
              <a:ext cx="3927027" cy="2181662"/>
              <a:chOff x="723608" y="4681322"/>
              <a:chExt cx="3927027" cy="2181662"/>
            </a:xfrm>
          </p:grpSpPr>
          <p:sp>
            <p:nvSpPr>
              <p:cNvPr id="36" name="TextBox 24"/>
              <p:cNvSpPr txBox="1"/>
              <p:nvPr/>
            </p:nvSpPr>
            <p:spPr>
              <a:xfrm>
                <a:off x="723608" y="4681322"/>
                <a:ext cx="392702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b="1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Know every customer</a:t>
                </a:r>
                <a:endParaRPr lang="en-US" sz="2400" b="1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23609" y="5147130"/>
                <a:ext cx="3150511" cy="1715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3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Obtain </a:t>
                </a:r>
                <a:r>
                  <a:rPr lang="en-US" sz="1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c</a:t>
                </a:r>
                <a:r>
                  <a:rPr lang="en-US" sz="140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omplete visibility into every customer interaction.</a:t>
                </a:r>
              </a:p>
              <a:p>
                <a:pPr marL="285750" lvl="0" indent="-285750">
                  <a:spcBef>
                    <a:spcPts val="3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Connect data from disconnected systems. </a:t>
                </a:r>
              </a:p>
              <a:p>
                <a:pPr marL="285750" lvl="0" indent="-285750">
                  <a:spcBef>
                    <a:spcPts val="3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Build </a:t>
                </a:r>
                <a:r>
                  <a:rPr lang="en-US" sz="1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a rich picture of what your visitors want and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need.</a:t>
                </a:r>
              </a:p>
              <a:p>
                <a:pPr marL="285750" indent="-285750">
                  <a:spcBef>
                    <a:spcPts val="3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endParaRPr lang="en-US" sz="14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0970" y="2030514"/>
              <a:ext cx="1642547" cy="1642547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8089823" y="2033169"/>
            <a:ext cx="3463487" cy="4233009"/>
            <a:chOff x="8184227" y="2021022"/>
            <a:chExt cx="3463487" cy="4233009"/>
          </a:xfrm>
        </p:grpSpPr>
        <p:grpSp>
          <p:nvGrpSpPr>
            <p:cNvPr id="11" name="Group 10"/>
            <p:cNvGrpSpPr/>
            <p:nvPr/>
          </p:nvGrpSpPr>
          <p:grpSpPr>
            <a:xfrm>
              <a:off x="8184227" y="4013371"/>
              <a:ext cx="3463487" cy="2240660"/>
              <a:chOff x="8145038" y="1837985"/>
              <a:chExt cx="3463487" cy="2240660"/>
            </a:xfrm>
          </p:grpSpPr>
          <p:sp>
            <p:nvSpPr>
              <p:cNvPr id="28" name="TextBox 7"/>
              <p:cNvSpPr txBox="1"/>
              <p:nvPr/>
            </p:nvSpPr>
            <p:spPr>
              <a:xfrm>
                <a:off x="8150088" y="1837985"/>
                <a:ext cx="34584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Shape every </a:t>
                </a:r>
                <a:r>
                  <a:rPr lang="en-US" sz="24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e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xperience 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145038" y="2332013"/>
                <a:ext cx="3019158" cy="1746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spcBef>
                    <a:spcPts val="3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Deliver impactful </a:t>
                </a:r>
                <a:r>
                  <a:rPr lang="en-US" sz="1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content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along </a:t>
                </a:r>
                <a:r>
                  <a:rPr lang="en-US" sz="1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your customer’s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decision journey.</a:t>
                </a:r>
                <a:endParaRPr lang="en-US" sz="14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  <a:p>
                <a:pPr marL="285750" indent="-285750">
                  <a:spcBef>
                    <a:spcPts val="3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Respond </a:t>
                </a:r>
                <a:r>
                  <a:rPr lang="en-US" sz="1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immediately to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customers’ actions.</a:t>
                </a:r>
                <a:endParaRPr lang="en-US" sz="14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  <a:p>
                <a:pPr marL="285750" lvl="0" indent="-285750">
                  <a:spcBef>
                    <a:spcPts val="3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Ensure brand consistency across every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touchpoint</a:t>
                </a:r>
                <a:r>
                  <a:rPr lang="en-US" sz="140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. </a:t>
                </a:r>
              </a:p>
              <a:p>
                <a:pPr marL="285750" lvl="0" indent="-285750">
                  <a:spcBef>
                    <a:spcPts val="3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endParaRPr lang="en-US" sz="16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31643" y="2021022"/>
              <a:ext cx="1765658" cy="168184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329074" y="1973136"/>
            <a:ext cx="3444466" cy="4104763"/>
            <a:chOff x="4239201" y="1964602"/>
            <a:chExt cx="3444466" cy="4104763"/>
          </a:xfrm>
        </p:grpSpPr>
        <p:grpSp>
          <p:nvGrpSpPr>
            <p:cNvPr id="12" name="Group 11"/>
            <p:cNvGrpSpPr/>
            <p:nvPr/>
          </p:nvGrpSpPr>
          <p:grpSpPr>
            <a:xfrm>
              <a:off x="4239201" y="4054252"/>
              <a:ext cx="3444466" cy="2015113"/>
              <a:chOff x="-212544" y="3343341"/>
              <a:chExt cx="3444466" cy="2015113"/>
            </a:xfrm>
          </p:grpSpPr>
          <p:sp>
            <p:nvSpPr>
              <p:cNvPr id="27" name="TextBox 5"/>
              <p:cNvSpPr txBox="1"/>
              <p:nvPr/>
            </p:nvSpPr>
            <p:spPr>
              <a:xfrm>
                <a:off x="-212544" y="3343341"/>
                <a:ext cx="3444466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400" b="1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Turn data into insight</a:t>
                </a:r>
                <a:endParaRPr lang="en-US" sz="2400" b="1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-212544" y="3796488"/>
                <a:ext cx="3360692" cy="156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spcBef>
                    <a:spcPts val="3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Seamlessly manage all your marketing efforts in one place.</a:t>
                </a:r>
              </a:p>
              <a:p>
                <a:pPr marL="285750" lvl="0" indent="-285750">
                  <a:spcBef>
                    <a:spcPts val="3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Analyze customer data in real time. </a:t>
                </a:r>
              </a:p>
              <a:p>
                <a:pPr marL="285750" lvl="0" indent="-285750">
                  <a:spcBef>
                    <a:spcPts val="3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Measure </a:t>
                </a:r>
                <a:r>
                  <a:rPr lang="en-US" sz="1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performance of content, experiences, and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campaigns.</a:t>
                </a:r>
                <a:endParaRPr lang="en-US" sz="14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  <a:p>
                <a:pPr marL="285750" lvl="0" indent="-285750">
                  <a:spcBef>
                    <a:spcPts val="300"/>
                  </a:spcBef>
                  <a:buClr>
                    <a:schemeClr val="bg1"/>
                  </a:buClr>
                  <a:buFont typeface="Wingdings" panose="05000000000000000000" pitchFamily="2" charset="2"/>
                  <a:buChar char="§"/>
                </a:pPr>
                <a:endParaRPr lang="en-US" sz="16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2243" y="1964602"/>
              <a:ext cx="1280986" cy="1717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36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72" y="1361303"/>
            <a:ext cx="3898957" cy="15279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What does this mean for you?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67173" y="2965526"/>
            <a:ext cx="3468651" cy="3436938"/>
          </a:xfrm>
        </p:spPr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Single, connected platform, delivering a single, connected experience.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 every customer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Shape every experience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Across all channels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real time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81" y="3701"/>
            <a:ext cx="7344850" cy="64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71307" y="392792"/>
            <a:ext cx="11408228" cy="6074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561" y="1002605"/>
            <a:ext cx="515455" cy="3479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142" y="2117963"/>
            <a:ext cx="6174911" cy="41686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002060" y="683020"/>
            <a:ext cx="4559519" cy="5427202"/>
            <a:chOff x="7002060" y="683020"/>
            <a:chExt cx="4559519" cy="542720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424" y="683020"/>
              <a:ext cx="917533" cy="61942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2060" y="5659414"/>
              <a:ext cx="667771" cy="45080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076" y="4799171"/>
              <a:ext cx="802503" cy="5417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7078" y="1649712"/>
              <a:ext cx="917533" cy="61942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271307" y="392792"/>
            <a:ext cx="11408228" cy="6074226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172" y="532231"/>
            <a:ext cx="9533344" cy="1344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3317875" algn="l"/>
              </a:tabLst>
            </a:pPr>
            <a:r>
              <a:rPr lang="en-US" dirty="0"/>
              <a:t>Get your ideas </a:t>
            </a:r>
            <a:r>
              <a:rPr lang="en-US" dirty="0" smtClean="0"/>
              <a:t>up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running faster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0608" y="3053919"/>
            <a:ext cx="5533164" cy="167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rgbClr val="C2ADC6"/>
                </a:solidFill>
              </a:rPr>
              <a:t>Sitecore</a:t>
            </a:r>
            <a:r>
              <a:rPr lang="en-US" sz="3200" dirty="0" smtClean="0">
                <a:solidFill>
                  <a:srgbClr val="C2ADC6"/>
                </a:solidFill>
              </a:rPr>
              <a:t> on Azure gives marketers the ability to deploy to the cloud quickly and autonomously.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914085" y="2295499"/>
            <a:ext cx="6003513" cy="563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Free your IT team…</a:t>
            </a:r>
          </a:p>
        </p:txBody>
      </p:sp>
    </p:spTree>
    <p:extLst>
      <p:ext uri="{BB962C8B-B14F-4D97-AF65-F5344CB8AC3E}">
        <p14:creationId xmlns:p14="http://schemas.microsoft.com/office/powerpoint/2010/main" val="21175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391887" y="391887"/>
            <a:ext cx="11408228" cy="6074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72" y="512862"/>
            <a:ext cx="11273589" cy="80237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Azure?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6" name="Arc 195"/>
          <p:cNvSpPr/>
          <p:nvPr/>
        </p:nvSpPr>
        <p:spPr>
          <a:xfrm rot="16200000">
            <a:off x="3938653" y="3595019"/>
            <a:ext cx="4314694" cy="4135053"/>
          </a:xfrm>
          <a:prstGeom prst="arc">
            <a:avLst>
              <a:gd name="adj1" fmla="val 13918636"/>
              <a:gd name="adj2" fmla="val 7736772"/>
            </a:avLst>
          </a:prstGeom>
          <a:ln w="2857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 flipH="1" flipV="1">
            <a:off x="4476750" y="3705225"/>
            <a:ext cx="295277" cy="292363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8013523" y="4619625"/>
            <a:ext cx="473252" cy="197242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H="1" flipV="1">
            <a:off x="3762375" y="4638675"/>
            <a:ext cx="419101" cy="180976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H="1">
            <a:off x="8143875" y="5819775"/>
            <a:ext cx="504825" cy="0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endCxn id="252" idx="3"/>
          </p:cNvCxnSpPr>
          <p:nvPr/>
        </p:nvCxnSpPr>
        <p:spPr>
          <a:xfrm flipV="1">
            <a:off x="7410450" y="3646119"/>
            <a:ext cx="324104" cy="325806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V="1">
            <a:off x="6595222" y="3133725"/>
            <a:ext cx="110378" cy="437815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H="1" flipV="1">
            <a:off x="5505450" y="3114675"/>
            <a:ext cx="85726" cy="409576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 flipV="1">
            <a:off x="3486150" y="5810250"/>
            <a:ext cx="529333" cy="35746"/>
          </a:xfrm>
          <a:prstGeom prst="line">
            <a:avLst/>
          </a:prstGeom>
          <a:ln w="19050" cap="rnd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79263" y="4965047"/>
            <a:ext cx="2165303" cy="1252275"/>
            <a:chOff x="1588436" y="1294220"/>
            <a:chExt cx="2165303" cy="1252275"/>
          </a:xfrm>
        </p:grpSpPr>
        <p:sp>
          <p:nvSpPr>
            <p:cNvPr id="275" name="TextBox 274"/>
            <p:cNvSpPr txBox="1"/>
            <p:nvPr/>
          </p:nvSpPr>
          <p:spPr>
            <a:xfrm>
              <a:off x="1622305" y="1294220"/>
              <a:ext cx="21314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Familiarity of Windows </a:t>
              </a: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1588436" y="1900164"/>
              <a:ext cx="20804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Built </a:t>
              </a:r>
              <a:r>
                <a:rPr lang="en-US" sz="1200" dirty="0">
                  <a:solidFill>
                    <a:schemeClr val="bg1"/>
                  </a:solidFill>
                  <a:latin typeface="Corbel" panose="020B0503020204020204" pitchFamily="34" charset="0"/>
                </a:rPr>
                <a:t>on .NET, </a:t>
              </a:r>
              <a:r>
                <a:rPr lang="en-US" sz="1200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Sitecore</a:t>
              </a:r>
              <a:r>
                <a:rPr lang="en-US" sz="1200" dirty="0">
                  <a:solidFill>
                    <a:schemeClr val="bg1"/>
                  </a:solidFill>
                  <a:latin typeface="Corbel" panose="020B0503020204020204" pitchFamily="34" charset="0"/>
                </a:rPr>
                <a:t> uses </a:t>
              </a:r>
              <a:r>
                <a:rPr lang="en-US" sz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the </a:t>
              </a:r>
              <a:r>
                <a:rPr lang="en-US" sz="1200" dirty="0">
                  <a:solidFill>
                    <a:schemeClr val="bg1"/>
                  </a:solidFill>
                  <a:latin typeface="Corbel" panose="020B0503020204020204" pitchFamily="34" charset="0"/>
                </a:rPr>
                <a:t>technology that your IT department already </a:t>
              </a:r>
              <a:r>
                <a:rPr lang="en-US" sz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knows.</a:t>
              </a:r>
              <a:endParaRPr lang="en-US" sz="12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276" name="TextBox 275"/>
          <p:cNvSpPr txBox="1"/>
          <p:nvPr/>
        </p:nvSpPr>
        <p:spPr>
          <a:xfrm>
            <a:off x="3101833" y="1593756"/>
            <a:ext cx="21872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Infinite 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scalability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en-US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101833" y="1922298"/>
            <a:ext cx="208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Easily </a:t>
            </a:r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scales </a:t>
            </a:r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up and down as demand changes.</a:t>
            </a:r>
            <a:r>
              <a:rPr lang="en-US" sz="1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*</a:t>
            </a:r>
            <a:endParaRPr lang="en-US" sz="1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9373" y="3825018"/>
            <a:ext cx="2214323" cy="790207"/>
            <a:chOff x="3460335" y="1281113"/>
            <a:chExt cx="2214323" cy="790207"/>
          </a:xfrm>
        </p:grpSpPr>
        <p:sp>
          <p:nvSpPr>
            <p:cNvPr id="277" name="TextBox 276"/>
            <p:cNvSpPr txBox="1"/>
            <p:nvPr/>
          </p:nvSpPr>
          <p:spPr>
            <a:xfrm>
              <a:off x="3460335" y="1609655"/>
              <a:ext cx="2214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rgbClr val="FFFFFF"/>
                  </a:solidFill>
                  <a:latin typeface="Corbel" panose="020B0503020204020204" pitchFamily="34" charset="0"/>
                </a:rPr>
                <a:t>Rapidly deploy </a:t>
              </a:r>
              <a:r>
                <a:rPr lang="en-US" sz="1200" dirty="0" err="1">
                  <a:solidFill>
                    <a:srgbClr val="FFFFFF"/>
                  </a:solidFill>
                  <a:latin typeface="Corbel" panose="020B0503020204020204" pitchFamily="34" charset="0"/>
                </a:rPr>
                <a:t>Sitecore</a:t>
              </a:r>
              <a:r>
                <a:rPr lang="en-US" sz="1200" dirty="0">
                  <a:solidFill>
                    <a:srgbClr val="FFFFFF"/>
                  </a:solidFill>
                  <a:latin typeface="Corbel" panose="020B0503020204020204" pitchFamily="34" charset="0"/>
                </a:rPr>
                <a:t> on Azure without </a:t>
              </a:r>
              <a:r>
                <a:rPr lang="en-US" sz="1200" dirty="0" smtClean="0">
                  <a:solidFill>
                    <a:srgbClr val="FFFFFF"/>
                  </a:solidFill>
                  <a:latin typeface="Corbel" panose="020B0503020204020204" pitchFamily="34" charset="0"/>
                </a:rPr>
                <a:t>worrying IT.</a:t>
              </a:r>
              <a:endParaRPr lang="en-US" sz="120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3460335" y="1281113"/>
              <a:ext cx="2187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Speed to market</a:t>
              </a:r>
              <a:endParaRPr lang="en-US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1304074" y="2503045"/>
            <a:ext cx="2654947" cy="1260434"/>
            <a:chOff x="1036040" y="2457303"/>
            <a:chExt cx="2654947" cy="1260434"/>
          </a:xfrm>
        </p:grpSpPr>
        <p:sp>
          <p:nvSpPr>
            <p:cNvPr id="278" name="TextBox 277"/>
            <p:cNvSpPr txBox="1"/>
            <p:nvPr/>
          </p:nvSpPr>
          <p:spPr>
            <a:xfrm>
              <a:off x="1036040" y="2457303"/>
              <a:ext cx="26549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The only </a:t>
              </a:r>
              <a:r>
                <a:rPr lang="en-US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enterprise-grade cloud </a:t>
              </a:r>
              <a:endParaRPr lang="en-US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1036041" y="3071406"/>
              <a:ext cx="23711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Microsoft </a:t>
              </a:r>
              <a:r>
                <a:rPr lang="en-US" sz="1200" dirty="0">
                  <a:solidFill>
                    <a:schemeClr val="bg1"/>
                  </a:solidFill>
                  <a:latin typeface="Corbel" panose="020B0503020204020204" pitchFamily="34" charset="0"/>
                </a:rPr>
                <a:t>Azure ensures </a:t>
              </a:r>
              <a:r>
                <a:rPr lang="en-US" sz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that </a:t>
              </a:r>
              <a:r>
                <a:rPr lang="en-US" sz="1200" dirty="0" err="1">
                  <a:solidFill>
                    <a:schemeClr val="bg1"/>
                  </a:solidFill>
                </a:rPr>
                <a:t>Sitecore</a:t>
              </a:r>
              <a:r>
                <a:rPr lang="en-US" sz="1200" dirty="0">
                  <a:solidFill>
                    <a:schemeClr val="bg1"/>
                  </a:solidFill>
                </a:rPr>
                <a:t>® Experience Database™ </a:t>
              </a:r>
              <a:r>
                <a:rPr lang="en-US" sz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is secure.</a:t>
              </a:r>
              <a:endParaRPr lang="en-US" sz="12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72699" y="1593756"/>
            <a:ext cx="2096404" cy="769917"/>
            <a:chOff x="630680" y="2979924"/>
            <a:chExt cx="2096404" cy="769917"/>
          </a:xfrm>
        </p:grpSpPr>
        <p:sp>
          <p:nvSpPr>
            <p:cNvPr id="279" name="TextBox 278"/>
            <p:cNvSpPr txBox="1"/>
            <p:nvPr/>
          </p:nvSpPr>
          <p:spPr>
            <a:xfrm>
              <a:off x="630680" y="2979924"/>
              <a:ext cx="2096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Always </a:t>
              </a:r>
              <a:r>
                <a:rPr lang="en-US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on</a:t>
              </a:r>
              <a:endParaRPr lang="en-US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632287" y="3288176"/>
              <a:ext cx="201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Never </a:t>
              </a:r>
              <a:r>
                <a:rPr lang="en-US" sz="1200" dirty="0">
                  <a:solidFill>
                    <a:schemeClr val="bg1"/>
                  </a:solidFill>
                  <a:latin typeface="Corbel" panose="020B0503020204020204" pitchFamily="34" charset="0"/>
                </a:rPr>
                <a:t>miss a </a:t>
              </a:r>
              <a:r>
                <a:rPr lang="en-US" sz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beat; </a:t>
              </a:r>
              <a:r>
                <a:rPr lang="en-US" sz="1200" dirty="0">
                  <a:solidFill>
                    <a:schemeClr val="bg1"/>
                  </a:solidFill>
                  <a:latin typeface="Corbel" panose="020B0503020204020204" pitchFamily="34" charset="0"/>
                </a:rPr>
                <a:t>always </a:t>
              </a:r>
              <a:r>
                <a:rPr lang="en-US" sz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 be </a:t>
              </a:r>
              <a:r>
                <a:rPr lang="en-US" sz="1200" dirty="0">
                  <a:solidFill>
                    <a:schemeClr val="bg1"/>
                  </a:solidFill>
                  <a:latin typeface="Corbel" panose="020B0503020204020204" pitchFamily="34" charset="0"/>
                </a:rPr>
                <a:t>there for your customers.</a:t>
              </a: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8633866" y="5204479"/>
            <a:ext cx="966041" cy="966041"/>
            <a:chOff x="2574380" y="3659967"/>
            <a:chExt cx="1156771" cy="1156771"/>
          </a:xfrm>
        </p:grpSpPr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4775" y="3897502"/>
              <a:ext cx="835425" cy="586575"/>
            </a:xfrm>
            <a:prstGeom prst="rect">
              <a:avLst/>
            </a:prstGeom>
          </p:spPr>
        </p:pic>
        <p:sp>
          <p:nvSpPr>
            <p:cNvPr id="229" name="Oval 228"/>
            <p:cNvSpPr/>
            <p:nvPr/>
          </p:nvSpPr>
          <p:spPr>
            <a:xfrm>
              <a:off x="2574380" y="3659967"/>
              <a:ext cx="1156771" cy="1156771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679395" y="5053218"/>
            <a:ext cx="2222427" cy="1167812"/>
            <a:chOff x="9190893" y="2975200"/>
            <a:chExt cx="2222427" cy="1167812"/>
          </a:xfrm>
        </p:grpSpPr>
        <p:sp>
          <p:nvSpPr>
            <p:cNvPr id="280" name="TextBox 279"/>
            <p:cNvSpPr txBox="1"/>
            <p:nvPr/>
          </p:nvSpPr>
          <p:spPr>
            <a:xfrm>
              <a:off x="9190893" y="2975200"/>
              <a:ext cx="2222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Interoperability </a:t>
              </a: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9190894" y="3312015"/>
              <a:ext cx="20196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Integrates </a:t>
              </a:r>
              <a:r>
                <a:rPr lang="en-US" sz="1200" dirty="0">
                  <a:solidFill>
                    <a:schemeClr val="bg1"/>
                  </a:solidFill>
                  <a:latin typeface="Corbel" panose="020B0503020204020204" pitchFamily="34" charset="0"/>
                </a:rPr>
                <a:t>seamlessly with your </a:t>
              </a:r>
              <a:r>
                <a:rPr lang="en-US" sz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 existing back-end systems and marketing investments.</a:t>
              </a:r>
              <a:endParaRPr lang="en-US" sz="12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60985" y="2587476"/>
            <a:ext cx="2721390" cy="798480"/>
            <a:chOff x="3460335" y="2975199"/>
            <a:chExt cx="2721390" cy="798480"/>
          </a:xfrm>
        </p:grpSpPr>
        <p:sp>
          <p:nvSpPr>
            <p:cNvPr id="281" name="TextBox 280"/>
            <p:cNvSpPr txBox="1"/>
            <p:nvPr/>
          </p:nvSpPr>
          <p:spPr>
            <a:xfrm>
              <a:off x="3460335" y="2975199"/>
              <a:ext cx="235431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Accident p</a:t>
              </a:r>
              <a:r>
                <a:rPr lang="en-US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rotection</a:t>
              </a:r>
            </a:p>
            <a:p>
              <a:pPr>
                <a:spcBef>
                  <a:spcPts val="600"/>
                </a:spcBef>
              </a:pPr>
              <a:r>
                <a:rPr lang="en-US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 </a:t>
              </a:r>
              <a:endParaRPr lang="en-US" sz="16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3460335" y="3312014"/>
              <a:ext cx="2721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Reliable and redundant </a:t>
              </a:r>
              <a:r>
                <a:rPr lang="en-US" sz="1200" dirty="0">
                  <a:solidFill>
                    <a:schemeClr val="bg1"/>
                  </a:solidFill>
                  <a:latin typeface="Corbel" panose="020B0503020204020204" pitchFamily="34" charset="0"/>
                </a:rPr>
                <a:t>copies of your data and automatic </a:t>
              </a:r>
              <a:r>
                <a:rPr lang="en-US" sz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failover protection.</a:t>
              </a:r>
              <a:endParaRPr lang="en-US" sz="12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518835" y="3825018"/>
            <a:ext cx="2163813" cy="788206"/>
            <a:chOff x="6248399" y="2975200"/>
            <a:chExt cx="2163813" cy="788206"/>
          </a:xfrm>
        </p:grpSpPr>
        <p:sp>
          <p:nvSpPr>
            <p:cNvPr id="282" name="TextBox 281"/>
            <p:cNvSpPr txBox="1"/>
            <p:nvPr/>
          </p:nvSpPr>
          <p:spPr>
            <a:xfrm>
              <a:off x="6248399" y="2975200"/>
              <a:ext cx="2163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Pay-as-you-go</a:t>
              </a:r>
              <a:endParaRPr lang="en-US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6248399" y="3301741"/>
              <a:ext cx="2149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Only </a:t>
              </a:r>
              <a:r>
                <a:rPr lang="en-US" sz="1200" dirty="0">
                  <a:solidFill>
                    <a:schemeClr val="bg1"/>
                  </a:solidFill>
                  <a:latin typeface="Corbel" panose="020B0503020204020204" pitchFamily="34" charset="0"/>
                </a:rPr>
                <a:t>pay for </a:t>
              </a:r>
              <a:r>
                <a:rPr lang="en-US" sz="12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the power and  capacity you’re using.</a:t>
              </a:r>
              <a:r>
                <a:rPr lang="en-US" sz="1200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*</a:t>
              </a:r>
              <a:endParaRPr lang="en-US" sz="1200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15" y="3906661"/>
            <a:ext cx="2894170" cy="195383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40975" y="5204479"/>
            <a:ext cx="966041" cy="966041"/>
            <a:chOff x="2378447" y="5318176"/>
            <a:chExt cx="1109519" cy="1109519"/>
          </a:xfrm>
        </p:grpSpPr>
        <p:sp>
          <p:nvSpPr>
            <p:cNvPr id="212" name="Oval 211"/>
            <p:cNvSpPr/>
            <p:nvPr/>
          </p:nvSpPr>
          <p:spPr>
            <a:xfrm>
              <a:off x="2378447" y="5318176"/>
              <a:ext cx="1109519" cy="1109519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1153" b="-4317"/>
            <a:stretch/>
          </p:blipFill>
          <p:spPr>
            <a:xfrm>
              <a:off x="2648336" y="5579438"/>
              <a:ext cx="569741" cy="58699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659349" y="2821551"/>
            <a:ext cx="966041" cy="966041"/>
            <a:chOff x="3573021" y="2792373"/>
            <a:chExt cx="1109519" cy="1109519"/>
          </a:xfrm>
        </p:grpSpPr>
        <p:sp>
          <p:nvSpPr>
            <p:cNvPr id="254" name="Oval 253"/>
            <p:cNvSpPr/>
            <p:nvPr/>
          </p:nvSpPr>
          <p:spPr>
            <a:xfrm>
              <a:off x="3573021" y="2792373"/>
              <a:ext cx="1109519" cy="1109519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094" y="3118734"/>
              <a:ext cx="648423" cy="43774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343259" y="2169926"/>
            <a:ext cx="966041" cy="966041"/>
            <a:chOff x="6256931" y="2140748"/>
            <a:chExt cx="1109519" cy="1109519"/>
          </a:xfrm>
        </p:grpSpPr>
        <p:sp>
          <p:nvSpPr>
            <p:cNvPr id="214" name="Oval 213"/>
            <p:cNvSpPr/>
            <p:nvPr/>
          </p:nvSpPr>
          <p:spPr>
            <a:xfrm>
              <a:off x="6256931" y="2140748"/>
              <a:ext cx="1109519" cy="1109519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93053" y="2451574"/>
              <a:ext cx="467901" cy="5058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898502" y="2141351"/>
            <a:ext cx="966041" cy="966041"/>
            <a:chOff x="4812174" y="2112173"/>
            <a:chExt cx="1109519" cy="1109519"/>
          </a:xfrm>
        </p:grpSpPr>
        <p:sp>
          <p:nvSpPr>
            <p:cNvPr id="256" name="Oval 255"/>
            <p:cNvSpPr/>
            <p:nvPr/>
          </p:nvSpPr>
          <p:spPr>
            <a:xfrm>
              <a:off x="4812174" y="2112173"/>
              <a:ext cx="1109519" cy="1109519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15205" y="2415204"/>
              <a:ext cx="503456" cy="50345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93081" y="2821551"/>
            <a:ext cx="966041" cy="966041"/>
            <a:chOff x="7697253" y="2868573"/>
            <a:chExt cx="1109519" cy="1109519"/>
          </a:xfrm>
        </p:grpSpPr>
        <p:sp>
          <p:nvSpPr>
            <p:cNvPr id="252" name="Oval 251"/>
            <p:cNvSpPr/>
            <p:nvPr/>
          </p:nvSpPr>
          <p:spPr>
            <a:xfrm>
              <a:off x="7697253" y="2868573"/>
              <a:ext cx="1109519" cy="1109519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16546" y="3126819"/>
              <a:ext cx="470933" cy="59302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8439150" y="3868220"/>
            <a:ext cx="966041" cy="966041"/>
            <a:chOff x="8371872" y="4067642"/>
            <a:chExt cx="1109519" cy="1109519"/>
          </a:xfrm>
        </p:grpSpPr>
        <p:sp>
          <p:nvSpPr>
            <p:cNvPr id="258" name="Oval 257"/>
            <p:cNvSpPr/>
            <p:nvPr/>
          </p:nvSpPr>
          <p:spPr>
            <a:xfrm>
              <a:off x="8371872" y="4067642"/>
              <a:ext cx="1109519" cy="1109519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8648218" y="4437613"/>
              <a:ext cx="556827" cy="36957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846202" y="3896795"/>
            <a:ext cx="966041" cy="966041"/>
            <a:chOff x="2664624" y="4029542"/>
            <a:chExt cx="1109519" cy="1109519"/>
          </a:xfrm>
        </p:grpSpPr>
        <p:sp>
          <p:nvSpPr>
            <p:cNvPr id="233" name="Oval 232"/>
            <p:cNvSpPr/>
            <p:nvPr/>
          </p:nvSpPr>
          <p:spPr>
            <a:xfrm>
              <a:off x="2664624" y="4029542"/>
              <a:ext cx="1109519" cy="1109519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48036" y="4212954"/>
              <a:ext cx="742694" cy="742694"/>
            </a:xfrm>
            <a:prstGeom prst="rect">
              <a:avLst/>
            </a:prstGeom>
          </p:spPr>
        </p:pic>
      </p:grp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6720947" y="3780368"/>
            <a:ext cx="590550" cy="593725"/>
            <a:chOff x="3599" y="3192"/>
            <a:chExt cx="372" cy="374"/>
          </a:xfrm>
          <a:noFill/>
        </p:grpSpPr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3599" y="3192"/>
              <a:ext cx="372" cy="373"/>
            </a:xfrm>
            <a:custGeom>
              <a:avLst/>
              <a:gdLst>
                <a:gd name="T0" fmla="*/ 29 w 202"/>
                <a:gd name="T1" fmla="*/ 101 h 203"/>
                <a:gd name="T2" fmla="*/ 102 w 202"/>
                <a:gd name="T3" fmla="*/ 27 h 203"/>
                <a:gd name="T4" fmla="*/ 176 w 202"/>
                <a:gd name="T5" fmla="*/ 101 h 203"/>
                <a:gd name="T6" fmla="*/ 102 w 202"/>
                <a:gd name="T7" fmla="*/ 175 h 203"/>
                <a:gd name="T8" fmla="*/ 29 w 202"/>
                <a:gd name="T9" fmla="*/ 101 h 203"/>
                <a:gd name="T10" fmla="*/ 0 w 202"/>
                <a:gd name="T11" fmla="*/ 102 h 203"/>
                <a:gd name="T12" fmla="*/ 101 w 202"/>
                <a:gd name="T13" fmla="*/ 203 h 203"/>
                <a:gd name="T14" fmla="*/ 202 w 202"/>
                <a:gd name="T15" fmla="*/ 102 h 203"/>
                <a:gd name="T16" fmla="*/ 202 w 202"/>
                <a:gd name="T17" fmla="*/ 102 h 203"/>
                <a:gd name="T18" fmla="*/ 101 w 202"/>
                <a:gd name="T19" fmla="*/ 0 h 203"/>
                <a:gd name="T20" fmla="*/ 0 w 202"/>
                <a:gd name="T21" fmla="*/ 10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" h="203">
                  <a:moveTo>
                    <a:pt x="29" y="101"/>
                  </a:moveTo>
                  <a:cubicBezTo>
                    <a:pt x="29" y="60"/>
                    <a:pt x="61" y="27"/>
                    <a:pt x="102" y="27"/>
                  </a:cubicBezTo>
                  <a:cubicBezTo>
                    <a:pt x="143" y="27"/>
                    <a:pt x="176" y="60"/>
                    <a:pt x="176" y="101"/>
                  </a:cubicBezTo>
                  <a:cubicBezTo>
                    <a:pt x="176" y="142"/>
                    <a:pt x="143" y="175"/>
                    <a:pt x="102" y="175"/>
                  </a:cubicBezTo>
                  <a:cubicBezTo>
                    <a:pt x="61" y="175"/>
                    <a:pt x="29" y="142"/>
                    <a:pt x="29" y="101"/>
                  </a:cubicBezTo>
                  <a:moveTo>
                    <a:pt x="0" y="102"/>
                  </a:moveTo>
                  <a:cubicBezTo>
                    <a:pt x="0" y="158"/>
                    <a:pt x="46" y="203"/>
                    <a:pt x="101" y="203"/>
                  </a:cubicBezTo>
                  <a:cubicBezTo>
                    <a:pt x="157" y="203"/>
                    <a:pt x="202" y="158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46"/>
                    <a:pt x="157" y="0"/>
                    <a:pt x="101" y="0"/>
                  </a:cubicBezTo>
                  <a:cubicBezTo>
                    <a:pt x="46" y="0"/>
                    <a:pt x="0" y="46"/>
                    <a:pt x="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3971" y="3378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3785" y="3565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661" y="3412"/>
              <a:ext cx="240" cy="105"/>
            </a:xfrm>
            <a:custGeom>
              <a:avLst/>
              <a:gdLst>
                <a:gd name="T0" fmla="*/ 0 w 130"/>
                <a:gd name="T1" fmla="*/ 0 h 57"/>
                <a:gd name="T2" fmla="*/ 59 w 130"/>
                <a:gd name="T3" fmla="*/ 52 h 57"/>
                <a:gd name="T4" fmla="*/ 130 w 130"/>
                <a:gd name="T5" fmla="*/ 16 h 57"/>
                <a:gd name="T6" fmla="*/ 117 w 130"/>
                <a:gd name="T7" fmla="*/ 8 h 57"/>
                <a:gd name="T8" fmla="*/ 62 w 130"/>
                <a:gd name="T9" fmla="*/ 40 h 57"/>
                <a:gd name="T10" fmla="*/ 0 w 130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57">
                  <a:moveTo>
                    <a:pt x="0" y="0"/>
                  </a:moveTo>
                  <a:cubicBezTo>
                    <a:pt x="0" y="0"/>
                    <a:pt x="12" y="47"/>
                    <a:pt x="59" y="52"/>
                  </a:cubicBezTo>
                  <a:cubicBezTo>
                    <a:pt x="106" y="57"/>
                    <a:pt x="130" y="16"/>
                    <a:pt x="130" y="16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97" y="41"/>
                    <a:pt x="62" y="40"/>
                  </a:cubicBezTo>
                  <a:cubicBezTo>
                    <a:pt x="27" y="39"/>
                    <a:pt x="10" y="18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3661" y="34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3901" y="34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6"/>
            <p:cNvSpPr>
              <a:spLocks/>
            </p:cNvSpPr>
            <p:nvPr/>
          </p:nvSpPr>
          <p:spPr bwMode="auto">
            <a:xfrm>
              <a:off x="3698" y="3368"/>
              <a:ext cx="223" cy="118"/>
            </a:xfrm>
            <a:custGeom>
              <a:avLst/>
              <a:gdLst>
                <a:gd name="T0" fmla="*/ 96 w 121"/>
                <a:gd name="T1" fmla="*/ 1 h 64"/>
                <a:gd name="T2" fmla="*/ 59 w 121"/>
                <a:gd name="T3" fmla="*/ 51 h 64"/>
                <a:gd name="T4" fmla="*/ 0 w 121"/>
                <a:gd name="T5" fmla="*/ 45 h 64"/>
                <a:gd name="T6" fmla="*/ 5 w 121"/>
                <a:gd name="T7" fmla="*/ 51 h 64"/>
                <a:gd name="T8" fmla="*/ 42 w 121"/>
                <a:gd name="T9" fmla="*/ 63 h 64"/>
                <a:gd name="T10" fmla="*/ 96 w 121"/>
                <a:gd name="T11" fmla="*/ 31 h 64"/>
                <a:gd name="T12" fmla="*/ 96 w 121"/>
                <a:gd name="T13" fmla="*/ 30 h 64"/>
                <a:gd name="T14" fmla="*/ 98 w 121"/>
                <a:gd name="T15" fmla="*/ 31 h 64"/>
                <a:gd name="T16" fmla="*/ 110 w 121"/>
                <a:gd name="T17" fmla="*/ 38 h 64"/>
                <a:gd name="T18" fmla="*/ 118 w 121"/>
                <a:gd name="T19" fmla="*/ 0 h 64"/>
                <a:gd name="T20" fmla="*/ 96 w 121"/>
                <a:gd name="T2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64">
                  <a:moveTo>
                    <a:pt x="96" y="1"/>
                  </a:moveTo>
                  <a:cubicBezTo>
                    <a:pt x="96" y="1"/>
                    <a:pt x="98" y="33"/>
                    <a:pt x="59" y="51"/>
                  </a:cubicBezTo>
                  <a:cubicBezTo>
                    <a:pt x="43" y="59"/>
                    <a:pt x="16" y="58"/>
                    <a:pt x="0" y="45"/>
                  </a:cubicBezTo>
                  <a:cubicBezTo>
                    <a:pt x="0" y="45"/>
                    <a:pt x="1" y="47"/>
                    <a:pt x="5" y="51"/>
                  </a:cubicBezTo>
                  <a:cubicBezTo>
                    <a:pt x="15" y="58"/>
                    <a:pt x="28" y="62"/>
                    <a:pt x="42" y="63"/>
                  </a:cubicBezTo>
                  <a:cubicBezTo>
                    <a:pt x="76" y="64"/>
                    <a:pt x="95" y="32"/>
                    <a:pt x="96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21" y="20"/>
                    <a:pt x="118" y="0"/>
                    <a:pt x="118" y="0"/>
                  </a:cubicBezTo>
                  <a:cubicBezTo>
                    <a:pt x="96" y="1"/>
                    <a:pt x="96" y="1"/>
                    <a:pt x="9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7"/>
            <p:cNvSpPr>
              <a:spLocks/>
            </p:cNvSpPr>
            <p:nvPr/>
          </p:nvSpPr>
          <p:spPr bwMode="auto">
            <a:xfrm>
              <a:off x="3698" y="34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9"/>
            <p:cNvSpPr>
              <a:spLocks/>
            </p:cNvSpPr>
            <p:nvPr/>
          </p:nvSpPr>
          <p:spPr bwMode="auto">
            <a:xfrm>
              <a:off x="3753" y="3300"/>
              <a:ext cx="162" cy="171"/>
            </a:xfrm>
            <a:custGeom>
              <a:avLst/>
              <a:gdLst>
                <a:gd name="T0" fmla="*/ 47 w 88"/>
                <a:gd name="T1" fmla="*/ 16 h 93"/>
                <a:gd name="T2" fmla="*/ 49 w 88"/>
                <a:gd name="T3" fmla="*/ 58 h 93"/>
                <a:gd name="T4" fmla="*/ 22 w 88"/>
                <a:gd name="T5" fmla="*/ 83 h 93"/>
                <a:gd name="T6" fmla="*/ 0 w 88"/>
                <a:gd name="T7" fmla="*/ 90 h 93"/>
                <a:gd name="T8" fmla="*/ 31 w 88"/>
                <a:gd name="T9" fmla="*/ 85 h 93"/>
                <a:gd name="T10" fmla="*/ 63 w 88"/>
                <a:gd name="T11" fmla="*/ 36 h 93"/>
                <a:gd name="T12" fmla="*/ 63 w 88"/>
                <a:gd name="T13" fmla="*/ 34 h 93"/>
                <a:gd name="T14" fmla="*/ 65 w 88"/>
                <a:gd name="T15" fmla="*/ 34 h 93"/>
                <a:gd name="T16" fmla="*/ 88 w 88"/>
                <a:gd name="T17" fmla="*/ 34 h 93"/>
                <a:gd name="T18" fmla="*/ 73 w 88"/>
                <a:gd name="T19" fmla="*/ 0 h 93"/>
                <a:gd name="T20" fmla="*/ 47 w 88"/>
                <a:gd name="T21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93">
                  <a:moveTo>
                    <a:pt x="47" y="16"/>
                  </a:moveTo>
                  <a:cubicBezTo>
                    <a:pt x="47" y="16"/>
                    <a:pt x="64" y="29"/>
                    <a:pt x="49" y="58"/>
                  </a:cubicBezTo>
                  <a:cubicBezTo>
                    <a:pt x="44" y="68"/>
                    <a:pt x="33" y="79"/>
                    <a:pt x="22" y="83"/>
                  </a:cubicBezTo>
                  <a:cubicBezTo>
                    <a:pt x="10" y="89"/>
                    <a:pt x="0" y="90"/>
                    <a:pt x="0" y="90"/>
                  </a:cubicBezTo>
                  <a:cubicBezTo>
                    <a:pt x="2" y="90"/>
                    <a:pt x="14" y="93"/>
                    <a:pt x="31" y="85"/>
                  </a:cubicBezTo>
                  <a:cubicBezTo>
                    <a:pt x="64" y="70"/>
                    <a:pt x="63" y="37"/>
                    <a:pt x="63" y="36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7" y="16"/>
                    <a:pt x="73" y="0"/>
                    <a:pt x="73" y="0"/>
                  </a:cubicBezTo>
                  <a:cubicBezTo>
                    <a:pt x="47" y="16"/>
                    <a:pt x="47" y="16"/>
                    <a:pt x="47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20"/>
            <p:cNvSpPr>
              <a:spLocks noChangeArrowheads="1"/>
            </p:cNvSpPr>
            <p:nvPr/>
          </p:nvSpPr>
          <p:spPr bwMode="auto">
            <a:xfrm>
              <a:off x="3888" y="330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1"/>
            <p:cNvSpPr>
              <a:spLocks/>
            </p:cNvSpPr>
            <p:nvPr/>
          </p:nvSpPr>
          <p:spPr bwMode="auto">
            <a:xfrm>
              <a:off x="3888" y="33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Rectangle 22"/>
            <p:cNvSpPr>
              <a:spLocks noChangeArrowheads="1"/>
            </p:cNvSpPr>
            <p:nvPr/>
          </p:nvSpPr>
          <p:spPr bwMode="auto">
            <a:xfrm>
              <a:off x="3753" y="3466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3"/>
            <p:cNvSpPr>
              <a:spLocks/>
            </p:cNvSpPr>
            <p:nvPr/>
          </p:nvSpPr>
          <p:spPr bwMode="auto">
            <a:xfrm>
              <a:off x="3753" y="346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7" name="Picture 2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7242" y="4515000"/>
            <a:ext cx="1028056" cy="1034715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4255760" y="5992617"/>
            <a:ext cx="375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900" dirty="0" smtClean="0">
                <a:solidFill>
                  <a:schemeClr val="bg1"/>
                </a:solidFill>
              </a:rPr>
              <a:t>*</a:t>
            </a:r>
            <a:r>
              <a:rPr lang="en-US" sz="900" dirty="0">
                <a:solidFill>
                  <a:schemeClr val="bg1"/>
                </a:solidFill>
              </a:rPr>
              <a:t>Customers will need to ensure the </a:t>
            </a:r>
            <a:r>
              <a:rPr lang="en-US" sz="900" dirty="0" smtClean="0">
                <a:solidFill>
                  <a:schemeClr val="bg1"/>
                </a:solidFill>
              </a:rPr>
              <a:t>proper </a:t>
            </a:r>
            <a:r>
              <a:rPr lang="en-US" sz="900" dirty="0">
                <a:solidFill>
                  <a:schemeClr val="bg1"/>
                </a:solidFill>
              </a:rPr>
              <a:t>number of content delivery servers from </a:t>
            </a:r>
            <a:r>
              <a:rPr lang="en-US" sz="900" dirty="0" err="1">
                <a:solidFill>
                  <a:schemeClr val="bg1"/>
                </a:solidFill>
              </a:rPr>
              <a:t>Sitecore</a:t>
            </a:r>
            <a:r>
              <a:rPr lang="en-US" sz="900" dirty="0">
                <a:solidFill>
                  <a:schemeClr val="bg1"/>
                </a:solidFill>
              </a:rPr>
              <a:t> to meet scaling </a:t>
            </a:r>
            <a:r>
              <a:rPr lang="en-US" sz="900" dirty="0" smtClean="0">
                <a:solidFill>
                  <a:schemeClr val="bg1"/>
                </a:solidFill>
              </a:rPr>
              <a:t>requirements.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711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1886" y="391887"/>
            <a:ext cx="5643153" cy="607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72" y="451482"/>
            <a:ext cx="4621257" cy="1531372"/>
          </a:xfrm>
        </p:spPr>
        <p:txBody>
          <a:bodyPr/>
          <a:lstStyle/>
          <a:p>
            <a:r>
              <a:rPr lang="en-US" dirty="0" smtClean="0"/>
              <a:t>Turn ordinary into extraordinary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72" y="2066199"/>
            <a:ext cx="4474299" cy="4351338"/>
          </a:xfrm>
        </p:spPr>
        <p:txBody>
          <a:bodyPr>
            <a:normAutofit/>
          </a:bodyPr>
          <a:lstStyle/>
          <a:p>
            <a:pPr marL="290513" indent="-290513" fontAlgn="base">
              <a:spcAft>
                <a:spcPts val="225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How are you ensuring every message is aligned with your brand?</a:t>
            </a:r>
          </a:p>
          <a:p>
            <a:pPr marL="290513" indent="-290513" fontAlgn="base">
              <a:spcAft>
                <a:spcPts val="225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What are you doing for multichannel marketing?</a:t>
            </a:r>
          </a:p>
          <a:p>
            <a:pPr marL="290513" indent="-290513" fontAlgn="base">
              <a:spcAft>
                <a:spcPts val="225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Do you customize the experience based on each visitor?</a:t>
            </a:r>
          </a:p>
          <a:p>
            <a:pPr marL="290513" indent="-290513" fontAlgn="base">
              <a:spcAft>
                <a:spcPts val="225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How do you measure the impact and effectiveness of your marketing campaigns?</a:t>
            </a:r>
          </a:p>
          <a:p>
            <a:pPr marL="290513" indent="-290513" fontAlgn="base">
              <a:spcAft>
                <a:spcPts val="225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Do you plan to combine online and offline business? </a:t>
            </a:r>
          </a:p>
          <a:p>
            <a:pPr fontAlgn="base">
              <a:spcAft>
                <a:spcPts val="225"/>
              </a:spcAft>
              <a:buClr>
                <a:schemeClr val="accent2"/>
              </a:buClr>
              <a:buSzPct val="120000"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t="3723" r="30029" b="1315"/>
          <a:stretch/>
        </p:blipFill>
        <p:spPr>
          <a:xfrm>
            <a:off x="6159499" y="400537"/>
            <a:ext cx="5629275" cy="60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9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1886" y="391887"/>
            <a:ext cx="5643153" cy="607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02" y="454142"/>
            <a:ext cx="4800507" cy="15313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Explaining to your leadership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291" y="2058262"/>
            <a:ext cx="4474299" cy="4351338"/>
          </a:xfrm>
        </p:spPr>
        <p:txBody>
          <a:bodyPr>
            <a:normAutofit/>
          </a:bodyPr>
          <a:lstStyle/>
          <a:p>
            <a:pPr marL="290513" indent="-290513" fontAlgn="base">
              <a:spcAft>
                <a:spcPts val="225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Eliminate randomness in the story you tell your customers.</a:t>
            </a:r>
          </a:p>
          <a:p>
            <a:pPr marL="290513" indent="-290513" fontAlgn="base">
              <a:spcAft>
                <a:spcPts val="225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Gain instant and usable insights from every interaction with your customers.</a:t>
            </a:r>
          </a:p>
          <a:p>
            <a:pPr marL="290513" indent="-290513" fontAlgn="base">
              <a:spcAft>
                <a:spcPts val="225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Centralize and make marketing tools available to empower your team.</a:t>
            </a:r>
          </a:p>
          <a:p>
            <a:pPr marL="290513" indent="-290513" fontAlgn="base">
              <a:spcAft>
                <a:spcPts val="225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dirty="0" smtClean="0"/>
              <a:t>Optimize every marketing dollar spent.</a:t>
            </a:r>
          </a:p>
          <a:p>
            <a:pPr marL="290513" indent="-290513" fontAlgn="base">
              <a:spcAft>
                <a:spcPts val="225"/>
              </a:spcAft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dirty="0" smtClean="0"/>
              <a:t>Free up IT resources.</a:t>
            </a:r>
          </a:p>
          <a:p>
            <a:pPr marL="290513" indent="-290513" fontAlgn="base">
              <a:spcAft>
                <a:spcPts val="225"/>
              </a:spcAft>
              <a:buClr>
                <a:schemeClr val="bg2"/>
              </a:buClr>
              <a:buSzPct val="120000"/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bg1"/>
              </a:solidFill>
            </a:endParaRPr>
          </a:p>
          <a:p>
            <a:pPr fontAlgn="base">
              <a:spcAft>
                <a:spcPts val="225"/>
              </a:spcAft>
              <a:buClr>
                <a:schemeClr val="accent2"/>
              </a:buClr>
              <a:buSzPct val="120000"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0" t="606" r="4468" b="4673"/>
          <a:stretch/>
        </p:blipFill>
        <p:spPr>
          <a:xfrm>
            <a:off x="6159499" y="400537"/>
            <a:ext cx="5629275" cy="60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25687"/>
      </a:accent1>
      <a:accent2>
        <a:srgbClr val="651F76"/>
      </a:accent2>
      <a:accent3>
        <a:srgbClr val="008998"/>
      </a:accent3>
      <a:accent4>
        <a:srgbClr val="EF8200"/>
      </a:accent4>
      <a:accent5>
        <a:srgbClr val="DC291E"/>
      </a:accent5>
      <a:accent6>
        <a:srgbClr val="9FA4A6"/>
      </a:accent6>
      <a:hlink>
        <a:srgbClr val="125687"/>
      </a:hlink>
      <a:folHlink>
        <a:srgbClr val="9FA4A6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56B5969AA1BC49BB3A960EF97BEDD6" ma:contentTypeVersion="9" ma:contentTypeDescription="Create a new document." ma:contentTypeScope="" ma:versionID="bb87a6a81829f858ad895440b91f2761">
  <xsd:schema xmlns:xsd="http://www.w3.org/2001/XMLSchema" xmlns:xs="http://www.w3.org/2001/XMLSchema" xmlns:p="http://schemas.microsoft.com/office/2006/metadata/properties" xmlns:ns1="http://schemas.microsoft.com/sharepoint/v3" xmlns:ns2="74a38b85-65de-41c6-8591-8959fc75330f" xmlns:ns3="7232daf2-f1a8-49b0-8b66-f47c7c5807d1" targetNamespace="http://schemas.microsoft.com/office/2006/metadata/properties" ma:root="true" ma:fieldsID="19b6d44d9f60ceccbd8dd9243c07b629" ns1:_="" ns2:_="" ns3:_="">
    <xsd:import namespace="http://schemas.microsoft.com/sharepoint/v3"/>
    <xsd:import namespace="74a38b85-65de-41c6-8591-8959fc75330f"/>
    <xsd:import namespace="7232daf2-f1a8-49b0-8b66-f47c7c5807d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38b85-65de-41c6-8591-8959fc7533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2daf2-f1a8-49b0-8b66-f47c7c5807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8FDE60-9819-4488-A881-D9012BCCD5F0}"/>
</file>

<file path=customXml/itemProps2.xml><?xml version="1.0" encoding="utf-8"?>
<ds:datastoreItem xmlns:ds="http://schemas.openxmlformats.org/officeDocument/2006/customXml" ds:itemID="{DDC8D44D-0DB6-45D4-9B56-CA698FFC8E9F}"/>
</file>

<file path=customXml/itemProps3.xml><?xml version="1.0" encoding="utf-8"?>
<ds:datastoreItem xmlns:ds="http://schemas.openxmlformats.org/officeDocument/2006/customXml" ds:itemID="{436F39E1-3935-4429-A57B-1A39FD31BDBB}"/>
</file>

<file path=docProps/app.xml><?xml version="1.0" encoding="utf-8"?>
<Properties xmlns="http://schemas.openxmlformats.org/officeDocument/2006/extended-properties" xmlns:vt="http://schemas.openxmlformats.org/officeDocument/2006/docPropsVTypes">
  <TotalTime>18304</TotalTime>
  <Words>1363</Words>
  <Application>Microsoft Office PowerPoint</Application>
  <PresentationFormat>Widescreen</PresentationFormat>
  <Paragraphs>176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Segoe UI</vt:lpstr>
      <vt:lpstr>Times New Roman</vt:lpstr>
      <vt:lpstr>Wingdings</vt:lpstr>
      <vt:lpstr>Office Theme</vt:lpstr>
      <vt:lpstr>The Sitecore® Experience Platform™  on Microsoft Azure</vt:lpstr>
      <vt:lpstr>Customer first</vt:lpstr>
      <vt:lpstr>Introducing Sitecore®</vt:lpstr>
      <vt:lpstr>What does this mean for you?</vt:lpstr>
      <vt:lpstr>Get your ideas up and running faster</vt:lpstr>
      <vt:lpstr>Why Azure?</vt:lpstr>
      <vt:lpstr>Turn ordinary into extraordinary</vt:lpstr>
      <vt:lpstr>Explaining to your leadership team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know?</dc:title>
  <dc:creator>Jonathan Bregman</dc:creator>
  <cp:lastModifiedBy>Elizabeth Butler</cp:lastModifiedBy>
  <cp:revision>546</cp:revision>
  <dcterms:created xsi:type="dcterms:W3CDTF">2015-02-24T21:32:29Z</dcterms:created>
  <dcterms:modified xsi:type="dcterms:W3CDTF">2015-08-14T16:53:06Z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0x010100CF56B5969AA1BC49BB3A960EF97BEDD6</vt:lpwstr>
  </property>
</Properties>
</file>