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56" r:id="rId6"/>
    <p:sldId id="317" r:id="rId7"/>
    <p:sldId id="323" r:id="rId8"/>
    <p:sldId id="322" r:id="rId9"/>
    <p:sldId id="318" r:id="rId10"/>
    <p:sldId id="309" r:id="rId1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0">
          <p15:clr>
            <a:srgbClr val="A4A3A4"/>
          </p15:clr>
        </p15:guide>
        <p15:guide id="2" pos="5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EFF"/>
    <a:srgbClr val="0058E7"/>
    <a:srgbClr val="727272"/>
    <a:srgbClr val="262626"/>
    <a:srgbClr val="282804"/>
    <a:srgbClr val="00A2D8"/>
    <a:srgbClr val="0073B0"/>
    <a:srgbClr val="A2AD00"/>
    <a:srgbClr val="DE4561"/>
    <a:srgbClr val="00B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68" y="320"/>
      </p:cViewPr>
      <p:guideLst>
        <p:guide orient="horz" pos="860"/>
        <p:guide pos="5440"/>
      </p:guideLst>
    </p:cSldViewPr>
  </p:slideViewPr>
  <p:outlineViewPr>
    <p:cViewPr>
      <p:scale>
        <a:sx n="33" d="100"/>
        <a:sy n="33" d="100"/>
      </p:scale>
      <p:origin x="0" y="69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4" Type="http://schemas.openxmlformats.org/officeDocument/2006/relationships/presProps" Target="presProps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EF76-3654-C046-B81F-E459FEDA74EF}" type="datetime1">
              <a:rPr lang="en-US" smtClean="0"/>
              <a:pPr/>
              <a:t>7/20/2015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DF67D-562D-BD49-AD09-7645D1CACA2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0968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8FB7-0929-3F43-8CDB-262BE8B0BA03}" type="datetime1">
              <a:rPr lang="en-US" smtClean="0"/>
              <a:pPr/>
              <a:t>7/20/2015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BABF7-6486-6345-8041-5D1C66A551E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9490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Hosted video -- off-site recording</a:t>
            </a:r>
            <a:endParaRPr lang="en-US" sz="8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definition, any system that offers 'hosted video' provides off-site recording of surveillance video. The term hosting refers to the service provider's hosting of the video at their own facilities. Video is generated at a customer's site, transferred across the customer's wide area network (commonly DSL or cable modem) and stored at datacenters managed by the hosted video provider. </a:t>
            </a:r>
          </a:p>
          <a:p>
            <a:endParaRPr lang="en-US" sz="8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Definitions of 'plug n play' vary causing great confusion. We define 'plug n play' as a system (camera, encoder or recorder) that automatically connects to a central management server without having to (1) setup IP addresses, (2) setup DNS information, (3) forward ports or (4) change firewall configurations.</a:t>
            </a:r>
          </a:p>
          <a:p>
            <a:endParaRPr lang="en-US" sz="8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Lowers the cost and time on-site to setup system. Because it eliminates on-site networking changes, this can save hours of time and separate trips by installers and IT technicians.</a:t>
            </a:r>
          </a:p>
          <a:p>
            <a:r>
              <a:rPr lang="en-US" sz="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reliable system over the long term: 'Plug n play' systems are generally not impacted by changes in broadband providers, networking configurations or replacement of routers. By contrast, non plug n play systems can be taken off line by any of the above changes.</a:t>
            </a:r>
          </a:p>
          <a:p>
            <a:r>
              <a:rPr lang="en-US" sz="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these benefits are especially important in facilities with low camera counts (16 or under). In these facilities, the costs of networking and troubleshooting can be a significant burden.</a:t>
            </a:r>
          </a:p>
          <a:p>
            <a:endParaRPr lang="en-US" sz="8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Off-Site storage eliminates the need for any storage appliances at the customer's site. No storage appliances on site eliminates most on-site service calls (that result from hard drive failures). Furthermore, it ensures that the video cannot be tampered with or stolen by any adversary (e.g., a burglar stealing the DVR). On the other hand, because 90%+ of user's have limited upstream bandwidth, off-site storage generally requires significantly lower frame rate and resolution compared to on-site storage. Specifically, where 4CIF (640 x 480) recording at 10-15 fps is becoming common and easy to do with on-site recorders, off-site recording is more likely to use CIF (320 x 240) and 5 fps recording.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ABF7-6486-6345-8041-5D1C66A551E1}" type="slidenum">
              <a:rPr lang="fr-CA" smtClean="0">
                <a:solidFill>
                  <a:prstClr val="black"/>
                </a:solidFill>
              </a:rPr>
              <a:pPr/>
              <a:t>2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7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ABF7-6486-6345-8041-5D1C66A551E1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834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5701E-0944-A446-B19E-96C0CAD6313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4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32524" y="2354696"/>
            <a:ext cx="6276658" cy="1102519"/>
          </a:xfrm>
        </p:spPr>
        <p:txBody>
          <a:bodyPr/>
          <a:lstStyle>
            <a:lvl1pPr>
              <a:lnSpc>
                <a:spcPct val="8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32524" y="425601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7224E07D-75C2-444C-B4D4-0F451FA98910}" type="datetime1">
              <a:rPr lang="fr-FR" smtClean="0"/>
              <a:pPr/>
              <a:t>20/07/2015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33712" y="4818888"/>
            <a:ext cx="1920239" cy="273844"/>
          </a:xfrm>
        </p:spPr>
        <p:txBody>
          <a:bodyPr/>
          <a:lstStyle>
            <a:lvl1pPr algn="l">
              <a:defRPr sz="800">
                <a:latin typeface="+mn-lt"/>
              </a:defRPr>
            </a:lvl1pPr>
          </a:lstStyle>
          <a:p>
            <a:r>
              <a:rPr lang="fr-FR" dirty="0" smtClean="0"/>
              <a:t>COMPANY CONFIDENTIAL  </a:t>
            </a:r>
            <a:endParaRPr lang="en-CA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532524" y="3416874"/>
            <a:ext cx="6276658" cy="762581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0"/>
              </a:spcAft>
              <a:buFont typeface="Arial"/>
              <a:buNone/>
              <a:defRPr sz="1200" b="0" cap="none">
                <a:solidFill>
                  <a:schemeClr val="bg1"/>
                </a:solidFill>
                <a:latin typeface="+mn-lt"/>
                <a:cs typeface="Segoe UI Semibold" pitchFamily="34" charset="0"/>
              </a:defRPr>
            </a:lvl1pPr>
            <a:lvl2pPr marL="0" indent="0">
              <a:spcAft>
                <a:spcPts val="0"/>
              </a:spcAft>
              <a:buFont typeface="Arial"/>
              <a:buNone/>
              <a:defRPr sz="1600">
                <a:solidFill>
                  <a:srgbClr val="717272"/>
                </a:solidFill>
                <a:latin typeface="Segoe Semibold"/>
                <a:cs typeface="Segoe Semibold"/>
              </a:defRPr>
            </a:lvl2pPr>
            <a:lvl3pPr marL="0" indent="0">
              <a:spcAft>
                <a:spcPts val="0"/>
              </a:spcAft>
              <a:buNone/>
              <a:defRPr sz="1600">
                <a:solidFill>
                  <a:srgbClr val="717272"/>
                </a:solidFill>
                <a:latin typeface="Segoe Semibold"/>
                <a:cs typeface="Segoe Semibold"/>
              </a:defRPr>
            </a:lvl3pPr>
            <a:lvl4pPr marL="0" indent="0">
              <a:spcAft>
                <a:spcPts val="0"/>
              </a:spcAft>
              <a:buNone/>
              <a:defRPr sz="1600">
                <a:solidFill>
                  <a:srgbClr val="717272"/>
                </a:solidFill>
                <a:latin typeface="Segoe Semibold"/>
                <a:cs typeface="Segoe Semibold"/>
              </a:defRPr>
            </a:lvl4pPr>
            <a:lvl5pPr marL="0" indent="0">
              <a:spcAft>
                <a:spcPts val="0"/>
              </a:spcAft>
              <a:buNone/>
              <a:defRPr sz="1600">
                <a:solidFill>
                  <a:srgbClr val="717272"/>
                </a:solidFill>
                <a:latin typeface="Segoe Semibold"/>
                <a:cs typeface="Segoe Semibold"/>
              </a:defRPr>
            </a:lvl5pPr>
          </a:lstStyle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</p:txBody>
      </p:sp>
      <p:pic>
        <p:nvPicPr>
          <p:cNvPr id="12" name="Image 11" descr="Logo Stratocast small T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240" y="1007844"/>
            <a:ext cx="4125987" cy="1490015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407535" y="4819246"/>
            <a:ext cx="1503005" cy="2743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CA" sz="800" noProof="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Segoe Light"/>
              </a:rPr>
              <a:t>© 2013 Genetec Inc.</a:t>
            </a:r>
            <a:endParaRPr lang="en-CA" sz="800" noProof="0" dirty="0">
              <a:solidFill>
                <a:schemeClr val="bg1">
                  <a:lumMod val="75000"/>
                </a:schemeClr>
              </a:solidFill>
              <a:latin typeface="+mj-lt"/>
              <a:cs typeface="Segoe Light"/>
            </a:endParaRPr>
          </a:p>
        </p:txBody>
      </p:sp>
      <p:pic>
        <p:nvPicPr>
          <p:cNvPr id="20" name="Image 19" descr="Logo_Genetec_bl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1258" y="4892040"/>
            <a:ext cx="614405" cy="11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lide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+ copy + 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1480" y="109051"/>
            <a:ext cx="676656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1480" y="3757969"/>
            <a:ext cx="5413197" cy="307525"/>
          </a:xfrm>
        </p:spPr>
        <p:txBody>
          <a:bodyPr anchor="b"/>
          <a:lstStyle>
            <a:lvl1pPr marL="0" indent="0" algn="l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11480" y="4065495"/>
            <a:ext cx="5415323" cy="451642"/>
          </a:xfrm>
        </p:spPr>
        <p:txBody>
          <a:bodyPr anchor="t"/>
          <a:lstStyle>
            <a:lvl1pPr marL="0" indent="0" algn="l">
              <a:spcAft>
                <a:spcPts val="600"/>
              </a:spcAft>
              <a:buNone/>
              <a:defRPr sz="1200" b="0" cap="none">
                <a:latin typeface="+mj-lt"/>
                <a:cs typeface="Sego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940499" y="1280160"/>
            <a:ext cx="2683908" cy="299008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  <a:p>
            <a:pPr lvl="1"/>
            <a:r>
              <a:rPr lang="en-CA" noProof="0" dirty="0" err="1" smtClean="0"/>
              <a:t>Deuxième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2"/>
            <a:r>
              <a:rPr lang="en-CA" noProof="0" dirty="0" err="1" smtClean="0"/>
              <a:t>Troisième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3"/>
            <a:r>
              <a:rPr lang="en-CA" noProof="0" dirty="0" err="1" smtClean="0"/>
              <a:t>Quatrième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4"/>
            <a:r>
              <a:rPr lang="en-CA" noProof="0" dirty="0" err="1" smtClean="0"/>
              <a:t>Cinquième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A8DA-E215-AD42-B8FC-DEA8B24669F2}" type="datetime1">
              <a:rPr lang="fr-FR" noProof="0" smtClean="0"/>
              <a:pPr/>
              <a:t>20/07/2015</a:t>
            </a:fld>
            <a:endParaRPr lang="en-CA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/>
              <a:t>COMPANY CONFIDENTIAL  </a:t>
            </a:r>
            <a:endParaRPr lang="en-CA" sz="7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52C0-A9CA-B545-A438-FD1342207464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520535" y="1374264"/>
            <a:ext cx="5308411" cy="2264286"/>
          </a:xfrm>
        </p:spPr>
        <p:txBody>
          <a:bodyPr/>
          <a:lstStyle/>
          <a:p>
            <a:endParaRPr lang="en-CA" noProof="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+ grey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1480" y="109051"/>
            <a:ext cx="676656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1480" y="1364830"/>
            <a:ext cx="4114800" cy="479822"/>
          </a:xfrm>
        </p:spPr>
        <p:txBody>
          <a:bodyPr anchor="b"/>
          <a:lstStyle>
            <a:lvl1pPr marL="0" indent="0">
              <a:buNone/>
              <a:defRPr sz="1600" b="1" cap="all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1480" y="1885950"/>
            <a:ext cx="4114800" cy="26274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  <a:p>
            <a:pPr lvl="1"/>
            <a:r>
              <a:rPr lang="en-CA" noProof="0" dirty="0" err="1" smtClean="0"/>
              <a:t>Deuxième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2"/>
            <a:r>
              <a:rPr lang="en-CA" noProof="0" dirty="0" err="1" smtClean="0"/>
              <a:t>Troisième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3"/>
            <a:r>
              <a:rPr lang="en-CA" noProof="0" dirty="0" err="1" smtClean="0"/>
              <a:t>Quatrième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4"/>
            <a:r>
              <a:rPr lang="en-CA" noProof="0" dirty="0" err="1" smtClean="0"/>
              <a:t>Cinquième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53546" y="1364830"/>
            <a:ext cx="4114800" cy="479822"/>
          </a:xfrm>
        </p:spPr>
        <p:txBody>
          <a:bodyPr anchor="b"/>
          <a:lstStyle>
            <a:lvl1pPr marL="0" indent="0">
              <a:buNone/>
              <a:defRPr sz="1600" b="1" cap="all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3546" y="1885950"/>
            <a:ext cx="4114800" cy="26274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  <a:p>
            <a:pPr lvl="1"/>
            <a:r>
              <a:rPr lang="en-CA" noProof="0" dirty="0" err="1" smtClean="0"/>
              <a:t>Deuxième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2"/>
            <a:r>
              <a:rPr lang="en-CA" noProof="0" dirty="0" err="1" smtClean="0"/>
              <a:t>Troisième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3"/>
            <a:r>
              <a:rPr lang="en-CA" noProof="0" dirty="0" err="1" smtClean="0"/>
              <a:t>Quatrième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4"/>
            <a:r>
              <a:rPr lang="en-CA" noProof="0" dirty="0" err="1" smtClean="0"/>
              <a:t>Cinquième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3BA8-70F0-0345-82AD-FB87001E72AC}" type="datetime1">
              <a:rPr lang="fr-FR" noProof="0" smtClean="0"/>
              <a:pPr/>
              <a:t>20/07/2015</a:t>
            </a:fld>
            <a:endParaRPr lang="en-CA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/>
              <a:t>COMPANY CONFIDENTIAL  </a:t>
            </a:r>
            <a:endParaRPr lang="en-CA" sz="7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52C0-A9CA-B545-A438-FD1342207464}" type="slidenum">
              <a:rPr lang="en-CA" noProof="0" smtClean="0"/>
              <a:pPr/>
              <a:t>‹#›</a:t>
            </a:fld>
            <a:endParaRPr lang="en-CA" noProof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 descr="Title"/>
          <p:cNvSpPr>
            <a:spLocks noGrp="1"/>
          </p:cNvSpPr>
          <p:nvPr>
            <p:ph type="title" hasCustomPrompt="1"/>
          </p:nvPr>
        </p:nvSpPr>
        <p:spPr>
          <a:xfrm>
            <a:off x="468313" y="160718"/>
            <a:ext cx="5035223" cy="7263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/>
          </p:nvPr>
        </p:nvSpPr>
        <p:spPr>
          <a:xfrm>
            <a:off x="468314" y="1707356"/>
            <a:ext cx="4103687" cy="313253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US" sz="13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4313" indent="-214313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13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36947" indent="-1714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12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70297" indent="-1714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1" latinLnBrk="0" hangingPunct="1">
              <a:spcAft>
                <a:spcPts val="600"/>
              </a:spcAft>
              <a:buFont typeface="Arial" pitchFamily="34" charset="0"/>
              <a:defRPr lang="en-CA" sz="135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6"/>
          </p:nvPr>
        </p:nvSpPr>
        <p:spPr>
          <a:xfrm>
            <a:off x="4788025" y="1707654"/>
            <a:ext cx="4103687" cy="313253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US" sz="13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4313" indent="-214313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13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36947" indent="-1714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12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70297" indent="-1714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1" latinLnBrk="0" hangingPunct="1">
              <a:spcAft>
                <a:spcPts val="600"/>
              </a:spcAft>
              <a:buFont typeface="Arial" pitchFamily="34" charset="0"/>
              <a:defRPr lang="en-CA" sz="135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8314" y="1383507"/>
            <a:ext cx="4103687" cy="270272"/>
          </a:xfrm>
          <a:prstGeom prst="rect">
            <a:avLst/>
          </a:prstGeom>
        </p:spPr>
        <p:txBody>
          <a:bodyPr/>
          <a:lstStyle>
            <a:lvl1pPr>
              <a:defRPr lang="en-US" sz="1350" b="1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ts val="15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88025" y="1383619"/>
            <a:ext cx="4103687" cy="270272"/>
          </a:xfrm>
          <a:prstGeom prst="rect">
            <a:avLst/>
          </a:prstGeom>
        </p:spPr>
        <p:txBody>
          <a:bodyPr/>
          <a:lstStyle>
            <a:lvl1pPr>
              <a:defRPr lang="en-US" sz="1350" b="1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ts val="15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96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8138" y="1123950"/>
            <a:ext cx="8356600" cy="33528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cs typeface="+mn-cs"/>
              </a:rPr>
              <a:t>1/22/13</a:t>
            </a:r>
            <a:endParaRPr lang="en-CA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CA" cap="none" smtClean="0">
                <a:solidFill>
                  <a:schemeClr val="tx2"/>
                </a:solidFill>
              </a:rPr>
              <a:t>COMPANY CONFIDENTIAL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6352C0-A9CA-B545-A438-FD134220746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9314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328" y="184191"/>
            <a:ext cx="8356866" cy="7937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328" y="1197864"/>
            <a:ext cx="4114800" cy="3310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CA" noProof="0" dirty="0"/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3"/>
          </p:nvPr>
        </p:nvSpPr>
        <p:spPr>
          <a:xfrm>
            <a:off x="4761920" y="1867920"/>
            <a:ext cx="3912443" cy="226314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cs typeface="+mn-cs"/>
              </a:rPr>
              <a:t>1/22/13</a:t>
            </a:r>
            <a:endParaRPr lang="en-CA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CA" cap="none" smtClean="0">
                <a:solidFill>
                  <a:schemeClr val="tx2"/>
                </a:solidFill>
              </a:rPr>
              <a:t>COMPANY CONFIDENTIAL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6352C0-A9CA-B545-A438-FD134220746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22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  <a:p>
            <a:pPr lvl="1"/>
            <a:r>
              <a:rPr lang="en-CA" noProof="0" dirty="0" err="1" smtClean="0"/>
              <a:t>Deuxième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2"/>
            <a:r>
              <a:rPr lang="en-CA" noProof="0" dirty="0" err="1" smtClean="0"/>
              <a:t>Troisième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3"/>
            <a:r>
              <a:rPr lang="en-CA" noProof="0" dirty="0" err="1" smtClean="0"/>
              <a:t>Quatrième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4"/>
            <a:r>
              <a:rPr lang="en-CA" noProof="0" dirty="0" err="1" smtClean="0"/>
              <a:t>Cinquième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05CA-1E45-2B49-8F70-E17655E1669D}" type="datetime1">
              <a:rPr lang="fr-FR" noProof="0" smtClean="0"/>
              <a:pPr/>
              <a:t>20/07/2015</a:t>
            </a:fld>
            <a:endParaRPr lang="en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/>
              <a:t>COMPANY CONFIDENTIAL  </a:t>
            </a:r>
            <a:endParaRPr lang="en-CA" sz="7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52C0-A9CA-B545-A438-FD1342207464}" type="slidenum">
              <a:rPr lang="en-CA" noProof="0" smtClean="0"/>
              <a:pPr/>
              <a:t>‹#›</a:t>
            </a:fld>
            <a:endParaRPr lang="en-CA" noProof="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3350" y="1276350"/>
            <a:ext cx="4069079" cy="3232191"/>
          </a:xfrm>
        </p:spPr>
        <p:txBody>
          <a:bodyPr/>
          <a:lstStyle/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  <a:p>
            <a:pPr lvl="1"/>
            <a:r>
              <a:rPr lang="en-CA" noProof="0" dirty="0" err="1" smtClean="0"/>
              <a:t>Deuxième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2"/>
            <a:r>
              <a:rPr lang="en-CA" noProof="0" dirty="0" err="1" smtClean="0"/>
              <a:t>Troisième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3"/>
            <a:r>
              <a:rPr lang="en-CA" noProof="0" dirty="0" err="1" smtClean="0"/>
              <a:t>Quatrième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4"/>
            <a:r>
              <a:rPr lang="en-CA" noProof="0" dirty="0" err="1" smtClean="0"/>
              <a:t>Cinquième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05CA-1E45-2B49-8F70-E17655E1669D}" type="datetime1">
              <a:rPr lang="fr-FR" noProof="0" smtClean="0"/>
              <a:pPr/>
              <a:t>20/07/2015</a:t>
            </a:fld>
            <a:endParaRPr lang="en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/>
              <a:t>COMPANY CONFIDENTIAL  </a:t>
            </a:r>
            <a:endParaRPr lang="en-CA" sz="7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52C0-A9CA-B545-A438-FD1342207464}" type="slidenum">
              <a:rPr lang="en-CA" noProof="0" smtClean="0"/>
              <a:pPr/>
              <a:t>‹#›</a:t>
            </a:fld>
            <a:endParaRPr lang="en-CA" noProof="0" dirty="0"/>
          </a:p>
        </p:txBody>
      </p:sp>
      <p:sp>
        <p:nvSpPr>
          <p:cNvPr id="8" name="Espace réservé du contenu 7"/>
          <p:cNvSpPr>
            <a:spLocks noGrp="1" noChangeAspect="1"/>
          </p:cNvSpPr>
          <p:nvPr>
            <p:ph sz="quarter" idx="13"/>
          </p:nvPr>
        </p:nvSpPr>
        <p:spPr>
          <a:xfrm>
            <a:off x="4572000" y="1276350"/>
            <a:ext cx="4069079" cy="3236976"/>
          </a:xfrm>
        </p:spPr>
        <p:txBody>
          <a:bodyPr/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en-CA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3350" y="1276350"/>
            <a:ext cx="5606450" cy="3232191"/>
          </a:xfrm>
        </p:spPr>
        <p:txBody>
          <a:bodyPr/>
          <a:lstStyle/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  <a:p>
            <a:pPr lvl="1"/>
            <a:r>
              <a:rPr lang="en-CA" noProof="0" dirty="0" err="1" smtClean="0"/>
              <a:t>Deuxième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2"/>
            <a:r>
              <a:rPr lang="en-CA" noProof="0" dirty="0" err="1" smtClean="0"/>
              <a:t>Troisième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3"/>
            <a:r>
              <a:rPr lang="en-CA" noProof="0" dirty="0" err="1" smtClean="0"/>
              <a:t>Quatrième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4"/>
            <a:r>
              <a:rPr lang="en-CA" noProof="0" dirty="0" err="1" smtClean="0"/>
              <a:t>Cinquième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05CA-1E45-2B49-8F70-E17655E1669D}" type="datetime1">
              <a:rPr lang="fr-FR" noProof="0" smtClean="0"/>
              <a:pPr/>
              <a:t>20/07/2015</a:t>
            </a:fld>
            <a:endParaRPr lang="en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/>
              <a:t>COMPANY CONFIDENTIAL  </a:t>
            </a:r>
            <a:endParaRPr lang="en-CA" sz="7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52C0-A9CA-B545-A438-FD1342207464}" type="slidenum">
              <a:rPr lang="en-CA" noProof="0" smtClean="0"/>
              <a:pPr/>
              <a:t>‹#›</a:t>
            </a:fld>
            <a:endParaRPr lang="en-CA" noProof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12934" y="1276350"/>
            <a:ext cx="2523744" cy="3236976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en-CA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3350" y="1276350"/>
            <a:ext cx="4114800" cy="3232191"/>
          </a:xfrm>
        </p:spPr>
        <p:txBody>
          <a:bodyPr/>
          <a:lstStyle/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  <a:p>
            <a:pPr lvl="1"/>
            <a:r>
              <a:rPr lang="en-CA" noProof="0" dirty="0" err="1" smtClean="0"/>
              <a:t>Deuxième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2"/>
            <a:r>
              <a:rPr lang="en-CA" noProof="0" dirty="0" err="1" smtClean="0"/>
              <a:t>Troisième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3"/>
            <a:r>
              <a:rPr lang="en-CA" noProof="0" dirty="0" err="1" smtClean="0"/>
              <a:t>Quatrième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4"/>
            <a:r>
              <a:rPr lang="en-CA" noProof="0" dirty="0" err="1" smtClean="0"/>
              <a:t>Cinquième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05CA-1E45-2B49-8F70-E17655E1669D}" type="datetime1">
              <a:rPr lang="fr-FR" noProof="0" smtClean="0"/>
              <a:pPr/>
              <a:t>20/07/2015</a:t>
            </a:fld>
            <a:endParaRPr lang="en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/>
              <a:t>COMPANY CONFIDENTIAL  </a:t>
            </a:r>
            <a:endParaRPr lang="en-CA" sz="7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52C0-A9CA-B545-A438-FD1342207464}" type="slidenum">
              <a:rPr lang="en-CA" noProof="0" smtClean="0"/>
              <a:pPr/>
              <a:t>‹#›</a:t>
            </a:fld>
            <a:endParaRPr lang="en-CA" noProof="0" dirty="0"/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3"/>
          </p:nvPr>
        </p:nvSpPr>
        <p:spPr>
          <a:xfrm>
            <a:off x="4733384" y="1369484"/>
            <a:ext cx="3913632" cy="22677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2216" y="1276350"/>
            <a:ext cx="4114800" cy="3232191"/>
          </a:xfrm>
        </p:spPr>
        <p:txBody>
          <a:bodyPr/>
          <a:lstStyle/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  <a:p>
            <a:pPr lvl="1"/>
            <a:r>
              <a:rPr lang="en-CA" noProof="0" dirty="0" err="1" smtClean="0"/>
              <a:t>Deuxième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2"/>
            <a:r>
              <a:rPr lang="en-CA" noProof="0" dirty="0" err="1" smtClean="0"/>
              <a:t>Troisième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3"/>
            <a:r>
              <a:rPr lang="en-CA" noProof="0" dirty="0" err="1" smtClean="0"/>
              <a:t>Quatrième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4"/>
            <a:r>
              <a:rPr lang="en-CA" noProof="0" dirty="0" err="1" smtClean="0"/>
              <a:t>Cinquième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05CA-1E45-2B49-8F70-E17655E1669D}" type="datetime1">
              <a:rPr lang="fr-FR" noProof="0" smtClean="0"/>
              <a:pPr/>
              <a:t>20/07/2015</a:t>
            </a:fld>
            <a:endParaRPr lang="en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/>
              <a:t>COMPANY CONFIDENTIAL  </a:t>
            </a:r>
            <a:endParaRPr lang="en-CA" sz="7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52C0-A9CA-B545-A438-FD1342207464}" type="slidenum">
              <a:rPr lang="en-CA" noProof="0" smtClean="0"/>
              <a:pPr/>
              <a:t>‹#›</a:t>
            </a:fld>
            <a:endParaRPr lang="en-CA" noProof="0" dirty="0"/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3"/>
          </p:nvPr>
        </p:nvSpPr>
        <p:spPr>
          <a:xfrm>
            <a:off x="516469" y="1369484"/>
            <a:ext cx="3913632" cy="22677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- title +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8669" y="1200150"/>
            <a:ext cx="7373287" cy="1435331"/>
          </a:xfrm>
        </p:spPr>
        <p:txBody>
          <a:bodyPr anchor="b"/>
          <a:lstStyle>
            <a:lvl1pPr algn="l">
              <a:lnSpc>
                <a:spcPct val="85000"/>
              </a:lnSpc>
              <a:defRPr sz="4000" b="0" cap="all">
                <a:solidFill>
                  <a:schemeClr val="accent3"/>
                </a:solidFill>
              </a:defRPr>
            </a:lvl1pPr>
          </a:lstStyle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8669" y="2756869"/>
            <a:ext cx="7373287" cy="654050"/>
          </a:xfrm>
        </p:spPr>
        <p:txBody>
          <a:bodyPr anchor="t"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22B-7907-0040-9585-639CE8A18DDB}" type="datetime1">
              <a:rPr lang="fr-FR" noProof="0" smtClean="0"/>
              <a:pPr/>
              <a:t>20/07/2015</a:t>
            </a:fld>
            <a:endParaRPr lang="en-CA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52C0-A9CA-B545-A438-FD1342207464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/>
              <a:t>COMPANY CONFIDENTIAL  </a:t>
            </a:r>
            <a:endParaRPr lang="en-CA" sz="7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or Divider Slide - title +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3391" y="1246302"/>
            <a:ext cx="7905220" cy="1174751"/>
          </a:xfrm>
        </p:spPr>
        <p:txBody>
          <a:bodyPr anchor="b"/>
          <a:lstStyle>
            <a:lvl1pPr algn="l">
              <a:lnSpc>
                <a:spcPct val="85000"/>
              </a:lnSpc>
              <a:defRPr sz="4000" b="0" cap="all">
                <a:solidFill>
                  <a:schemeClr val="accent3"/>
                </a:solidFill>
              </a:defRPr>
            </a:lvl1pPr>
          </a:lstStyle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3391" y="2495550"/>
            <a:ext cx="7905220" cy="1228725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cap="all">
                <a:solidFill>
                  <a:schemeClr val="accent1"/>
                </a:solidFill>
                <a:latin typeface="+mj-l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AFBF-AED1-0E46-8B3F-52B5C4DE6DA0}" type="datetime1">
              <a:rPr lang="fr-FR" noProof="0" smtClean="0"/>
              <a:pPr/>
              <a:t>20/07/2015</a:t>
            </a:fld>
            <a:endParaRPr lang="en-CA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52C0-A9CA-B545-A438-FD1342207464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/>
              <a:t>COMPANY CONFIDENTIAL  </a:t>
            </a:r>
            <a:endParaRPr lang="en-CA" sz="7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6B4-DB51-D442-AA01-2308C4577B25}" type="datetime1">
              <a:rPr lang="fr-FR" noProof="0" smtClean="0"/>
              <a:pPr/>
              <a:t>20/07/2015</a:t>
            </a:fld>
            <a:endParaRPr lang="en-CA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/>
              <a:t>COMPANY CONFIDENTIAL  </a:t>
            </a:r>
            <a:endParaRPr lang="en-CA" sz="7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52C0-A9CA-B545-A438-FD1342207464}" type="slidenum">
              <a:rPr lang="en-CA" noProof="0" smtClean="0"/>
              <a:pPr/>
              <a:t>‹#›</a:t>
            </a:fld>
            <a:endParaRPr lang="en-CA" noProof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77267"/>
            <a:ext cx="9144000" cy="366233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"/>
            <a:ext cx="9144000" cy="1032933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3350" y="1276350"/>
            <a:ext cx="8232175" cy="3232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CA" noProof="0" dirty="0" err="1" smtClean="0"/>
              <a:t>Cliquez</a:t>
            </a:r>
            <a:r>
              <a:rPr lang="en-CA" noProof="0" dirty="0" smtClean="0"/>
              <a:t> pour modifier les styles du </a:t>
            </a:r>
            <a:r>
              <a:rPr lang="en-CA" noProof="0" dirty="0" err="1" smtClean="0"/>
              <a:t>texte</a:t>
            </a:r>
            <a:r>
              <a:rPr lang="en-CA" noProof="0" dirty="0" smtClean="0"/>
              <a:t> du masque</a:t>
            </a:r>
          </a:p>
          <a:p>
            <a:pPr lvl="1"/>
            <a:r>
              <a:rPr lang="en-CA" noProof="0" dirty="0" err="1" smtClean="0"/>
              <a:t>Deuxième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2"/>
            <a:r>
              <a:rPr lang="en-CA" noProof="0" dirty="0" err="1" smtClean="0"/>
              <a:t>Troisième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3"/>
            <a:r>
              <a:rPr lang="en-CA" noProof="0" dirty="0" err="1" smtClean="0"/>
              <a:t>Quatrième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 smtClean="0"/>
          </a:p>
          <a:p>
            <a:pPr lvl="4"/>
            <a:r>
              <a:rPr lang="en-CA" noProof="0" dirty="0" err="1" smtClean="0"/>
              <a:t>Cinquième</a:t>
            </a:r>
            <a:r>
              <a:rPr lang="en-CA" noProof="0" dirty="0" smtClean="0"/>
              <a:t> </a:t>
            </a:r>
            <a:r>
              <a:rPr lang="en-CA" noProof="0" dirty="0" err="1" smtClean="0"/>
              <a:t>niveau</a:t>
            </a:r>
            <a:endParaRPr lang="en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95362" y="4819484"/>
            <a:ext cx="8093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  <a:latin typeface="+mj-lt"/>
                <a:cs typeface="Segoe Light"/>
              </a:defRPr>
            </a:lvl1pPr>
          </a:lstStyle>
          <a:p>
            <a:fld id="{2B53866B-9B47-824E-8D71-ABBAC6E457FA}" type="datetime1">
              <a:rPr lang="fr-FR" smtClean="0"/>
              <a:pPr/>
              <a:t>20/07/2015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33610" y="4819484"/>
            <a:ext cx="17166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cap="all">
                <a:solidFill>
                  <a:schemeClr val="bg1">
                    <a:lumMod val="75000"/>
                  </a:schemeClr>
                </a:solidFill>
                <a:latin typeface="+mn-lt"/>
                <a:cs typeface="Segoe UI Semibold" pitchFamily="34" charset="0"/>
              </a:defRPr>
            </a:lvl1pPr>
          </a:lstStyle>
          <a:p>
            <a:r>
              <a:rPr lang="fr-FR" dirty="0" smtClean="0"/>
              <a:t>COMPANY CONFIDENTIAL  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848" y="4819484"/>
            <a:ext cx="383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defRPr>
            </a:lvl1pPr>
          </a:lstStyle>
          <a:p>
            <a:fld id="{0B6352C0-A9CA-B545-A438-FD134220746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07535" y="4819246"/>
            <a:ext cx="1503005" cy="2743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CA" sz="800" noProof="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Segoe Light"/>
              </a:rPr>
              <a:t>© 2013 Genetec Inc.</a:t>
            </a:r>
            <a:endParaRPr lang="en-CA" sz="800" noProof="0" dirty="0">
              <a:solidFill>
                <a:schemeClr val="bg1">
                  <a:lumMod val="75000"/>
                </a:schemeClr>
              </a:solidFill>
              <a:latin typeface="+mj-lt"/>
              <a:cs typeface="Segoe Light"/>
            </a:endParaRPr>
          </a:p>
        </p:txBody>
      </p:sp>
      <p:pic>
        <p:nvPicPr>
          <p:cNvPr id="20" name="Image 19" descr="Logo_Genetec_blc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41258" y="4892040"/>
            <a:ext cx="614405" cy="1188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13350" y="104985"/>
            <a:ext cx="6758594" cy="82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noProof="0" dirty="0" err="1" smtClean="0"/>
              <a:t>Cliquez</a:t>
            </a:r>
            <a:r>
              <a:rPr lang="en-CA" noProof="0" dirty="0" smtClean="0"/>
              <a:t> et </a:t>
            </a:r>
            <a:r>
              <a:rPr lang="en-CA" noProof="0" dirty="0" err="1" smtClean="0"/>
              <a:t>modifiez</a:t>
            </a:r>
            <a:r>
              <a:rPr lang="en-CA" noProof="0" dirty="0" smtClean="0"/>
              <a:t> le titre</a:t>
            </a:r>
            <a:endParaRPr lang="en-CA" noProof="0" dirty="0"/>
          </a:p>
        </p:txBody>
      </p:sp>
      <p:pic>
        <p:nvPicPr>
          <p:cNvPr id="13" name="Image 12" descr="Logo Stratocast big TM.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410492" y="313265"/>
            <a:ext cx="1230151" cy="4301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6" r:id="rId3"/>
    <p:sldLayoutId id="2147483687" r:id="rId4"/>
    <p:sldLayoutId id="2147483688" r:id="rId5"/>
    <p:sldLayoutId id="2147483689" r:id="rId6"/>
    <p:sldLayoutId id="2147483651" r:id="rId7"/>
    <p:sldLayoutId id="2147483664" r:id="rId8"/>
    <p:sldLayoutId id="2147483654" r:id="rId9"/>
    <p:sldLayoutId id="2147483657" r:id="rId10"/>
    <p:sldLayoutId id="2147483665" r:id="rId11"/>
    <p:sldLayoutId id="2147483653" r:id="rId12"/>
    <p:sldLayoutId id="2147483692" r:id="rId13"/>
    <p:sldLayoutId id="2147483693" r:id="rId14"/>
    <p:sldLayoutId id="2147483694" r:id="rId15"/>
  </p:sldLayoutIdLst>
  <p:transition spd="med">
    <p:pull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Segoe Light"/>
        </a:defRPr>
      </a:lvl1pPr>
    </p:titleStyle>
    <p:bodyStyle>
      <a:lvl1pPr marL="115888" indent="-115888" algn="l" defTabSz="457200" rtl="0" eaLnBrk="1" latinLnBrk="0" hangingPunct="1">
        <a:spcBef>
          <a:spcPts val="1000"/>
        </a:spcBef>
        <a:spcAft>
          <a:spcPts val="400"/>
        </a:spcAft>
        <a:buClr>
          <a:schemeClr val="accent3"/>
        </a:buClr>
        <a:buFont typeface="Arial"/>
        <a:buChar char="•"/>
        <a:defRPr sz="1400" b="1" i="0" kern="1200" cap="none">
          <a:solidFill>
            <a:schemeClr val="accent3"/>
          </a:solidFill>
          <a:latin typeface="Segoe UI Semibold" pitchFamily="34" charset="0"/>
          <a:ea typeface="+mn-ea"/>
          <a:cs typeface="Segoe UI Semibold" pitchFamily="34" charset="0"/>
        </a:defRPr>
      </a:lvl1pPr>
      <a:lvl2pPr marL="115888" indent="-115888" algn="l" defTabSz="4572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Arial"/>
        <a:buChar char="•"/>
        <a:defRPr sz="1400" b="0" i="0" kern="1200">
          <a:solidFill>
            <a:schemeClr val="tx2"/>
          </a:solidFill>
          <a:latin typeface="+mn-lt"/>
          <a:ea typeface="+mn-ea"/>
          <a:cs typeface="Segoe UI Semibold" pitchFamily="34" charset="0"/>
        </a:defRPr>
      </a:lvl2pPr>
      <a:lvl3pPr marL="404813" indent="-119063" algn="l" defTabSz="4572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Segoe Light"/>
        </a:defRPr>
      </a:lvl3pPr>
      <a:lvl4pPr marL="684213" indent="-111125" algn="l" defTabSz="4572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Lucida Grande"/>
        <a:buChar char="∘"/>
        <a:defRPr sz="1400" kern="1200">
          <a:solidFill>
            <a:schemeClr val="tx2"/>
          </a:solidFill>
          <a:latin typeface="+mn-lt"/>
          <a:ea typeface="+mn-ea"/>
          <a:cs typeface="Segoe Light"/>
        </a:defRPr>
      </a:lvl4pPr>
      <a:lvl5pPr marL="909638" indent="-111125" algn="l" defTabSz="4572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SzPct val="90000"/>
        <a:buFont typeface="Lucida Grande"/>
        <a:buChar char="∙"/>
        <a:defRPr sz="1200" kern="1200" spc="0" baseline="0">
          <a:solidFill>
            <a:schemeClr val="tx2"/>
          </a:solidFill>
          <a:latin typeface="+mn-lt"/>
          <a:ea typeface="+mn-ea"/>
          <a:cs typeface="Sego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COMPANY CONFIDENTIAL  </a:t>
            </a:r>
            <a:endParaRPr lang="en-CA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7" y="1349336"/>
            <a:ext cx="566024" cy="4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What is Stratocast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4811" y="1417722"/>
            <a:ext cx="5881997" cy="323219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Cloud-Based Video Monitoring </a:t>
            </a:r>
            <a:r>
              <a:rPr lang="en-US" dirty="0" smtClean="0"/>
              <a:t>System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powered by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Support for Hybrid Cloud / On-Premises Systems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Targeting Installations, Deploying &lt; 16 Cameras/per site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Support for multi-site Federation.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(Appeals to Enterprise, Corporate and SMBs)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Low-Cost</a:t>
            </a:r>
            <a:r>
              <a:rPr lang="en-US" dirty="0"/>
              <a:t>, Subscription-Based Service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7" y="2109279"/>
            <a:ext cx="663674" cy="49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it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7" y="3033818"/>
            <a:ext cx="378901" cy="49855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94" y="2881140"/>
            <a:ext cx="253231" cy="19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75" y="3962066"/>
            <a:ext cx="499039" cy="4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79556" y="1553854"/>
            <a:ext cx="2251624" cy="2654573"/>
          </a:xfrm>
          <a:prstGeom prst="rect">
            <a:avLst/>
          </a:prstGeom>
          <a:ln>
            <a:solidFill>
              <a:srgbClr val="35CE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35CEFF"/>
                </a:solidFill>
              </a:rPr>
              <a:t>Engineered to the Highest Security and Privacy Standards</a:t>
            </a:r>
          </a:p>
          <a:p>
            <a:endParaRPr lang="en-US" sz="1050" b="1" dirty="0"/>
          </a:p>
          <a:p>
            <a:r>
              <a:rPr lang="en-US" sz="900" i="1" dirty="0" smtClean="0">
                <a:solidFill>
                  <a:srgbClr val="35CEFF"/>
                </a:solidFill>
              </a:rPr>
              <a:t>Uses </a:t>
            </a:r>
            <a:r>
              <a:rPr lang="en-US" sz="900" i="1" dirty="0">
                <a:solidFill>
                  <a:srgbClr val="35CEFF"/>
                </a:solidFill>
              </a:rPr>
              <a:t>a wide variety of encryption techniques (TLS/SSL, AES, etc.) to ensure the data is protected from the moment it leaves the camera or your app</a:t>
            </a:r>
            <a:r>
              <a:rPr lang="en-US" sz="900" i="1" dirty="0" smtClean="0">
                <a:solidFill>
                  <a:srgbClr val="35CEFF"/>
                </a:solidFill>
              </a:rPr>
              <a:t>.</a:t>
            </a:r>
          </a:p>
          <a:p>
            <a:endParaRPr lang="en-US" sz="900" i="1" dirty="0">
              <a:solidFill>
                <a:srgbClr val="35CEFF"/>
              </a:solidFill>
            </a:endParaRPr>
          </a:p>
          <a:p>
            <a:r>
              <a:rPr lang="en-US" sz="900" i="1" dirty="0">
                <a:solidFill>
                  <a:srgbClr val="35CEFF"/>
                </a:solidFill>
              </a:rPr>
              <a:t>Leverages industry leading identity providers to ensure you have full control over your account.</a:t>
            </a:r>
          </a:p>
          <a:p>
            <a:endParaRPr lang="en-US" sz="900" i="1" dirty="0" smtClean="0">
              <a:solidFill>
                <a:srgbClr val="35CEFF"/>
              </a:solidFill>
            </a:endParaRPr>
          </a:p>
          <a:p>
            <a:r>
              <a:rPr lang="en-US" sz="900" i="1" dirty="0" smtClean="0">
                <a:solidFill>
                  <a:srgbClr val="35CEFF"/>
                </a:solidFill>
              </a:rPr>
              <a:t>Full </a:t>
            </a:r>
            <a:r>
              <a:rPr lang="en-US" sz="900" i="1" dirty="0">
                <a:solidFill>
                  <a:srgbClr val="35CEFF"/>
                </a:solidFill>
              </a:rPr>
              <a:t>control on who may or may not view the video.</a:t>
            </a:r>
          </a:p>
          <a:p>
            <a:endParaRPr lang="en-CA" sz="900" i="1" dirty="0" smtClean="0">
              <a:solidFill>
                <a:srgbClr val="35CEFF"/>
              </a:solidFill>
            </a:endParaRPr>
          </a:p>
          <a:p>
            <a:r>
              <a:rPr lang="en-CA" sz="900" i="1" dirty="0" smtClean="0">
                <a:solidFill>
                  <a:srgbClr val="35CEFF"/>
                </a:solidFill>
              </a:rPr>
              <a:t>Undergoes </a:t>
            </a:r>
            <a:r>
              <a:rPr lang="en-CA" sz="900" i="1" dirty="0">
                <a:solidFill>
                  <a:srgbClr val="35CEFF"/>
                </a:solidFill>
              </a:rPr>
              <a:t>regular Security Penetration Testing and Vulnerability Assessments by third party white hat hacking agencies.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9556" y="1553854"/>
            <a:ext cx="2251624" cy="265457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8" y="1659180"/>
            <a:ext cx="1980150" cy="5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81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Simple, Intuitive UI</a:t>
            </a:r>
            <a:endParaRPr lang="en-US" dirty="0"/>
          </a:p>
        </p:txBody>
      </p:sp>
      <p:pic>
        <p:nvPicPr>
          <p:cNvPr id="3074" name="Picture 2" descr="Stratocast Cloud-Based Video Monitoring System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04" y="1993102"/>
            <a:ext cx="5956008" cy="2786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8" y="1286901"/>
            <a:ext cx="2342746" cy="131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8" y="2889804"/>
            <a:ext cx="2342746" cy="173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Simple, Cloud Deployments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82095" y="1279727"/>
            <a:ext cx="8232175" cy="32321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Minimal On-Premise Equipment to Maintain &amp; </a:t>
            </a:r>
            <a:r>
              <a:rPr lang="en-US" dirty="0" smtClean="0"/>
              <a:t>Manage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Simplified </a:t>
            </a:r>
            <a:r>
              <a:rPr lang="en-US" dirty="0"/>
              <a:t>System Installation and </a:t>
            </a:r>
            <a:r>
              <a:rPr lang="en-US" dirty="0" smtClean="0"/>
              <a:t>Commissioning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Reduced Investment in Hardware  and Professional IT/Security Staff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Automated &amp; Frequent Release Cycles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0" y="1942991"/>
            <a:ext cx="598821" cy="56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0" y="1164606"/>
            <a:ext cx="721771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8" y="3553137"/>
            <a:ext cx="55648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25362" y="2746393"/>
            <a:ext cx="624829" cy="615121"/>
            <a:chOff x="5205413" y="2986087"/>
            <a:chExt cx="942975" cy="1019175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413" y="2986087"/>
              <a:ext cx="942975" cy="101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369843" y="3140868"/>
              <a:ext cx="547926" cy="665483"/>
            </a:xfrm>
            <a:prstGeom prst="line">
              <a:avLst/>
            </a:prstGeom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799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Stratocast in the Enterprise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lumMod val="75000"/>
                  </a:prstClr>
                </a:solidFill>
              </a:rPr>
              <a:t>COMPANY CONFIDENTIAL  </a:t>
            </a:r>
            <a:endParaRPr lang="en-CA" sz="7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52C0-A9CA-B545-A438-FD1342207464}" type="slidenum">
              <a:rPr lang="en-CA" smtClean="0">
                <a:solidFill>
                  <a:prstClr val="white"/>
                </a:solidFill>
              </a:rPr>
              <a:pPr/>
              <a:t>5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0812" y="3578372"/>
            <a:ext cx="2564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D3AF"/>
                </a:solidFill>
                <a:latin typeface="Segoe UI Semibold" pitchFamily="34" charset="0"/>
                <a:cs typeface="Segoe UI Semibold" pitchFamily="34" charset="0"/>
              </a:rPr>
              <a:t>Satellite School &amp; Office Buildings</a:t>
            </a:r>
            <a:endParaRPr lang="en-US" sz="1200" dirty="0">
              <a:solidFill>
                <a:srgbClr val="71727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6173" y="3575304"/>
            <a:ext cx="1763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D3AF"/>
                </a:solidFill>
                <a:latin typeface="Segoe UI Semibold" pitchFamily="34" charset="0"/>
                <a:cs typeface="Segoe UI Semibold" pitchFamily="34" charset="0"/>
              </a:rPr>
              <a:t>City-Wide Surveillance</a:t>
            </a:r>
            <a:endParaRPr lang="en-US" sz="1200" dirty="0">
              <a:solidFill>
                <a:srgbClr val="717272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7" y="1956816"/>
            <a:ext cx="22987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25" y="1956816"/>
            <a:ext cx="23050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614427" y="1387518"/>
            <a:ext cx="5881997" cy="3338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A Few Examples….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8550" y="3575304"/>
            <a:ext cx="1514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D3AF"/>
                </a:solidFill>
                <a:latin typeface="Segoe UI Semibold" pitchFamily="34" charset="0"/>
                <a:cs typeface="Segoe UI Semibold" pitchFamily="34" charset="0"/>
              </a:rPr>
              <a:t>Multi-Site Retailers</a:t>
            </a:r>
            <a:endParaRPr lang="en-US" sz="1200" dirty="0">
              <a:solidFill>
                <a:srgbClr val="717272"/>
              </a:solidFill>
            </a:endParaRPr>
          </a:p>
        </p:txBody>
      </p:sp>
      <p:pic>
        <p:nvPicPr>
          <p:cNvPr id="1026" name="Picture 2" descr="http://www.nudesigninc.com/walgreen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1" b="5133"/>
          <a:stretch/>
        </p:blipFill>
        <p:spPr bwMode="auto">
          <a:xfrm>
            <a:off x="6120537" y="1952437"/>
            <a:ext cx="2305050" cy="1573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82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Stratocast System Diagram</a:t>
            </a:r>
            <a:endParaRPr lang="en-CA" dirty="0"/>
          </a:p>
        </p:txBody>
      </p:sp>
      <p:grpSp>
        <p:nvGrpSpPr>
          <p:cNvPr id="33" name="Group 32"/>
          <p:cNvGrpSpPr/>
          <p:nvPr/>
        </p:nvGrpSpPr>
        <p:grpSpPr>
          <a:xfrm>
            <a:off x="3086909" y="1694325"/>
            <a:ext cx="2491714" cy="1561332"/>
            <a:chOff x="3334117" y="1631253"/>
            <a:chExt cx="2491714" cy="1561332"/>
          </a:xfrm>
        </p:grpSpPr>
        <p:pic>
          <p:nvPicPr>
            <p:cNvPr id="53" name="Picture 52" descr="clou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17" y="1631253"/>
              <a:ext cx="2491714" cy="156133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2564" y="2348505"/>
              <a:ext cx="1620220" cy="56055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1362885" y="1170952"/>
            <a:ext cx="1732467" cy="1057252"/>
            <a:chOff x="702647" y="1153606"/>
            <a:chExt cx="1732467" cy="1057252"/>
          </a:xfrm>
        </p:grpSpPr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702647" y="1647330"/>
              <a:ext cx="1732467" cy="563528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00" b="1" dirty="0" smtClean="0">
                  <a:solidFill>
                    <a:schemeClr val="accent3"/>
                  </a:solidFill>
                  <a:latin typeface="Segoe UI Semibold" pitchFamily="34" charset="0"/>
                  <a:cs typeface="Segoe UI Semibold" pitchFamily="34" charset="0"/>
                </a:rPr>
                <a:t>Support for Mobility -</a:t>
              </a:r>
            </a:p>
            <a:p>
              <a:pPr algn="ctr" defTabSz="685800">
                <a:defRPr/>
              </a:pPr>
              <a:r>
                <a:rPr lang="en-US" sz="900" b="1" dirty="0" smtClean="0">
                  <a:solidFill>
                    <a:schemeClr val="accent3"/>
                  </a:solidFill>
                  <a:latin typeface="Segoe UI Semibold" pitchFamily="34" charset="0"/>
                  <a:cs typeface="Segoe UI Semibold" pitchFamily="34" charset="0"/>
                </a:rPr>
                <a:t>Smart </a:t>
              </a:r>
              <a:r>
                <a:rPr lang="en-US" sz="900" b="1" dirty="0">
                  <a:solidFill>
                    <a:schemeClr val="accent3"/>
                  </a:solidFill>
                  <a:latin typeface="Segoe UI Semibold" pitchFamily="34" charset="0"/>
                  <a:cs typeface="Segoe UI Semibold" pitchFamily="34" charset="0"/>
                </a:rPr>
                <a:t>Phones and Tablets</a:t>
              </a:r>
            </a:p>
            <a:p>
              <a:pPr algn="ctr">
                <a:defRPr/>
              </a:pPr>
              <a:r>
                <a:rPr lang="en-US" sz="700" dirty="0">
                  <a:solidFill>
                    <a:schemeClr val="tx2"/>
                  </a:solidFill>
                  <a:cs typeface="Segoe UI Semibold" pitchFamily="34" charset="0"/>
                </a:rPr>
                <a:t>Android, IOS, Windows Phone 8, Windows 8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4327" y="1153606"/>
              <a:ext cx="697023" cy="493724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780852" y="2474991"/>
            <a:ext cx="1420082" cy="1145283"/>
            <a:chOff x="971956" y="2536654"/>
            <a:chExt cx="1420082" cy="1145283"/>
          </a:xfrm>
        </p:grpSpPr>
        <p:sp>
          <p:nvSpPr>
            <p:cNvPr id="23" name="AutoShape 6"/>
            <p:cNvSpPr>
              <a:spLocks noChangeArrowheads="1"/>
            </p:cNvSpPr>
            <p:nvPr/>
          </p:nvSpPr>
          <p:spPr bwMode="auto">
            <a:xfrm>
              <a:off x="971956" y="3118409"/>
              <a:ext cx="1420082" cy="563528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00" b="1" dirty="0">
                  <a:solidFill>
                    <a:schemeClr val="accent3"/>
                  </a:solidFill>
                  <a:latin typeface="Segoe UI Semibold" pitchFamily="34" charset="0"/>
                  <a:cs typeface="Segoe UI Semibold" pitchFamily="34" charset="0"/>
                </a:rPr>
                <a:t>Web Application</a:t>
              </a:r>
            </a:p>
            <a:p>
              <a:pPr algn="ctr">
                <a:defRPr/>
              </a:pPr>
              <a:r>
                <a:rPr lang="en-US" sz="700" dirty="0">
                  <a:solidFill>
                    <a:schemeClr val="tx2"/>
                  </a:solidFill>
                  <a:cs typeface="Segoe UI Semibold" pitchFamily="34" charset="0"/>
                </a:rPr>
                <a:t>IE, Firefox, Chrome &amp; Safari</a:t>
              </a:r>
            </a:p>
            <a:p>
              <a:pPr algn="ctr">
                <a:defRPr/>
              </a:pPr>
              <a:r>
                <a:rPr lang="en-US" sz="700" dirty="0">
                  <a:solidFill>
                    <a:schemeClr val="tx2"/>
                  </a:solidFill>
                  <a:cs typeface="Segoe UI Semibold" pitchFamily="34" charset="0"/>
                </a:rPr>
                <a:t>On Windows &amp; Mac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946" y="2536654"/>
              <a:ext cx="574101" cy="58175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938938" y="1099033"/>
            <a:ext cx="1658223" cy="1198017"/>
            <a:chOff x="6345917" y="1120921"/>
            <a:chExt cx="1658223" cy="1198017"/>
          </a:xfrm>
        </p:grpSpPr>
        <p:sp>
          <p:nvSpPr>
            <p:cNvPr id="49" name="AutoShape 6"/>
            <p:cNvSpPr>
              <a:spLocks noChangeArrowheads="1"/>
            </p:cNvSpPr>
            <p:nvPr/>
          </p:nvSpPr>
          <p:spPr bwMode="auto">
            <a:xfrm>
              <a:off x="6345917" y="1880549"/>
              <a:ext cx="1658223" cy="438389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00" b="1" dirty="0">
                  <a:solidFill>
                    <a:schemeClr val="accent3"/>
                  </a:solidFill>
                  <a:latin typeface="Segoe UI Semibold" pitchFamily="34" charset="0"/>
                  <a:cs typeface="Segoe UI Semibold" pitchFamily="34" charset="0"/>
                </a:rPr>
                <a:t>Security Center Federation</a:t>
              </a:r>
            </a:p>
            <a:p>
              <a:pPr algn="ctr">
                <a:defRPr/>
              </a:pPr>
              <a:r>
                <a:rPr lang="en-CA" sz="700" dirty="0">
                  <a:solidFill>
                    <a:schemeClr val="tx2"/>
                  </a:solidFill>
                  <a:cs typeface="Segoe UI Semibold" pitchFamily="34" charset="0"/>
                </a:rPr>
                <a:t>Hybrid Cloud/On-premise Systems</a:t>
              </a:r>
              <a:endParaRPr lang="en-US" sz="700" dirty="0">
                <a:solidFill>
                  <a:schemeClr val="tx2"/>
                </a:solidFill>
                <a:cs typeface="Segoe UI Semibold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436626" y="1120921"/>
              <a:ext cx="1470771" cy="800000"/>
              <a:chOff x="6436626" y="1120921"/>
              <a:chExt cx="1470771" cy="8000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6626" y="1120921"/>
                <a:ext cx="876190" cy="8000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6006" y="1257338"/>
                <a:ext cx="811391" cy="247925"/>
              </a:xfrm>
              <a:prstGeom prst="rect">
                <a:avLst/>
              </a:prstGeom>
            </p:spPr>
          </p:pic>
        </p:grpSp>
      </p:grpSp>
      <p:cxnSp>
        <p:nvCxnSpPr>
          <p:cNvPr id="68" name="Straight Arrow Connector 67"/>
          <p:cNvCxnSpPr/>
          <p:nvPr/>
        </p:nvCxnSpPr>
        <p:spPr>
          <a:xfrm flipV="1">
            <a:off x="4332766" y="3278518"/>
            <a:ext cx="0" cy="54474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ysDot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3035718" y="3222152"/>
            <a:ext cx="267678" cy="39812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ysDot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5445306" y="3177451"/>
            <a:ext cx="337665" cy="42217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ysDot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800958" y="2762121"/>
            <a:ext cx="1234760" cy="7495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ysDot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666222" y="1470299"/>
            <a:ext cx="976107" cy="506414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ysDot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200934" y="3670693"/>
            <a:ext cx="1322080" cy="958768"/>
            <a:chOff x="2436908" y="3670693"/>
            <a:chExt cx="1322080" cy="958768"/>
          </a:xfrm>
        </p:grpSpPr>
        <p:grpSp>
          <p:nvGrpSpPr>
            <p:cNvPr id="79" name="Group 78"/>
            <p:cNvGrpSpPr/>
            <p:nvPr/>
          </p:nvGrpSpPr>
          <p:grpSpPr>
            <a:xfrm>
              <a:off x="2436908" y="3716646"/>
              <a:ext cx="1322080" cy="912815"/>
              <a:chOff x="1029782" y="3711719"/>
              <a:chExt cx="1322080" cy="912815"/>
            </a:xfrm>
          </p:grpSpPr>
          <p:sp>
            <p:nvSpPr>
              <p:cNvPr id="36" name="AutoShape 6"/>
              <p:cNvSpPr>
                <a:spLocks noChangeArrowheads="1"/>
              </p:cNvSpPr>
              <p:nvPr/>
            </p:nvSpPr>
            <p:spPr bwMode="auto">
              <a:xfrm>
                <a:off x="1029782" y="4306841"/>
                <a:ext cx="1322080" cy="317693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r>
                  <a:rPr lang="en-US" sz="900" b="1" dirty="0" smtClean="0">
                    <a:solidFill>
                      <a:schemeClr val="accent3"/>
                    </a:solidFill>
                    <a:latin typeface="Segoe UI Semibold" pitchFamily="34" charset="0"/>
                    <a:cs typeface="Segoe UI Semibold" pitchFamily="34" charset="0"/>
                  </a:rPr>
                  <a:t>Client Site 1</a:t>
                </a:r>
                <a:endParaRPr lang="en-US" sz="900" b="1" dirty="0">
                  <a:solidFill>
                    <a:schemeClr val="accent3"/>
                  </a:solidFill>
                  <a:latin typeface="Segoe UI Semibold" pitchFamily="34" charset="0"/>
                  <a:cs typeface="Segoe UI Semibold" pitchFamily="34" charset="0"/>
                </a:endParaRPr>
              </a:p>
              <a:p>
                <a:pPr algn="ctr">
                  <a:defRPr/>
                </a:pPr>
                <a:r>
                  <a:rPr lang="en-CA" sz="700" dirty="0" smtClean="0">
                    <a:solidFill>
                      <a:schemeClr val="tx2"/>
                    </a:solidFill>
                    <a:latin typeface="Segoe UI"/>
                    <a:cs typeface="Segoe UI"/>
                  </a:rPr>
                  <a:t>Video Surveillance</a:t>
                </a:r>
                <a:endParaRPr lang="en-US" sz="700" dirty="0">
                  <a:solidFill>
                    <a:schemeClr val="tx2"/>
                  </a:solidFill>
                  <a:cs typeface="Segoe UI Semibold" pitchFamily="34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253100" y="3711719"/>
                <a:ext cx="863863" cy="505609"/>
                <a:chOff x="993709" y="3738912"/>
                <a:chExt cx="863863" cy="505609"/>
              </a:xfrm>
            </p:grpSpPr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3709" y="4012629"/>
                  <a:ext cx="359006" cy="223897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98566" y="4020624"/>
                  <a:ext cx="359006" cy="223897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71031" y="3738912"/>
                  <a:ext cx="359006" cy="223897"/>
                </a:xfrm>
                <a:prstGeom prst="rect">
                  <a:avLst/>
                </a:prstGeom>
              </p:spPr>
            </p:pic>
          </p:grpSp>
        </p:grpSp>
        <p:sp>
          <p:nvSpPr>
            <p:cNvPr id="93" name="Rounded Rectangle 92"/>
            <p:cNvSpPr/>
            <p:nvPr/>
          </p:nvSpPr>
          <p:spPr>
            <a:xfrm>
              <a:off x="2603500" y="3670693"/>
              <a:ext cx="973396" cy="634363"/>
            </a:xfrm>
            <a:prstGeom prst="roundRect">
              <a:avLst>
                <a:gd name="adj" fmla="val 3654"/>
              </a:avLst>
            </a:prstGeom>
            <a:noFill/>
            <a:ln w="19050">
              <a:solidFill>
                <a:srgbClr val="35CE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31473" y="3888516"/>
            <a:ext cx="1322080" cy="828822"/>
            <a:chOff x="3867447" y="3888516"/>
            <a:chExt cx="1322080" cy="828822"/>
          </a:xfrm>
        </p:grpSpPr>
        <p:grpSp>
          <p:nvGrpSpPr>
            <p:cNvPr id="77" name="Group 76"/>
            <p:cNvGrpSpPr/>
            <p:nvPr/>
          </p:nvGrpSpPr>
          <p:grpSpPr>
            <a:xfrm>
              <a:off x="3867447" y="3918519"/>
              <a:ext cx="1322080" cy="798819"/>
              <a:chOff x="3194881" y="3901763"/>
              <a:chExt cx="1322080" cy="798819"/>
            </a:xfrm>
          </p:grpSpPr>
          <p:sp>
            <p:nvSpPr>
              <p:cNvPr id="70" name="AutoShape 6"/>
              <p:cNvSpPr>
                <a:spLocks noChangeArrowheads="1"/>
              </p:cNvSpPr>
              <p:nvPr/>
            </p:nvSpPr>
            <p:spPr bwMode="auto">
              <a:xfrm>
                <a:off x="3194881" y="4382889"/>
                <a:ext cx="1322080" cy="317693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r>
                  <a:rPr lang="en-US" sz="900" b="1" dirty="0" smtClean="0">
                    <a:solidFill>
                      <a:schemeClr val="accent3"/>
                    </a:solidFill>
                    <a:latin typeface="Segoe UI Semibold" pitchFamily="34" charset="0"/>
                    <a:cs typeface="Segoe UI Semibold" pitchFamily="34" charset="0"/>
                  </a:rPr>
                  <a:t>Client Site 2</a:t>
                </a:r>
                <a:endParaRPr lang="en-US" sz="900" b="1" dirty="0">
                  <a:solidFill>
                    <a:schemeClr val="accent3"/>
                  </a:solidFill>
                  <a:latin typeface="Segoe UI Semibold" pitchFamily="34" charset="0"/>
                  <a:cs typeface="Segoe UI Semibold" pitchFamily="34" charset="0"/>
                </a:endParaRPr>
              </a:p>
              <a:p>
                <a:pPr algn="ctr">
                  <a:defRPr/>
                </a:pPr>
                <a:r>
                  <a:rPr lang="en-CA" sz="700" dirty="0" smtClean="0">
                    <a:solidFill>
                      <a:schemeClr val="tx2"/>
                    </a:solidFill>
                    <a:latin typeface="Segoe UI"/>
                    <a:cs typeface="Segoe UI"/>
                  </a:rPr>
                  <a:t>Access Control</a:t>
                </a:r>
                <a:endParaRPr lang="en-US" sz="700" dirty="0">
                  <a:solidFill>
                    <a:schemeClr val="tx2"/>
                  </a:solidFill>
                  <a:cs typeface="Segoe UI Semibold" pitchFamily="34" charset="0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3389472" y="3901763"/>
                <a:ext cx="942205" cy="445714"/>
                <a:chOff x="3369405" y="3901763"/>
                <a:chExt cx="942205" cy="445714"/>
              </a:xfrm>
            </p:grpSpPr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69405" y="3901763"/>
                  <a:ext cx="434286" cy="445714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77324" y="3901763"/>
                  <a:ext cx="434286" cy="445714"/>
                </a:xfrm>
                <a:prstGeom prst="rect">
                  <a:avLst/>
                </a:prstGeom>
              </p:spPr>
            </p:pic>
          </p:grpSp>
        </p:grpSp>
        <p:sp>
          <p:nvSpPr>
            <p:cNvPr id="95" name="Rounded Rectangle 94"/>
            <p:cNvSpPr/>
            <p:nvPr/>
          </p:nvSpPr>
          <p:spPr>
            <a:xfrm>
              <a:off x="4026295" y="3888516"/>
              <a:ext cx="1000656" cy="504779"/>
            </a:xfrm>
            <a:prstGeom prst="roundRect">
              <a:avLst>
                <a:gd name="adj" fmla="val 3654"/>
              </a:avLst>
            </a:prstGeom>
            <a:noFill/>
            <a:ln w="19050">
              <a:solidFill>
                <a:srgbClr val="35CE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253411" y="3672725"/>
            <a:ext cx="1322080" cy="989526"/>
            <a:chOff x="5489385" y="3672725"/>
            <a:chExt cx="1322080" cy="989526"/>
          </a:xfrm>
        </p:grpSpPr>
        <p:grpSp>
          <p:nvGrpSpPr>
            <p:cNvPr id="82" name="Group 81"/>
            <p:cNvGrpSpPr/>
            <p:nvPr/>
          </p:nvGrpSpPr>
          <p:grpSpPr>
            <a:xfrm>
              <a:off x="5489385" y="3711310"/>
              <a:ext cx="1322080" cy="950941"/>
              <a:chOff x="5344250" y="3499000"/>
              <a:chExt cx="1322080" cy="950941"/>
            </a:xfrm>
          </p:grpSpPr>
          <p:sp>
            <p:nvSpPr>
              <p:cNvPr id="69" name="AutoShape 6"/>
              <p:cNvSpPr>
                <a:spLocks noChangeArrowheads="1"/>
              </p:cNvSpPr>
              <p:nvPr/>
            </p:nvSpPr>
            <p:spPr bwMode="auto">
              <a:xfrm>
                <a:off x="5344250" y="4046584"/>
                <a:ext cx="1322080" cy="403357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r>
                  <a:rPr lang="en-US" sz="900" b="1" dirty="0" smtClean="0">
                    <a:solidFill>
                      <a:schemeClr val="accent3"/>
                    </a:solidFill>
                    <a:latin typeface="Segoe UI Semibold" pitchFamily="34" charset="0"/>
                    <a:cs typeface="Segoe UI Semibold" pitchFamily="34" charset="0"/>
                  </a:rPr>
                  <a:t>Client Site “n”</a:t>
                </a:r>
                <a:endParaRPr lang="en-US" sz="900" b="1" dirty="0">
                  <a:solidFill>
                    <a:schemeClr val="accent3"/>
                  </a:solidFill>
                  <a:latin typeface="Segoe UI Semibold" pitchFamily="34" charset="0"/>
                  <a:cs typeface="Segoe UI Semibold" pitchFamily="34" charset="0"/>
                </a:endParaRPr>
              </a:p>
              <a:p>
                <a:pPr algn="ctr">
                  <a:defRPr/>
                </a:pPr>
                <a:r>
                  <a:rPr lang="en-CA" sz="700" dirty="0" smtClean="0">
                    <a:solidFill>
                      <a:schemeClr val="tx2"/>
                    </a:solidFill>
                    <a:latin typeface="Segoe UI"/>
                    <a:cs typeface="Segoe UI"/>
                  </a:rPr>
                  <a:t>Video Surveillance &amp;</a:t>
                </a:r>
              </a:p>
              <a:p>
                <a:pPr algn="ctr">
                  <a:defRPr/>
                </a:pPr>
                <a:r>
                  <a:rPr lang="en-CA" sz="700" dirty="0" smtClean="0">
                    <a:solidFill>
                      <a:schemeClr val="tx2"/>
                    </a:solidFill>
                    <a:latin typeface="Segoe UI"/>
                    <a:cs typeface="Segoe UI"/>
                  </a:rPr>
                  <a:t>Access Control</a:t>
                </a:r>
                <a:endParaRPr lang="en-US" sz="700" dirty="0">
                  <a:solidFill>
                    <a:schemeClr val="tx2"/>
                  </a:solidFill>
                  <a:cs typeface="Segoe UI Semibold" pitchFamily="34" charset="0"/>
                </a:endParaRP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5566834" y="3499000"/>
                <a:ext cx="923711" cy="499421"/>
                <a:chOff x="5553238" y="3693709"/>
                <a:chExt cx="923711" cy="499421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53238" y="3955800"/>
                  <a:ext cx="359006" cy="223897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42663" y="3747416"/>
                  <a:ext cx="434286" cy="445714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53238" y="3693709"/>
                  <a:ext cx="359006" cy="223897"/>
                </a:xfrm>
                <a:prstGeom prst="rect">
                  <a:avLst/>
                </a:prstGeom>
              </p:spPr>
            </p:pic>
          </p:grpSp>
        </p:grpSp>
        <p:sp>
          <p:nvSpPr>
            <p:cNvPr id="98" name="Rounded Rectangle 97"/>
            <p:cNvSpPr/>
            <p:nvPr/>
          </p:nvSpPr>
          <p:spPr>
            <a:xfrm>
              <a:off x="5642618" y="3672725"/>
              <a:ext cx="1064588" cy="573846"/>
            </a:xfrm>
            <a:prstGeom prst="roundRect">
              <a:avLst>
                <a:gd name="adj" fmla="val 3654"/>
              </a:avLst>
            </a:prstGeom>
            <a:noFill/>
            <a:ln w="19050">
              <a:solidFill>
                <a:srgbClr val="35CE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H="1">
            <a:off x="5635303" y="2781394"/>
            <a:ext cx="1300667" cy="6128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ysDot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1"/>
          </p:cNvCxnSpPr>
          <p:nvPr/>
        </p:nvCxnSpPr>
        <p:spPr>
          <a:xfrm flipH="1">
            <a:off x="5040493" y="1499033"/>
            <a:ext cx="989154" cy="44432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ysDot"/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844086" y="2602043"/>
            <a:ext cx="1266190" cy="1240217"/>
            <a:chOff x="7080060" y="2602043"/>
            <a:chExt cx="1266190" cy="1240217"/>
          </a:xfrm>
        </p:grpSpPr>
        <p:grpSp>
          <p:nvGrpSpPr>
            <p:cNvPr id="14" name="Group 13"/>
            <p:cNvGrpSpPr/>
            <p:nvPr/>
          </p:nvGrpSpPr>
          <p:grpSpPr>
            <a:xfrm>
              <a:off x="7241189" y="2602043"/>
              <a:ext cx="936705" cy="922524"/>
              <a:chOff x="6707207" y="3021631"/>
              <a:chExt cx="936705" cy="92252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77464" y="3447640"/>
                <a:ext cx="403419" cy="49651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07207" y="3021631"/>
                <a:ext cx="464738" cy="426009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79174" y="3021631"/>
                <a:ext cx="464738" cy="426009"/>
              </a:xfrm>
              <a:prstGeom prst="rect">
                <a:avLst/>
              </a:prstGeom>
            </p:spPr>
          </p:pic>
        </p:grpSp>
        <p:sp>
          <p:nvSpPr>
            <p:cNvPr id="59" name="AutoShape 6"/>
            <p:cNvSpPr>
              <a:spLocks noChangeArrowheads="1"/>
            </p:cNvSpPr>
            <p:nvPr/>
          </p:nvSpPr>
          <p:spPr bwMode="auto">
            <a:xfrm>
              <a:off x="7080060" y="3524567"/>
              <a:ext cx="1266190" cy="317693"/>
            </a:xfrm>
            <a:prstGeom prst="roundRect">
              <a:avLst>
                <a:gd name="adj" fmla="val 16667"/>
              </a:avLst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00" b="1" dirty="0" smtClean="0">
                  <a:solidFill>
                    <a:schemeClr val="accent3"/>
                  </a:solidFill>
                  <a:latin typeface="Segoe UI Semibold" pitchFamily="34" charset="0"/>
                  <a:cs typeface="Segoe UI Semibold" pitchFamily="34" charset="0"/>
                </a:rPr>
                <a:t>Alarm Monitoring</a:t>
              </a:r>
              <a:endParaRPr lang="en-US" sz="900" b="1" dirty="0">
                <a:solidFill>
                  <a:schemeClr val="accent3"/>
                </a:solidFill>
                <a:latin typeface="Segoe UI Semibold" pitchFamily="34" charset="0"/>
                <a:cs typeface="Segoe UI Semibold" pitchFamily="34" charset="0"/>
              </a:endParaRPr>
            </a:p>
            <a:p>
              <a:pPr algn="ctr">
                <a:defRPr/>
              </a:pPr>
              <a:r>
                <a:rPr lang="en-US" sz="700" dirty="0" smtClean="0">
                  <a:solidFill>
                    <a:schemeClr val="tx2"/>
                  </a:solidFill>
                  <a:latin typeface="Segoe UI"/>
                  <a:cs typeface="Segoe UI"/>
                </a:rPr>
                <a:t>Remote Video Surveillance</a:t>
              </a:r>
              <a:endParaRPr lang="en-US" sz="700" dirty="0">
                <a:solidFill>
                  <a:schemeClr val="tx2"/>
                </a:solidFill>
                <a:cs typeface="Segoe UI Semibold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13155" y="3287834"/>
              <a:ext cx="123206" cy="13570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89902" y="2647818"/>
              <a:ext cx="167312" cy="16731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61869" y="2650126"/>
              <a:ext cx="167312" cy="167312"/>
            </a:xfrm>
            <a:prstGeom prst="rect">
              <a:avLst/>
            </a:prstGeom>
          </p:spPr>
        </p:pic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71" y="1099914"/>
            <a:ext cx="1431161" cy="95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284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atocast Master slide">
  <a:themeElements>
    <a:clrScheme name="Stratcocast 2">
      <a:dk1>
        <a:sysClr val="windowText" lastClr="000000"/>
      </a:dk1>
      <a:lt1>
        <a:sysClr val="window" lastClr="FFFFFF"/>
      </a:lt1>
      <a:dk2>
        <a:srgbClr val="727272"/>
      </a:dk2>
      <a:lt2>
        <a:srgbClr val="51FFE5"/>
      </a:lt2>
      <a:accent1>
        <a:srgbClr val="0058E7"/>
      </a:accent1>
      <a:accent2>
        <a:srgbClr val="A781FF"/>
      </a:accent2>
      <a:accent3>
        <a:srgbClr val="00D3AF"/>
      </a:accent3>
      <a:accent4>
        <a:srgbClr val="BFF5A8"/>
      </a:accent4>
      <a:accent5>
        <a:srgbClr val="FF5886"/>
      </a:accent5>
      <a:accent6>
        <a:srgbClr val="35CEFF"/>
      </a:accent6>
      <a:hlink>
        <a:srgbClr val="00D3AF"/>
      </a:hlink>
      <a:folHlink>
        <a:srgbClr val="B2B2B2"/>
      </a:folHlink>
    </a:clrScheme>
    <a:fontScheme name="Genetec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1600" dirty="0" err="1" smtClean="0">
            <a:solidFill>
              <a:schemeClr val="tx2"/>
            </a:solidFill>
            <a:cs typeface="Segoe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56B5969AA1BC49BB3A960EF97BEDD6" ma:contentTypeVersion="9" ma:contentTypeDescription="Create a new document." ma:contentTypeScope="" ma:versionID="bb87a6a81829f858ad895440b91f2761">
  <xsd:schema xmlns:xsd="http://www.w3.org/2001/XMLSchema" xmlns:xs="http://www.w3.org/2001/XMLSchema" xmlns:p="http://schemas.microsoft.com/office/2006/metadata/properties" xmlns:ns1="http://schemas.microsoft.com/sharepoint/v3" xmlns:ns2="74a38b85-65de-41c6-8591-8959fc75330f" xmlns:ns3="7232daf2-f1a8-49b0-8b66-f47c7c5807d1" targetNamespace="http://schemas.microsoft.com/office/2006/metadata/properties" ma:root="true" ma:fieldsID="19b6d44d9f60ceccbd8dd9243c07b629" ns1:_="" ns2:_="" ns3:_="">
    <xsd:import namespace="http://schemas.microsoft.com/sharepoint/v3"/>
    <xsd:import namespace="74a38b85-65de-41c6-8591-8959fc75330f"/>
    <xsd:import namespace="7232daf2-f1a8-49b0-8b66-f47c7c5807d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38b85-65de-41c6-8591-8959fc753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2daf2-f1a8-49b0-8b66-f47c7c5807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EB1709-9A9B-41FC-9ED3-D93428C8AEDB}"/>
</file>

<file path=customXml/itemProps2.xml><?xml version="1.0" encoding="utf-8"?>
<ds:datastoreItem xmlns:ds="http://schemas.openxmlformats.org/officeDocument/2006/customXml" ds:itemID="{FF5665A9-E49E-4F92-AF03-4444FC8639B7}"/>
</file>

<file path=customXml/itemProps3.xml><?xml version="1.0" encoding="utf-8"?>
<ds:datastoreItem xmlns:ds="http://schemas.openxmlformats.org/officeDocument/2006/customXml" ds:itemID="{DF56CCE7-0EC1-42A1-B595-7FE16A0C1277}"/>
</file>

<file path=customXml/itemProps4.xml><?xml version="1.0" encoding="utf-8"?>
<ds:datastoreItem xmlns:ds="http://schemas.openxmlformats.org/officeDocument/2006/customXml" ds:itemID="{FF5665A9-E49E-4F92-AF03-4444FC8639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</TotalTime>
  <Words>257</Words>
  <Application>Microsoft Office PowerPoint</Application>
  <PresentationFormat>On-screen Show (16:9)</PresentationFormat>
  <Paragraphs>67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Lucida Grande</vt:lpstr>
      <vt:lpstr>Segoe Light</vt:lpstr>
      <vt:lpstr>Segoe Semibold</vt:lpstr>
      <vt:lpstr>Segoe UI</vt:lpstr>
      <vt:lpstr>Segoe UI Light</vt:lpstr>
      <vt:lpstr>Segoe UI Semibold</vt:lpstr>
      <vt:lpstr>Stratocast Master slide</vt:lpstr>
      <vt:lpstr>PowerPoint Presentation</vt:lpstr>
      <vt:lpstr>What is Stratocast?</vt:lpstr>
      <vt:lpstr>Simple, Intuitive UI</vt:lpstr>
      <vt:lpstr>Simple, Cloud Deployments</vt:lpstr>
      <vt:lpstr>Stratocast in the Enterprise</vt:lpstr>
      <vt:lpstr>Stratocast System Diagram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Stratocast</dc:title>
  <dc:subject/>
  <dc:creator>cmorin@GENETEC.COM</dc:creator>
  <cp:keywords/>
  <dc:description/>
  <cp:lastModifiedBy>Matt Sullivan</cp:lastModifiedBy>
  <cp:revision>202</cp:revision>
  <dcterms:created xsi:type="dcterms:W3CDTF">2013-02-19T22:39:35Z</dcterms:created>
  <dcterms:modified xsi:type="dcterms:W3CDTF">2015-07-20T23:19:45Z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0x010100CF56B5969AA1BC49BB3A960EF97BEDD6</vt:lpwstr>
  </property>
  <property fmtid="{D5CDD505-2E9C-101B-9397-08002B2CF9AE}" pid="3" name="_dlc_DocIdItemGuid">
    <vt:lpwstr>e4446ba8-3e0e-4122-965d-103315aee957</vt:lpwstr>
  </property>
  <property fmtid="{D5CDD505-2E9C-101B-9397-08002B2CF9AE}" pid="4" name="Confidentiality">
    <vt:lpwstr>169;#Limited|351041b4-568a-43ad-ae89-5bab124dfd23</vt:lpwstr>
  </property>
</Properties>
</file>