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6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5" r:id="rId2"/>
    <p:sldMasterId id="2147483710" r:id="rId3"/>
    <p:sldMasterId id="2147483735" r:id="rId4"/>
    <p:sldMasterId id="2147483760" r:id="rId5"/>
  </p:sldMasterIdLst>
  <p:notesMasterIdLst>
    <p:notesMasterId r:id="rId13"/>
  </p:notesMasterIdLst>
  <p:sldIdLst>
    <p:sldId id="256" r:id="rId6"/>
    <p:sldId id="259" r:id="rId7"/>
    <p:sldId id="260" r:id="rId8"/>
    <p:sldId id="258" r:id="rId9"/>
    <p:sldId id="257" r:id="rId10"/>
    <p:sldId id="263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customXml" Target="../customXml/item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29527-B7F4-40F4-BD6A-804539C1D589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DD7816-1088-4ED2-AAEC-829E8FC0C9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97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6415D-1097-2040-9C16-D65512963116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388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Key goal of slide</a:t>
            </a:r>
          </a:p>
          <a:p>
            <a:r>
              <a:rPr lang="en-US" b="0" dirty="0" smtClean="0"/>
              <a:t>Azure</a:t>
            </a:r>
            <a:r>
              <a:rPr lang="en-US" b="0" baseline="0" dirty="0" smtClean="0"/>
              <a:t> is the only enterprise-grade cloud, and is the ideal partner to deploy </a:t>
            </a:r>
            <a:r>
              <a:rPr lang="en-US" b="0" baseline="0" dirty="0" err="1" smtClean="0"/>
              <a:t>Sitecore</a:t>
            </a:r>
            <a:r>
              <a:rPr lang="en-US" b="0" baseline="0" dirty="0" smtClean="0"/>
              <a:t> on.</a:t>
            </a:r>
          </a:p>
          <a:p>
            <a:endParaRPr lang="en-US" b="0" baseline="0" dirty="0" smtClean="0"/>
          </a:p>
          <a:p>
            <a:r>
              <a:rPr lang="en-US" b="1" baseline="0" dirty="0" smtClean="0"/>
              <a:t>Azure is the worldwide leader in cloud computing services, designed to save you resources and get the most out of your investments</a:t>
            </a:r>
          </a:p>
          <a:p>
            <a:endParaRPr lang="en-US" b="1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rgbClr val="595959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Talking Points: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0" baseline="0" dirty="0" smtClean="0"/>
              <a:t>8 reason why Azure is ideal for </a:t>
            </a:r>
            <a:r>
              <a:rPr lang="en-US" b="0" baseline="0" dirty="0" err="1" smtClean="0"/>
              <a:t>Sitecore</a:t>
            </a:r>
            <a:r>
              <a:rPr lang="en-US" b="0" baseline="0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sng" baseline="0" dirty="0" smtClean="0"/>
              <a:t>Familiarity of Windows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baseline="0" dirty="0" err="1" smtClean="0"/>
              <a:t>Sitecore</a:t>
            </a:r>
            <a:r>
              <a:rPr lang="en-US" b="0" baseline="0" dirty="0" smtClean="0"/>
              <a:t> is built on .NET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u="sng" baseline="0" dirty="0" smtClean="0"/>
              <a:t>Speed to Market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u="none" baseline="0" dirty="0" smtClean="0"/>
              <a:t>By deploying on Azure </a:t>
            </a:r>
            <a:r>
              <a:rPr lang="en-US" b="0" u="none" baseline="0" dirty="0" err="1" smtClean="0"/>
              <a:t>Sitecore</a:t>
            </a:r>
            <a:r>
              <a:rPr lang="en-US" b="0" u="none" baseline="0" dirty="0" smtClean="0"/>
              <a:t> can be up and running very quickly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u="sng" baseline="0" dirty="0" smtClean="0"/>
              <a:t>The only enterprise-grade cloud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u="none" baseline="0" dirty="0" smtClean="0"/>
              <a:t>Azure has the security parameters to handle enterprise companies and their data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u="sng" baseline="0" dirty="0" smtClean="0"/>
              <a:t>Infinite </a:t>
            </a:r>
            <a:r>
              <a:rPr lang="en-US" b="0" u="sng" baseline="0" dirty="0" err="1" smtClean="0"/>
              <a:t>Scalabiltiy</a:t>
            </a:r>
            <a:r>
              <a:rPr lang="en-US" b="0" u="sng" baseline="0" dirty="0" smtClean="0"/>
              <a:t>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u="none" baseline="0" dirty="0" smtClean="0"/>
              <a:t>Azure lets you pay for more or cut down on storage space, letting you use your resources efficiently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u="sng" baseline="0" dirty="0" smtClean="0"/>
              <a:t>Always 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u="none" dirty="0" smtClean="0"/>
              <a:t>Stay on top of your customer interactions in real-time</a:t>
            </a:r>
            <a:r>
              <a:rPr lang="en-US" b="0" u="none" baseline="0" dirty="0" smtClean="0"/>
              <a:t> with Azure’s 99.95% uptime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u="sng" baseline="0" dirty="0" smtClean="0"/>
              <a:t>Accident Protection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u="none" dirty="0" smtClean="0"/>
              <a:t>Copies of your data are created in the cloud for failover protection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u="sng" dirty="0" smtClean="0"/>
              <a:t>Pay-as-you-go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u="none" dirty="0" smtClean="0"/>
              <a:t>Azure let’s you pay only for the amount</a:t>
            </a:r>
            <a:r>
              <a:rPr lang="en-US" b="0" u="none" baseline="0" dirty="0" smtClean="0"/>
              <a:t> of cloud computing you actually need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="0" u="sng" baseline="0" dirty="0" smtClean="0"/>
              <a:t>Interoperability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="0" u="none" baseline="0" dirty="0" smtClean="0"/>
              <a:t>Azure and </a:t>
            </a:r>
            <a:r>
              <a:rPr lang="en-US" b="0" u="none" baseline="0" dirty="0" err="1" smtClean="0"/>
              <a:t>Sitecore</a:t>
            </a:r>
            <a:r>
              <a:rPr lang="en-US" b="0" u="none" baseline="0" dirty="0" smtClean="0"/>
              <a:t> integrate easily with one another in addition to your other software investments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EC54D-7900-44CD-856F-26BB845548FD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069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74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480486" y="1800226"/>
            <a:ext cx="11231033" cy="43195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80486" y="1368000"/>
            <a:ext cx="11231033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1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480486" y="1800226"/>
            <a:ext cx="5327649" cy="43195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Chart Placeholder 15"/>
          <p:cNvSpPr>
            <a:spLocks noGrp="1"/>
          </p:cNvSpPr>
          <p:nvPr>
            <p:ph type="chart" sz="quarter" idx="20"/>
          </p:nvPr>
        </p:nvSpPr>
        <p:spPr>
          <a:xfrm>
            <a:off x="6383867" y="1800226"/>
            <a:ext cx="5327651" cy="43195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80486" y="1368000"/>
            <a:ext cx="5327649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83867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</p:spTree>
    <p:extLst>
      <p:ext uri="{BB962C8B-B14F-4D97-AF65-F5344CB8AC3E}">
        <p14:creationId xmlns:p14="http://schemas.microsoft.com/office/powerpoint/2010/main" val="218853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hart Placeholder 12"/>
          <p:cNvSpPr>
            <a:spLocks noGrp="1"/>
          </p:cNvSpPr>
          <p:nvPr>
            <p:ph type="chart" sz="quarter" idx="29"/>
          </p:nvPr>
        </p:nvSpPr>
        <p:spPr>
          <a:xfrm>
            <a:off x="480486" y="1800226"/>
            <a:ext cx="5327649" cy="1943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30"/>
          </p:nvPr>
        </p:nvSpPr>
        <p:spPr>
          <a:xfrm>
            <a:off x="6383867" y="1800226"/>
            <a:ext cx="5327651" cy="1943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Chart Placeholder 18"/>
          <p:cNvSpPr>
            <a:spLocks noGrp="1"/>
          </p:cNvSpPr>
          <p:nvPr>
            <p:ph type="chart" sz="quarter" idx="31"/>
          </p:nvPr>
        </p:nvSpPr>
        <p:spPr>
          <a:xfrm>
            <a:off x="480486" y="4259263"/>
            <a:ext cx="5327649" cy="1943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Chart Placeholder 28"/>
          <p:cNvSpPr>
            <a:spLocks noGrp="1"/>
          </p:cNvSpPr>
          <p:nvPr>
            <p:ph type="chart" sz="quarter" idx="32"/>
          </p:nvPr>
        </p:nvSpPr>
        <p:spPr>
          <a:xfrm>
            <a:off x="6383867" y="4259263"/>
            <a:ext cx="5327651" cy="1943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1" hasCustomPrompt="1"/>
          </p:nvPr>
        </p:nvSpPr>
        <p:spPr>
          <a:xfrm>
            <a:off x="480000" y="3825875"/>
            <a:ext cx="5327165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2" hasCustomPrompt="1"/>
          </p:nvPr>
        </p:nvSpPr>
        <p:spPr>
          <a:xfrm>
            <a:off x="480000" y="1368424"/>
            <a:ext cx="5328000" cy="396000"/>
          </a:xfrm>
        </p:spPr>
        <p:txBody>
          <a:bodyPr/>
          <a:lstStyle>
            <a:lvl1pPr>
              <a:defRPr sz="2400" baseline="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 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3" hasCustomPrompt="1"/>
          </p:nvPr>
        </p:nvSpPr>
        <p:spPr>
          <a:xfrm>
            <a:off x="6383869" y="1368424"/>
            <a:ext cx="5331884" cy="395288"/>
          </a:xfrm>
        </p:spPr>
        <p:txBody>
          <a:bodyPr/>
          <a:lstStyle>
            <a:lvl1pPr>
              <a:defRPr sz="2400" baseline="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24" hasCustomPrompt="1"/>
          </p:nvPr>
        </p:nvSpPr>
        <p:spPr>
          <a:xfrm>
            <a:off x="6383869" y="3825875"/>
            <a:ext cx="5331884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</p:spTree>
    <p:extLst>
      <p:ext uri="{BB962C8B-B14F-4D97-AF65-F5344CB8AC3E}">
        <p14:creationId xmlns:p14="http://schemas.microsoft.com/office/powerpoint/2010/main" val="385594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80000" y="1368000"/>
            <a:ext cx="11232000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13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383867" y="1368426"/>
            <a:ext cx="5328000" cy="4319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80486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11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sz="quarter" idx="12" hasCustomPrompt="1"/>
          </p:nvPr>
        </p:nvSpPr>
        <p:spPr>
          <a:xfrm>
            <a:off x="480000" y="1368000"/>
            <a:ext cx="11232000" cy="4320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GB" dirty="0" smtClean="0"/>
              <a:t>Click on the icons below to insert a 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91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480484" y="1368838"/>
            <a:ext cx="5327651" cy="4319588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383867" y="1368426"/>
            <a:ext cx="5327651" cy="4319588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417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Conten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383867" y="1368426"/>
            <a:ext cx="5327651" cy="4319588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80486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80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Tex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383869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480484" y="1368426"/>
            <a:ext cx="5327651" cy="4319588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934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Char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6383867" y="1800225"/>
            <a:ext cx="5327651" cy="3888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480486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83867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69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7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, Tex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480484" y="1800225"/>
            <a:ext cx="5327651" cy="3888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80484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383869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2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hart Placeholder 15"/>
          <p:cNvSpPr>
            <a:spLocks noGrp="1"/>
          </p:cNvSpPr>
          <p:nvPr>
            <p:ph type="chart" sz="quarter" idx="19"/>
          </p:nvPr>
        </p:nvSpPr>
        <p:spPr>
          <a:xfrm>
            <a:off x="480486" y="1800226"/>
            <a:ext cx="11231033" cy="38877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80486" y="1368000"/>
            <a:ext cx="11231033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71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hart Placeholder 15"/>
          <p:cNvSpPr>
            <a:spLocks noGrp="1"/>
          </p:cNvSpPr>
          <p:nvPr>
            <p:ph type="chart" sz="quarter" idx="19"/>
          </p:nvPr>
        </p:nvSpPr>
        <p:spPr>
          <a:xfrm>
            <a:off x="480486" y="1800226"/>
            <a:ext cx="5327649" cy="38877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Chart Placeholder 17"/>
          <p:cNvSpPr>
            <a:spLocks noGrp="1"/>
          </p:cNvSpPr>
          <p:nvPr>
            <p:ph type="chart" sz="quarter" idx="20"/>
          </p:nvPr>
        </p:nvSpPr>
        <p:spPr>
          <a:xfrm>
            <a:off x="6383869" y="1800226"/>
            <a:ext cx="5331884" cy="38877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80486" y="1368000"/>
            <a:ext cx="5327649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83867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62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Click to edit case study title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80000" y="3033689"/>
            <a:ext cx="36000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4297534" y="1368000"/>
            <a:ext cx="7417537" cy="360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0"/>
            <a:tileRect/>
          </a:gra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50800" dir="540000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0" rIns="144000" bIns="240000" rtlCol="0" anchor="t" anchorCtr="0">
            <a:noAutofit/>
          </a:bodyPr>
          <a:lstStyle/>
          <a:p>
            <a:pPr defTabSz="609585">
              <a:lnSpc>
                <a:spcPts val="2600"/>
              </a:lnSpc>
            </a:pPr>
            <a:r>
              <a:rPr lang="en-GB" sz="2400" dirty="0" smtClean="0">
                <a:solidFill>
                  <a:srgbClr val="FFFFFF"/>
                </a:solidFill>
              </a:rPr>
              <a:t>Temenos</a:t>
            </a:r>
            <a:r>
              <a:rPr lang="en-GB" sz="2400" baseline="0" dirty="0" smtClean="0">
                <a:solidFill>
                  <a:srgbClr val="FFFFFF"/>
                </a:solidFill>
              </a:rPr>
              <a:t> Account Manager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4297532" y="1728082"/>
            <a:ext cx="7417535" cy="1295919"/>
          </a:xfrm>
          <a:prstGeom prst="rect">
            <a:avLst/>
          </a:prstGeom>
          <a:solidFill>
            <a:schemeClr val="bg2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38100" dir="5400000" algn="tl" rotWithShape="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48000" rIns="144000" bIns="240000" rtlCol="0" anchor="t" anchorCtr="0">
            <a:noAutofit/>
          </a:bodyPr>
          <a:lstStyle/>
          <a:p>
            <a:pPr defTabSz="609585"/>
            <a:endParaRPr lang="en-US" sz="2400" dirty="0">
              <a:solidFill>
                <a:srgbClr val="C7C6CA">
                  <a:lumMod val="50000"/>
                </a:srgbClr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4305770" y="1728789"/>
            <a:ext cx="7409303" cy="1150937"/>
          </a:xfrm>
        </p:spPr>
        <p:txBody>
          <a:bodyPr lIns="108000" tIns="36000" rIns="108000" bIns="180000" anchor="t"/>
          <a:lstStyle>
            <a:lvl1pPr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 dirty="0" smtClean="0"/>
              <a:t>Click to edit text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480000" y="1368000"/>
            <a:ext cx="3598333" cy="15117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7" hasCustomPrompt="1"/>
          </p:nvPr>
        </p:nvSpPr>
        <p:spPr>
          <a:xfrm>
            <a:off x="955800" y="3162134"/>
            <a:ext cx="3124200" cy="3029119"/>
          </a:xfrm>
        </p:spPr>
        <p:txBody>
          <a:bodyPr/>
          <a:lstStyle>
            <a:lvl1pPr>
              <a:defRPr sz="2400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</a:lstStyle>
          <a:p>
            <a:pPr lvl="0"/>
            <a:r>
              <a:rPr lang="en-GB" dirty="0" smtClean="0"/>
              <a:t>Click to edit quote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297534" y="3024000"/>
            <a:ext cx="7417537" cy="36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16200000" scaled="0"/>
            <a:tileRect/>
          </a:gra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50800" dir="540000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0" rIns="144000" bIns="240000" rtlCol="0" anchor="t" anchorCtr="0">
            <a:noAutofit/>
          </a:bodyPr>
          <a:lstStyle/>
          <a:p>
            <a:pPr defTabSz="609585">
              <a:lnSpc>
                <a:spcPts val="2600"/>
              </a:lnSpc>
            </a:pPr>
            <a:r>
              <a:rPr lang="en-GB" sz="2400" dirty="0" smtClean="0">
                <a:solidFill>
                  <a:srgbClr val="FFFFFF"/>
                </a:solidFill>
              </a:rPr>
              <a:t>Microsoft</a:t>
            </a:r>
            <a:r>
              <a:rPr lang="en-GB" sz="2400" baseline="0" dirty="0" smtClean="0">
                <a:solidFill>
                  <a:srgbClr val="FFFFFF"/>
                </a:solidFill>
              </a:rPr>
              <a:t> Account Manager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4297537" y="3384000"/>
            <a:ext cx="7417535" cy="1296000"/>
          </a:xfrm>
          <a:prstGeom prst="rect">
            <a:avLst/>
          </a:prstGeom>
          <a:solidFill>
            <a:schemeClr val="bg2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38100" dir="5400000" algn="tl" rotWithShape="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48000" rIns="144000" bIns="240000" rtlCol="0" anchor="t" anchorCtr="0">
            <a:noAutofit/>
          </a:bodyPr>
          <a:lstStyle/>
          <a:p>
            <a:pPr defTabSz="609585"/>
            <a:endParaRPr lang="en-US" sz="2133" dirty="0">
              <a:solidFill>
                <a:srgbClr val="0F2850"/>
              </a:solidFill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4305770" y="3384549"/>
            <a:ext cx="7409983" cy="1150939"/>
          </a:xfrm>
        </p:spPr>
        <p:txBody>
          <a:bodyPr lIns="108000" tIns="36000" rIns="108000" bIns="180000" anchor="t"/>
          <a:lstStyle>
            <a:lvl1pPr>
              <a:defRPr sz="2400">
                <a:solidFill>
                  <a:schemeClr val="accent1"/>
                </a:solidFill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 dirty="0" smtClean="0"/>
              <a:t>Click to edit text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297537" y="4680000"/>
            <a:ext cx="7417537" cy="360000"/>
          </a:xfrm>
          <a:prstGeom prst="rect">
            <a:avLst/>
          </a:prstGeom>
          <a:gradFill flip="none" rotWithShape="1">
            <a:gsLst>
              <a:gs pos="20000">
                <a:schemeClr val="accent2">
                  <a:lumMod val="50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16200000" scaled="0"/>
            <a:tileRect/>
          </a:gra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50800" dir="540000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0" rIns="144000" bIns="240000" rtlCol="0" anchor="t" anchorCtr="0">
            <a:noAutofit/>
          </a:bodyPr>
          <a:lstStyle/>
          <a:p>
            <a:pPr defTabSz="609585">
              <a:lnSpc>
                <a:spcPts val="2600"/>
              </a:lnSpc>
            </a:pPr>
            <a:r>
              <a:rPr lang="en-GB" sz="2400" dirty="0">
                <a:solidFill>
                  <a:srgbClr val="FFFFFF"/>
                </a:solidFill>
              </a:rPr>
              <a:t>The </a:t>
            </a:r>
            <a:r>
              <a:rPr lang="en-GB" sz="2400" dirty="0" smtClean="0">
                <a:solidFill>
                  <a:srgbClr val="FFFFFF"/>
                </a:solidFill>
              </a:rPr>
              <a:t>Partner</a:t>
            </a:r>
            <a:r>
              <a:rPr lang="en-GB" sz="2400" baseline="0" dirty="0" smtClean="0">
                <a:solidFill>
                  <a:srgbClr val="FFFFFF"/>
                </a:solidFill>
              </a:rPr>
              <a:t> Team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4297532" y="5039999"/>
            <a:ext cx="7417535" cy="1298455"/>
          </a:xfrm>
          <a:prstGeom prst="rect">
            <a:avLst/>
          </a:prstGeom>
          <a:solidFill>
            <a:schemeClr val="bg2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38100" dir="5400000" algn="tl" rotWithShape="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48000" rIns="144000" bIns="240000" rtlCol="0" anchor="t" anchorCtr="0">
            <a:noAutofit/>
          </a:bodyPr>
          <a:lstStyle/>
          <a:p>
            <a:pPr defTabSz="609585"/>
            <a:endParaRPr lang="en-US" sz="2133" dirty="0">
              <a:solidFill>
                <a:srgbClr val="227C8D"/>
              </a:solidFill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4305300" y="5040314"/>
            <a:ext cx="7410451" cy="1150937"/>
          </a:xfrm>
        </p:spPr>
        <p:txBody>
          <a:bodyPr lIns="108000" tIns="36000" rIns="108000" bIns="180000" anchor="t"/>
          <a:lstStyle>
            <a:lvl1pPr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24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2400">
                <a:solidFill>
                  <a:schemeClr val="accent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GB" dirty="0" smtClean="0"/>
              <a:t>Click to edit text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63505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6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7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383867" y="1368426"/>
            <a:ext cx="5327651" cy="47513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80486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04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sz="quarter" idx="12" hasCustomPrompt="1"/>
          </p:nvPr>
        </p:nvSpPr>
        <p:spPr>
          <a:xfrm>
            <a:off x="480000" y="1368000"/>
            <a:ext cx="11232000" cy="4752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GB" dirty="0" smtClean="0"/>
              <a:t>Click on the icons below to insert a 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06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177801" y="948086"/>
            <a:ext cx="11811000" cy="4203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GB" sz="2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95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383867" y="1368426"/>
            <a:ext cx="5327651" cy="47513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80486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383867" y="1368425"/>
            <a:ext cx="5327651" cy="4752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80486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06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480484" y="1368425"/>
            <a:ext cx="5327651" cy="4752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6384353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32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6383867" y="1800225"/>
            <a:ext cx="5327651" cy="4320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480486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83867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</p:spTree>
    <p:extLst>
      <p:ext uri="{BB962C8B-B14F-4D97-AF65-F5344CB8AC3E}">
        <p14:creationId xmlns:p14="http://schemas.microsoft.com/office/powerpoint/2010/main" val="373810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480484" y="1800225"/>
            <a:ext cx="5327651" cy="4320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80484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6384353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53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480486" y="1800226"/>
            <a:ext cx="11231033" cy="43195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80486" y="1368000"/>
            <a:ext cx="11231033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7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480486" y="1800226"/>
            <a:ext cx="5327649" cy="43195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Chart Placeholder 15"/>
          <p:cNvSpPr>
            <a:spLocks noGrp="1"/>
          </p:cNvSpPr>
          <p:nvPr>
            <p:ph type="chart" sz="quarter" idx="20"/>
          </p:nvPr>
        </p:nvSpPr>
        <p:spPr>
          <a:xfrm>
            <a:off x="6383867" y="1800226"/>
            <a:ext cx="5327651" cy="43195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80486" y="1368000"/>
            <a:ext cx="5327649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83867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</p:spTree>
    <p:extLst>
      <p:ext uri="{BB962C8B-B14F-4D97-AF65-F5344CB8AC3E}">
        <p14:creationId xmlns:p14="http://schemas.microsoft.com/office/powerpoint/2010/main" val="405083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hart Placeholder 12"/>
          <p:cNvSpPr>
            <a:spLocks noGrp="1"/>
          </p:cNvSpPr>
          <p:nvPr>
            <p:ph type="chart" sz="quarter" idx="29"/>
          </p:nvPr>
        </p:nvSpPr>
        <p:spPr>
          <a:xfrm>
            <a:off x="480486" y="1800226"/>
            <a:ext cx="5327649" cy="1943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30"/>
          </p:nvPr>
        </p:nvSpPr>
        <p:spPr>
          <a:xfrm>
            <a:off x="6383867" y="1800226"/>
            <a:ext cx="5327651" cy="1943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Chart Placeholder 18"/>
          <p:cNvSpPr>
            <a:spLocks noGrp="1"/>
          </p:cNvSpPr>
          <p:nvPr>
            <p:ph type="chart" sz="quarter" idx="31"/>
          </p:nvPr>
        </p:nvSpPr>
        <p:spPr>
          <a:xfrm>
            <a:off x="480486" y="4259263"/>
            <a:ext cx="5327649" cy="1943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Chart Placeholder 28"/>
          <p:cNvSpPr>
            <a:spLocks noGrp="1"/>
          </p:cNvSpPr>
          <p:nvPr>
            <p:ph type="chart" sz="quarter" idx="32"/>
          </p:nvPr>
        </p:nvSpPr>
        <p:spPr>
          <a:xfrm>
            <a:off x="6383867" y="4259263"/>
            <a:ext cx="5327651" cy="1943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1" hasCustomPrompt="1"/>
          </p:nvPr>
        </p:nvSpPr>
        <p:spPr>
          <a:xfrm>
            <a:off x="480000" y="3825875"/>
            <a:ext cx="5327165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2" hasCustomPrompt="1"/>
          </p:nvPr>
        </p:nvSpPr>
        <p:spPr>
          <a:xfrm>
            <a:off x="480000" y="1368424"/>
            <a:ext cx="5328000" cy="396000"/>
          </a:xfrm>
        </p:spPr>
        <p:txBody>
          <a:bodyPr/>
          <a:lstStyle>
            <a:lvl1pPr>
              <a:defRPr sz="2400" baseline="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 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3" hasCustomPrompt="1"/>
          </p:nvPr>
        </p:nvSpPr>
        <p:spPr>
          <a:xfrm>
            <a:off x="6383869" y="1368424"/>
            <a:ext cx="5331884" cy="395288"/>
          </a:xfrm>
        </p:spPr>
        <p:txBody>
          <a:bodyPr/>
          <a:lstStyle>
            <a:lvl1pPr>
              <a:defRPr sz="2400" baseline="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24" hasCustomPrompt="1"/>
          </p:nvPr>
        </p:nvSpPr>
        <p:spPr>
          <a:xfrm>
            <a:off x="6383869" y="3825875"/>
            <a:ext cx="5331884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</p:spTree>
    <p:extLst>
      <p:ext uri="{BB962C8B-B14F-4D97-AF65-F5344CB8AC3E}">
        <p14:creationId xmlns:p14="http://schemas.microsoft.com/office/powerpoint/2010/main" val="245314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80000" y="1368000"/>
            <a:ext cx="11232000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395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383867" y="1368426"/>
            <a:ext cx="5328000" cy="4319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80486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79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sz="quarter" idx="12" hasCustomPrompt="1"/>
          </p:nvPr>
        </p:nvSpPr>
        <p:spPr>
          <a:xfrm>
            <a:off x="480000" y="1368000"/>
            <a:ext cx="11232000" cy="4320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GB" dirty="0" smtClean="0"/>
              <a:t>Click on the icons below to insert a 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759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sz="quarter" idx="12" hasCustomPrompt="1"/>
          </p:nvPr>
        </p:nvSpPr>
        <p:spPr>
          <a:xfrm>
            <a:off x="480000" y="1368000"/>
            <a:ext cx="11232000" cy="4752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GB" dirty="0" smtClean="0"/>
              <a:t>Click on the icons below to insert a 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480484" y="1368838"/>
            <a:ext cx="5327651" cy="4319588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383867" y="1368426"/>
            <a:ext cx="5327651" cy="4319588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323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Conten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383867" y="1368426"/>
            <a:ext cx="5327651" cy="4319588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80486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567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Tex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383869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480484" y="1368426"/>
            <a:ext cx="5327651" cy="4319588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07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Char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6383867" y="1800225"/>
            <a:ext cx="5327651" cy="3888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480486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83867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83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, Tex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480484" y="1800225"/>
            <a:ext cx="5327651" cy="3888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80484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383869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64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hart Placeholder 15"/>
          <p:cNvSpPr>
            <a:spLocks noGrp="1"/>
          </p:cNvSpPr>
          <p:nvPr>
            <p:ph type="chart" sz="quarter" idx="19"/>
          </p:nvPr>
        </p:nvSpPr>
        <p:spPr>
          <a:xfrm>
            <a:off x="480486" y="1800226"/>
            <a:ext cx="11231033" cy="38877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80486" y="1368000"/>
            <a:ext cx="11231033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34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hart Placeholder 15"/>
          <p:cNvSpPr>
            <a:spLocks noGrp="1"/>
          </p:cNvSpPr>
          <p:nvPr>
            <p:ph type="chart" sz="quarter" idx="19"/>
          </p:nvPr>
        </p:nvSpPr>
        <p:spPr>
          <a:xfrm>
            <a:off x="480486" y="1800226"/>
            <a:ext cx="5327649" cy="38877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Chart Placeholder 17"/>
          <p:cNvSpPr>
            <a:spLocks noGrp="1"/>
          </p:cNvSpPr>
          <p:nvPr>
            <p:ph type="chart" sz="quarter" idx="20"/>
          </p:nvPr>
        </p:nvSpPr>
        <p:spPr>
          <a:xfrm>
            <a:off x="6383869" y="1800226"/>
            <a:ext cx="5331884" cy="38877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80486" y="1368000"/>
            <a:ext cx="5327649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83867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31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Click to edit case study title</a:t>
            </a:r>
            <a:endParaRPr lang="en-US" dirty="0"/>
          </a:p>
        </p:txBody>
      </p:sp>
      <p:pic>
        <p:nvPicPr>
          <p:cNvPr id="5" name="Picture 4" descr="Quote-Marks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2546" y="3223025"/>
            <a:ext cx="268549" cy="170688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480000" y="3033689"/>
            <a:ext cx="36000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4297534" y="1368000"/>
            <a:ext cx="7417537" cy="360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0"/>
            <a:tileRect/>
          </a:gra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50800" dir="540000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0" rIns="144000" bIns="240000" rtlCol="0" anchor="t" anchorCtr="0">
            <a:noAutofit/>
          </a:bodyPr>
          <a:lstStyle/>
          <a:p>
            <a:pPr defTabSz="609585">
              <a:lnSpc>
                <a:spcPts val="2600"/>
              </a:lnSpc>
            </a:pPr>
            <a:r>
              <a:rPr lang="en-GB" sz="2400" dirty="0">
                <a:solidFill>
                  <a:srgbClr val="FFFFFF"/>
                </a:solidFill>
              </a:rPr>
              <a:t>Issue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4297532" y="1728082"/>
            <a:ext cx="7417535" cy="1295919"/>
          </a:xfrm>
          <a:prstGeom prst="rect">
            <a:avLst/>
          </a:prstGeom>
          <a:solidFill>
            <a:schemeClr val="bg2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38100" dir="5400000" algn="tl" rotWithShape="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48000" rIns="144000" bIns="240000" rtlCol="0" anchor="t" anchorCtr="0">
            <a:noAutofit/>
          </a:bodyPr>
          <a:lstStyle/>
          <a:p>
            <a:pPr defTabSz="609585"/>
            <a:endParaRPr lang="en-US" sz="2400" dirty="0">
              <a:solidFill>
                <a:srgbClr val="C7C6CA">
                  <a:lumMod val="50000"/>
                </a:srgbClr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4305770" y="1728789"/>
            <a:ext cx="7409303" cy="1150937"/>
          </a:xfrm>
        </p:spPr>
        <p:txBody>
          <a:bodyPr lIns="108000" tIns="36000" rIns="108000" bIns="180000" anchor="t"/>
          <a:lstStyle>
            <a:lvl1pPr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 dirty="0" smtClean="0"/>
              <a:t>Click to edit text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480000" y="1368000"/>
            <a:ext cx="3598333" cy="15117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6" hasCustomPrompt="1"/>
          </p:nvPr>
        </p:nvSpPr>
        <p:spPr>
          <a:xfrm>
            <a:off x="4296834" y="6345214"/>
            <a:ext cx="7418917" cy="216412"/>
          </a:xfrm>
        </p:spPr>
        <p:txBody>
          <a:bodyPr/>
          <a:lstStyle>
            <a:lvl1pPr>
              <a:defRPr sz="1333" baseline="0"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 sz="1333"/>
            </a:lvl2pPr>
            <a:lvl3pPr>
              <a:defRPr sz="1333"/>
            </a:lvl3pPr>
            <a:lvl4pPr>
              <a:defRPr sz="1333"/>
            </a:lvl4pPr>
            <a:lvl5pPr>
              <a:defRPr sz="1333"/>
            </a:lvl5pPr>
          </a:lstStyle>
          <a:p>
            <a:pPr lvl="0"/>
            <a:r>
              <a:rPr lang="en-GB" dirty="0" smtClean="0"/>
              <a:t>Click to edit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7" hasCustomPrompt="1"/>
          </p:nvPr>
        </p:nvSpPr>
        <p:spPr>
          <a:xfrm>
            <a:off x="955800" y="3162134"/>
            <a:ext cx="3124200" cy="3029119"/>
          </a:xfrm>
        </p:spPr>
        <p:txBody>
          <a:bodyPr/>
          <a:lstStyle>
            <a:lvl1pPr>
              <a:defRPr sz="2400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</a:lstStyle>
          <a:p>
            <a:pPr lvl="0"/>
            <a:r>
              <a:rPr lang="en-GB" dirty="0" smtClean="0"/>
              <a:t>Click to edit quote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297534" y="3024000"/>
            <a:ext cx="7417537" cy="36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16200000" scaled="0"/>
            <a:tileRect/>
          </a:gra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50800" dir="540000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0" rIns="144000" bIns="240000" rtlCol="0" anchor="t" anchorCtr="0">
            <a:noAutofit/>
          </a:bodyPr>
          <a:lstStyle/>
          <a:p>
            <a:pPr defTabSz="609585">
              <a:lnSpc>
                <a:spcPts val="2600"/>
              </a:lnSpc>
            </a:pPr>
            <a:r>
              <a:rPr lang="en-GB" sz="2400" dirty="0">
                <a:solidFill>
                  <a:srgbClr val="FFFFFF"/>
                </a:solidFill>
              </a:rPr>
              <a:t>Temenos solution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4297537" y="3384000"/>
            <a:ext cx="7417535" cy="1296000"/>
          </a:xfrm>
          <a:prstGeom prst="rect">
            <a:avLst/>
          </a:prstGeom>
          <a:solidFill>
            <a:schemeClr val="bg2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38100" dir="5400000" algn="tl" rotWithShape="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48000" rIns="144000" bIns="240000" rtlCol="0" anchor="t" anchorCtr="0">
            <a:noAutofit/>
          </a:bodyPr>
          <a:lstStyle/>
          <a:p>
            <a:pPr defTabSz="609585"/>
            <a:endParaRPr lang="en-US" sz="2133" dirty="0">
              <a:solidFill>
                <a:srgbClr val="0F2850"/>
              </a:solidFill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4305770" y="3384549"/>
            <a:ext cx="7409983" cy="1150939"/>
          </a:xfrm>
        </p:spPr>
        <p:txBody>
          <a:bodyPr lIns="108000" tIns="36000" rIns="108000" bIns="180000" anchor="t"/>
          <a:lstStyle>
            <a:lvl1pPr>
              <a:defRPr sz="2400">
                <a:solidFill>
                  <a:schemeClr val="accent1"/>
                </a:solidFill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 dirty="0" smtClean="0"/>
              <a:t>Click to edit text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297537" y="4680000"/>
            <a:ext cx="7417537" cy="360000"/>
          </a:xfrm>
          <a:prstGeom prst="rect">
            <a:avLst/>
          </a:prstGeom>
          <a:gradFill flip="none" rotWithShape="1">
            <a:gsLst>
              <a:gs pos="20000">
                <a:schemeClr val="accent2">
                  <a:lumMod val="50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16200000" scaled="0"/>
            <a:tileRect/>
          </a:gra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50800" dir="540000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0" rIns="144000" bIns="240000" rtlCol="0" anchor="t" anchorCtr="0">
            <a:noAutofit/>
          </a:bodyPr>
          <a:lstStyle/>
          <a:p>
            <a:pPr defTabSz="609585">
              <a:lnSpc>
                <a:spcPts val="2600"/>
              </a:lnSpc>
            </a:pPr>
            <a:r>
              <a:rPr lang="en-GB" sz="2400" dirty="0">
                <a:solidFill>
                  <a:srgbClr val="FFFFFF"/>
                </a:solidFill>
              </a:rPr>
              <a:t>The impact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4297532" y="5039999"/>
            <a:ext cx="7417535" cy="1298455"/>
          </a:xfrm>
          <a:prstGeom prst="rect">
            <a:avLst/>
          </a:prstGeom>
          <a:solidFill>
            <a:schemeClr val="bg2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38100" dir="5400000" algn="tl" rotWithShape="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48000" rIns="144000" bIns="240000" rtlCol="0" anchor="t" anchorCtr="0">
            <a:noAutofit/>
          </a:bodyPr>
          <a:lstStyle/>
          <a:p>
            <a:pPr defTabSz="609585"/>
            <a:endParaRPr lang="en-US" sz="2133" dirty="0">
              <a:solidFill>
                <a:srgbClr val="227C8D"/>
              </a:solidFill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4305300" y="5040314"/>
            <a:ext cx="7410451" cy="1150937"/>
          </a:xfrm>
        </p:spPr>
        <p:txBody>
          <a:bodyPr lIns="108000" tIns="36000" rIns="108000" bIns="180000" anchor="t"/>
          <a:lstStyle>
            <a:lvl1pPr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24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2400">
                <a:solidFill>
                  <a:schemeClr val="accent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GB" dirty="0" smtClean="0"/>
              <a:t>Click to edit text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5749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8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9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177801" y="948086"/>
            <a:ext cx="11811000" cy="4203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GB" sz="2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59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383867" y="1368426"/>
            <a:ext cx="5327651" cy="47513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80489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0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sz="quarter" idx="12" hasCustomPrompt="1"/>
          </p:nvPr>
        </p:nvSpPr>
        <p:spPr>
          <a:xfrm>
            <a:off x="480000" y="1368000"/>
            <a:ext cx="11232000" cy="4752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GB" dirty="0" smtClean="0"/>
              <a:t>Click on the icons below to insert a 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0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480484" y="1368425"/>
            <a:ext cx="5327651" cy="4752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383867" y="1368425"/>
            <a:ext cx="5327651" cy="4752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08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383867" y="1368425"/>
            <a:ext cx="5327651" cy="4752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80489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99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480484" y="1368425"/>
            <a:ext cx="5327651" cy="4752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6384358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02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6383867" y="1800225"/>
            <a:ext cx="5327651" cy="4320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480489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83867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</p:spTree>
    <p:extLst>
      <p:ext uri="{BB962C8B-B14F-4D97-AF65-F5344CB8AC3E}">
        <p14:creationId xmlns:p14="http://schemas.microsoft.com/office/powerpoint/2010/main" val="303359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480484" y="1800225"/>
            <a:ext cx="5327651" cy="4320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80484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6384358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3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480486" y="1800227"/>
            <a:ext cx="11231033" cy="43195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80486" y="1368000"/>
            <a:ext cx="11231033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78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480489" y="1800227"/>
            <a:ext cx="5327649" cy="43195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Chart Placeholder 15"/>
          <p:cNvSpPr>
            <a:spLocks noGrp="1"/>
          </p:cNvSpPr>
          <p:nvPr>
            <p:ph type="chart" sz="quarter" idx="20"/>
          </p:nvPr>
        </p:nvSpPr>
        <p:spPr>
          <a:xfrm>
            <a:off x="6383867" y="1800227"/>
            <a:ext cx="5327651" cy="43195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80489" y="1368000"/>
            <a:ext cx="5327649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83867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</p:spTree>
    <p:extLst>
      <p:ext uri="{BB962C8B-B14F-4D97-AF65-F5344CB8AC3E}">
        <p14:creationId xmlns:p14="http://schemas.microsoft.com/office/powerpoint/2010/main" val="30630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hart Placeholder 12"/>
          <p:cNvSpPr>
            <a:spLocks noGrp="1"/>
          </p:cNvSpPr>
          <p:nvPr>
            <p:ph type="chart" sz="quarter" idx="29"/>
          </p:nvPr>
        </p:nvSpPr>
        <p:spPr>
          <a:xfrm>
            <a:off x="480489" y="1800227"/>
            <a:ext cx="5327649" cy="1943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30"/>
          </p:nvPr>
        </p:nvSpPr>
        <p:spPr>
          <a:xfrm>
            <a:off x="6383867" y="1800227"/>
            <a:ext cx="5327651" cy="1943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Chart Placeholder 18"/>
          <p:cNvSpPr>
            <a:spLocks noGrp="1"/>
          </p:cNvSpPr>
          <p:nvPr>
            <p:ph type="chart" sz="quarter" idx="31"/>
          </p:nvPr>
        </p:nvSpPr>
        <p:spPr>
          <a:xfrm>
            <a:off x="480489" y="4259263"/>
            <a:ext cx="5327649" cy="1943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Chart Placeholder 28"/>
          <p:cNvSpPr>
            <a:spLocks noGrp="1"/>
          </p:cNvSpPr>
          <p:nvPr>
            <p:ph type="chart" sz="quarter" idx="32"/>
          </p:nvPr>
        </p:nvSpPr>
        <p:spPr>
          <a:xfrm>
            <a:off x="6383867" y="4259263"/>
            <a:ext cx="5327651" cy="1943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1" hasCustomPrompt="1"/>
          </p:nvPr>
        </p:nvSpPr>
        <p:spPr>
          <a:xfrm>
            <a:off x="480000" y="3825875"/>
            <a:ext cx="5327165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2" hasCustomPrompt="1"/>
          </p:nvPr>
        </p:nvSpPr>
        <p:spPr>
          <a:xfrm>
            <a:off x="480000" y="1368424"/>
            <a:ext cx="5328000" cy="396000"/>
          </a:xfrm>
        </p:spPr>
        <p:txBody>
          <a:bodyPr/>
          <a:lstStyle>
            <a:lvl1pPr>
              <a:defRPr sz="2400" baseline="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 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3" hasCustomPrompt="1"/>
          </p:nvPr>
        </p:nvSpPr>
        <p:spPr>
          <a:xfrm>
            <a:off x="6383874" y="1368424"/>
            <a:ext cx="5331884" cy="395288"/>
          </a:xfrm>
        </p:spPr>
        <p:txBody>
          <a:bodyPr/>
          <a:lstStyle>
            <a:lvl1pPr>
              <a:defRPr sz="2400" baseline="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24" hasCustomPrompt="1"/>
          </p:nvPr>
        </p:nvSpPr>
        <p:spPr>
          <a:xfrm>
            <a:off x="6383874" y="3825875"/>
            <a:ext cx="5331884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</p:spTree>
    <p:extLst>
      <p:ext uri="{BB962C8B-B14F-4D97-AF65-F5344CB8AC3E}">
        <p14:creationId xmlns:p14="http://schemas.microsoft.com/office/powerpoint/2010/main" val="345036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383867" y="1368425"/>
            <a:ext cx="5327651" cy="4752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80486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06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80000" y="1368000"/>
            <a:ext cx="11232000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55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383867" y="1368427"/>
            <a:ext cx="5328000" cy="4319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80489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78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sz="quarter" idx="12" hasCustomPrompt="1"/>
          </p:nvPr>
        </p:nvSpPr>
        <p:spPr>
          <a:xfrm>
            <a:off x="480000" y="1368000"/>
            <a:ext cx="11232000" cy="4320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GB" dirty="0" smtClean="0"/>
              <a:t>Click on the icons below to insert a 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07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480484" y="1368839"/>
            <a:ext cx="5327651" cy="4319588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383867" y="1368427"/>
            <a:ext cx="5327651" cy="4319588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037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Conten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383867" y="1368427"/>
            <a:ext cx="5327651" cy="4319588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80489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1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Tex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383872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480484" y="1368427"/>
            <a:ext cx="5327651" cy="4319588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32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Char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6383867" y="1800225"/>
            <a:ext cx="5327651" cy="3888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480489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83867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90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, Tex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480484" y="1800225"/>
            <a:ext cx="5327651" cy="3888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80484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383872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135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hart Placeholder 15"/>
          <p:cNvSpPr>
            <a:spLocks noGrp="1"/>
          </p:cNvSpPr>
          <p:nvPr>
            <p:ph type="chart" sz="quarter" idx="19"/>
          </p:nvPr>
        </p:nvSpPr>
        <p:spPr>
          <a:xfrm>
            <a:off x="480486" y="1800226"/>
            <a:ext cx="11231033" cy="38877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80486" y="1368000"/>
            <a:ext cx="11231033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93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hart Placeholder 15"/>
          <p:cNvSpPr>
            <a:spLocks noGrp="1"/>
          </p:cNvSpPr>
          <p:nvPr>
            <p:ph type="chart" sz="quarter" idx="19"/>
          </p:nvPr>
        </p:nvSpPr>
        <p:spPr>
          <a:xfrm>
            <a:off x="480489" y="1800226"/>
            <a:ext cx="5327649" cy="38877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Chart Placeholder 17"/>
          <p:cNvSpPr>
            <a:spLocks noGrp="1"/>
          </p:cNvSpPr>
          <p:nvPr>
            <p:ph type="chart" sz="quarter" idx="20"/>
          </p:nvPr>
        </p:nvSpPr>
        <p:spPr>
          <a:xfrm>
            <a:off x="6383874" y="1800226"/>
            <a:ext cx="5331884" cy="38877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80489" y="1368000"/>
            <a:ext cx="5327649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83867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070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480484" y="1368425"/>
            <a:ext cx="5327651" cy="4752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6384353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2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Click to edit case study title</a:t>
            </a:r>
            <a:endParaRPr lang="en-US" dirty="0"/>
          </a:p>
        </p:txBody>
      </p:sp>
      <p:pic>
        <p:nvPicPr>
          <p:cNvPr id="5" name="Picture 4" descr="Quote-Marks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2546" y="3223025"/>
            <a:ext cx="268549" cy="170688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480000" y="3033691"/>
            <a:ext cx="36000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4297538" y="1368000"/>
            <a:ext cx="7417537" cy="360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0"/>
            <a:tileRect/>
          </a:gra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50800" dir="540000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0" rIns="144000" bIns="240000" rtlCol="0" anchor="t" anchorCtr="0">
            <a:noAutofit/>
          </a:bodyPr>
          <a:lstStyle/>
          <a:p>
            <a:pPr defTabSz="609585">
              <a:lnSpc>
                <a:spcPts val="2600"/>
              </a:lnSpc>
            </a:pPr>
            <a:r>
              <a:rPr lang="en-GB" sz="2400" dirty="0">
                <a:solidFill>
                  <a:srgbClr val="FFFFFF"/>
                </a:solidFill>
              </a:rPr>
              <a:t>Issue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4297532" y="1728085"/>
            <a:ext cx="7417535" cy="1295919"/>
          </a:xfrm>
          <a:prstGeom prst="rect">
            <a:avLst/>
          </a:prstGeom>
          <a:solidFill>
            <a:schemeClr val="bg2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38100" dir="5400000" algn="tl" rotWithShape="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48000" rIns="144000" bIns="240000" rtlCol="0" anchor="t" anchorCtr="0">
            <a:noAutofit/>
          </a:bodyPr>
          <a:lstStyle/>
          <a:p>
            <a:pPr defTabSz="609585"/>
            <a:endParaRPr lang="en-US" sz="2400" dirty="0">
              <a:solidFill>
                <a:srgbClr val="C7C6CA">
                  <a:lumMod val="50000"/>
                </a:srgbClr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4305774" y="1728792"/>
            <a:ext cx="7409303" cy="1150937"/>
          </a:xfrm>
        </p:spPr>
        <p:txBody>
          <a:bodyPr lIns="108000" tIns="36000" rIns="108000" bIns="180000" anchor="t"/>
          <a:lstStyle>
            <a:lvl1pPr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 dirty="0" smtClean="0"/>
              <a:t>Click to edit text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480000" y="1368000"/>
            <a:ext cx="3598333" cy="15117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6" hasCustomPrompt="1"/>
          </p:nvPr>
        </p:nvSpPr>
        <p:spPr>
          <a:xfrm>
            <a:off x="4296834" y="6345215"/>
            <a:ext cx="7418917" cy="216412"/>
          </a:xfrm>
        </p:spPr>
        <p:txBody>
          <a:bodyPr/>
          <a:lstStyle>
            <a:lvl1pPr>
              <a:defRPr sz="1333" baseline="0"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 sz="1333"/>
            </a:lvl2pPr>
            <a:lvl3pPr>
              <a:defRPr sz="1333"/>
            </a:lvl3pPr>
            <a:lvl4pPr>
              <a:defRPr sz="1333"/>
            </a:lvl4pPr>
            <a:lvl5pPr>
              <a:defRPr sz="1333"/>
            </a:lvl5pPr>
          </a:lstStyle>
          <a:p>
            <a:pPr lvl="0"/>
            <a:r>
              <a:rPr lang="en-GB" dirty="0" smtClean="0"/>
              <a:t>Click to edit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7" hasCustomPrompt="1"/>
          </p:nvPr>
        </p:nvSpPr>
        <p:spPr>
          <a:xfrm>
            <a:off x="955800" y="3162137"/>
            <a:ext cx="3124200" cy="3029119"/>
          </a:xfrm>
        </p:spPr>
        <p:txBody>
          <a:bodyPr/>
          <a:lstStyle>
            <a:lvl1pPr>
              <a:defRPr sz="2400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</a:lstStyle>
          <a:p>
            <a:pPr lvl="0"/>
            <a:r>
              <a:rPr lang="en-GB" dirty="0" smtClean="0"/>
              <a:t>Click to edit quote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297538" y="3024000"/>
            <a:ext cx="7417537" cy="36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16200000" scaled="0"/>
            <a:tileRect/>
          </a:gra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50800" dir="540000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0" rIns="144000" bIns="240000" rtlCol="0" anchor="t" anchorCtr="0">
            <a:noAutofit/>
          </a:bodyPr>
          <a:lstStyle/>
          <a:p>
            <a:pPr defTabSz="609585">
              <a:lnSpc>
                <a:spcPts val="2600"/>
              </a:lnSpc>
            </a:pPr>
            <a:r>
              <a:rPr lang="en-GB" sz="2400" dirty="0">
                <a:solidFill>
                  <a:srgbClr val="FFFFFF"/>
                </a:solidFill>
              </a:rPr>
              <a:t>Temenos solution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4297539" y="3384000"/>
            <a:ext cx="7417535" cy="1296000"/>
          </a:xfrm>
          <a:prstGeom prst="rect">
            <a:avLst/>
          </a:prstGeom>
          <a:solidFill>
            <a:schemeClr val="bg2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38100" dir="5400000" algn="tl" rotWithShape="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48000" rIns="144000" bIns="240000" rtlCol="0" anchor="t" anchorCtr="0">
            <a:noAutofit/>
          </a:bodyPr>
          <a:lstStyle/>
          <a:p>
            <a:pPr defTabSz="609585"/>
            <a:endParaRPr lang="en-US" sz="2133" dirty="0">
              <a:solidFill>
                <a:srgbClr val="0F2850"/>
              </a:solidFill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4305774" y="3384549"/>
            <a:ext cx="7409983" cy="1150939"/>
          </a:xfrm>
        </p:spPr>
        <p:txBody>
          <a:bodyPr lIns="108000" tIns="36000" rIns="108000" bIns="180000" anchor="t"/>
          <a:lstStyle>
            <a:lvl1pPr>
              <a:defRPr sz="2400">
                <a:solidFill>
                  <a:schemeClr val="accent1"/>
                </a:solidFill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 dirty="0" smtClean="0"/>
              <a:t>Click to edit text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297538" y="4680000"/>
            <a:ext cx="7417537" cy="360000"/>
          </a:xfrm>
          <a:prstGeom prst="rect">
            <a:avLst/>
          </a:prstGeom>
          <a:gradFill flip="none" rotWithShape="1">
            <a:gsLst>
              <a:gs pos="20000">
                <a:schemeClr val="accent2">
                  <a:lumMod val="50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16200000" scaled="0"/>
            <a:tileRect/>
          </a:gra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50800" dir="540000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0" rIns="144000" bIns="240000" rtlCol="0" anchor="t" anchorCtr="0">
            <a:noAutofit/>
          </a:bodyPr>
          <a:lstStyle/>
          <a:p>
            <a:pPr defTabSz="609585">
              <a:lnSpc>
                <a:spcPts val="2600"/>
              </a:lnSpc>
            </a:pPr>
            <a:r>
              <a:rPr lang="en-GB" sz="2400" dirty="0">
                <a:solidFill>
                  <a:srgbClr val="FFFFFF"/>
                </a:solidFill>
              </a:rPr>
              <a:t>The impact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4297532" y="5040002"/>
            <a:ext cx="7417535" cy="1298455"/>
          </a:xfrm>
          <a:prstGeom prst="rect">
            <a:avLst/>
          </a:prstGeom>
          <a:solidFill>
            <a:schemeClr val="bg2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38100" dir="5400000" algn="tl" rotWithShape="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48000" rIns="144000" bIns="240000" rtlCol="0" anchor="t" anchorCtr="0">
            <a:noAutofit/>
          </a:bodyPr>
          <a:lstStyle/>
          <a:p>
            <a:pPr defTabSz="609585"/>
            <a:endParaRPr lang="en-US" sz="2133" dirty="0">
              <a:solidFill>
                <a:srgbClr val="227C8D"/>
              </a:solidFill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4305300" y="5040317"/>
            <a:ext cx="7410451" cy="1150937"/>
          </a:xfrm>
        </p:spPr>
        <p:txBody>
          <a:bodyPr lIns="108000" tIns="36000" rIns="108000" bIns="180000" anchor="t"/>
          <a:lstStyle>
            <a:lvl1pPr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24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2400">
                <a:solidFill>
                  <a:schemeClr val="accent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GB" dirty="0" smtClean="0"/>
              <a:t>Click to edit text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3642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3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67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1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383867" y="1368426"/>
            <a:ext cx="5327651" cy="47513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80489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2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sz="quarter" idx="12" hasCustomPrompt="1"/>
          </p:nvPr>
        </p:nvSpPr>
        <p:spPr>
          <a:xfrm>
            <a:off x="480000" y="1368000"/>
            <a:ext cx="11232000" cy="4752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GB" dirty="0" smtClean="0"/>
              <a:t>Click on the icons below to insert a 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1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480484" y="1368425"/>
            <a:ext cx="5327651" cy="4752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383867" y="1368425"/>
            <a:ext cx="5327651" cy="4752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8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383867" y="1368425"/>
            <a:ext cx="5327651" cy="4752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80489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1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480484" y="1368425"/>
            <a:ext cx="5327651" cy="4752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6384358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88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6383867" y="1800225"/>
            <a:ext cx="5327651" cy="4320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480489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83867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</p:spTree>
    <p:extLst>
      <p:ext uri="{BB962C8B-B14F-4D97-AF65-F5344CB8AC3E}">
        <p14:creationId xmlns:p14="http://schemas.microsoft.com/office/powerpoint/2010/main" val="4496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6383867" y="1800225"/>
            <a:ext cx="5327651" cy="4320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480486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83867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</p:spTree>
    <p:extLst>
      <p:ext uri="{BB962C8B-B14F-4D97-AF65-F5344CB8AC3E}">
        <p14:creationId xmlns:p14="http://schemas.microsoft.com/office/powerpoint/2010/main" val="108507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480484" y="1800225"/>
            <a:ext cx="5327651" cy="4320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80484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6384358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48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480486" y="1800227"/>
            <a:ext cx="11231033" cy="43195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80486" y="1368000"/>
            <a:ext cx="11231033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25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480489" y="1800227"/>
            <a:ext cx="5327649" cy="43195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Chart Placeholder 15"/>
          <p:cNvSpPr>
            <a:spLocks noGrp="1"/>
          </p:cNvSpPr>
          <p:nvPr>
            <p:ph type="chart" sz="quarter" idx="20"/>
          </p:nvPr>
        </p:nvSpPr>
        <p:spPr>
          <a:xfrm>
            <a:off x="6383867" y="1800227"/>
            <a:ext cx="5327651" cy="43195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80489" y="1368000"/>
            <a:ext cx="5327649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83867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</p:spTree>
    <p:extLst>
      <p:ext uri="{BB962C8B-B14F-4D97-AF65-F5344CB8AC3E}">
        <p14:creationId xmlns:p14="http://schemas.microsoft.com/office/powerpoint/2010/main" val="228994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hart Placeholder 12"/>
          <p:cNvSpPr>
            <a:spLocks noGrp="1"/>
          </p:cNvSpPr>
          <p:nvPr>
            <p:ph type="chart" sz="quarter" idx="29"/>
          </p:nvPr>
        </p:nvSpPr>
        <p:spPr>
          <a:xfrm>
            <a:off x="480489" y="1800227"/>
            <a:ext cx="5327649" cy="1943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30"/>
          </p:nvPr>
        </p:nvSpPr>
        <p:spPr>
          <a:xfrm>
            <a:off x="6383867" y="1800227"/>
            <a:ext cx="5327651" cy="1943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Chart Placeholder 18"/>
          <p:cNvSpPr>
            <a:spLocks noGrp="1"/>
          </p:cNvSpPr>
          <p:nvPr>
            <p:ph type="chart" sz="quarter" idx="31"/>
          </p:nvPr>
        </p:nvSpPr>
        <p:spPr>
          <a:xfrm>
            <a:off x="480489" y="4259263"/>
            <a:ext cx="5327649" cy="1943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Chart Placeholder 28"/>
          <p:cNvSpPr>
            <a:spLocks noGrp="1"/>
          </p:cNvSpPr>
          <p:nvPr>
            <p:ph type="chart" sz="quarter" idx="32"/>
          </p:nvPr>
        </p:nvSpPr>
        <p:spPr>
          <a:xfrm>
            <a:off x="6383867" y="4259263"/>
            <a:ext cx="5327651" cy="1943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1" hasCustomPrompt="1"/>
          </p:nvPr>
        </p:nvSpPr>
        <p:spPr>
          <a:xfrm>
            <a:off x="480000" y="3825875"/>
            <a:ext cx="5327165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2" hasCustomPrompt="1"/>
          </p:nvPr>
        </p:nvSpPr>
        <p:spPr>
          <a:xfrm>
            <a:off x="480000" y="1368424"/>
            <a:ext cx="5328000" cy="396000"/>
          </a:xfrm>
        </p:spPr>
        <p:txBody>
          <a:bodyPr/>
          <a:lstStyle>
            <a:lvl1pPr>
              <a:defRPr sz="2400" baseline="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 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3" hasCustomPrompt="1"/>
          </p:nvPr>
        </p:nvSpPr>
        <p:spPr>
          <a:xfrm>
            <a:off x="6383874" y="1368424"/>
            <a:ext cx="5331884" cy="395288"/>
          </a:xfrm>
        </p:spPr>
        <p:txBody>
          <a:bodyPr/>
          <a:lstStyle>
            <a:lvl1pPr>
              <a:defRPr sz="2400" baseline="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24" hasCustomPrompt="1"/>
          </p:nvPr>
        </p:nvSpPr>
        <p:spPr>
          <a:xfrm>
            <a:off x="6383874" y="3825875"/>
            <a:ext cx="5331884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</p:spTree>
    <p:extLst>
      <p:ext uri="{BB962C8B-B14F-4D97-AF65-F5344CB8AC3E}">
        <p14:creationId xmlns:p14="http://schemas.microsoft.com/office/powerpoint/2010/main" val="107574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80000" y="1368000"/>
            <a:ext cx="11232000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75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383867" y="1368427"/>
            <a:ext cx="5328000" cy="4319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80489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252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sz="quarter" idx="12" hasCustomPrompt="1"/>
          </p:nvPr>
        </p:nvSpPr>
        <p:spPr>
          <a:xfrm>
            <a:off x="480000" y="1368000"/>
            <a:ext cx="11232000" cy="4320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GB" dirty="0" smtClean="0"/>
              <a:t>Click on the icons below to insert a 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57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480484" y="1368839"/>
            <a:ext cx="5327651" cy="4319588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383867" y="1368427"/>
            <a:ext cx="5327651" cy="4319588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161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Conten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383867" y="1368427"/>
            <a:ext cx="5327651" cy="4319588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80489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093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Tex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383872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480484" y="1368427"/>
            <a:ext cx="5327651" cy="4319588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089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480484" y="1800225"/>
            <a:ext cx="5327651" cy="4320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80484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6384353" y="1368425"/>
            <a:ext cx="5327649" cy="4752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74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, Char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6383867" y="1800225"/>
            <a:ext cx="5327651" cy="3888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 hasCustomPrompt="1"/>
          </p:nvPr>
        </p:nvSpPr>
        <p:spPr>
          <a:xfrm>
            <a:off x="480489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on the icons below to insert a </a:t>
            </a:r>
            <a:br>
              <a:rPr lang="en-GB" dirty="0" smtClean="0"/>
            </a:br>
            <a:r>
              <a:rPr lang="en-GB" dirty="0" smtClean="0"/>
              <a:t>table, chart, graphic, image or film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83867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137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, Tex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9"/>
          </p:nvPr>
        </p:nvSpPr>
        <p:spPr>
          <a:xfrm>
            <a:off x="480484" y="1800225"/>
            <a:ext cx="5327651" cy="3888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80484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383872" y="1368425"/>
            <a:ext cx="5327649" cy="43200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84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hart Placeholder 15"/>
          <p:cNvSpPr>
            <a:spLocks noGrp="1"/>
          </p:cNvSpPr>
          <p:nvPr>
            <p:ph type="chart" sz="quarter" idx="19"/>
          </p:nvPr>
        </p:nvSpPr>
        <p:spPr>
          <a:xfrm>
            <a:off x="480486" y="1800226"/>
            <a:ext cx="11231033" cy="38877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80486" y="1368000"/>
            <a:ext cx="11231033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05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&amp;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hart Placeholder 15"/>
          <p:cNvSpPr>
            <a:spLocks noGrp="1"/>
          </p:cNvSpPr>
          <p:nvPr>
            <p:ph type="chart" sz="quarter" idx="19"/>
          </p:nvPr>
        </p:nvSpPr>
        <p:spPr>
          <a:xfrm>
            <a:off x="480489" y="1800226"/>
            <a:ext cx="5327649" cy="38877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Chart Placeholder 17"/>
          <p:cNvSpPr>
            <a:spLocks noGrp="1"/>
          </p:cNvSpPr>
          <p:nvPr>
            <p:ph type="chart" sz="quarter" idx="20"/>
          </p:nvPr>
        </p:nvSpPr>
        <p:spPr>
          <a:xfrm>
            <a:off x="6383874" y="1800226"/>
            <a:ext cx="5331884" cy="38877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80489" y="1368000"/>
            <a:ext cx="5327649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383867" y="1368425"/>
            <a:ext cx="5327651" cy="396000"/>
          </a:xfrm>
        </p:spPr>
        <p:txBody>
          <a:bodyPr/>
          <a:lstStyle>
            <a:lvl1pPr>
              <a:defRPr sz="2400">
                <a:solidFill>
                  <a:srgbClr val="005294"/>
                </a:solidFill>
              </a:defRPr>
            </a:lvl1pPr>
            <a:lvl2pPr>
              <a:defRPr sz="2400">
                <a:solidFill>
                  <a:srgbClr val="005294"/>
                </a:solidFill>
              </a:defRPr>
            </a:lvl2pPr>
            <a:lvl3pPr>
              <a:defRPr sz="2400">
                <a:solidFill>
                  <a:srgbClr val="005294"/>
                </a:solidFill>
              </a:defRPr>
            </a:lvl3pPr>
            <a:lvl4pPr>
              <a:defRPr sz="2400">
                <a:solidFill>
                  <a:srgbClr val="005294"/>
                </a:solidFill>
              </a:defRPr>
            </a:lvl4pPr>
            <a:lvl5pPr>
              <a:defRPr sz="2400">
                <a:solidFill>
                  <a:srgbClr val="005294"/>
                </a:solidFill>
              </a:defRPr>
            </a:lvl5pPr>
          </a:lstStyle>
          <a:p>
            <a:pPr lvl="0"/>
            <a:r>
              <a:rPr lang="en-GB" dirty="0" smtClean="0"/>
              <a:t>Click to edit chart title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80484" y="5759451"/>
            <a:ext cx="11232000" cy="504000"/>
          </a:xfrm>
          <a:gradFill flip="none" rotWithShape="1">
            <a:gsLst>
              <a:gs pos="0">
                <a:srgbClr val="0F2850"/>
              </a:gs>
              <a:gs pos="100000">
                <a:srgbClr val="081428"/>
              </a:gs>
            </a:gsLst>
            <a:lin ang="5400000" scaled="0"/>
            <a:tileRect/>
          </a:gradFill>
          <a:effectLst>
            <a:outerShdw blurRad="152400" dist="50800" dir="5400000" algn="tl" rotWithShape="0">
              <a:srgbClr val="000000">
                <a:alpha val="20000"/>
              </a:srgbClr>
            </a:outerShdw>
          </a:effectLst>
        </p:spPr>
        <p:txBody>
          <a:bodyPr lIns="108000" tIns="180000" rIns="108000" bIns="180000" anchor="ctr" anchorCtr="0"/>
          <a:lstStyle>
            <a:lvl1pPr algn="ctr">
              <a:lnSpc>
                <a:spcPts val="2600"/>
              </a:lnSpc>
              <a:defRPr sz="2667" baseline="0">
                <a:solidFill>
                  <a:schemeClr val="bg1"/>
                </a:solidFill>
              </a:defRPr>
            </a:lvl1pPr>
          </a:lstStyle>
          <a:p>
            <a:pPr algn="ctr">
              <a:lnSpc>
                <a:spcPts val="1950"/>
              </a:lnSpc>
            </a:pPr>
            <a:r>
              <a:rPr lang="en-GB" dirty="0" smtClean="0">
                <a:solidFill>
                  <a:schemeClr val="bg1"/>
                </a:solidFill>
              </a:rPr>
              <a:t>Click to insert summary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59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Click to edit case study title</a:t>
            </a:r>
            <a:endParaRPr lang="en-US" dirty="0"/>
          </a:p>
        </p:txBody>
      </p:sp>
      <p:pic>
        <p:nvPicPr>
          <p:cNvPr id="5" name="Picture 4" descr="Quote-Marks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2546" y="3223025"/>
            <a:ext cx="268549" cy="170688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480000" y="3033691"/>
            <a:ext cx="36000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4297538" y="1368000"/>
            <a:ext cx="7417537" cy="360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0"/>
            <a:tileRect/>
          </a:gra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50800" dir="540000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0" rIns="144000" bIns="240000" rtlCol="0" anchor="t" anchorCtr="0">
            <a:noAutofit/>
          </a:bodyPr>
          <a:lstStyle/>
          <a:p>
            <a:pPr defTabSz="609585">
              <a:lnSpc>
                <a:spcPts val="2600"/>
              </a:lnSpc>
            </a:pPr>
            <a:r>
              <a:rPr lang="en-GB" sz="2400" dirty="0">
                <a:solidFill>
                  <a:srgbClr val="FFFFFF"/>
                </a:solidFill>
              </a:rPr>
              <a:t>Issue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4297532" y="1728085"/>
            <a:ext cx="7417535" cy="1295919"/>
          </a:xfrm>
          <a:prstGeom prst="rect">
            <a:avLst/>
          </a:prstGeom>
          <a:solidFill>
            <a:schemeClr val="bg2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38100" dir="5400000" algn="tl" rotWithShape="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48000" rIns="144000" bIns="240000" rtlCol="0" anchor="t" anchorCtr="0">
            <a:noAutofit/>
          </a:bodyPr>
          <a:lstStyle/>
          <a:p>
            <a:pPr defTabSz="609585"/>
            <a:endParaRPr lang="en-US" sz="2400" dirty="0">
              <a:solidFill>
                <a:srgbClr val="C7C6CA">
                  <a:lumMod val="50000"/>
                </a:srgbClr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4305774" y="1728792"/>
            <a:ext cx="7409303" cy="1150937"/>
          </a:xfrm>
        </p:spPr>
        <p:txBody>
          <a:bodyPr lIns="108000" tIns="36000" rIns="108000" bIns="180000" anchor="t"/>
          <a:lstStyle>
            <a:lvl1pPr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 dirty="0" smtClean="0"/>
              <a:t>Click to edit text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480000" y="1368000"/>
            <a:ext cx="3598333" cy="15117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6" hasCustomPrompt="1"/>
          </p:nvPr>
        </p:nvSpPr>
        <p:spPr>
          <a:xfrm>
            <a:off x="4296834" y="6345215"/>
            <a:ext cx="7418917" cy="216412"/>
          </a:xfrm>
        </p:spPr>
        <p:txBody>
          <a:bodyPr/>
          <a:lstStyle>
            <a:lvl1pPr>
              <a:defRPr sz="1333" baseline="0"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 sz="1333"/>
            </a:lvl2pPr>
            <a:lvl3pPr>
              <a:defRPr sz="1333"/>
            </a:lvl3pPr>
            <a:lvl4pPr>
              <a:defRPr sz="1333"/>
            </a:lvl4pPr>
            <a:lvl5pPr>
              <a:defRPr sz="1333"/>
            </a:lvl5pPr>
          </a:lstStyle>
          <a:p>
            <a:pPr lvl="0"/>
            <a:r>
              <a:rPr lang="en-GB" dirty="0" smtClean="0"/>
              <a:t>Click to edit source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7" hasCustomPrompt="1"/>
          </p:nvPr>
        </p:nvSpPr>
        <p:spPr>
          <a:xfrm>
            <a:off x="955800" y="3162137"/>
            <a:ext cx="3124200" cy="3029119"/>
          </a:xfrm>
        </p:spPr>
        <p:txBody>
          <a:bodyPr/>
          <a:lstStyle>
            <a:lvl1pPr>
              <a:defRPr sz="2400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</a:lstStyle>
          <a:p>
            <a:pPr lvl="0"/>
            <a:r>
              <a:rPr lang="en-GB" dirty="0" smtClean="0"/>
              <a:t>Click to edit quote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297538" y="3024000"/>
            <a:ext cx="7417537" cy="36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16200000" scaled="0"/>
            <a:tileRect/>
          </a:gra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50800" dir="540000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0" rIns="144000" bIns="240000" rtlCol="0" anchor="t" anchorCtr="0">
            <a:noAutofit/>
          </a:bodyPr>
          <a:lstStyle/>
          <a:p>
            <a:pPr defTabSz="609585">
              <a:lnSpc>
                <a:spcPts val="2600"/>
              </a:lnSpc>
            </a:pPr>
            <a:r>
              <a:rPr lang="en-GB" sz="2400" dirty="0">
                <a:solidFill>
                  <a:srgbClr val="FFFFFF"/>
                </a:solidFill>
              </a:rPr>
              <a:t>Temenos solution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4297539" y="3384000"/>
            <a:ext cx="7417535" cy="1296000"/>
          </a:xfrm>
          <a:prstGeom prst="rect">
            <a:avLst/>
          </a:prstGeom>
          <a:solidFill>
            <a:schemeClr val="bg2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38100" dir="5400000" algn="tl" rotWithShape="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48000" rIns="144000" bIns="240000" rtlCol="0" anchor="t" anchorCtr="0">
            <a:noAutofit/>
          </a:bodyPr>
          <a:lstStyle/>
          <a:p>
            <a:pPr defTabSz="609585"/>
            <a:endParaRPr lang="en-US" sz="2133" dirty="0">
              <a:solidFill>
                <a:srgbClr val="0F2850"/>
              </a:solidFill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4305774" y="3384549"/>
            <a:ext cx="7409983" cy="1150939"/>
          </a:xfrm>
        </p:spPr>
        <p:txBody>
          <a:bodyPr lIns="108000" tIns="36000" rIns="108000" bIns="180000" anchor="t"/>
          <a:lstStyle>
            <a:lvl1pPr>
              <a:defRPr sz="2400">
                <a:solidFill>
                  <a:schemeClr val="accent1"/>
                </a:solidFill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 dirty="0" smtClean="0"/>
              <a:t>Click to edit text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297538" y="4680000"/>
            <a:ext cx="7417537" cy="360000"/>
          </a:xfrm>
          <a:prstGeom prst="rect">
            <a:avLst/>
          </a:prstGeom>
          <a:gradFill flip="none" rotWithShape="1">
            <a:gsLst>
              <a:gs pos="20000">
                <a:schemeClr val="accent2">
                  <a:lumMod val="50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16200000" scaled="0"/>
            <a:tileRect/>
          </a:gra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50800" dir="540000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0" rIns="144000" bIns="240000" rtlCol="0" anchor="t" anchorCtr="0">
            <a:noAutofit/>
          </a:bodyPr>
          <a:lstStyle/>
          <a:p>
            <a:pPr defTabSz="609585">
              <a:lnSpc>
                <a:spcPts val="2600"/>
              </a:lnSpc>
            </a:pPr>
            <a:r>
              <a:rPr lang="en-GB" sz="2400" dirty="0">
                <a:solidFill>
                  <a:srgbClr val="FFFFFF"/>
                </a:solidFill>
              </a:rPr>
              <a:t>The impact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4297532" y="5040002"/>
            <a:ext cx="7417535" cy="1298455"/>
          </a:xfrm>
          <a:prstGeom prst="rect">
            <a:avLst/>
          </a:prstGeom>
          <a:solidFill>
            <a:schemeClr val="bg2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52400" dist="38100" dir="5400000" algn="tl" rotWithShape="0">
              <a:srgbClr val="000000">
                <a:alpha val="30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44000" tIns="48000" rIns="144000" bIns="240000" rtlCol="0" anchor="t" anchorCtr="0">
            <a:noAutofit/>
          </a:bodyPr>
          <a:lstStyle/>
          <a:p>
            <a:pPr defTabSz="609585"/>
            <a:endParaRPr lang="en-US" sz="2133" dirty="0">
              <a:solidFill>
                <a:srgbClr val="227C8D"/>
              </a:solidFill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4305300" y="5040317"/>
            <a:ext cx="7410451" cy="1150937"/>
          </a:xfrm>
        </p:spPr>
        <p:txBody>
          <a:bodyPr lIns="108000" tIns="36000" rIns="108000" bIns="180000" anchor="t"/>
          <a:lstStyle>
            <a:lvl1pPr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24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2400">
                <a:solidFill>
                  <a:schemeClr val="accent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GB" dirty="0" smtClean="0"/>
              <a:t>Click to edit text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432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71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418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7C0E1-94A9-4224-A55D-2681E06967EA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9/30/2015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78628C-70BE-45C3-975F-2A6A8C99D9BA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441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172" y="717712"/>
            <a:ext cx="11273589" cy="802374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bg1"/>
                </a:solidFill>
                <a:latin typeface="Corbel" panose="020B0503020204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172" y="1461322"/>
            <a:ext cx="11273589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3190" y="6356350"/>
            <a:ext cx="2743200" cy="365125"/>
          </a:xfrm>
        </p:spPr>
        <p:txBody>
          <a:bodyPr/>
          <a:lstStyle/>
          <a:p>
            <a:fld id="{BF07C0E1-94A9-4224-A55D-2681E06967EA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9/30/2015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814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27.xml"/><Relationship Id="rId21" Type="http://schemas.openxmlformats.org/officeDocument/2006/relationships/slideLayout" Target="../slideLayouts/slideLayout45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5" Type="http://schemas.openxmlformats.org/officeDocument/2006/relationships/theme" Target="../theme/theme2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2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23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Relationship Id="rId22" Type="http://schemas.openxmlformats.org/officeDocument/2006/relationships/slideLayout" Target="../slideLayouts/slideLayout46.xml"/><Relationship Id="rId27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slideLayout" Target="../slideLayouts/slideLayout66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51.xml"/><Relationship Id="rId21" Type="http://schemas.openxmlformats.org/officeDocument/2006/relationships/slideLayout" Target="../slideLayouts/slideLayout69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slideLayout" Target="../slideLayouts/slideLayout65.xml"/><Relationship Id="rId25" Type="http://schemas.openxmlformats.org/officeDocument/2006/relationships/theme" Target="../theme/theme3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20" Type="http://schemas.openxmlformats.org/officeDocument/2006/relationships/slideLayout" Target="../slideLayouts/slideLayout68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24" Type="http://schemas.openxmlformats.org/officeDocument/2006/relationships/slideLayout" Target="../slideLayouts/slideLayout72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23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58.xml"/><Relationship Id="rId19" Type="http://schemas.openxmlformats.org/officeDocument/2006/relationships/slideLayout" Target="../slideLayouts/slideLayout67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Relationship Id="rId22" Type="http://schemas.openxmlformats.org/officeDocument/2006/relationships/slideLayout" Target="../slideLayouts/slideLayout70.xml"/><Relationship Id="rId27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slideLayout" Target="../slideLayouts/slideLayout85.xml"/><Relationship Id="rId18" Type="http://schemas.openxmlformats.org/officeDocument/2006/relationships/slideLayout" Target="../slideLayouts/slideLayout90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75.xml"/><Relationship Id="rId21" Type="http://schemas.openxmlformats.org/officeDocument/2006/relationships/slideLayout" Target="../slideLayouts/slideLayout93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17" Type="http://schemas.openxmlformats.org/officeDocument/2006/relationships/slideLayout" Target="../slideLayouts/slideLayout89.xml"/><Relationship Id="rId25" Type="http://schemas.openxmlformats.org/officeDocument/2006/relationships/theme" Target="../theme/theme4.xml"/><Relationship Id="rId2" Type="http://schemas.openxmlformats.org/officeDocument/2006/relationships/slideLayout" Target="../slideLayouts/slideLayout74.xml"/><Relationship Id="rId16" Type="http://schemas.openxmlformats.org/officeDocument/2006/relationships/slideLayout" Target="../slideLayouts/slideLayout88.xml"/><Relationship Id="rId20" Type="http://schemas.openxmlformats.org/officeDocument/2006/relationships/slideLayout" Target="../slideLayouts/slideLayout92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24" Type="http://schemas.openxmlformats.org/officeDocument/2006/relationships/slideLayout" Target="../slideLayouts/slideLayout96.xml"/><Relationship Id="rId5" Type="http://schemas.openxmlformats.org/officeDocument/2006/relationships/slideLayout" Target="../slideLayouts/slideLayout77.xml"/><Relationship Id="rId15" Type="http://schemas.openxmlformats.org/officeDocument/2006/relationships/slideLayout" Target="../slideLayouts/slideLayout87.xml"/><Relationship Id="rId23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91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slideLayout" Target="../slideLayouts/slideLayout86.xml"/><Relationship Id="rId22" Type="http://schemas.openxmlformats.org/officeDocument/2006/relationships/slideLayout" Target="../slideLayouts/slideLayout94.xml"/><Relationship Id="rId27" Type="http://schemas.openxmlformats.org/officeDocument/2006/relationships/image" Target="../media/image2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00" y="300085"/>
            <a:ext cx="11232000" cy="648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00" y="1368000"/>
            <a:ext cx="11232000" cy="475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  <a:p>
            <a:pPr lvl="5"/>
            <a:r>
              <a:rPr lang="en-GB" dirty="0" smtClean="0"/>
              <a:t>Sixth level</a:t>
            </a:r>
          </a:p>
          <a:p>
            <a:pPr lvl="6"/>
            <a:r>
              <a:rPr lang="en-GB" dirty="0" smtClean="0"/>
              <a:t>Seventh level</a:t>
            </a:r>
          </a:p>
          <a:p>
            <a:pPr lvl="7"/>
            <a:r>
              <a:rPr lang="en-GB" dirty="0" smtClean="0"/>
              <a:t>Eighth level</a:t>
            </a:r>
          </a:p>
          <a:p>
            <a:pPr lvl="8"/>
            <a:r>
              <a:rPr lang="en-GB" dirty="0" smtClean="0"/>
              <a:t>Ninth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02" y="6327868"/>
            <a:ext cx="1087500" cy="361051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480000" y="1056086"/>
            <a:ext cx="11232000" cy="1588"/>
          </a:xfrm>
          <a:prstGeom prst="line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508" y="6573231"/>
            <a:ext cx="1804651" cy="143100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/>
        </p:nvSpPr>
        <p:spPr>
          <a:xfrm>
            <a:off x="11248453" y="6511805"/>
            <a:ext cx="576000" cy="216000"/>
          </a:xfrm>
          <a:prstGeom prst="rect">
            <a:avLst/>
          </a:prstGeom>
        </p:spPr>
        <p:txBody>
          <a:bodyPr vert="horz" lIns="0" tIns="60960" rIns="121920" bIns="0" rtlCol="0" anchor="b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defTabSz="609585">
              <a:defRPr/>
            </a:pPr>
            <a:fld id="{EDC4102C-D2DC-9246-8B0A-5C1E0934C62F}" type="slidenum">
              <a:rPr lang="en-US" sz="1600" smtClean="0">
                <a:solidFill>
                  <a:srgbClr val="005294"/>
                </a:solidFill>
              </a:rPr>
              <a:pPr defTabSz="609585">
                <a:defRPr/>
              </a:pPr>
              <a:t>‹#›</a:t>
            </a:fld>
            <a:endParaRPr lang="en-US" sz="1600" dirty="0">
              <a:solidFill>
                <a:srgbClr val="0052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54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</p:sldLayoutIdLst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609585" rtl="0" eaLnBrk="1" latinLnBrk="0" hangingPunct="1">
        <a:lnSpc>
          <a:spcPts val="32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tabLst>
          <a:tab pos="243411" algn="l"/>
        </a:tabLst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87993" indent="-287993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623984" indent="-287993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59976" indent="-287993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5968" indent="-287993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Calibri"/>
        <a:buChar char="–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631959" indent="-287993" algn="l" defTabSz="609585" rtl="0" eaLnBrk="1" latinLnBrk="0" hangingPunct="1"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967951" indent="-287993" algn="l" defTabSz="609585" rtl="0" eaLnBrk="1" latinLnBrk="0" hangingPunct="1">
        <a:spcBef>
          <a:spcPts val="0"/>
        </a:spcBef>
        <a:spcAft>
          <a:spcPts val="800"/>
        </a:spcAft>
        <a:buFont typeface="Calibri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303942" indent="-287993" algn="l" defTabSz="609585" rtl="0" eaLnBrk="1" latinLnBrk="0" hangingPunct="1"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2639934" indent="-287993" algn="l" defTabSz="609585" rtl="0" eaLnBrk="1" latinLnBrk="0" hangingPunct="1"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00" y="300085"/>
            <a:ext cx="11232000" cy="648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00" y="1368000"/>
            <a:ext cx="11232000" cy="475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  <a:p>
            <a:pPr lvl="5"/>
            <a:r>
              <a:rPr lang="en-GB" dirty="0" smtClean="0"/>
              <a:t>Sixth level</a:t>
            </a:r>
          </a:p>
          <a:p>
            <a:pPr lvl="6"/>
            <a:r>
              <a:rPr lang="en-GB" dirty="0" smtClean="0"/>
              <a:t>Seventh level</a:t>
            </a:r>
          </a:p>
          <a:p>
            <a:pPr lvl="7"/>
            <a:r>
              <a:rPr lang="en-GB" dirty="0" smtClean="0"/>
              <a:t>Eighth level</a:t>
            </a:r>
          </a:p>
          <a:p>
            <a:pPr lvl="8"/>
            <a:r>
              <a:rPr lang="en-GB" dirty="0" smtClean="0"/>
              <a:t>Ninth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02" y="6327868"/>
            <a:ext cx="1087500" cy="361051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480000" y="1056086"/>
            <a:ext cx="11232000" cy="1588"/>
          </a:xfrm>
          <a:prstGeom prst="line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508" y="6573231"/>
            <a:ext cx="1804651" cy="143100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/>
        </p:nvSpPr>
        <p:spPr>
          <a:xfrm>
            <a:off x="11248453" y="6511805"/>
            <a:ext cx="576000" cy="216000"/>
          </a:xfrm>
          <a:prstGeom prst="rect">
            <a:avLst/>
          </a:prstGeom>
        </p:spPr>
        <p:txBody>
          <a:bodyPr vert="horz" lIns="0" tIns="60960" rIns="121920" bIns="0" rtlCol="0" anchor="b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defTabSz="609585">
              <a:defRPr/>
            </a:pPr>
            <a:fld id="{EDC4102C-D2DC-9246-8B0A-5C1E0934C62F}" type="slidenum">
              <a:rPr lang="en-US" sz="1600" smtClean="0">
                <a:solidFill>
                  <a:srgbClr val="005294"/>
                </a:solidFill>
              </a:rPr>
              <a:pPr defTabSz="609585">
                <a:defRPr/>
              </a:pPr>
              <a:t>‹#›</a:t>
            </a:fld>
            <a:endParaRPr lang="en-US" sz="1600" dirty="0">
              <a:solidFill>
                <a:srgbClr val="0052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59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  <p:sldLayoutId id="2147483706" r:id="rId21"/>
    <p:sldLayoutId id="2147483707" r:id="rId22"/>
    <p:sldLayoutId id="2147483708" r:id="rId23"/>
    <p:sldLayoutId id="2147483709" r:id="rId24"/>
  </p:sldLayoutIdLst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609585" rtl="0" eaLnBrk="1" latinLnBrk="0" hangingPunct="1">
        <a:lnSpc>
          <a:spcPts val="32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tabLst>
          <a:tab pos="243411" algn="l"/>
        </a:tabLst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87993" indent="-287993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623984" indent="-287993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59976" indent="-287993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5968" indent="-287993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Calibri"/>
        <a:buChar char="–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631959" indent="-287993" algn="l" defTabSz="609585" rtl="0" eaLnBrk="1" latinLnBrk="0" hangingPunct="1"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967951" indent="-287993" algn="l" defTabSz="609585" rtl="0" eaLnBrk="1" latinLnBrk="0" hangingPunct="1">
        <a:spcBef>
          <a:spcPts val="0"/>
        </a:spcBef>
        <a:spcAft>
          <a:spcPts val="800"/>
        </a:spcAft>
        <a:buFont typeface="Calibri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303942" indent="-287993" algn="l" defTabSz="609585" rtl="0" eaLnBrk="1" latinLnBrk="0" hangingPunct="1"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2639934" indent="-287993" algn="l" defTabSz="609585" rtl="0" eaLnBrk="1" latinLnBrk="0" hangingPunct="1"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00" y="300085"/>
            <a:ext cx="11232000" cy="648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00" y="1368000"/>
            <a:ext cx="11232000" cy="475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  <a:p>
            <a:pPr lvl="5"/>
            <a:r>
              <a:rPr lang="en-GB" dirty="0" smtClean="0"/>
              <a:t>Sixth level</a:t>
            </a:r>
          </a:p>
          <a:p>
            <a:pPr lvl="6"/>
            <a:r>
              <a:rPr lang="en-GB" dirty="0" smtClean="0"/>
              <a:t>Seventh level</a:t>
            </a:r>
          </a:p>
          <a:p>
            <a:pPr lvl="7"/>
            <a:r>
              <a:rPr lang="en-GB" dirty="0" smtClean="0"/>
              <a:t>Eighth level</a:t>
            </a:r>
          </a:p>
          <a:p>
            <a:pPr lvl="8"/>
            <a:r>
              <a:rPr lang="en-GB" dirty="0" smtClean="0"/>
              <a:t>Ninth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03" y="6327869"/>
            <a:ext cx="1087500" cy="361051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480000" y="1056087"/>
            <a:ext cx="11232000" cy="1588"/>
          </a:xfrm>
          <a:prstGeom prst="line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508" y="6573231"/>
            <a:ext cx="1804651" cy="143100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/>
        </p:nvSpPr>
        <p:spPr>
          <a:xfrm>
            <a:off x="11248453" y="6511805"/>
            <a:ext cx="576000" cy="216000"/>
          </a:xfrm>
          <a:prstGeom prst="rect">
            <a:avLst/>
          </a:prstGeom>
        </p:spPr>
        <p:txBody>
          <a:bodyPr vert="horz" lIns="0" tIns="60960" rIns="121920" bIns="0" rtlCol="0" anchor="b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defTabSz="609585">
              <a:defRPr/>
            </a:pPr>
            <a:fld id="{EDC4102C-D2DC-9246-8B0A-5C1E0934C62F}" type="slidenum">
              <a:rPr lang="en-US" sz="1600" smtClean="0">
                <a:solidFill>
                  <a:srgbClr val="005294"/>
                </a:solidFill>
              </a:rPr>
              <a:pPr defTabSz="609585">
                <a:defRPr/>
              </a:pPr>
              <a:t>‹#›</a:t>
            </a:fld>
            <a:endParaRPr lang="en-US" sz="1600" dirty="0">
              <a:solidFill>
                <a:srgbClr val="0052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60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0" r:id="rId20"/>
    <p:sldLayoutId id="2147483731" r:id="rId21"/>
    <p:sldLayoutId id="2147483732" r:id="rId22"/>
    <p:sldLayoutId id="2147483733" r:id="rId23"/>
    <p:sldLayoutId id="2147483734" r:id="rId24"/>
  </p:sldLayoutIdLst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609585" rtl="0" eaLnBrk="1" latinLnBrk="0" hangingPunct="1">
        <a:lnSpc>
          <a:spcPts val="32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tabLst>
          <a:tab pos="243411" algn="l"/>
        </a:tabLst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87993" indent="-287993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623984" indent="-287993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59976" indent="-287993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5968" indent="-287993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Calibri"/>
        <a:buChar char="–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631959" indent="-287993" algn="l" defTabSz="609585" rtl="0" eaLnBrk="1" latinLnBrk="0" hangingPunct="1"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967951" indent="-287993" algn="l" defTabSz="609585" rtl="0" eaLnBrk="1" latinLnBrk="0" hangingPunct="1">
        <a:spcBef>
          <a:spcPts val="0"/>
        </a:spcBef>
        <a:spcAft>
          <a:spcPts val="800"/>
        </a:spcAft>
        <a:buFont typeface="Calibri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303942" indent="-287993" algn="l" defTabSz="609585" rtl="0" eaLnBrk="1" latinLnBrk="0" hangingPunct="1"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2639934" indent="-287993" algn="l" defTabSz="609585" rtl="0" eaLnBrk="1" latinLnBrk="0" hangingPunct="1"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00" y="300085"/>
            <a:ext cx="11232000" cy="648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00" y="1368000"/>
            <a:ext cx="11232000" cy="475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  <a:p>
            <a:pPr lvl="5"/>
            <a:r>
              <a:rPr lang="en-GB" dirty="0" smtClean="0"/>
              <a:t>Sixth level</a:t>
            </a:r>
          </a:p>
          <a:p>
            <a:pPr lvl="6"/>
            <a:r>
              <a:rPr lang="en-GB" dirty="0" smtClean="0"/>
              <a:t>Seventh level</a:t>
            </a:r>
          </a:p>
          <a:p>
            <a:pPr lvl="7"/>
            <a:r>
              <a:rPr lang="en-GB" dirty="0" smtClean="0"/>
              <a:t>Eighth level</a:t>
            </a:r>
          </a:p>
          <a:p>
            <a:pPr lvl="8"/>
            <a:r>
              <a:rPr lang="en-GB" dirty="0" smtClean="0"/>
              <a:t>Ninth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03" y="6327869"/>
            <a:ext cx="1087500" cy="361051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480000" y="1056087"/>
            <a:ext cx="11232000" cy="1588"/>
          </a:xfrm>
          <a:prstGeom prst="line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508" y="6573231"/>
            <a:ext cx="1804651" cy="143100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/>
        </p:nvSpPr>
        <p:spPr>
          <a:xfrm>
            <a:off x="11248453" y="6511805"/>
            <a:ext cx="576000" cy="216000"/>
          </a:xfrm>
          <a:prstGeom prst="rect">
            <a:avLst/>
          </a:prstGeom>
        </p:spPr>
        <p:txBody>
          <a:bodyPr vert="horz" lIns="0" tIns="60960" rIns="121920" bIns="0" rtlCol="0" anchor="b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defTabSz="609585">
              <a:defRPr/>
            </a:pPr>
            <a:fld id="{EDC4102C-D2DC-9246-8B0A-5C1E0934C62F}" type="slidenum">
              <a:rPr lang="en-US" sz="1600" smtClean="0">
                <a:solidFill>
                  <a:srgbClr val="005294"/>
                </a:solidFill>
              </a:rPr>
              <a:pPr defTabSz="609585">
                <a:defRPr/>
              </a:pPr>
              <a:t>‹#›</a:t>
            </a:fld>
            <a:endParaRPr lang="en-US" sz="1600" dirty="0">
              <a:solidFill>
                <a:srgbClr val="0052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051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  <p:sldLayoutId id="2147483752" r:id="rId17"/>
    <p:sldLayoutId id="2147483753" r:id="rId18"/>
    <p:sldLayoutId id="2147483754" r:id="rId19"/>
    <p:sldLayoutId id="2147483755" r:id="rId20"/>
    <p:sldLayoutId id="2147483756" r:id="rId21"/>
    <p:sldLayoutId id="2147483757" r:id="rId22"/>
    <p:sldLayoutId id="2147483758" r:id="rId23"/>
    <p:sldLayoutId id="2147483759" r:id="rId24"/>
  </p:sldLayoutIdLst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609585" rtl="0" eaLnBrk="1" latinLnBrk="0" hangingPunct="1">
        <a:lnSpc>
          <a:spcPts val="32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tabLst>
          <a:tab pos="243411" algn="l"/>
        </a:tabLst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87993" indent="-287993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623984" indent="-287993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59976" indent="-287993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5968" indent="-287993" algn="l" defTabSz="609585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Calibri"/>
        <a:buChar char="–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631959" indent="-287993" algn="l" defTabSz="609585" rtl="0" eaLnBrk="1" latinLnBrk="0" hangingPunct="1"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967951" indent="-287993" algn="l" defTabSz="609585" rtl="0" eaLnBrk="1" latinLnBrk="0" hangingPunct="1">
        <a:spcBef>
          <a:spcPts val="0"/>
        </a:spcBef>
        <a:spcAft>
          <a:spcPts val="800"/>
        </a:spcAft>
        <a:buFont typeface="Calibri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303942" indent="-287993" algn="l" defTabSz="609585" rtl="0" eaLnBrk="1" latinLnBrk="0" hangingPunct="1"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2639934" indent="-287993" algn="l" defTabSz="609585" rtl="0" eaLnBrk="1" latinLnBrk="0" hangingPunct="1">
        <a:spcBef>
          <a:spcPts val="0"/>
        </a:spcBef>
        <a:spcAft>
          <a:spcPts val="800"/>
        </a:spcAft>
        <a:buFont typeface="Calibri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7C0E1-94A9-4224-A55D-2681E06967EA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9/30/2015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0298557" y="6707273"/>
            <a:ext cx="537587" cy="1256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75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menos.com/en/sectors/retail-banking/temenos-banking-solutions-for-new-entrants/" TargetMode="External"/><Relationship Id="rId2" Type="http://schemas.openxmlformats.org/officeDocument/2006/relationships/hyperlink" Target="http://www.temenos.com/en/sectors/retail-banking/" TargetMode="External"/><Relationship Id="rId1" Type="http://schemas.openxmlformats.org/officeDocument/2006/relationships/slideLayout" Target="../slideLayouts/slideLayout27.xml"/><Relationship Id="rId5" Type="http://schemas.openxmlformats.org/officeDocument/2006/relationships/hyperlink" Target="http://www.temenos.com/en/sectors/microfinance/" TargetMode="External"/><Relationship Id="rId4" Type="http://schemas.openxmlformats.org/officeDocument/2006/relationships/hyperlink" Target="http://www.temenos.com/en/sectors/credit-unions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8.xml"/><Relationship Id="rId6" Type="http://schemas.openxmlformats.org/officeDocument/2006/relationships/image" Target="../media/image10.emf"/><Relationship Id="rId11" Type="http://schemas.openxmlformats.org/officeDocument/2006/relationships/image" Target="../media/image15.emf"/><Relationship Id="rId5" Type="http://schemas.openxmlformats.org/officeDocument/2006/relationships/image" Target="../media/image9.png"/><Relationship Id="rId10" Type="http://schemas.openxmlformats.org/officeDocument/2006/relationships/image" Target="../media/image14.emf"/><Relationship Id="rId4" Type="http://schemas.openxmlformats.org/officeDocument/2006/relationships/image" Target="../media/image8.png"/><Relationship Id="rId9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Ulrich.Eitler@microsoft.com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Picture 15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393" y="1183341"/>
            <a:ext cx="9911237" cy="413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90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 descr="C:\Users\USER\Desktop\IStock Purchased Files\Illustrations\World Images\Globe_Euro_Closeup_Blue_Aa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244" b="15091"/>
          <a:stretch/>
        </p:blipFill>
        <p:spPr bwMode="auto">
          <a:xfrm>
            <a:off x="463551" y="1360973"/>
            <a:ext cx="11264899" cy="4763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463551" y="1360972"/>
            <a:ext cx="11243733" cy="476338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rot="2700000">
            <a:off x="134688" y="3251163"/>
            <a:ext cx="7696437" cy="960000"/>
          </a:xfrm>
          <a:custGeom>
            <a:avLst/>
            <a:gdLst/>
            <a:ahLst/>
            <a:cxnLst/>
            <a:rect l="l" t="t" r="r" b="b"/>
            <a:pathLst>
              <a:path w="5772328" h="720000">
                <a:moveTo>
                  <a:pt x="0" y="720000"/>
                </a:moveTo>
                <a:lnTo>
                  <a:pt x="720000" y="0"/>
                </a:lnTo>
                <a:lnTo>
                  <a:pt x="5772328" y="0"/>
                </a:lnTo>
                <a:lnTo>
                  <a:pt x="5052328" y="72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3554" y="2237272"/>
            <a:ext cx="7427780" cy="96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rot="5400000">
            <a:off x="5029640" y="3262665"/>
            <a:ext cx="4763385" cy="960000"/>
          </a:xfrm>
          <a:prstGeom prst="rect">
            <a:avLst/>
          </a:prstGeom>
          <a:solidFill>
            <a:srgbClr val="7ED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3634273" y="3366256"/>
            <a:ext cx="2306937" cy="2306937"/>
          </a:xfrm>
          <a:prstGeom prst="ellipse">
            <a:avLst/>
          </a:prstGeom>
          <a:solidFill>
            <a:schemeClr val="bg1"/>
          </a:solidFill>
          <a:ln w="2540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r>
              <a:rPr lang="en-GB" sz="1867" b="1" dirty="0">
                <a:solidFill>
                  <a:srgbClr val="717074"/>
                </a:solidFill>
              </a:rPr>
              <a:t>Innovation </a:t>
            </a:r>
            <a:br>
              <a:rPr lang="en-GB" sz="1867" b="1" dirty="0">
                <a:solidFill>
                  <a:srgbClr val="717074"/>
                </a:solidFill>
              </a:rPr>
            </a:br>
            <a:r>
              <a:rPr lang="en-GB" sz="1867" b="1" dirty="0">
                <a:solidFill>
                  <a:srgbClr val="717074"/>
                </a:solidFill>
              </a:rPr>
              <a:t>led</a:t>
            </a:r>
          </a:p>
        </p:txBody>
      </p:sp>
      <p:sp>
        <p:nvSpPr>
          <p:cNvPr id="20" name="Oval 19"/>
          <p:cNvSpPr/>
          <p:nvPr/>
        </p:nvSpPr>
        <p:spPr>
          <a:xfrm>
            <a:off x="4939501" y="1566430"/>
            <a:ext cx="2306937" cy="2306937"/>
          </a:xfrm>
          <a:prstGeom prst="ellipse">
            <a:avLst/>
          </a:prstGeom>
          <a:solidFill>
            <a:schemeClr val="bg1"/>
          </a:solidFill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r>
              <a:rPr lang="en-GB" sz="1867" b="1" dirty="0">
                <a:solidFill>
                  <a:srgbClr val="0F2850"/>
                </a:solidFill>
              </a:rPr>
              <a:t>World’s</a:t>
            </a:r>
            <a:br>
              <a:rPr lang="en-GB" sz="1867" b="1" dirty="0">
                <a:solidFill>
                  <a:srgbClr val="0F2850"/>
                </a:solidFill>
              </a:rPr>
            </a:br>
            <a:r>
              <a:rPr lang="en-GB" sz="1867" b="1" dirty="0">
                <a:solidFill>
                  <a:srgbClr val="0F2850"/>
                </a:solidFill>
              </a:rPr>
              <a:t>leading banking software company</a:t>
            </a:r>
          </a:p>
        </p:txBody>
      </p:sp>
      <p:sp>
        <p:nvSpPr>
          <p:cNvPr id="21" name="Oval 20"/>
          <p:cNvSpPr/>
          <p:nvPr/>
        </p:nvSpPr>
        <p:spPr>
          <a:xfrm>
            <a:off x="6269428" y="3366261"/>
            <a:ext cx="2306937" cy="2306937"/>
          </a:xfrm>
          <a:prstGeom prst="ellipse">
            <a:avLst/>
          </a:prstGeom>
          <a:solidFill>
            <a:schemeClr val="bg1"/>
          </a:solidFill>
          <a:ln w="2540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r>
              <a:rPr lang="en-GB" sz="1867" b="1" dirty="0">
                <a:solidFill>
                  <a:srgbClr val="7ED0E0"/>
                </a:solidFill>
              </a:rPr>
              <a:t>World class delivery</a:t>
            </a:r>
          </a:p>
        </p:txBody>
      </p:sp>
      <p:sp>
        <p:nvSpPr>
          <p:cNvPr id="22" name="Rectangle 21"/>
          <p:cNvSpPr/>
          <p:nvPr/>
        </p:nvSpPr>
        <p:spPr>
          <a:xfrm rot="18393642">
            <a:off x="5143559" y="3421589"/>
            <a:ext cx="618164" cy="3884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584158" y="4357245"/>
            <a:ext cx="1001927" cy="3884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431161" y="2281783"/>
            <a:ext cx="1375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09585"/>
            <a:r>
              <a:rPr lang="en-GB" sz="4800" dirty="0">
                <a:solidFill>
                  <a:srgbClr val="FFFFFF"/>
                </a:solidFill>
              </a:rPr>
              <a:t>No.1</a:t>
            </a:r>
          </a:p>
        </p:txBody>
      </p:sp>
      <p:sp>
        <p:nvSpPr>
          <p:cNvPr id="42" name="Rectangle 41"/>
          <p:cNvSpPr/>
          <p:nvPr/>
        </p:nvSpPr>
        <p:spPr>
          <a:xfrm rot="3206358" flipH="1">
            <a:off x="6436737" y="3421589"/>
            <a:ext cx="618164" cy="3884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5342325" y="3473307"/>
            <a:ext cx="1403497" cy="907311"/>
          </a:xfrm>
          <a:custGeom>
            <a:avLst/>
            <a:gdLst>
              <a:gd name="connsiteX0" fmla="*/ 202019 w 1052623"/>
              <a:gd name="connsiteY0" fmla="*/ 0 h 680483"/>
              <a:gd name="connsiteX1" fmla="*/ 0 w 1052623"/>
              <a:gd name="connsiteY1" fmla="*/ 308344 h 680483"/>
              <a:gd name="connsiteX2" fmla="*/ 116958 w 1052623"/>
              <a:gd name="connsiteY2" fmla="*/ 446567 h 680483"/>
              <a:gd name="connsiteX3" fmla="*/ 223284 w 1052623"/>
              <a:gd name="connsiteY3" fmla="*/ 680483 h 680483"/>
              <a:gd name="connsiteX4" fmla="*/ 839972 w 1052623"/>
              <a:gd name="connsiteY4" fmla="*/ 680483 h 680483"/>
              <a:gd name="connsiteX5" fmla="*/ 1052623 w 1052623"/>
              <a:gd name="connsiteY5" fmla="*/ 233916 h 680483"/>
              <a:gd name="connsiteX6" fmla="*/ 871870 w 1052623"/>
              <a:gd name="connsiteY6" fmla="*/ 31897 h 680483"/>
              <a:gd name="connsiteX7" fmla="*/ 202019 w 1052623"/>
              <a:gd name="connsiteY7" fmla="*/ 0 h 680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52623" h="680483">
                <a:moveTo>
                  <a:pt x="202019" y="0"/>
                </a:moveTo>
                <a:lnTo>
                  <a:pt x="0" y="308344"/>
                </a:lnTo>
                <a:lnTo>
                  <a:pt x="116958" y="446567"/>
                </a:lnTo>
                <a:lnTo>
                  <a:pt x="223284" y="680483"/>
                </a:lnTo>
                <a:lnTo>
                  <a:pt x="839972" y="680483"/>
                </a:lnTo>
                <a:lnTo>
                  <a:pt x="1052623" y="233916"/>
                </a:lnTo>
                <a:lnTo>
                  <a:pt x="871870" y="31897"/>
                </a:lnTo>
                <a:lnTo>
                  <a:pt x="20201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GB" sz="2400" dirty="0">
              <a:solidFill>
                <a:srgbClr val="FFFFFF"/>
              </a:solidFill>
            </a:endParaRPr>
          </a:p>
        </p:txBody>
      </p:sp>
      <p:pic>
        <p:nvPicPr>
          <p:cNvPr id="37" name="Picture 36" descr="Large Positive RGB.png"/>
          <p:cNvPicPr>
            <a:picLocks noChangeAspect="1"/>
          </p:cNvPicPr>
          <p:nvPr/>
        </p:nvPicPr>
        <p:blipFill>
          <a:blip r:embed="rId3"/>
          <a:srcRect b="17096"/>
          <a:stretch>
            <a:fillRect/>
          </a:stretch>
        </p:blipFill>
        <p:spPr>
          <a:xfrm>
            <a:off x="5307929" y="3617181"/>
            <a:ext cx="1528996" cy="528555"/>
          </a:xfrm>
          <a:prstGeom prst="rect">
            <a:avLst/>
          </a:prstGeom>
        </p:spPr>
      </p:pic>
      <p:grpSp>
        <p:nvGrpSpPr>
          <p:cNvPr id="50" name="Group 49"/>
          <p:cNvGrpSpPr/>
          <p:nvPr/>
        </p:nvGrpSpPr>
        <p:grpSpPr>
          <a:xfrm>
            <a:off x="8367635" y="1786833"/>
            <a:ext cx="417440" cy="515179"/>
            <a:chOff x="6893509" y="-606057"/>
            <a:chExt cx="382772" cy="472394"/>
          </a:xfrm>
          <a:solidFill>
            <a:schemeClr val="tx1"/>
          </a:solidFill>
          <a:effectLst/>
        </p:grpSpPr>
        <p:sp>
          <p:nvSpPr>
            <p:cNvPr id="48" name="Right Arrow 47"/>
            <p:cNvSpPr/>
            <p:nvPr/>
          </p:nvSpPr>
          <p:spPr>
            <a:xfrm rot="5400000">
              <a:off x="6891703" y="-604251"/>
              <a:ext cx="386383" cy="382772"/>
            </a:xfrm>
            <a:prstGeom prst="rightArrow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909228" y="-179382"/>
              <a:ext cx="351333" cy="45719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</p:grpSp>
      <p:sp>
        <p:nvSpPr>
          <p:cNvPr id="51" name="Rectangle 50"/>
          <p:cNvSpPr/>
          <p:nvPr/>
        </p:nvSpPr>
        <p:spPr>
          <a:xfrm>
            <a:off x="7806169" y="2363852"/>
            <a:ext cx="1540391" cy="7110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 defTabSz="609585">
              <a:lnSpc>
                <a:spcPct val="90000"/>
              </a:lnSpc>
              <a:defRPr/>
            </a:pPr>
            <a:r>
              <a:rPr lang="en-US" sz="1600" b="1" dirty="0">
                <a:solidFill>
                  <a:srgbClr val="0F2850"/>
                </a:solidFill>
              </a:rPr>
              <a:t>2000+ </a:t>
            </a:r>
            <a:r>
              <a:rPr lang="en-US" sz="1400" dirty="0">
                <a:solidFill>
                  <a:srgbClr val="0F2850"/>
                </a:solidFill>
              </a:rPr>
              <a:t>installations  in </a:t>
            </a:r>
            <a:r>
              <a:rPr lang="en-US" sz="1467" b="1" dirty="0">
                <a:solidFill>
                  <a:srgbClr val="0F2850"/>
                </a:solidFill>
              </a:rPr>
              <a:t>150+ </a:t>
            </a:r>
            <a:r>
              <a:rPr lang="en-US" sz="1400" dirty="0">
                <a:solidFill>
                  <a:srgbClr val="0F2850"/>
                </a:solidFill>
              </a:rPr>
              <a:t>countries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877563" y="2363856"/>
            <a:ext cx="1905797" cy="738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 defTabSz="609585">
              <a:lnSpc>
                <a:spcPct val="90000"/>
              </a:lnSpc>
              <a:defRPr/>
            </a:pPr>
            <a:r>
              <a:rPr lang="en-US" sz="1600" b="1" dirty="0">
                <a:solidFill>
                  <a:srgbClr val="0F2850"/>
                </a:solidFill>
              </a:rPr>
              <a:t>469m</a:t>
            </a:r>
            <a:r>
              <a:rPr lang="en-US" sz="1867" b="1" dirty="0">
                <a:solidFill>
                  <a:srgbClr val="0F2850"/>
                </a:solidFill>
              </a:rPr>
              <a:t> </a:t>
            </a:r>
            <a:r>
              <a:rPr lang="en-US" sz="1400" b="1" dirty="0">
                <a:solidFill>
                  <a:srgbClr val="0F2850"/>
                </a:solidFill>
              </a:rPr>
              <a:t>USD</a:t>
            </a:r>
            <a:r>
              <a:rPr lang="en-US" sz="1867" b="1" dirty="0">
                <a:solidFill>
                  <a:srgbClr val="0F2850"/>
                </a:solidFill>
              </a:rPr>
              <a:t/>
            </a:r>
            <a:br>
              <a:rPr lang="en-US" sz="1867" b="1" dirty="0">
                <a:solidFill>
                  <a:srgbClr val="0F2850"/>
                </a:solidFill>
              </a:rPr>
            </a:br>
            <a:r>
              <a:rPr lang="en-US" sz="1400" dirty="0">
                <a:solidFill>
                  <a:srgbClr val="0F2850"/>
                </a:solidFill>
              </a:rPr>
              <a:t>revenues</a:t>
            </a:r>
            <a:r>
              <a:rPr lang="en-US" sz="1467" b="1" dirty="0">
                <a:solidFill>
                  <a:srgbClr val="0F2850"/>
                </a:solidFill>
              </a:rPr>
              <a:t/>
            </a:r>
            <a:br>
              <a:rPr lang="en-US" sz="1467" b="1" dirty="0">
                <a:solidFill>
                  <a:srgbClr val="0F2850"/>
                </a:solidFill>
              </a:rPr>
            </a:br>
            <a:r>
              <a:rPr lang="en-US" sz="1400" dirty="0">
                <a:solidFill>
                  <a:srgbClr val="0F2850"/>
                </a:solidFill>
              </a:rPr>
              <a:t>in 2014</a:t>
            </a:r>
          </a:p>
        </p:txBody>
      </p:sp>
      <p:sp>
        <p:nvSpPr>
          <p:cNvPr id="53" name="Freeform 26"/>
          <p:cNvSpPr>
            <a:spLocks noEditPoints="1"/>
          </p:cNvSpPr>
          <p:nvPr/>
        </p:nvSpPr>
        <p:spPr bwMode="auto">
          <a:xfrm>
            <a:off x="9640192" y="1770767"/>
            <a:ext cx="380539" cy="531247"/>
          </a:xfrm>
          <a:custGeom>
            <a:avLst/>
            <a:gdLst>
              <a:gd name="T0" fmla="*/ 142 w 171"/>
              <a:gd name="T1" fmla="*/ 76 h 239"/>
              <a:gd name="T2" fmla="*/ 104 w 171"/>
              <a:gd name="T3" fmla="*/ 59 h 239"/>
              <a:gd name="T4" fmla="*/ 104 w 171"/>
              <a:gd name="T5" fmla="*/ 92 h 239"/>
              <a:gd name="T6" fmla="*/ 171 w 171"/>
              <a:gd name="T7" fmla="*/ 153 h 239"/>
              <a:gd name="T8" fmla="*/ 171 w 171"/>
              <a:gd name="T9" fmla="*/ 153 h 239"/>
              <a:gd name="T10" fmla="*/ 105 w 171"/>
              <a:gd name="T11" fmla="*/ 212 h 239"/>
              <a:gd name="T12" fmla="*/ 105 w 171"/>
              <a:gd name="T13" fmla="*/ 239 h 239"/>
              <a:gd name="T14" fmla="*/ 76 w 171"/>
              <a:gd name="T15" fmla="*/ 239 h 239"/>
              <a:gd name="T16" fmla="*/ 76 w 171"/>
              <a:gd name="T17" fmla="*/ 212 h 239"/>
              <a:gd name="T18" fmla="*/ 0 w 171"/>
              <a:gd name="T19" fmla="*/ 184 h 239"/>
              <a:gd name="T20" fmla="*/ 25 w 171"/>
              <a:gd name="T21" fmla="*/ 146 h 239"/>
              <a:gd name="T22" fmla="*/ 77 w 171"/>
              <a:gd name="T23" fmla="*/ 170 h 239"/>
              <a:gd name="T24" fmla="*/ 77 w 171"/>
              <a:gd name="T25" fmla="*/ 136 h 239"/>
              <a:gd name="T26" fmla="*/ 9 w 171"/>
              <a:gd name="T27" fmla="*/ 75 h 239"/>
              <a:gd name="T28" fmla="*/ 9 w 171"/>
              <a:gd name="T29" fmla="*/ 74 h 239"/>
              <a:gd name="T30" fmla="*/ 76 w 171"/>
              <a:gd name="T31" fmla="*/ 16 h 239"/>
              <a:gd name="T32" fmla="*/ 76 w 171"/>
              <a:gd name="T33" fmla="*/ 0 h 239"/>
              <a:gd name="T34" fmla="*/ 105 w 171"/>
              <a:gd name="T35" fmla="*/ 0 h 239"/>
              <a:gd name="T36" fmla="*/ 105 w 171"/>
              <a:gd name="T37" fmla="*/ 16 h 239"/>
              <a:gd name="T38" fmla="*/ 165 w 171"/>
              <a:gd name="T39" fmla="*/ 38 h 239"/>
              <a:gd name="T40" fmla="*/ 142 w 171"/>
              <a:gd name="T41" fmla="*/ 76 h 239"/>
              <a:gd name="T42" fmla="*/ 78 w 171"/>
              <a:gd name="T43" fmla="*/ 87 h 239"/>
              <a:gd name="T44" fmla="*/ 78 w 171"/>
              <a:gd name="T45" fmla="*/ 56 h 239"/>
              <a:gd name="T46" fmla="*/ 59 w 171"/>
              <a:gd name="T47" fmla="*/ 70 h 239"/>
              <a:gd name="T48" fmla="*/ 59 w 171"/>
              <a:gd name="T49" fmla="*/ 71 h 239"/>
              <a:gd name="T50" fmla="*/ 78 w 171"/>
              <a:gd name="T51" fmla="*/ 87 h 239"/>
              <a:gd name="T52" fmla="*/ 104 w 171"/>
              <a:gd name="T53" fmla="*/ 140 h 239"/>
              <a:gd name="T54" fmla="*/ 104 w 171"/>
              <a:gd name="T55" fmla="*/ 171 h 239"/>
              <a:gd name="T56" fmla="*/ 123 w 171"/>
              <a:gd name="T57" fmla="*/ 157 h 239"/>
              <a:gd name="T58" fmla="*/ 123 w 171"/>
              <a:gd name="T59" fmla="*/ 156 h 239"/>
              <a:gd name="T60" fmla="*/ 104 w 171"/>
              <a:gd name="T61" fmla="*/ 14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71" h="239">
                <a:moveTo>
                  <a:pt x="142" y="76"/>
                </a:moveTo>
                <a:cubicBezTo>
                  <a:pt x="130" y="68"/>
                  <a:pt x="117" y="62"/>
                  <a:pt x="104" y="59"/>
                </a:cubicBezTo>
                <a:cubicBezTo>
                  <a:pt x="104" y="92"/>
                  <a:pt x="104" y="92"/>
                  <a:pt x="104" y="92"/>
                </a:cubicBezTo>
                <a:cubicBezTo>
                  <a:pt x="148" y="102"/>
                  <a:pt x="171" y="118"/>
                  <a:pt x="171" y="153"/>
                </a:cubicBezTo>
                <a:cubicBezTo>
                  <a:pt x="171" y="153"/>
                  <a:pt x="171" y="153"/>
                  <a:pt x="171" y="153"/>
                </a:cubicBezTo>
                <a:cubicBezTo>
                  <a:pt x="171" y="187"/>
                  <a:pt x="145" y="208"/>
                  <a:pt x="105" y="212"/>
                </a:cubicBezTo>
                <a:cubicBezTo>
                  <a:pt x="105" y="239"/>
                  <a:pt x="105" y="239"/>
                  <a:pt x="105" y="239"/>
                </a:cubicBezTo>
                <a:cubicBezTo>
                  <a:pt x="76" y="239"/>
                  <a:pt x="76" y="239"/>
                  <a:pt x="76" y="239"/>
                </a:cubicBezTo>
                <a:cubicBezTo>
                  <a:pt x="76" y="212"/>
                  <a:pt x="76" y="212"/>
                  <a:pt x="76" y="212"/>
                </a:cubicBezTo>
                <a:cubicBezTo>
                  <a:pt x="48" y="209"/>
                  <a:pt x="21" y="199"/>
                  <a:pt x="0" y="184"/>
                </a:cubicBezTo>
                <a:cubicBezTo>
                  <a:pt x="25" y="146"/>
                  <a:pt x="25" y="146"/>
                  <a:pt x="25" y="146"/>
                </a:cubicBezTo>
                <a:cubicBezTo>
                  <a:pt x="44" y="159"/>
                  <a:pt x="60" y="167"/>
                  <a:pt x="77" y="170"/>
                </a:cubicBezTo>
                <a:cubicBezTo>
                  <a:pt x="77" y="136"/>
                  <a:pt x="77" y="136"/>
                  <a:pt x="77" y="136"/>
                </a:cubicBezTo>
                <a:cubicBezTo>
                  <a:pt x="33" y="125"/>
                  <a:pt x="9" y="110"/>
                  <a:pt x="9" y="75"/>
                </a:cubicBezTo>
                <a:cubicBezTo>
                  <a:pt x="9" y="74"/>
                  <a:pt x="9" y="74"/>
                  <a:pt x="9" y="74"/>
                </a:cubicBezTo>
                <a:cubicBezTo>
                  <a:pt x="9" y="42"/>
                  <a:pt x="34" y="19"/>
                  <a:pt x="76" y="16"/>
                </a:cubicBezTo>
                <a:cubicBezTo>
                  <a:pt x="76" y="0"/>
                  <a:pt x="76" y="0"/>
                  <a:pt x="76" y="0"/>
                </a:cubicBezTo>
                <a:cubicBezTo>
                  <a:pt x="105" y="0"/>
                  <a:pt x="105" y="0"/>
                  <a:pt x="105" y="0"/>
                </a:cubicBezTo>
                <a:cubicBezTo>
                  <a:pt x="105" y="16"/>
                  <a:pt x="105" y="16"/>
                  <a:pt x="105" y="16"/>
                </a:cubicBezTo>
                <a:cubicBezTo>
                  <a:pt x="128" y="19"/>
                  <a:pt x="147" y="27"/>
                  <a:pt x="165" y="38"/>
                </a:cubicBezTo>
                <a:lnTo>
                  <a:pt x="142" y="76"/>
                </a:lnTo>
                <a:close/>
                <a:moveTo>
                  <a:pt x="78" y="87"/>
                </a:moveTo>
                <a:cubicBezTo>
                  <a:pt x="78" y="56"/>
                  <a:pt x="78" y="56"/>
                  <a:pt x="78" y="56"/>
                </a:cubicBezTo>
                <a:cubicBezTo>
                  <a:pt x="64" y="57"/>
                  <a:pt x="59" y="63"/>
                  <a:pt x="59" y="70"/>
                </a:cubicBezTo>
                <a:cubicBezTo>
                  <a:pt x="59" y="71"/>
                  <a:pt x="59" y="71"/>
                  <a:pt x="59" y="71"/>
                </a:cubicBezTo>
                <a:cubicBezTo>
                  <a:pt x="59" y="78"/>
                  <a:pt x="63" y="83"/>
                  <a:pt x="78" y="87"/>
                </a:cubicBezTo>
                <a:close/>
                <a:moveTo>
                  <a:pt x="104" y="140"/>
                </a:moveTo>
                <a:cubicBezTo>
                  <a:pt x="104" y="171"/>
                  <a:pt x="104" y="171"/>
                  <a:pt x="104" y="171"/>
                </a:cubicBezTo>
                <a:cubicBezTo>
                  <a:pt x="117" y="170"/>
                  <a:pt x="123" y="165"/>
                  <a:pt x="123" y="157"/>
                </a:cubicBezTo>
                <a:cubicBezTo>
                  <a:pt x="123" y="156"/>
                  <a:pt x="123" y="156"/>
                  <a:pt x="123" y="156"/>
                </a:cubicBezTo>
                <a:cubicBezTo>
                  <a:pt x="123" y="149"/>
                  <a:pt x="118" y="144"/>
                  <a:pt x="104" y="14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09585"/>
            <a:endParaRPr lang="en-GB" sz="2400" dirty="0">
              <a:solidFill>
                <a:srgbClr val="FFFFFF"/>
              </a:solidFill>
            </a:endParaRPr>
          </a:p>
        </p:txBody>
      </p:sp>
      <p:grpSp>
        <p:nvGrpSpPr>
          <p:cNvPr id="54" name="Group 137"/>
          <p:cNvGrpSpPr>
            <a:grpSpLocks noChangeAspect="1"/>
          </p:cNvGrpSpPr>
          <p:nvPr/>
        </p:nvGrpSpPr>
        <p:grpSpPr bwMode="auto">
          <a:xfrm>
            <a:off x="10659869" y="1726009"/>
            <a:ext cx="868244" cy="576000"/>
            <a:chOff x="4861" y="-1376"/>
            <a:chExt cx="716" cy="475"/>
          </a:xfrm>
          <a:solidFill>
            <a:schemeClr val="tx1"/>
          </a:solidFill>
          <a:effectLst/>
        </p:grpSpPr>
        <p:sp>
          <p:nvSpPr>
            <p:cNvPr id="55" name="Freeform 138"/>
            <p:cNvSpPr>
              <a:spLocks/>
            </p:cNvSpPr>
            <p:nvPr/>
          </p:nvSpPr>
          <p:spPr bwMode="auto">
            <a:xfrm>
              <a:off x="5322" y="-1331"/>
              <a:ext cx="255" cy="378"/>
            </a:xfrm>
            <a:custGeom>
              <a:avLst/>
              <a:gdLst>
                <a:gd name="T0" fmla="*/ 7 w 108"/>
                <a:gd name="T1" fmla="*/ 66 h 160"/>
                <a:gd name="T2" fmla="*/ 5 w 108"/>
                <a:gd name="T3" fmla="*/ 72 h 160"/>
                <a:gd name="T4" fmla="*/ 4 w 108"/>
                <a:gd name="T5" fmla="*/ 76 h 160"/>
                <a:gd name="T6" fmla="*/ 8 w 108"/>
                <a:gd name="T7" fmla="*/ 77 h 160"/>
                <a:gd name="T8" fmla="*/ 23 w 108"/>
                <a:gd name="T9" fmla="*/ 82 h 160"/>
                <a:gd name="T10" fmla="*/ 23 w 108"/>
                <a:gd name="T11" fmla="*/ 89 h 160"/>
                <a:gd name="T12" fmla="*/ 15 w 108"/>
                <a:gd name="T13" fmla="*/ 95 h 160"/>
                <a:gd name="T14" fmla="*/ 13 w 108"/>
                <a:gd name="T15" fmla="*/ 99 h 160"/>
                <a:gd name="T16" fmla="*/ 35 w 108"/>
                <a:gd name="T17" fmla="*/ 122 h 160"/>
                <a:gd name="T18" fmla="*/ 44 w 108"/>
                <a:gd name="T19" fmla="*/ 160 h 160"/>
                <a:gd name="T20" fmla="*/ 108 w 108"/>
                <a:gd name="T21" fmla="*/ 160 h 160"/>
                <a:gd name="T22" fmla="*/ 106 w 108"/>
                <a:gd name="T23" fmla="*/ 121 h 160"/>
                <a:gd name="T24" fmla="*/ 96 w 108"/>
                <a:gd name="T25" fmla="*/ 111 h 160"/>
                <a:gd name="T26" fmla="*/ 80 w 108"/>
                <a:gd name="T27" fmla="*/ 105 h 160"/>
                <a:gd name="T28" fmla="*/ 70 w 108"/>
                <a:gd name="T29" fmla="*/ 100 h 160"/>
                <a:gd name="T30" fmla="*/ 65 w 108"/>
                <a:gd name="T31" fmla="*/ 95 h 160"/>
                <a:gd name="T32" fmla="*/ 58 w 108"/>
                <a:gd name="T33" fmla="*/ 89 h 160"/>
                <a:gd name="T34" fmla="*/ 58 w 108"/>
                <a:gd name="T35" fmla="*/ 82 h 160"/>
                <a:gd name="T36" fmla="*/ 73 w 108"/>
                <a:gd name="T37" fmla="*/ 77 h 160"/>
                <a:gd name="T38" fmla="*/ 77 w 108"/>
                <a:gd name="T39" fmla="*/ 76 h 160"/>
                <a:gd name="T40" fmla="*/ 75 w 108"/>
                <a:gd name="T41" fmla="*/ 72 h 160"/>
                <a:gd name="T42" fmla="*/ 73 w 108"/>
                <a:gd name="T43" fmla="*/ 66 h 160"/>
                <a:gd name="T44" fmla="*/ 81 w 108"/>
                <a:gd name="T45" fmla="*/ 73 h 160"/>
                <a:gd name="T46" fmla="*/ 75 w 108"/>
                <a:gd name="T47" fmla="*/ 58 h 160"/>
                <a:gd name="T48" fmla="*/ 72 w 108"/>
                <a:gd name="T49" fmla="*/ 44 h 160"/>
                <a:gd name="T50" fmla="*/ 67 w 108"/>
                <a:gd name="T51" fmla="*/ 17 h 160"/>
                <a:gd name="T52" fmla="*/ 59 w 108"/>
                <a:gd name="T53" fmla="*/ 6 h 160"/>
                <a:gd name="T54" fmla="*/ 41 w 108"/>
                <a:gd name="T55" fmla="*/ 0 h 160"/>
                <a:gd name="T56" fmla="*/ 40 w 108"/>
                <a:gd name="T57" fmla="*/ 0 h 160"/>
                <a:gd name="T58" fmla="*/ 40 w 108"/>
                <a:gd name="T59" fmla="*/ 0 h 160"/>
                <a:gd name="T60" fmla="*/ 22 w 108"/>
                <a:gd name="T61" fmla="*/ 6 h 160"/>
                <a:gd name="T62" fmla="*/ 14 w 108"/>
                <a:gd name="T63" fmla="*/ 17 h 160"/>
                <a:gd name="T64" fmla="*/ 9 w 108"/>
                <a:gd name="T65" fmla="*/ 44 h 160"/>
                <a:gd name="T66" fmla="*/ 6 w 108"/>
                <a:gd name="T67" fmla="*/ 59 h 160"/>
                <a:gd name="T68" fmla="*/ 0 w 108"/>
                <a:gd name="T69" fmla="*/ 73 h 160"/>
                <a:gd name="T70" fmla="*/ 7 w 108"/>
                <a:gd name="T71" fmla="*/ 6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8" h="160">
                  <a:moveTo>
                    <a:pt x="7" y="66"/>
                  </a:moveTo>
                  <a:cubicBezTo>
                    <a:pt x="7" y="66"/>
                    <a:pt x="6" y="72"/>
                    <a:pt x="5" y="72"/>
                  </a:cubicBezTo>
                  <a:cubicBezTo>
                    <a:pt x="5" y="73"/>
                    <a:pt x="3" y="76"/>
                    <a:pt x="4" y="76"/>
                  </a:cubicBezTo>
                  <a:cubicBezTo>
                    <a:pt x="4" y="76"/>
                    <a:pt x="8" y="77"/>
                    <a:pt x="8" y="77"/>
                  </a:cubicBezTo>
                  <a:cubicBezTo>
                    <a:pt x="23" y="82"/>
                    <a:pt x="23" y="82"/>
                    <a:pt x="23" y="82"/>
                  </a:cubicBezTo>
                  <a:cubicBezTo>
                    <a:pt x="23" y="89"/>
                    <a:pt x="23" y="89"/>
                    <a:pt x="23" y="89"/>
                  </a:cubicBezTo>
                  <a:cubicBezTo>
                    <a:pt x="21" y="89"/>
                    <a:pt x="16" y="93"/>
                    <a:pt x="15" y="95"/>
                  </a:cubicBezTo>
                  <a:cubicBezTo>
                    <a:pt x="15" y="96"/>
                    <a:pt x="14" y="98"/>
                    <a:pt x="13" y="99"/>
                  </a:cubicBezTo>
                  <a:cubicBezTo>
                    <a:pt x="27" y="105"/>
                    <a:pt x="35" y="113"/>
                    <a:pt x="35" y="122"/>
                  </a:cubicBezTo>
                  <a:cubicBezTo>
                    <a:pt x="35" y="123"/>
                    <a:pt x="44" y="153"/>
                    <a:pt x="44" y="160"/>
                  </a:cubicBezTo>
                  <a:cubicBezTo>
                    <a:pt x="108" y="160"/>
                    <a:pt x="108" y="160"/>
                    <a:pt x="108" y="160"/>
                  </a:cubicBezTo>
                  <a:cubicBezTo>
                    <a:pt x="108" y="160"/>
                    <a:pt x="106" y="121"/>
                    <a:pt x="106" y="121"/>
                  </a:cubicBezTo>
                  <a:cubicBezTo>
                    <a:pt x="106" y="121"/>
                    <a:pt x="102" y="112"/>
                    <a:pt x="96" y="111"/>
                  </a:cubicBezTo>
                  <a:cubicBezTo>
                    <a:pt x="91" y="110"/>
                    <a:pt x="83" y="108"/>
                    <a:pt x="80" y="105"/>
                  </a:cubicBezTo>
                  <a:cubicBezTo>
                    <a:pt x="78" y="104"/>
                    <a:pt x="72" y="101"/>
                    <a:pt x="70" y="100"/>
                  </a:cubicBezTo>
                  <a:cubicBezTo>
                    <a:pt x="68" y="100"/>
                    <a:pt x="66" y="96"/>
                    <a:pt x="65" y="95"/>
                  </a:cubicBezTo>
                  <a:cubicBezTo>
                    <a:pt x="65" y="93"/>
                    <a:pt x="59" y="89"/>
                    <a:pt x="58" y="89"/>
                  </a:cubicBezTo>
                  <a:cubicBezTo>
                    <a:pt x="58" y="82"/>
                    <a:pt x="58" y="82"/>
                    <a:pt x="58" y="82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7"/>
                    <a:pt x="77" y="76"/>
                    <a:pt x="77" y="76"/>
                  </a:cubicBezTo>
                  <a:cubicBezTo>
                    <a:pt x="78" y="76"/>
                    <a:pt x="75" y="73"/>
                    <a:pt x="75" y="72"/>
                  </a:cubicBezTo>
                  <a:cubicBezTo>
                    <a:pt x="75" y="71"/>
                    <a:pt x="73" y="66"/>
                    <a:pt x="73" y="66"/>
                  </a:cubicBezTo>
                  <a:cubicBezTo>
                    <a:pt x="73" y="66"/>
                    <a:pt x="79" y="72"/>
                    <a:pt x="81" y="73"/>
                  </a:cubicBezTo>
                  <a:cubicBezTo>
                    <a:pt x="81" y="73"/>
                    <a:pt x="76" y="64"/>
                    <a:pt x="75" y="58"/>
                  </a:cubicBezTo>
                  <a:cubicBezTo>
                    <a:pt x="73" y="53"/>
                    <a:pt x="72" y="45"/>
                    <a:pt x="72" y="44"/>
                  </a:cubicBezTo>
                  <a:cubicBezTo>
                    <a:pt x="72" y="43"/>
                    <a:pt x="69" y="21"/>
                    <a:pt x="67" y="17"/>
                  </a:cubicBezTo>
                  <a:cubicBezTo>
                    <a:pt x="65" y="14"/>
                    <a:pt x="63" y="8"/>
                    <a:pt x="59" y="6"/>
                  </a:cubicBezTo>
                  <a:cubicBezTo>
                    <a:pt x="55" y="4"/>
                    <a:pt x="49" y="0"/>
                    <a:pt x="41" y="0"/>
                  </a:cubicBezTo>
                  <a:cubicBezTo>
                    <a:pt x="41" y="0"/>
                    <a:pt x="41" y="0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2" y="0"/>
                    <a:pt x="26" y="4"/>
                    <a:pt x="22" y="6"/>
                  </a:cubicBezTo>
                  <a:cubicBezTo>
                    <a:pt x="18" y="8"/>
                    <a:pt x="15" y="14"/>
                    <a:pt x="14" y="17"/>
                  </a:cubicBezTo>
                  <a:cubicBezTo>
                    <a:pt x="12" y="21"/>
                    <a:pt x="9" y="43"/>
                    <a:pt x="9" y="44"/>
                  </a:cubicBezTo>
                  <a:cubicBezTo>
                    <a:pt x="9" y="45"/>
                    <a:pt x="8" y="53"/>
                    <a:pt x="6" y="59"/>
                  </a:cubicBezTo>
                  <a:cubicBezTo>
                    <a:pt x="5" y="64"/>
                    <a:pt x="0" y="73"/>
                    <a:pt x="0" y="73"/>
                  </a:cubicBezTo>
                  <a:cubicBezTo>
                    <a:pt x="2" y="72"/>
                    <a:pt x="7" y="66"/>
                    <a:pt x="7" y="6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56" name="Freeform 139"/>
            <p:cNvSpPr>
              <a:spLocks/>
            </p:cNvSpPr>
            <p:nvPr/>
          </p:nvSpPr>
          <p:spPr bwMode="auto">
            <a:xfrm>
              <a:off x="4861" y="-1345"/>
              <a:ext cx="258" cy="383"/>
            </a:xfrm>
            <a:custGeom>
              <a:avLst/>
              <a:gdLst>
                <a:gd name="T0" fmla="*/ 71 w 109"/>
                <a:gd name="T1" fmla="*/ 134 h 162"/>
                <a:gd name="T2" fmla="*/ 71 w 109"/>
                <a:gd name="T3" fmla="*/ 133 h 162"/>
                <a:gd name="T4" fmla="*/ 71 w 109"/>
                <a:gd name="T5" fmla="*/ 133 h 162"/>
                <a:gd name="T6" fmla="*/ 108 w 109"/>
                <a:gd name="T7" fmla="*/ 102 h 162"/>
                <a:gd name="T8" fmla="*/ 108 w 109"/>
                <a:gd name="T9" fmla="*/ 102 h 162"/>
                <a:gd name="T10" fmla="*/ 95 w 109"/>
                <a:gd name="T11" fmla="*/ 96 h 162"/>
                <a:gd name="T12" fmla="*/ 93 w 109"/>
                <a:gd name="T13" fmla="*/ 83 h 162"/>
                <a:gd name="T14" fmla="*/ 104 w 109"/>
                <a:gd name="T15" fmla="*/ 61 h 162"/>
                <a:gd name="T16" fmla="*/ 108 w 109"/>
                <a:gd name="T17" fmla="*/ 55 h 162"/>
                <a:gd name="T18" fmla="*/ 105 w 109"/>
                <a:gd name="T19" fmla="*/ 43 h 162"/>
                <a:gd name="T20" fmla="*/ 105 w 109"/>
                <a:gd name="T21" fmla="*/ 34 h 162"/>
                <a:gd name="T22" fmla="*/ 96 w 109"/>
                <a:gd name="T23" fmla="*/ 13 h 162"/>
                <a:gd name="T24" fmla="*/ 87 w 109"/>
                <a:gd name="T25" fmla="*/ 7 h 162"/>
                <a:gd name="T26" fmla="*/ 80 w 109"/>
                <a:gd name="T27" fmla="*/ 5 h 162"/>
                <a:gd name="T28" fmla="*/ 80 w 109"/>
                <a:gd name="T29" fmla="*/ 7 h 162"/>
                <a:gd name="T30" fmla="*/ 80 w 109"/>
                <a:gd name="T31" fmla="*/ 7 h 162"/>
                <a:gd name="T32" fmla="*/ 79 w 109"/>
                <a:gd name="T33" fmla="*/ 2 h 162"/>
                <a:gd name="T34" fmla="*/ 79 w 109"/>
                <a:gd name="T35" fmla="*/ 0 h 162"/>
                <a:gd name="T36" fmla="*/ 70 w 109"/>
                <a:gd name="T37" fmla="*/ 9 h 162"/>
                <a:gd name="T38" fmla="*/ 71 w 109"/>
                <a:gd name="T39" fmla="*/ 4 h 162"/>
                <a:gd name="T40" fmla="*/ 58 w 109"/>
                <a:gd name="T41" fmla="*/ 13 h 162"/>
                <a:gd name="T42" fmla="*/ 49 w 109"/>
                <a:gd name="T43" fmla="*/ 36 h 162"/>
                <a:gd name="T44" fmla="*/ 50 w 109"/>
                <a:gd name="T45" fmla="*/ 43 h 162"/>
                <a:gd name="T46" fmla="*/ 48 w 109"/>
                <a:gd name="T47" fmla="*/ 55 h 162"/>
                <a:gd name="T48" fmla="*/ 53 w 109"/>
                <a:gd name="T49" fmla="*/ 63 h 162"/>
                <a:gd name="T50" fmla="*/ 61 w 109"/>
                <a:gd name="T51" fmla="*/ 83 h 162"/>
                <a:gd name="T52" fmla="*/ 59 w 109"/>
                <a:gd name="T53" fmla="*/ 96 h 162"/>
                <a:gd name="T54" fmla="*/ 42 w 109"/>
                <a:gd name="T55" fmla="*/ 104 h 162"/>
                <a:gd name="T56" fmla="*/ 19 w 109"/>
                <a:gd name="T57" fmla="*/ 112 h 162"/>
                <a:gd name="T58" fmla="*/ 4 w 109"/>
                <a:gd name="T59" fmla="*/ 162 h 162"/>
                <a:gd name="T60" fmla="*/ 64 w 109"/>
                <a:gd name="T61" fmla="*/ 162 h 162"/>
                <a:gd name="T62" fmla="*/ 71 w 109"/>
                <a:gd name="T63" fmla="*/ 134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9" h="162">
                  <a:moveTo>
                    <a:pt x="71" y="134"/>
                  </a:moveTo>
                  <a:cubicBezTo>
                    <a:pt x="71" y="133"/>
                    <a:pt x="71" y="133"/>
                    <a:pt x="71" y="133"/>
                  </a:cubicBezTo>
                  <a:cubicBezTo>
                    <a:pt x="71" y="133"/>
                    <a:pt x="71" y="133"/>
                    <a:pt x="71" y="133"/>
                  </a:cubicBezTo>
                  <a:cubicBezTo>
                    <a:pt x="75" y="115"/>
                    <a:pt x="96" y="107"/>
                    <a:pt x="108" y="102"/>
                  </a:cubicBezTo>
                  <a:cubicBezTo>
                    <a:pt x="108" y="102"/>
                    <a:pt x="108" y="102"/>
                    <a:pt x="108" y="102"/>
                  </a:cubicBezTo>
                  <a:cubicBezTo>
                    <a:pt x="101" y="98"/>
                    <a:pt x="97" y="96"/>
                    <a:pt x="95" y="96"/>
                  </a:cubicBezTo>
                  <a:cubicBezTo>
                    <a:pt x="95" y="94"/>
                    <a:pt x="93" y="83"/>
                    <a:pt x="93" y="83"/>
                  </a:cubicBezTo>
                  <a:cubicBezTo>
                    <a:pt x="93" y="83"/>
                    <a:pt x="102" y="76"/>
                    <a:pt x="104" y="61"/>
                  </a:cubicBezTo>
                  <a:cubicBezTo>
                    <a:pt x="104" y="61"/>
                    <a:pt x="108" y="64"/>
                    <a:pt x="108" y="55"/>
                  </a:cubicBezTo>
                  <a:cubicBezTo>
                    <a:pt x="108" y="48"/>
                    <a:pt x="109" y="45"/>
                    <a:pt x="105" y="43"/>
                  </a:cubicBezTo>
                  <a:cubicBezTo>
                    <a:pt x="105" y="43"/>
                    <a:pt x="105" y="39"/>
                    <a:pt x="105" y="34"/>
                  </a:cubicBezTo>
                  <a:cubicBezTo>
                    <a:pt x="105" y="28"/>
                    <a:pt x="107" y="20"/>
                    <a:pt x="96" y="13"/>
                  </a:cubicBezTo>
                  <a:cubicBezTo>
                    <a:pt x="94" y="12"/>
                    <a:pt x="87" y="7"/>
                    <a:pt x="87" y="7"/>
                  </a:cubicBezTo>
                  <a:cubicBezTo>
                    <a:pt x="84" y="6"/>
                    <a:pt x="80" y="5"/>
                    <a:pt x="80" y="5"/>
                  </a:cubicBezTo>
                  <a:cubicBezTo>
                    <a:pt x="80" y="7"/>
                    <a:pt x="80" y="7"/>
                    <a:pt x="80" y="7"/>
                  </a:cubicBezTo>
                  <a:cubicBezTo>
                    <a:pt x="80" y="7"/>
                    <a:pt x="80" y="7"/>
                    <a:pt x="80" y="7"/>
                  </a:cubicBezTo>
                  <a:cubicBezTo>
                    <a:pt x="79" y="6"/>
                    <a:pt x="79" y="3"/>
                    <a:pt x="79" y="2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4" y="4"/>
                    <a:pt x="70" y="9"/>
                    <a:pt x="70" y="9"/>
                  </a:cubicBezTo>
                  <a:cubicBezTo>
                    <a:pt x="71" y="4"/>
                    <a:pt x="71" y="4"/>
                    <a:pt x="71" y="4"/>
                  </a:cubicBezTo>
                  <a:cubicBezTo>
                    <a:pt x="71" y="4"/>
                    <a:pt x="70" y="5"/>
                    <a:pt x="58" y="13"/>
                  </a:cubicBezTo>
                  <a:cubicBezTo>
                    <a:pt x="47" y="20"/>
                    <a:pt x="49" y="30"/>
                    <a:pt x="49" y="36"/>
                  </a:cubicBezTo>
                  <a:cubicBezTo>
                    <a:pt x="49" y="40"/>
                    <a:pt x="50" y="43"/>
                    <a:pt x="50" y="43"/>
                  </a:cubicBezTo>
                  <a:cubicBezTo>
                    <a:pt x="45" y="45"/>
                    <a:pt x="48" y="48"/>
                    <a:pt x="48" y="55"/>
                  </a:cubicBezTo>
                  <a:cubicBezTo>
                    <a:pt x="48" y="64"/>
                    <a:pt x="53" y="63"/>
                    <a:pt x="53" y="63"/>
                  </a:cubicBezTo>
                  <a:cubicBezTo>
                    <a:pt x="55" y="75"/>
                    <a:pt x="61" y="83"/>
                    <a:pt x="61" y="83"/>
                  </a:cubicBezTo>
                  <a:cubicBezTo>
                    <a:pt x="61" y="83"/>
                    <a:pt x="59" y="94"/>
                    <a:pt x="59" y="96"/>
                  </a:cubicBezTo>
                  <a:cubicBezTo>
                    <a:pt x="57" y="96"/>
                    <a:pt x="52" y="99"/>
                    <a:pt x="42" y="104"/>
                  </a:cubicBezTo>
                  <a:cubicBezTo>
                    <a:pt x="27" y="110"/>
                    <a:pt x="31" y="106"/>
                    <a:pt x="19" y="112"/>
                  </a:cubicBezTo>
                  <a:cubicBezTo>
                    <a:pt x="0" y="122"/>
                    <a:pt x="4" y="162"/>
                    <a:pt x="4" y="162"/>
                  </a:cubicBezTo>
                  <a:cubicBezTo>
                    <a:pt x="64" y="162"/>
                    <a:pt x="64" y="162"/>
                    <a:pt x="64" y="162"/>
                  </a:cubicBezTo>
                  <a:lnTo>
                    <a:pt x="71" y="1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57" name="Freeform 140"/>
            <p:cNvSpPr>
              <a:spLocks/>
            </p:cNvSpPr>
            <p:nvPr/>
          </p:nvSpPr>
          <p:spPr bwMode="auto">
            <a:xfrm>
              <a:off x="5020" y="-1376"/>
              <a:ext cx="399" cy="475"/>
            </a:xfrm>
            <a:custGeom>
              <a:avLst/>
              <a:gdLst>
                <a:gd name="T0" fmla="*/ 169 w 169"/>
                <a:gd name="T1" fmla="*/ 201 h 201"/>
                <a:gd name="T2" fmla="*/ 156 w 169"/>
                <a:gd name="T3" fmla="*/ 141 h 201"/>
                <a:gd name="T4" fmla="*/ 128 w 169"/>
                <a:gd name="T5" fmla="*/ 122 h 201"/>
                <a:gd name="T6" fmla="*/ 111 w 169"/>
                <a:gd name="T7" fmla="*/ 114 h 201"/>
                <a:gd name="T8" fmla="*/ 110 w 169"/>
                <a:gd name="T9" fmla="*/ 107 h 201"/>
                <a:gd name="T10" fmla="*/ 104 w 169"/>
                <a:gd name="T11" fmla="*/ 106 h 201"/>
                <a:gd name="T12" fmla="*/ 103 w 169"/>
                <a:gd name="T13" fmla="*/ 98 h 201"/>
                <a:gd name="T14" fmla="*/ 110 w 169"/>
                <a:gd name="T15" fmla="*/ 82 h 201"/>
                <a:gd name="T16" fmla="*/ 117 w 169"/>
                <a:gd name="T17" fmla="*/ 73 h 201"/>
                <a:gd name="T18" fmla="*/ 114 w 169"/>
                <a:gd name="T19" fmla="*/ 59 h 201"/>
                <a:gd name="T20" fmla="*/ 114 w 169"/>
                <a:gd name="T21" fmla="*/ 31 h 201"/>
                <a:gd name="T22" fmla="*/ 64 w 169"/>
                <a:gd name="T23" fmla="*/ 18 h 201"/>
                <a:gd name="T24" fmla="*/ 52 w 169"/>
                <a:gd name="T25" fmla="*/ 51 h 201"/>
                <a:gd name="T26" fmla="*/ 55 w 169"/>
                <a:gd name="T27" fmla="*/ 60 h 201"/>
                <a:gd name="T28" fmla="*/ 54 w 169"/>
                <a:gd name="T29" fmla="*/ 75 h 201"/>
                <a:gd name="T30" fmla="*/ 59 w 169"/>
                <a:gd name="T31" fmla="*/ 82 h 201"/>
                <a:gd name="T32" fmla="*/ 67 w 169"/>
                <a:gd name="T33" fmla="*/ 98 h 201"/>
                <a:gd name="T34" fmla="*/ 67 w 169"/>
                <a:gd name="T35" fmla="*/ 106 h 201"/>
                <a:gd name="T36" fmla="*/ 61 w 169"/>
                <a:gd name="T37" fmla="*/ 107 h 201"/>
                <a:gd name="T38" fmla="*/ 60 w 169"/>
                <a:gd name="T39" fmla="*/ 113 h 201"/>
                <a:gd name="T40" fmla="*/ 44 w 169"/>
                <a:gd name="T41" fmla="*/ 121 h 201"/>
                <a:gd name="T42" fmla="*/ 11 w 169"/>
                <a:gd name="T43" fmla="*/ 147 h 201"/>
                <a:gd name="T44" fmla="*/ 0 w 169"/>
                <a:gd name="T45" fmla="*/ 201 h 201"/>
                <a:gd name="T46" fmla="*/ 169 w 169"/>
                <a:gd name="T47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69" h="201">
                  <a:moveTo>
                    <a:pt x="169" y="201"/>
                  </a:moveTo>
                  <a:cubicBezTo>
                    <a:pt x="169" y="190"/>
                    <a:pt x="156" y="141"/>
                    <a:pt x="156" y="141"/>
                  </a:cubicBezTo>
                  <a:cubicBezTo>
                    <a:pt x="156" y="134"/>
                    <a:pt x="146" y="126"/>
                    <a:pt x="128" y="122"/>
                  </a:cubicBezTo>
                  <a:cubicBezTo>
                    <a:pt x="119" y="119"/>
                    <a:pt x="111" y="114"/>
                    <a:pt x="111" y="114"/>
                  </a:cubicBezTo>
                  <a:cubicBezTo>
                    <a:pt x="109" y="113"/>
                    <a:pt x="110" y="107"/>
                    <a:pt x="110" y="107"/>
                  </a:cubicBezTo>
                  <a:cubicBezTo>
                    <a:pt x="104" y="106"/>
                    <a:pt x="104" y="106"/>
                    <a:pt x="104" y="106"/>
                  </a:cubicBezTo>
                  <a:cubicBezTo>
                    <a:pt x="104" y="105"/>
                    <a:pt x="103" y="98"/>
                    <a:pt x="103" y="98"/>
                  </a:cubicBezTo>
                  <a:cubicBezTo>
                    <a:pt x="110" y="96"/>
                    <a:pt x="110" y="82"/>
                    <a:pt x="110" y="82"/>
                  </a:cubicBezTo>
                  <a:cubicBezTo>
                    <a:pt x="114" y="84"/>
                    <a:pt x="117" y="73"/>
                    <a:pt x="117" y="73"/>
                  </a:cubicBezTo>
                  <a:cubicBezTo>
                    <a:pt x="122" y="58"/>
                    <a:pt x="114" y="59"/>
                    <a:pt x="114" y="59"/>
                  </a:cubicBezTo>
                  <a:cubicBezTo>
                    <a:pt x="117" y="48"/>
                    <a:pt x="114" y="31"/>
                    <a:pt x="114" y="31"/>
                  </a:cubicBezTo>
                  <a:cubicBezTo>
                    <a:pt x="111" y="0"/>
                    <a:pt x="58" y="8"/>
                    <a:pt x="64" y="18"/>
                  </a:cubicBezTo>
                  <a:cubicBezTo>
                    <a:pt x="48" y="16"/>
                    <a:pt x="52" y="51"/>
                    <a:pt x="52" y="51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49" y="64"/>
                    <a:pt x="53" y="69"/>
                    <a:pt x="54" y="75"/>
                  </a:cubicBezTo>
                  <a:cubicBezTo>
                    <a:pt x="54" y="84"/>
                    <a:pt x="59" y="82"/>
                    <a:pt x="59" y="82"/>
                  </a:cubicBezTo>
                  <a:cubicBezTo>
                    <a:pt x="60" y="97"/>
                    <a:pt x="67" y="98"/>
                    <a:pt x="67" y="98"/>
                  </a:cubicBezTo>
                  <a:cubicBezTo>
                    <a:pt x="68" y="107"/>
                    <a:pt x="67" y="106"/>
                    <a:pt x="67" y="106"/>
                  </a:cubicBezTo>
                  <a:cubicBezTo>
                    <a:pt x="61" y="107"/>
                    <a:pt x="61" y="107"/>
                    <a:pt x="61" y="107"/>
                  </a:cubicBezTo>
                  <a:cubicBezTo>
                    <a:pt x="61" y="109"/>
                    <a:pt x="60" y="113"/>
                    <a:pt x="60" y="113"/>
                  </a:cubicBezTo>
                  <a:cubicBezTo>
                    <a:pt x="53" y="116"/>
                    <a:pt x="51" y="118"/>
                    <a:pt x="44" y="121"/>
                  </a:cubicBezTo>
                  <a:cubicBezTo>
                    <a:pt x="29" y="128"/>
                    <a:pt x="14" y="136"/>
                    <a:pt x="11" y="147"/>
                  </a:cubicBezTo>
                  <a:cubicBezTo>
                    <a:pt x="8" y="158"/>
                    <a:pt x="0" y="201"/>
                    <a:pt x="0" y="201"/>
                  </a:cubicBezTo>
                  <a:cubicBezTo>
                    <a:pt x="169" y="201"/>
                    <a:pt x="169" y="201"/>
                    <a:pt x="169" y="20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</p:grpSp>
      <p:sp>
        <p:nvSpPr>
          <p:cNvPr id="58" name="Rectangle 57"/>
          <p:cNvSpPr/>
          <p:nvPr/>
        </p:nvSpPr>
        <p:spPr>
          <a:xfrm>
            <a:off x="10141690" y="2363857"/>
            <a:ext cx="1905797" cy="904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 defTabSz="609585">
              <a:lnSpc>
                <a:spcPct val="90000"/>
              </a:lnSpc>
              <a:defRPr/>
            </a:pPr>
            <a:r>
              <a:rPr lang="en-US" sz="1600" b="1" dirty="0">
                <a:solidFill>
                  <a:srgbClr val="002060"/>
                </a:solidFill>
              </a:rPr>
              <a:t>4,000</a:t>
            </a:r>
            <a:r>
              <a:rPr lang="en-US" sz="1600" b="1" dirty="0">
                <a:solidFill>
                  <a:srgbClr val="0F2850"/>
                </a:solidFill>
              </a:rPr>
              <a:t>+</a:t>
            </a:r>
            <a:r>
              <a:rPr lang="en-US" sz="1467" b="1" dirty="0">
                <a:solidFill>
                  <a:srgbClr val="0F2850"/>
                </a:solidFill>
              </a:rPr>
              <a:t/>
            </a:r>
            <a:br>
              <a:rPr lang="en-US" sz="1467" b="1" dirty="0">
                <a:solidFill>
                  <a:srgbClr val="0F2850"/>
                </a:solidFill>
              </a:rPr>
            </a:br>
            <a:r>
              <a:rPr lang="en-US" sz="1400" dirty="0">
                <a:solidFill>
                  <a:srgbClr val="0F2850"/>
                </a:solidFill>
              </a:rPr>
              <a:t>employees in</a:t>
            </a:r>
            <a:r>
              <a:rPr lang="en-US" sz="1467" b="1" dirty="0">
                <a:solidFill>
                  <a:srgbClr val="0F2850"/>
                </a:solidFill>
              </a:rPr>
              <a:t/>
            </a:r>
            <a:br>
              <a:rPr lang="en-US" sz="1467" b="1" dirty="0">
                <a:solidFill>
                  <a:srgbClr val="0F2850"/>
                </a:solidFill>
              </a:rPr>
            </a:br>
            <a:r>
              <a:rPr lang="en-US" sz="1467" b="1" dirty="0">
                <a:solidFill>
                  <a:srgbClr val="0F2850"/>
                </a:solidFill>
              </a:rPr>
              <a:t>72</a:t>
            </a:r>
            <a:r>
              <a:rPr lang="en-US" sz="1400" dirty="0">
                <a:solidFill>
                  <a:srgbClr val="0F2850"/>
                </a:solidFill>
              </a:rPr>
              <a:t> international</a:t>
            </a:r>
            <a:br>
              <a:rPr lang="en-US" sz="1400" dirty="0">
                <a:solidFill>
                  <a:srgbClr val="0F2850"/>
                </a:solidFill>
              </a:rPr>
            </a:br>
            <a:r>
              <a:rPr lang="en-US" sz="1400" dirty="0">
                <a:solidFill>
                  <a:srgbClr val="0F2850"/>
                </a:solidFill>
              </a:rPr>
              <a:t>offices</a:t>
            </a:r>
          </a:p>
        </p:txBody>
      </p:sp>
      <p:sp>
        <p:nvSpPr>
          <p:cNvPr id="63" name="Rectangle 62"/>
          <p:cNvSpPr/>
          <p:nvPr/>
        </p:nvSpPr>
        <p:spPr>
          <a:xfrm>
            <a:off x="9411920" y="3637857"/>
            <a:ext cx="2217025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defTabSz="609585">
              <a:lnSpc>
                <a:spcPct val="90000"/>
              </a:lnSpc>
              <a:defRPr/>
            </a:pPr>
            <a:r>
              <a:rPr lang="en-US" sz="1600" b="1" dirty="0">
                <a:solidFill>
                  <a:srgbClr val="0F2850"/>
                </a:solidFill>
              </a:rPr>
              <a:t>135 </a:t>
            </a:r>
            <a:r>
              <a:rPr lang="en-US" sz="1400" dirty="0">
                <a:solidFill>
                  <a:srgbClr val="0F2850"/>
                </a:solidFill>
              </a:rPr>
              <a:t>go lives in 2014</a:t>
            </a:r>
          </a:p>
        </p:txBody>
      </p:sp>
      <p:sp>
        <p:nvSpPr>
          <p:cNvPr id="64" name="Rectangle 63"/>
          <p:cNvSpPr/>
          <p:nvPr/>
        </p:nvSpPr>
        <p:spPr>
          <a:xfrm>
            <a:off x="9411911" y="4198639"/>
            <a:ext cx="2202165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defTabSz="609585">
              <a:lnSpc>
                <a:spcPct val="90000"/>
              </a:lnSpc>
              <a:defRPr/>
            </a:pPr>
            <a:r>
              <a:rPr lang="en-GB" sz="1400" dirty="0">
                <a:solidFill>
                  <a:srgbClr val="0F2850"/>
                </a:solidFill>
              </a:rPr>
              <a:t>Strength and depth: </a:t>
            </a:r>
            <a:r>
              <a:rPr lang="en-GB" sz="1600" b="1" dirty="0">
                <a:solidFill>
                  <a:srgbClr val="0F2850"/>
                </a:solidFill>
              </a:rPr>
              <a:t>1,000+ </a:t>
            </a:r>
            <a:r>
              <a:rPr lang="en-GB" sz="1400" dirty="0">
                <a:solidFill>
                  <a:srgbClr val="0F2850"/>
                </a:solidFill>
              </a:rPr>
              <a:t>consultants, </a:t>
            </a:r>
            <a:r>
              <a:rPr lang="en-GB" sz="1600" b="1" dirty="0">
                <a:solidFill>
                  <a:srgbClr val="0F2850"/>
                </a:solidFill>
              </a:rPr>
              <a:t>100 </a:t>
            </a:r>
            <a:r>
              <a:rPr lang="en-GB" sz="1400" dirty="0">
                <a:solidFill>
                  <a:srgbClr val="0F2850"/>
                </a:solidFill>
              </a:rPr>
              <a:t>concurrent projects</a:t>
            </a:r>
          </a:p>
        </p:txBody>
      </p:sp>
      <p:sp>
        <p:nvSpPr>
          <p:cNvPr id="66" name="Rectangle 65"/>
          <p:cNvSpPr/>
          <p:nvPr/>
        </p:nvSpPr>
        <p:spPr>
          <a:xfrm>
            <a:off x="9411911" y="5147214"/>
            <a:ext cx="291876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defTabSz="609585">
              <a:lnSpc>
                <a:spcPct val="90000"/>
              </a:lnSpc>
              <a:defRPr/>
            </a:pPr>
            <a:r>
              <a:rPr lang="en-GB" sz="1400" dirty="0">
                <a:solidFill>
                  <a:srgbClr val="0F2850"/>
                </a:solidFill>
              </a:rPr>
              <a:t>Community of </a:t>
            </a:r>
            <a:r>
              <a:rPr lang="en-GB" sz="1600" b="1" dirty="0">
                <a:solidFill>
                  <a:srgbClr val="0F2850"/>
                </a:solidFill>
              </a:rPr>
              <a:t>2,000+</a:t>
            </a:r>
            <a:br>
              <a:rPr lang="en-GB" sz="1600" b="1" dirty="0">
                <a:solidFill>
                  <a:srgbClr val="0F2850"/>
                </a:solidFill>
              </a:rPr>
            </a:br>
            <a:r>
              <a:rPr lang="en-GB" sz="1400" dirty="0">
                <a:solidFill>
                  <a:srgbClr val="0F2850"/>
                </a:solidFill>
              </a:rPr>
              <a:t>certified partner consultants</a:t>
            </a:r>
          </a:p>
        </p:txBody>
      </p:sp>
      <p:sp>
        <p:nvSpPr>
          <p:cNvPr id="67" name="Freeform 6"/>
          <p:cNvSpPr>
            <a:spLocks/>
          </p:cNvSpPr>
          <p:nvPr/>
        </p:nvSpPr>
        <p:spPr bwMode="auto">
          <a:xfrm>
            <a:off x="8832903" y="3650651"/>
            <a:ext cx="542725" cy="298384"/>
          </a:xfrm>
          <a:custGeom>
            <a:avLst/>
            <a:gdLst>
              <a:gd name="T0" fmla="*/ 324 w 400"/>
              <a:gd name="T1" fmla="*/ 56 h 220"/>
              <a:gd name="T2" fmla="*/ 400 w 400"/>
              <a:gd name="T3" fmla="*/ 56 h 220"/>
              <a:gd name="T4" fmla="*/ 400 w 400"/>
              <a:gd name="T5" fmla="*/ 32 h 220"/>
              <a:gd name="T6" fmla="*/ 324 w 400"/>
              <a:gd name="T7" fmla="*/ 32 h 220"/>
              <a:gd name="T8" fmla="*/ 324 w 400"/>
              <a:gd name="T9" fmla="*/ 0 h 220"/>
              <a:gd name="T10" fmla="*/ 232 w 400"/>
              <a:gd name="T11" fmla="*/ 0 h 220"/>
              <a:gd name="T12" fmla="*/ 168 w 400"/>
              <a:gd name="T13" fmla="*/ 52 h 220"/>
              <a:gd name="T14" fmla="*/ 108 w 400"/>
              <a:gd name="T15" fmla="*/ 52 h 220"/>
              <a:gd name="T16" fmla="*/ 0 w 400"/>
              <a:gd name="T17" fmla="*/ 160 h 220"/>
              <a:gd name="T18" fmla="*/ 0 w 400"/>
              <a:gd name="T19" fmla="*/ 220 h 220"/>
              <a:gd name="T20" fmla="*/ 56 w 400"/>
              <a:gd name="T21" fmla="*/ 220 h 220"/>
              <a:gd name="T22" fmla="*/ 56 w 400"/>
              <a:gd name="T23" fmla="*/ 160 h 220"/>
              <a:gd name="T24" fmla="*/ 108 w 400"/>
              <a:gd name="T25" fmla="*/ 108 h 220"/>
              <a:gd name="T26" fmla="*/ 168 w 400"/>
              <a:gd name="T27" fmla="*/ 108 h 220"/>
              <a:gd name="T28" fmla="*/ 232 w 400"/>
              <a:gd name="T29" fmla="*/ 160 h 220"/>
              <a:gd name="T30" fmla="*/ 324 w 400"/>
              <a:gd name="T31" fmla="*/ 160 h 220"/>
              <a:gd name="T32" fmla="*/ 324 w 400"/>
              <a:gd name="T33" fmla="*/ 128 h 220"/>
              <a:gd name="T34" fmla="*/ 400 w 400"/>
              <a:gd name="T35" fmla="*/ 128 h 220"/>
              <a:gd name="T36" fmla="*/ 400 w 400"/>
              <a:gd name="T37" fmla="*/ 104 h 220"/>
              <a:gd name="T38" fmla="*/ 324 w 400"/>
              <a:gd name="T39" fmla="*/ 104 h 220"/>
              <a:gd name="T40" fmla="*/ 324 w 400"/>
              <a:gd name="T41" fmla="*/ 56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00" h="220">
                <a:moveTo>
                  <a:pt x="324" y="56"/>
                </a:moveTo>
                <a:cubicBezTo>
                  <a:pt x="400" y="56"/>
                  <a:pt x="400" y="56"/>
                  <a:pt x="400" y="56"/>
                </a:cubicBezTo>
                <a:cubicBezTo>
                  <a:pt x="400" y="32"/>
                  <a:pt x="400" y="32"/>
                  <a:pt x="400" y="32"/>
                </a:cubicBezTo>
                <a:cubicBezTo>
                  <a:pt x="324" y="32"/>
                  <a:pt x="324" y="32"/>
                  <a:pt x="324" y="32"/>
                </a:cubicBezTo>
                <a:cubicBezTo>
                  <a:pt x="324" y="0"/>
                  <a:pt x="324" y="0"/>
                  <a:pt x="324" y="0"/>
                </a:cubicBezTo>
                <a:cubicBezTo>
                  <a:pt x="324" y="0"/>
                  <a:pt x="264" y="0"/>
                  <a:pt x="232" y="0"/>
                </a:cubicBezTo>
                <a:cubicBezTo>
                  <a:pt x="201" y="0"/>
                  <a:pt x="180" y="29"/>
                  <a:pt x="168" y="52"/>
                </a:cubicBezTo>
                <a:cubicBezTo>
                  <a:pt x="108" y="52"/>
                  <a:pt x="108" y="52"/>
                  <a:pt x="108" y="52"/>
                </a:cubicBezTo>
                <a:cubicBezTo>
                  <a:pt x="52" y="52"/>
                  <a:pt x="0" y="104"/>
                  <a:pt x="0" y="160"/>
                </a:cubicBezTo>
                <a:cubicBezTo>
                  <a:pt x="0" y="220"/>
                  <a:pt x="0" y="220"/>
                  <a:pt x="0" y="220"/>
                </a:cubicBezTo>
                <a:cubicBezTo>
                  <a:pt x="56" y="220"/>
                  <a:pt x="56" y="220"/>
                  <a:pt x="56" y="220"/>
                </a:cubicBezTo>
                <a:cubicBezTo>
                  <a:pt x="56" y="160"/>
                  <a:pt x="56" y="160"/>
                  <a:pt x="56" y="160"/>
                </a:cubicBezTo>
                <a:cubicBezTo>
                  <a:pt x="56" y="136"/>
                  <a:pt x="84" y="108"/>
                  <a:pt x="108" y="108"/>
                </a:cubicBezTo>
                <a:cubicBezTo>
                  <a:pt x="168" y="108"/>
                  <a:pt x="168" y="108"/>
                  <a:pt x="168" y="108"/>
                </a:cubicBezTo>
                <a:cubicBezTo>
                  <a:pt x="180" y="131"/>
                  <a:pt x="201" y="160"/>
                  <a:pt x="232" y="160"/>
                </a:cubicBezTo>
                <a:cubicBezTo>
                  <a:pt x="264" y="160"/>
                  <a:pt x="324" y="160"/>
                  <a:pt x="324" y="160"/>
                </a:cubicBezTo>
                <a:cubicBezTo>
                  <a:pt x="324" y="128"/>
                  <a:pt x="324" y="128"/>
                  <a:pt x="324" y="128"/>
                </a:cubicBezTo>
                <a:cubicBezTo>
                  <a:pt x="400" y="128"/>
                  <a:pt x="400" y="128"/>
                  <a:pt x="400" y="128"/>
                </a:cubicBezTo>
                <a:cubicBezTo>
                  <a:pt x="400" y="104"/>
                  <a:pt x="400" y="104"/>
                  <a:pt x="400" y="104"/>
                </a:cubicBezTo>
                <a:cubicBezTo>
                  <a:pt x="324" y="104"/>
                  <a:pt x="324" y="104"/>
                  <a:pt x="324" y="104"/>
                </a:cubicBezTo>
                <a:lnTo>
                  <a:pt x="324" y="5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09585"/>
            <a:endParaRPr lang="en-GB" sz="2400" dirty="0">
              <a:solidFill>
                <a:srgbClr val="FFFFFF"/>
              </a:solidFill>
            </a:endParaRPr>
          </a:p>
        </p:txBody>
      </p:sp>
      <p:grpSp>
        <p:nvGrpSpPr>
          <p:cNvPr id="68" name="Group 14"/>
          <p:cNvGrpSpPr>
            <a:grpSpLocks noChangeAspect="1"/>
          </p:cNvGrpSpPr>
          <p:nvPr/>
        </p:nvGrpSpPr>
        <p:grpSpPr bwMode="auto">
          <a:xfrm>
            <a:off x="8791609" y="5151753"/>
            <a:ext cx="631507" cy="564681"/>
            <a:chOff x="-1064" y="1839"/>
            <a:chExt cx="945" cy="845"/>
          </a:xfrm>
          <a:solidFill>
            <a:schemeClr val="accent2"/>
          </a:solidFill>
          <a:effectLst/>
        </p:grpSpPr>
        <p:sp>
          <p:nvSpPr>
            <p:cNvPr id="69" name="Oval 15"/>
            <p:cNvSpPr>
              <a:spLocks noChangeArrowheads="1"/>
            </p:cNvSpPr>
            <p:nvPr/>
          </p:nvSpPr>
          <p:spPr bwMode="auto">
            <a:xfrm>
              <a:off x="-660" y="1839"/>
              <a:ext cx="137" cy="137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70" name="Oval 16"/>
            <p:cNvSpPr>
              <a:spLocks noChangeArrowheads="1"/>
            </p:cNvSpPr>
            <p:nvPr/>
          </p:nvSpPr>
          <p:spPr bwMode="auto">
            <a:xfrm>
              <a:off x="-403" y="1839"/>
              <a:ext cx="140" cy="137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71" name="Freeform 17"/>
            <p:cNvSpPr>
              <a:spLocks/>
            </p:cNvSpPr>
            <p:nvPr/>
          </p:nvSpPr>
          <p:spPr bwMode="auto">
            <a:xfrm>
              <a:off x="-1064" y="2030"/>
              <a:ext cx="49" cy="78"/>
            </a:xfrm>
            <a:custGeom>
              <a:avLst/>
              <a:gdLst>
                <a:gd name="T0" fmla="*/ 17 w 21"/>
                <a:gd name="T1" fmla="*/ 21 h 33"/>
                <a:gd name="T2" fmla="*/ 21 w 21"/>
                <a:gd name="T3" fmla="*/ 0 h 33"/>
                <a:gd name="T4" fmla="*/ 16 w 21"/>
                <a:gd name="T5" fmla="*/ 0 h 33"/>
                <a:gd name="T6" fmla="*/ 0 w 21"/>
                <a:gd name="T7" fmla="*/ 16 h 33"/>
                <a:gd name="T8" fmla="*/ 16 w 21"/>
                <a:gd name="T9" fmla="*/ 33 h 33"/>
                <a:gd name="T10" fmla="*/ 17 w 21"/>
                <a:gd name="T11" fmla="*/ 33 h 33"/>
                <a:gd name="T12" fmla="*/ 17 w 21"/>
                <a:gd name="T13" fmla="*/ 2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33">
                  <a:moveTo>
                    <a:pt x="17" y="21"/>
                  </a:moveTo>
                  <a:cubicBezTo>
                    <a:pt x="17" y="13"/>
                    <a:pt x="19" y="6"/>
                    <a:pt x="21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25"/>
                    <a:pt x="7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21"/>
                    <a:pt x="17" y="21"/>
                    <a:pt x="17" y="2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72" name="Oval 18"/>
            <p:cNvSpPr>
              <a:spLocks noChangeArrowheads="1"/>
            </p:cNvSpPr>
            <p:nvPr/>
          </p:nvSpPr>
          <p:spPr bwMode="auto">
            <a:xfrm>
              <a:off x="-920" y="1839"/>
              <a:ext cx="139" cy="137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73" name="Freeform 19"/>
            <p:cNvSpPr>
              <a:spLocks/>
            </p:cNvSpPr>
            <p:nvPr/>
          </p:nvSpPr>
          <p:spPr bwMode="auto">
            <a:xfrm>
              <a:off x="-1008" y="1990"/>
              <a:ext cx="315" cy="694"/>
            </a:xfrm>
            <a:custGeom>
              <a:avLst/>
              <a:gdLst>
                <a:gd name="T0" fmla="*/ 30 w 133"/>
                <a:gd name="T1" fmla="*/ 278 h 294"/>
                <a:gd name="T2" fmla="*/ 46 w 133"/>
                <a:gd name="T3" fmla="*/ 294 h 294"/>
                <a:gd name="T4" fmla="*/ 63 w 133"/>
                <a:gd name="T5" fmla="*/ 278 h 294"/>
                <a:gd name="T6" fmla="*/ 63 w 133"/>
                <a:gd name="T7" fmla="*/ 140 h 294"/>
                <a:gd name="T8" fmla="*/ 70 w 133"/>
                <a:gd name="T9" fmla="*/ 140 h 294"/>
                <a:gd name="T10" fmla="*/ 70 w 133"/>
                <a:gd name="T11" fmla="*/ 278 h 294"/>
                <a:gd name="T12" fmla="*/ 86 w 133"/>
                <a:gd name="T13" fmla="*/ 294 h 294"/>
                <a:gd name="T14" fmla="*/ 103 w 133"/>
                <a:gd name="T15" fmla="*/ 278 h 294"/>
                <a:gd name="T16" fmla="*/ 103 w 133"/>
                <a:gd name="T17" fmla="*/ 41 h 294"/>
                <a:gd name="T18" fmla="*/ 110 w 133"/>
                <a:gd name="T19" fmla="*/ 41 h 294"/>
                <a:gd name="T20" fmla="*/ 110 w 133"/>
                <a:gd name="T21" fmla="*/ 128 h 294"/>
                <a:gd name="T22" fmla="*/ 133 w 133"/>
                <a:gd name="T23" fmla="*/ 128 h 294"/>
                <a:gd name="T24" fmla="*/ 133 w 133"/>
                <a:gd name="T25" fmla="*/ 39 h 294"/>
                <a:gd name="T26" fmla="*/ 99 w 133"/>
                <a:gd name="T27" fmla="*/ 0 h 294"/>
                <a:gd name="T28" fmla="*/ 33 w 133"/>
                <a:gd name="T29" fmla="*/ 0 h 294"/>
                <a:gd name="T30" fmla="*/ 0 w 133"/>
                <a:gd name="T31" fmla="*/ 38 h 294"/>
                <a:gd name="T32" fmla="*/ 0 w 133"/>
                <a:gd name="T33" fmla="*/ 128 h 294"/>
                <a:gd name="T34" fmla="*/ 23 w 133"/>
                <a:gd name="T35" fmla="*/ 128 h 294"/>
                <a:gd name="T36" fmla="*/ 23 w 133"/>
                <a:gd name="T37" fmla="*/ 41 h 294"/>
                <a:gd name="T38" fmla="*/ 30 w 133"/>
                <a:gd name="T39" fmla="*/ 41 h 294"/>
                <a:gd name="T40" fmla="*/ 30 w 133"/>
                <a:gd name="T41" fmla="*/ 278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3" h="294">
                  <a:moveTo>
                    <a:pt x="30" y="278"/>
                  </a:moveTo>
                  <a:cubicBezTo>
                    <a:pt x="30" y="287"/>
                    <a:pt x="37" y="294"/>
                    <a:pt x="46" y="294"/>
                  </a:cubicBezTo>
                  <a:cubicBezTo>
                    <a:pt x="55" y="294"/>
                    <a:pt x="63" y="287"/>
                    <a:pt x="63" y="278"/>
                  </a:cubicBezTo>
                  <a:cubicBezTo>
                    <a:pt x="63" y="140"/>
                    <a:pt x="63" y="140"/>
                    <a:pt x="63" y="140"/>
                  </a:cubicBezTo>
                  <a:cubicBezTo>
                    <a:pt x="70" y="140"/>
                    <a:pt x="70" y="140"/>
                    <a:pt x="70" y="140"/>
                  </a:cubicBezTo>
                  <a:cubicBezTo>
                    <a:pt x="70" y="278"/>
                    <a:pt x="70" y="278"/>
                    <a:pt x="70" y="278"/>
                  </a:cubicBezTo>
                  <a:cubicBezTo>
                    <a:pt x="70" y="287"/>
                    <a:pt x="77" y="294"/>
                    <a:pt x="86" y="294"/>
                  </a:cubicBezTo>
                  <a:cubicBezTo>
                    <a:pt x="95" y="294"/>
                    <a:pt x="103" y="287"/>
                    <a:pt x="103" y="278"/>
                  </a:cubicBezTo>
                  <a:cubicBezTo>
                    <a:pt x="103" y="41"/>
                    <a:pt x="103" y="41"/>
                    <a:pt x="103" y="41"/>
                  </a:cubicBezTo>
                  <a:cubicBezTo>
                    <a:pt x="110" y="41"/>
                    <a:pt x="110" y="41"/>
                    <a:pt x="110" y="41"/>
                  </a:cubicBezTo>
                  <a:cubicBezTo>
                    <a:pt x="110" y="128"/>
                    <a:pt x="110" y="128"/>
                    <a:pt x="110" y="128"/>
                  </a:cubicBezTo>
                  <a:cubicBezTo>
                    <a:pt x="110" y="145"/>
                    <a:pt x="133" y="145"/>
                    <a:pt x="133" y="128"/>
                  </a:cubicBezTo>
                  <a:cubicBezTo>
                    <a:pt x="133" y="39"/>
                    <a:pt x="133" y="39"/>
                    <a:pt x="133" y="39"/>
                  </a:cubicBezTo>
                  <a:cubicBezTo>
                    <a:pt x="133" y="19"/>
                    <a:pt x="122" y="0"/>
                    <a:pt x="99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13" y="0"/>
                    <a:pt x="0" y="17"/>
                    <a:pt x="0" y="3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45"/>
                    <a:pt x="23" y="145"/>
                    <a:pt x="23" y="128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30" y="41"/>
                    <a:pt x="30" y="41"/>
                    <a:pt x="30" y="41"/>
                  </a:cubicBezTo>
                  <a:lnTo>
                    <a:pt x="30" y="2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74" name="Oval 20"/>
            <p:cNvSpPr>
              <a:spLocks noChangeArrowheads="1"/>
            </p:cNvSpPr>
            <p:nvPr/>
          </p:nvSpPr>
          <p:spPr bwMode="auto">
            <a:xfrm>
              <a:off x="-920" y="1839"/>
              <a:ext cx="139" cy="137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75" name="Freeform 21"/>
            <p:cNvSpPr>
              <a:spLocks/>
            </p:cNvSpPr>
            <p:nvPr/>
          </p:nvSpPr>
          <p:spPr bwMode="auto">
            <a:xfrm>
              <a:off x="-1008" y="1990"/>
              <a:ext cx="315" cy="694"/>
            </a:xfrm>
            <a:custGeom>
              <a:avLst/>
              <a:gdLst>
                <a:gd name="T0" fmla="*/ 30 w 133"/>
                <a:gd name="T1" fmla="*/ 278 h 294"/>
                <a:gd name="T2" fmla="*/ 46 w 133"/>
                <a:gd name="T3" fmla="*/ 294 h 294"/>
                <a:gd name="T4" fmla="*/ 63 w 133"/>
                <a:gd name="T5" fmla="*/ 278 h 294"/>
                <a:gd name="T6" fmla="*/ 63 w 133"/>
                <a:gd name="T7" fmla="*/ 140 h 294"/>
                <a:gd name="T8" fmla="*/ 70 w 133"/>
                <a:gd name="T9" fmla="*/ 140 h 294"/>
                <a:gd name="T10" fmla="*/ 70 w 133"/>
                <a:gd name="T11" fmla="*/ 278 h 294"/>
                <a:gd name="T12" fmla="*/ 86 w 133"/>
                <a:gd name="T13" fmla="*/ 294 h 294"/>
                <a:gd name="T14" fmla="*/ 103 w 133"/>
                <a:gd name="T15" fmla="*/ 278 h 294"/>
                <a:gd name="T16" fmla="*/ 103 w 133"/>
                <a:gd name="T17" fmla="*/ 41 h 294"/>
                <a:gd name="T18" fmla="*/ 110 w 133"/>
                <a:gd name="T19" fmla="*/ 41 h 294"/>
                <a:gd name="T20" fmla="*/ 110 w 133"/>
                <a:gd name="T21" fmla="*/ 128 h 294"/>
                <a:gd name="T22" fmla="*/ 133 w 133"/>
                <a:gd name="T23" fmla="*/ 128 h 294"/>
                <a:gd name="T24" fmla="*/ 133 w 133"/>
                <a:gd name="T25" fmla="*/ 39 h 294"/>
                <a:gd name="T26" fmla="*/ 99 w 133"/>
                <a:gd name="T27" fmla="*/ 0 h 294"/>
                <a:gd name="T28" fmla="*/ 33 w 133"/>
                <a:gd name="T29" fmla="*/ 0 h 294"/>
                <a:gd name="T30" fmla="*/ 0 w 133"/>
                <a:gd name="T31" fmla="*/ 38 h 294"/>
                <a:gd name="T32" fmla="*/ 0 w 133"/>
                <a:gd name="T33" fmla="*/ 128 h 294"/>
                <a:gd name="T34" fmla="*/ 23 w 133"/>
                <a:gd name="T35" fmla="*/ 128 h 294"/>
                <a:gd name="T36" fmla="*/ 23 w 133"/>
                <a:gd name="T37" fmla="*/ 41 h 294"/>
                <a:gd name="T38" fmla="*/ 30 w 133"/>
                <a:gd name="T39" fmla="*/ 41 h 294"/>
                <a:gd name="T40" fmla="*/ 30 w 133"/>
                <a:gd name="T41" fmla="*/ 278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3" h="294">
                  <a:moveTo>
                    <a:pt x="30" y="278"/>
                  </a:moveTo>
                  <a:cubicBezTo>
                    <a:pt x="30" y="287"/>
                    <a:pt x="37" y="294"/>
                    <a:pt x="46" y="294"/>
                  </a:cubicBezTo>
                  <a:cubicBezTo>
                    <a:pt x="55" y="294"/>
                    <a:pt x="63" y="287"/>
                    <a:pt x="63" y="278"/>
                  </a:cubicBezTo>
                  <a:cubicBezTo>
                    <a:pt x="63" y="140"/>
                    <a:pt x="63" y="140"/>
                    <a:pt x="63" y="140"/>
                  </a:cubicBezTo>
                  <a:cubicBezTo>
                    <a:pt x="70" y="140"/>
                    <a:pt x="70" y="140"/>
                    <a:pt x="70" y="140"/>
                  </a:cubicBezTo>
                  <a:cubicBezTo>
                    <a:pt x="70" y="278"/>
                    <a:pt x="70" y="278"/>
                    <a:pt x="70" y="278"/>
                  </a:cubicBezTo>
                  <a:cubicBezTo>
                    <a:pt x="70" y="287"/>
                    <a:pt x="77" y="294"/>
                    <a:pt x="86" y="294"/>
                  </a:cubicBezTo>
                  <a:cubicBezTo>
                    <a:pt x="95" y="294"/>
                    <a:pt x="103" y="287"/>
                    <a:pt x="103" y="278"/>
                  </a:cubicBezTo>
                  <a:cubicBezTo>
                    <a:pt x="103" y="41"/>
                    <a:pt x="103" y="41"/>
                    <a:pt x="103" y="41"/>
                  </a:cubicBezTo>
                  <a:cubicBezTo>
                    <a:pt x="110" y="41"/>
                    <a:pt x="110" y="41"/>
                    <a:pt x="110" y="41"/>
                  </a:cubicBezTo>
                  <a:cubicBezTo>
                    <a:pt x="110" y="128"/>
                    <a:pt x="110" y="128"/>
                    <a:pt x="110" y="128"/>
                  </a:cubicBezTo>
                  <a:cubicBezTo>
                    <a:pt x="110" y="145"/>
                    <a:pt x="133" y="145"/>
                    <a:pt x="133" y="128"/>
                  </a:cubicBezTo>
                  <a:cubicBezTo>
                    <a:pt x="133" y="39"/>
                    <a:pt x="133" y="39"/>
                    <a:pt x="133" y="39"/>
                  </a:cubicBezTo>
                  <a:cubicBezTo>
                    <a:pt x="133" y="19"/>
                    <a:pt x="122" y="0"/>
                    <a:pt x="99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13" y="0"/>
                    <a:pt x="0" y="17"/>
                    <a:pt x="0" y="3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45"/>
                    <a:pt x="23" y="145"/>
                    <a:pt x="23" y="128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30" y="41"/>
                    <a:pt x="30" y="41"/>
                    <a:pt x="30" y="41"/>
                  </a:cubicBezTo>
                  <a:lnTo>
                    <a:pt x="30" y="2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76" name="Freeform 22"/>
            <p:cNvSpPr>
              <a:spLocks/>
            </p:cNvSpPr>
            <p:nvPr/>
          </p:nvSpPr>
          <p:spPr bwMode="auto">
            <a:xfrm>
              <a:off x="-1008" y="1990"/>
              <a:ext cx="315" cy="694"/>
            </a:xfrm>
            <a:custGeom>
              <a:avLst/>
              <a:gdLst>
                <a:gd name="T0" fmla="*/ 30 w 133"/>
                <a:gd name="T1" fmla="*/ 278 h 294"/>
                <a:gd name="T2" fmla="*/ 46 w 133"/>
                <a:gd name="T3" fmla="*/ 294 h 294"/>
                <a:gd name="T4" fmla="*/ 63 w 133"/>
                <a:gd name="T5" fmla="*/ 278 h 294"/>
                <a:gd name="T6" fmla="*/ 63 w 133"/>
                <a:gd name="T7" fmla="*/ 140 h 294"/>
                <a:gd name="T8" fmla="*/ 70 w 133"/>
                <a:gd name="T9" fmla="*/ 140 h 294"/>
                <a:gd name="T10" fmla="*/ 70 w 133"/>
                <a:gd name="T11" fmla="*/ 278 h 294"/>
                <a:gd name="T12" fmla="*/ 86 w 133"/>
                <a:gd name="T13" fmla="*/ 294 h 294"/>
                <a:gd name="T14" fmla="*/ 103 w 133"/>
                <a:gd name="T15" fmla="*/ 278 h 294"/>
                <a:gd name="T16" fmla="*/ 103 w 133"/>
                <a:gd name="T17" fmla="*/ 41 h 294"/>
                <a:gd name="T18" fmla="*/ 110 w 133"/>
                <a:gd name="T19" fmla="*/ 41 h 294"/>
                <a:gd name="T20" fmla="*/ 110 w 133"/>
                <a:gd name="T21" fmla="*/ 128 h 294"/>
                <a:gd name="T22" fmla="*/ 133 w 133"/>
                <a:gd name="T23" fmla="*/ 128 h 294"/>
                <a:gd name="T24" fmla="*/ 133 w 133"/>
                <a:gd name="T25" fmla="*/ 39 h 294"/>
                <a:gd name="T26" fmla="*/ 99 w 133"/>
                <a:gd name="T27" fmla="*/ 0 h 294"/>
                <a:gd name="T28" fmla="*/ 33 w 133"/>
                <a:gd name="T29" fmla="*/ 0 h 294"/>
                <a:gd name="T30" fmla="*/ 0 w 133"/>
                <a:gd name="T31" fmla="*/ 38 h 294"/>
                <a:gd name="T32" fmla="*/ 0 w 133"/>
                <a:gd name="T33" fmla="*/ 128 h 294"/>
                <a:gd name="T34" fmla="*/ 23 w 133"/>
                <a:gd name="T35" fmla="*/ 128 h 294"/>
                <a:gd name="T36" fmla="*/ 23 w 133"/>
                <a:gd name="T37" fmla="*/ 41 h 294"/>
                <a:gd name="T38" fmla="*/ 30 w 133"/>
                <a:gd name="T39" fmla="*/ 41 h 294"/>
                <a:gd name="T40" fmla="*/ 30 w 133"/>
                <a:gd name="T41" fmla="*/ 278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3" h="294">
                  <a:moveTo>
                    <a:pt x="30" y="278"/>
                  </a:moveTo>
                  <a:cubicBezTo>
                    <a:pt x="30" y="287"/>
                    <a:pt x="37" y="294"/>
                    <a:pt x="46" y="294"/>
                  </a:cubicBezTo>
                  <a:cubicBezTo>
                    <a:pt x="55" y="294"/>
                    <a:pt x="63" y="287"/>
                    <a:pt x="63" y="278"/>
                  </a:cubicBezTo>
                  <a:cubicBezTo>
                    <a:pt x="63" y="140"/>
                    <a:pt x="63" y="140"/>
                    <a:pt x="63" y="140"/>
                  </a:cubicBezTo>
                  <a:cubicBezTo>
                    <a:pt x="70" y="140"/>
                    <a:pt x="70" y="140"/>
                    <a:pt x="70" y="140"/>
                  </a:cubicBezTo>
                  <a:cubicBezTo>
                    <a:pt x="70" y="278"/>
                    <a:pt x="70" y="278"/>
                    <a:pt x="70" y="278"/>
                  </a:cubicBezTo>
                  <a:cubicBezTo>
                    <a:pt x="70" y="287"/>
                    <a:pt x="77" y="294"/>
                    <a:pt x="86" y="294"/>
                  </a:cubicBezTo>
                  <a:cubicBezTo>
                    <a:pt x="95" y="294"/>
                    <a:pt x="103" y="287"/>
                    <a:pt x="103" y="278"/>
                  </a:cubicBezTo>
                  <a:cubicBezTo>
                    <a:pt x="103" y="41"/>
                    <a:pt x="103" y="41"/>
                    <a:pt x="103" y="41"/>
                  </a:cubicBezTo>
                  <a:cubicBezTo>
                    <a:pt x="110" y="41"/>
                    <a:pt x="110" y="41"/>
                    <a:pt x="110" y="41"/>
                  </a:cubicBezTo>
                  <a:cubicBezTo>
                    <a:pt x="110" y="128"/>
                    <a:pt x="110" y="128"/>
                    <a:pt x="110" y="128"/>
                  </a:cubicBezTo>
                  <a:cubicBezTo>
                    <a:pt x="110" y="145"/>
                    <a:pt x="133" y="145"/>
                    <a:pt x="133" y="128"/>
                  </a:cubicBezTo>
                  <a:cubicBezTo>
                    <a:pt x="133" y="39"/>
                    <a:pt x="133" y="39"/>
                    <a:pt x="133" y="39"/>
                  </a:cubicBezTo>
                  <a:cubicBezTo>
                    <a:pt x="133" y="19"/>
                    <a:pt x="122" y="0"/>
                    <a:pt x="99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13" y="0"/>
                    <a:pt x="0" y="17"/>
                    <a:pt x="0" y="3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45"/>
                    <a:pt x="23" y="145"/>
                    <a:pt x="23" y="128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30" y="41"/>
                    <a:pt x="30" y="41"/>
                    <a:pt x="30" y="41"/>
                  </a:cubicBezTo>
                  <a:lnTo>
                    <a:pt x="30" y="2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77" name="Freeform 23"/>
            <p:cNvSpPr>
              <a:spLocks/>
            </p:cNvSpPr>
            <p:nvPr/>
          </p:nvSpPr>
          <p:spPr bwMode="auto">
            <a:xfrm>
              <a:off x="-171" y="2030"/>
              <a:ext cx="52" cy="78"/>
            </a:xfrm>
            <a:custGeom>
              <a:avLst/>
              <a:gdLst>
                <a:gd name="T0" fmla="*/ 5 w 22"/>
                <a:gd name="T1" fmla="*/ 21 h 33"/>
                <a:gd name="T2" fmla="*/ 0 w 22"/>
                <a:gd name="T3" fmla="*/ 0 h 33"/>
                <a:gd name="T4" fmla="*/ 5 w 22"/>
                <a:gd name="T5" fmla="*/ 0 h 33"/>
                <a:gd name="T6" fmla="*/ 22 w 22"/>
                <a:gd name="T7" fmla="*/ 16 h 33"/>
                <a:gd name="T8" fmla="*/ 5 w 22"/>
                <a:gd name="T9" fmla="*/ 33 h 33"/>
                <a:gd name="T10" fmla="*/ 5 w 22"/>
                <a:gd name="T11" fmla="*/ 33 h 33"/>
                <a:gd name="T12" fmla="*/ 5 w 22"/>
                <a:gd name="T13" fmla="*/ 2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33">
                  <a:moveTo>
                    <a:pt x="5" y="21"/>
                  </a:moveTo>
                  <a:cubicBezTo>
                    <a:pt x="5" y="13"/>
                    <a:pt x="3" y="6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14" y="0"/>
                    <a:pt x="22" y="7"/>
                    <a:pt x="22" y="16"/>
                  </a:cubicBezTo>
                  <a:cubicBezTo>
                    <a:pt x="22" y="25"/>
                    <a:pt x="14" y="33"/>
                    <a:pt x="5" y="33"/>
                  </a:cubicBezTo>
                  <a:cubicBezTo>
                    <a:pt x="5" y="33"/>
                    <a:pt x="5" y="33"/>
                    <a:pt x="5" y="33"/>
                  </a:cubicBezTo>
                  <a:lnTo>
                    <a:pt x="5" y="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78" name="Freeform 24"/>
            <p:cNvSpPr>
              <a:spLocks/>
            </p:cNvSpPr>
            <p:nvPr/>
          </p:nvSpPr>
          <p:spPr bwMode="auto">
            <a:xfrm>
              <a:off x="-710" y="1990"/>
              <a:ext cx="234" cy="694"/>
            </a:xfrm>
            <a:custGeom>
              <a:avLst/>
              <a:gdLst>
                <a:gd name="T0" fmla="*/ 83 w 99"/>
                <a:gd name="T1" fmla="*/ 0 h 294"/>
                <a:gd name="T2" fmla="*/ 50 w 99"/>
                <a:gd name="T3" fmla="*/ 0 h 294"/>
                <a:gd name="T4" fmla="*/ 17 w 99"/>
                <a:gd name="T5" fmla="*/ 0 h 294"/>
                <a:gd name="T6" fmla="*/ 0 w 99"/>
                <a:gd name="T7" fmla="*/ 5 h 294"/>
                <a:gd name="T8" fmla="*/ 14 w 99"/>
                <a:gd name="T9" fmla="*/ 39 h 294"/>
                <a:gd name="T10" fmla="*/ 14 w 99"/>
                <a:gd name="T11" fmla="*/ 41 h 294"/>
                <a:gd name="T12" fmla="*/ 14 w 99"/>
                <a:gd name="T13" fmla="*/ 41 h 294"/>
                <a:gd name="T14" fmla="*/ 14 w 99"/>
                <a:gd name="T15" fmla="*/ 278 h 294"/>
                <a:gd name="T16" fmla="*/ 30 w 99"/>
                <a:gd name="T17" fmla="*/ 294 h 294"/>
                <a:gd name="T18" fmla="*/ 46 w 99"/>
                <a:gd name="T19" fmla="*/ 278 h 294"/>
                <a:gd name="T20" fmla="*/ 46 w 99"/>
                <a:gd name="T21" fmla="*/ 140 h 294"/>
                <a:gd name="T22" fmla="*/ 50 w 99"/>
                <a:gd name="T23" fmla="*/ 140 h 294"/>
                <a:gd name="T24" fmla="*/ 53 w 99"/>
                <a:gd name="T25" fmla="*/ 140 h 294"/>
                <a:gd name="T26" fmla="*/ 53 w 99"/>
                <a:gd name="T27" fmla="*/ 278 h 294"/>
                <a:gd name="T28" fmla="*/ 70 w 99"/>
                <a:gd name="T29" fmla="*/ 294 h 294"/>
                <a:gd name="T30" fmla="*/ 86 w 99"/>
                <a:gd name="T31" fmla="*/ 278 h 294"/>
                <a:gd name="T32" fmla="*/ 86 w 99"/>
                <a:gd name="T33" fmla="*/ 41 h 294"/>
                <a:gd name="T34" fmla="*/ 86 w 99"/>
                <a:gd name="T35" fmla="*/ 41 h 294"/>
                <a:gd name="T36" fmla="*/ 86 w 99"/>
                <a:gd name="T37" fmla="*/ 39 h 294"/>
                <a:gd name="T38" fmla="*/ 99 w 99"/>
                <a:gd name="T39" fmla="*/ 5 h 294"/>
                <a:gd name="T40" fmla="*/ 83 w 99"/>
                <a:gd name="T41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9" h="294">
                  <a:moveTo>
                    <a:pt x="83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1" y="0"/>
                    <a:pt x="5" y="2"/>
                    <a:pt x="0" y="5"/>
                  </a:cubicBezTo>
                  <a:cubicBezTo>
                    <a:pt x="9" y="13"/>
                    <a:pt x="14" y="26"/>
                    <a:pt x="14" y="39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278"/>
                    <a:pt x="14" y="278"/>
                    <a:pt x="14" y="278"/>
                  </a:cubicBezTo>
                  <a:cubicBezTo>
                    <a:pt x="14" y="287"/>
                    <a:pt x="21" y="294"/>
                    <a:pt x="30" y="294"/>
                  </a:cubicBezTo>
                  <a:cubicBezTo>
                    <a:pt x="39" y="294"/>
                    <a:pt x="46" y="287"/>
                    <a:pt x="46" y="278"/>
                  </a:cubicBezTo>
                  <a:cubicBezTo>
                    <a:pt x="46" y="140"/>
                    <a:pt x="46" y="140"/>
                    <a:pt x="46" y="140"/>
                  </a:cubicBezTo>
                  <a:cubicBezTo>
                    <a:pt x="50" y="140"/>
                    <a:pt x="50" y="140"/>
                    <a:pt x="50" y="140"/>
                  </a:cubicBezTo>
                  <a:cubicBezTo>
                    <a:pt x="53" y="140"/>
                    <a:pt x="53" y="140"/>
                    <a:pt x="53" y="140"/>
                  </a:cubicBezTo>
                  <a:cubicBezTo>
                    <a:pt x="53" y="278"/>
                    <a:pt x="53" y="278"/>
                    <a:pt x="53" y="278"/>
                  </a:cubicBezTo>
                  <a:cubicBezTo>
                    <a:pt x="53" y="287"/>
                    <a:pt x="61" y="294"/>
                    <a:pt x="70" y="294"/>
                  </a:cubicBezTo>
                  <a:cubicBezTo>
                    <a:pt x="79" y="294"/>
                    <a:pt x="86" y="287"/>
                    <a:pt x="86" y="278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6" y="39"/>
                    <a:pt x="86" y="39"/>
                    <a:pt x="86" y="39"/>
                  </a:cubicBezTo>
                  <a:cubicBezTo>
                    <a:pt x="86" y="26"/>
                    <a:pt x="91" y="13"/>
                    <a:pt x="99" y="5"/>
                  </a:cubicBezTo>
                  <a:cubicBezTo>
                    <a:pt x="95" y="2"/>
                    <a:pt x="89" y="0"/>
                    <a:pt x="83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79" name="Freeform 25"/>
            <p:cNvSpPr>
              <a:spLocks/>
            </p:cNvSpPr>
            <p:nvPr/>
          </p:nvSpPr>
          <p:spPr bwMode="auto">
            <a:xfrm>
              <a:off x="-490" y="1990"/>
              <a:ext cx="314" cy="694"/>
            </a:xfrm>
            <a:custGeom>
              <a:avLst/>
              <a:gdLst>
                <a:gd name="T0" fmla="*/ 103 w 133"/>
                <a:gd name="T1" fmla="*/ 278 h 294"/>
                <a:gd name="T2" fmla="*/ 86 w 133"/>
                <a:gd name="T3" fmla="*/ 294 h 294"/>
                <a:gd name="T4" fmla="*/ 70 w 133"/>
                <a:gd name="T5" fmla="*/ 278 h 294"/>
                <a:gd name="T6" fmla="*/ 70 w 133"/>
                <a:gd name="T7" fmla="*/ 140 h 294"/>
                <a:gd name="T8" fmla="*/ 63 w 133"/>
                <a:gd name="T9" fmla="*/ 140 h 294"/>
                <a:gd name="T10" fmla="*/ 63 w 133"/>
                <a:gd name="T11" fmla="*/ 278 h 294"/>
                <a:gd name="T12" fmla="*/ 46 w 133"/>
                <a:gd name="T13" fmla="*/ 294 h 294"/>
                <a:gd name="T14" fmla="*/ 30 w 133"/>
                <a:gd name="T15" fmla="*/ 278 h 294"/>
                <a:gd name="T16" fmla="*/ 30 w 133"/>
                <a:gd name="T17" fmla="*/ 41 h 294"/>
                <a:gd name="T18" fmla="*/ 23 w 133"/>
                <a:gd name="T19" fmla="*/ 41 h 294"/>
                <a:gd name="T20" fmla="*/ 23 w 133"/>
                <a:gd name="T21" fmla="*/ 128 h 294"/>
                <a:gd name="T22" fmla="*/ 0 w 133"/>
                <a:gd name="T23" fmla="*/ 128 h 294"/>
                <a:gd name="T24" fmla="*/ 0 w 133"/>
                <a:gd name="T25" fmla="*/ 39 h 294"/>
                <a:gd name="T26" fmla="*/ 34 w 133"/>
                <a:gd name="T27" fmla="*/ 0 h 294"/>
                <a:gd name="T28" fmla="*/ 99 w 133"/>
                <a:gd name="T29" fmla="*/ 0 h 294"/>
                <a:gd name="T30" fmla="*/ 133 w 133"/>
                <a:gd name="T31" fmla="*/ 38 h 294"/>
                <a:gd name="T32" fmla="*/ 133 w 133"/>
                <a:gd name="T33" fmla="*/ 128 h 294"/>
                <a:gd name="T34" fmla="*/ 110 w 133"/>
                <a:gd name="T35" fmla="*/ 128 h 294"/>
                <a:gd name="T36" fmla="*/ 110 w 133"/>
                <a:gd name="T37" fmla="*/ 41 h 294"/>
                <a:gd name="T38" fmla="*/ 103 w 133"/>
                <a:gd name="T39" fmla="*/ 41 h 294"/>
                <a:gd name="T40" fmla="*/ 103 w 133"/>
                <a:gd name="T41" fmla="*/ 278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3" h="294">
                  <a:moveTo>
                    <a:pt x="103" y="278"/>
                  </a:moveTo>
                  <a:cubicBezTo>
                    <a:pt x="103" y="287"/>
                    <a:pt x="95" y="294"/>
                    <a:pt x="86" y="294"/>
                  </a:cubicBezTo>
                  <a:cubicBezTo>
                    <a:pt x="77" y="294"/>
                    <a:pt x="70" y="287"/>
                    <a:pt x="70" y="278"/>
                  </a:cubicBezTo>
                  <a:cubicBezTo>
                    <a:pt x="70" y="140"/>
                    <a:pt x="70" y="140"/>
                    <a:pt x="70" y="140"/>
                  </a:cubicBezTo>
                  <a:cubicBezTo>
                    <a:pt x="63" y="140"/>
                    <a:pt x="63" y="140"/>
                    <a:pt x="63" y="140"/>
                  </a:cubicBezTo>
                  <a:cubicBezTo>
                    <a:pt x="63" y="278"/>
                    <a:pt x="63" y="278"/>
                    <a:pt x="63" y="278"/>
                  </a:cubicBezTo>
                  <a:cubicBezTo>
                    <a:pt x="63" y="287"/>
                    <a:pt x="55" y="294"/>
                    <a:pt x="46" y="294"/>
                  </a:cubicBezTo>
                  <a:cubicBezTo>
                    <a:pt x="37" y="294"/>
                    <a:pt x="30" y="287"/>
                    <a:pt x="30" y="278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23" y="128"/>
                    <a:pt x="23" y="128"/>
                    <a:pt x="23" y="128"/>
                  </a:cubicBezTo>
                  <a:cubicBezTo>
                    <a:pt x="23" y="145"/>
                    <a:pt x="0" y="145"/>
                    <a:pt x="0" y="128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9"/>
                    <a:pt x="11" y="0"/>
                    <a:pt x="34" y="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120" y="0"/>
                    <a:pt x="133" y="17"/>
                    <a:pt x="133" y="3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3" y="145"/>
                    <a:pt x="110" y="145"/>
                    <a:pt x="110" y="128"/>
                  </a:cubicBezTo>
                  <a:cubicBezTo>
                    <a:pt x="110" y="41"/>
                    <a:pt x="110" y="41"/>
                    <a:pt x="110" y="41"/>
                  </a:cubicBezTo>
                  <a:cubicBezTo>
                    <a:pt x="103" y="41"/>
                    <a:pt x="103" y="41"/>
                    <a:pt x="103" y="41"/>
                  </a:cubicBezTo>
                  <a:lnTo>
                    <a:pt x="103" y="2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80" name="Freeform 26"/>
            <p:cNvSpPr>
              <a:spLocks/>
            </p:cNvSpPr>
            <p:nvPr/>
          </p:nvSpPr>
          <p:spPr bwMode="auto">
            <a:xfrm>
              <a:off x="-490" y="1990"/>
              <a:ext cx="314" cy="694"/>
            </a:xfrm>
            <a:custGeom>
              <a:avLst/>
              <a:gdLst>
                <a:gd name="T0" fmla="*/ 103 w 133"/>
                <a:gd name="T1" fmla="*/ 278 h 294"/>
                <a:gd name="T2" fmla="*/ 86 w 133"/>
                <a:gd name="T3" fmla="*/ 294 h 294"/>
                <a:gd name="T4" fmla="*/ 70 w 133"/>
                <a:gd name="T5" fmla="*/ 278 h 294"/>
                <a:gd name="T6" fmla="*/ 70 w 133"/>
                <a:gd name="T7" fmla="*/ 140 h 294"/>
                <a:gd name="T8" fmla="*/ 63 w 133"/>
                <a:gd name="T9" fmla="*/ 140 h 294"/>
                <a:gd name="T10" fmla="*/ 63 w 133"/>
                <a:gd name="T11" fmla="*/ 278 h 294"/>
                <a:gd name="T12" fmla="*/ 46 w 133"/>
                <a:gd name="T13" fmla="*/ 294 h 294"/>
                <a:gd name="T14" fmla="*/ 30 w 133"/>
                <a:gd name="T15" fmla="*/ 278 h 294"/>
                <a:gd name="T16" fmla="*/ 30 w 133"/>
                <a:gd name="T17" fmla="*/ 41 h 294"/>
                <a:gd name="T18" fmla="*/ 23 w 133"/>
                <a:gd name="T19" fmla="*/ 41 h 294"/>
                <a:gd name="T20" fmla="*/ 23 w 133"/>
                <a:gd name="T21" fmla="*/ 128 h 294"/>
                <a:gd name="T22" fmla="*/ 0 w 133"/>
                <a:gd name="T23" fmla="*/ 128 h 294"/>
                <a:gd name="T24" fmla="*/ 0 w 133"/>
                <a:gd name="T25" fmla="*/ 39 h 294"/>
                <a:gd name="T26" fmla="*/ 34 w 133"/>
                <a:gd name="T27" fmla="*/ 0 h 294"/>
                <a:gd name="T28" fmla="*/ 99 w 133"/>
                <a:gd name="T29" fmla="*/ 0 h 294"/>
                <a:gd name="T30" fmla="*/ 133 w 133"/>
                <a:gd name="T31" fmla="*/ 38 h 294"/>
                <a:gd name="T32" fmla="*/ 133 w 133"/>
                <a:gd name="T33" fmla="*/ 128 h 294"/>
                <a:gd name="T34" fmla="*/ 110 w 133"/>
                <a:gd name="T35" fmla="*/ 128 h 294"/>
                <a:gd name="T36" fmla="*/ 110 w 133"/>
                <a:gd name="T37" fmla="*/ 41 h 294"/>
                <a:gd name="T38" fmla="*/ 103 w 133"/>
                <a:gd name="T39" fmla="*/ 41 h 294"/>
                <a:gd name="T40" fmla="*/ 103 w 133"/>
                <a:gd name="T41" fmla="*/ 278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3" h="294">
                  <a:moveTo>
                    <a:pt x="103" y="278"/>
                  </a:moveTo>
                  <a:cubicBezTo>
                    <a:pt x="103" y="287"/>
                    <a:pt x="95" y="294"/>
                    <a:pt x="86" y="294"/>
                  </a:cubicBezTo>
                  <a:cubicBezTo>
                    <a:pt x="77" y="294"/>
                    <a:pt x="70" y="287"/>
                    <a:pt x="70" y="278"/>
                  </a:cubicBezTo>
                  <a:cubicBezTo>
                    <a:pt x="70" y="140"/>
                    <a:pt x="70" y="140"/>
                    <a:pt x="70" y="140"/>
                  </a:cubicBezTo>
                  <a:cubicBezTo>
                    <a:pt x="63" y="140"/>
                    <a:pt x="63" y="140"/>
                    <a:pt x="63" y="140"/>
                  </a:cubicBezTo>
                  <a:cubicBezTo>
                    <a:pt x="63" y="278"/>
                    <a:pt x="63" y="278"/>
                    <a:pt x="63" y="278"/>
                  </a:cubicBezTo>
                  <a:cubicBezTo>
                    <a:pt x="63" y="287"/>
                    <a:pt x="55" y="294"/>
                    <a:pt x="46" y="294"/>
                  </a:cubicBezTo>
                  <a:cubicBezTo>
                    <a:pt x="37" y="294"/>
                    <a:pt x="30" y="287"/>
                    <a:pt x="30" y="278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23" y="128"/>
                    <a:pt x="23" y="128"/>
                    <a:pt x="23" y="128"/>
                  </a:cubicBezTo>
                  <a:cubicBezTo>
                    <a:pt x="23" y="145"/>
                    <a:pt x="0" y="145"/>
                    <a:pt x="0" y="128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9"/>
                    <a:pt x="11" y="0"/>
                    <a:pt x="34" y="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120" y="0"/>
                    <a:pt x="133" y="17"/>
                    <a:pt x="133" y="3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3" y="145"/>
                    <a:pt x="110" y="145"/>
                    <a:pt x="110" y="128"/>
                  </a:cubicBezTo>
                  <a:cubicBezTo>
                    <a:pt x="110" y="41"/>
                    <a:pt x="110" y="41"/>
                    <a:pt x="110" y="41"/>
                  </a:cubicBezTo>
                  <a:cubicBezTo>
                    <a:pt x="103" y="41"/>
                    <a:pt x="103" y="41"/>
                    <a:pt x="103" y="41"/>
                  </a:cubicBezTo>
                  <a:lnTo>
                    <a:pt x="103" y="2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81" name="Freeform 27"/>
            <p:cNvSpPr>
              <a:spLocks/>
            </p:cNvSpPr>
            <p:nvPr/>
          </p:nvSpPr>
          <p:spPr bwMode="auto">
            <a:xfrm>
              <a:off x="-490" y="1990"/>
              <a:ext cx="314" cy="694"/>
            </a:xfrm>
            <a:custGeom>
              <a:avLst/>
              <a:gdLst>
                <a:gd name="T0" fmla="*/ 103 w 133"/>
                <a:gd name="T1" fmla="*/ 278 h 294"/>
                <a:gd name="T2" fmla="*/ 86 w 133"/>
                <a:gd name="T3" fmla="*/ 294 h 294"/>
                <a:gd name="T4" fmla="*/ 70 w 133"/>
                <a:gd name="T5" fmla="*/ 278 h 294"/>
                <a:gd name="T6" fmla="*/ 70 w 133"/>
                <a:gd name="T7" fmla="*/ 140 h 294"/>
                <a:gd name="T8" fmla="*/ 63 w 133"/>
                <a:gd name="T9" fmla="*/ 140 h 294"/>
                <a:gd name="T10" fmla="*/ 63 w 133"/>
                <a:gd name="T11" fmla="*/ 278 h 294"/>
                <a:gd name="T12" fmla="*/ 46 w 133"/>
                <a:gd name="T13" fmla="*/ 294 h 294"/>
                <a:gd name="T14" fmla="*/ 30 w 133"/>
                <a:gd name="T15" fmla="*/ 278 h 294"/>
                <a:gd name="T16" fmla="*/ 30 w 133"/>
                <a:gd name="T17" fmla="*/ 41 h 294"/>
                <a:gd name="T18" fmla="*/ 23 w 133"/>
                <a:gd name="T19" fmla="*/ 41 h 294"/>
                <a:gd name="T20" fmla="*/ 23 w 133"/>
                <a:gd name="T21" fmla="*/ 128 h 294"/>
                <a:gd name="T22" fmla="*/ 0 w 133"/>
                <a:gd name="T23" fmla="*/ 128 h 294"/>
                <a:gd name="T24" fmla="*/ 0 w 133"/>
                <a:gd name="T25" fmla="*/ 39 h 294"/>
                <a:gd name="T26" fmla="*/ 34 w 133"/>
                <a:gd name="T27" fmla="*/ 0 h 294"/>
                <a:gd name="T28" fmla="*/ 99 w 133"/>
                <a:gd name="T29" fmla="*/ 0 h 294"/>
                <a:gd name="T30" fmla="*/ 133 w 133"/>
                <a:gd name="T31" fmla="*/ 38 h 294"/>
                <a:gd name="T32" fmla="*/ 133 w 133"/>
                <a:gd name="T33" fmla="*/ 128 h 294"/>
                <a:gd name="T34" fmla="*/ 110 w 133"/>
                <a:gd name="T35" fmla="*/ 128 h 294"/>
                <a:gd name="T36" fmla="*/ 110 w 133"/>
                <a:gd name="T37" fmla="*/ 41 h 294"/>
                <a:gd name="T38" fmla="*/ 103 w 133"/>
                <a:gd name="T39" fmla="*/ 41 h 294"/>
                <a:gd name="T40" fmla="*/ 103 w 133"/>
                <a:gd name="T41" fmla="*/ 278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3" h="294">
                  <a:moveTo>
                    <a:pt x="103" y="278"/>
                  </a:moveTo>
                  <a:cubicBezTo>
                    <a:pt x="103" y="287"/>
                    <a:pt x="95" y="294"/>
                    <a:pt x="86" y="294"/>
                  </a:cubicBezTo>
                  <a:cubicBezTo>
                    <a:pt x="77" y="294"/>
                    <a:pt x="70" y="287"/>
                    <a:pt x="70" y="278"/>
                  </a:cubicBezTo>
                  <a:cubicBezTo>
                    <a:pt x="70" y="140"/>
                    <a:pt x="70" y="140"/>
                    <a:pt x="70" y="140"/>
                  </a:cubicBezTo>
                  <a:cubicBezTo>
                    <a:pt x="63" y="140"/>
                    <a:pt x="63" y="140"/>
                    <a:pt x="63" y="140"/>
                  </a:cubicBezTo>
                  <a:cubicBezTo>
                    <a:pt x="63" y="278"/>
                    <a:pt x="63" y="278"/>
                    <a:pt x="63" y="278"/>
                  </a:cubicBezTo>
                  <a:cubicBezTo>
                    <a:pt x="63" y="287"/>
                    <a:pt x="55" y="294"/>
                    <a:pt x="46" y="294"/>
                  </a:cubicBezTo>
                  <a:cubicBezTo>
                    <a:pt x="37" y="294"/>
                    <a:pt x="30" y="287"/>
                    <a:pt x="30" y="278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23" y="41"/>
                    <a:pt x="23" y="41"/>
                    <a:pt x="23" y="41"/>
                  </a:cubicBezTo>
                  <a:cubicBezTo>
                    <a:pt x="23" y="128"/>
                    <a:pt x="23" y="128"/>
                    <a:pt x="23" y="128"/>
                  </a:cubicBezTo>
                  <a:cubicBezTo>
                    <a:pt x="23" y="145"/>
                    <a:pt x="0" y="145"/>
                    <a:pt x="0" y="128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9"/>
                    <a:pt x="11" y="0"/>
                    <a:pt x="34" y="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120" y="0"/>
                    <a:pt x="133" y="17"/>
                    <a:pt x="133" y="3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3" y="145"/>
                    <a:pt x="110" y="145"/>
                    <a:pt x="110" y="128"/>
                  </a:cubicBezTo>
                  <a:cubicBezTo>
                    <a:pt x="110" y="41"/>
                    <a:pt x="110" y="41"/>
                    <a:pt x="110" y="41"/>
                  </a:cubicBezTo>
                  <a:cubicBezTo>
                    <a:pt x="103" y="41"/>
                    <a:pt x="103" y="41"/>
                    <a:pt x="103" y="41"/>
                  </a:cubicBezTo>
                  <a:lnTo>
                    <a:pt x="103" y="2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9" name="Group 18"/>
          <p:cNvGrpSpPr>
            <a:grpSpLocks noChangeAspect="1"/>
          </p:cNvGrpSpPr>
          <p:nvPr/>
        </p:nvGrpSpPr>
        <p:grpSpPr bwMode="auto">
          <a:xfrm>
            <a:off x="8839647" y="4224410"/>
            <a:ext cx="507643" cy="660751"/>
            <a:chOff x="-975" y="1434"/>
            <a:chExt cx="809" cy="1053"/>
          </a:xfrm>
          <a:solidFill>
            <a:schemeClr val="accent2"/>
          </a:solidFill>
          <a:effectLst/>
        </p:grpSpPr>
        <p:sp>
          <p:nvSpPr>
            <p:cNvPr id="90" name="Freeform 19"/>
            <p:cNvSpPr>
              <a:spLocks/>
            </p:cNvSpPr>
            <p:nvPr/>
          </p:nvSpPr>
          <p:spPr bwMode="auto">
            <a:xfrm>
              <a:off x="-975" y="1704"/>
              <a:ext cx="809" cy="783"/>
            </a:xfrm>
            <a:custGeom>
              <a:avLst/>
              <a:gdLst>
                <a:gd name="T0" fmla="*/ 530 w 572"/>
                <a:gd name="T1" fmla="*/ 20 h 554"/>
                <a:gd name="T2" fmla="*/ 314 w 572"/>
                <a:gd name="T3" fmla="*/ 20 h 554"/>
                <a:gd name="T4" fmla="*/ 314 w 572"/>
                <a:gd name="T5" fmla="*/ 73 h 554"/>
                <a:gd name="T6" fmla="*/ 319 w 572"/>
                <a:gd name="T7" fmla="*/ 91 h 554"/>
                <a:gd name="T8" fmla="*/ 286 w 572"/>
                <a:gd name="T9" fmla="*/ 124 h 554"/>
                <a:gd name="T10" fmla="*/ 252 w 572"/>
                <a:gd name="T11" fmla="*/ 91 h 554"/>
                <a:gd name="T12" fmla="*/ 257 w 572"/>
                <a:gd name="T13" fmla="*/ 73 h 554"/>
                <a:gd name="T14" fmla="*/ 257 w 572"/>
                <a:gd name="T15" fmla="*/ 20 h 554"/>
                <a:gd name="T16" fmla="*/ 41 w 572"/>
                <a:gd name="T17" fmla="*/ 20 h 554"/>
                <a:gd name="T18" fmla="*/ 0 w 572"/>
                <a:gd name="T19" fmla="*/ 0 h 554"/>
                <a:gd name="T20" fmla="*/ 0 w 572"/>
                <a:gd name="T21" fmla="*/ 554 h 554"/>
                <a:gd name="T22" fmla="*/ 572 w 572"/>
                <a:gd name="T23" fmla="*/ 554 h 554"/>
                <a:gd name="T24" fmla="*/ 572 w 572"/>
                <a:gd name="T25" fmla="*/ 0 h 554"/>
                <a:gd name="T26" fmla="*/ 530 w 572"/>
                <a:gd name="T27" fmla="*/ 20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72" h="554">
                  <a:moveTo>
                    <a:pt x="530" y="20"/>
                  </a:moveTo>
                  <a:cubicBezTo>
                    <a:pt x="314" y="20"/>
                    <a:pt x="314" y="20"/>
                    <a:pt x="314" y="20"/>
                  </a:cubicBezTo>
                  <a:cubicBezTo>
                    <a:pt x="314" y="73"/>
                    <a:pt x="314" y="73"/>
                    <a:pt x="314" y="73"/>
                  </a:cubicBezTo>
                  <a:cubicBezTo>
                    <a:pt x="317" y="78"/>
                    <a:pt x="319" y="84"/>
                    <a:pt x="319" y="91"/>
                  </a:cubicBezTo>
                  <a:cubicBezTo>
                    <a:pt x="319" y="109"/>
                    <a:pt x="304" y="124"/>
                    <a:pt x="286" y="124"/>
                  </a:cubicBezTo>
                  <a:cubicBezTo>
                    <a:pt x="267" y="124"/>
                    <a:pt x="252" y="109"/>
                    <a:pt x="252" y="91"/>
                  </a:cubicBezTo>
                  <a:cubicBezTo>
                    <a:pt x="252" y="84"/>
                    <a:pt x="254" y="78"/>
                    <a:pt x="257" y="73"/>
                  </a:cubicBezTo>
                  <a:cubicBezTo>
                    <a:pt x="257" y="20"/>
                    <a:pt x="257" y="20"/>
                    <a:pt x="257" y="20"/>
                  </a:cubicBezTo>
                  <a:cubicBezTo>
                    <a:pt x="41" y="20"/>
                    <a:pt x="41" y="20"/>
                    <a:pt x="41" y="20"/>
                  </a:cubicBezTo>
                  <a:cubicBezTo>
                    <a:pt x="24" y="20"/>
                    <a:pt x="9" y="12"/>
                    <a:pt x="0" y="0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572" y="554"/>
                    <a:pt x="572" y="554"/>
                    <a:pt x="572" y="554"/>
                  </a:cubicBezTo>
                  <a:cubicBezTo>
                    <a:pt x="572" y="0"/>
                    <a:pt x="572" y="0"/>
                    <a:pt x="572" y="0"/>
                  </a:cubicBezTo>
                  <a:cubicBezTo>
                    <a:pt x="562" y="12"/>
                    <a:pt x="547" y="20"/>
                    <a:pt x="530" y="2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91" name="Freeform 20"/>
            <p:cNvSpPr>
              <a:spLocks/>
            </p:cNvSpPr>
            <p:nvPr/>
          </p:nvSpPr>
          <p:spPr bwMode="auto">
            <a:xfrm>
              <a:off x="-599" y="1732"/>
              <a:ext cx="57" cy="62"/>
            </a:xfrm>
            <a:custGeom>
              <a:avLst/>
              <a:gdLst>
                <a:gd name="T0" fmla="*/ 0 w 40"/>
                <a:gd name="T1" fmla="*/ 44 h 44"/>
                <a:gd name="T2" fmla="*/ 20 w 40"/>
                <a:gd name="T3" fmla="*/ 37 h 44"/>
                <a:gd name="T4" fmla="*/ 40 w 40"/>
                <a:gd name="T5" fmla="*/ 44 h 44"/>
                <a:gd name="T6" fmla="*/ 40 w 40"/>
                <a:gd name="T7" fmla="*/ 0 h 44"/>
                <a:gd name="T8" fmla="*/ 0 w 40"/>
                <a:gd name="T9" fmla="*/ 0 h 44"/>
                <a:gd name="T10" fmla="*/ 0 w 40"/>
                <a:gd name="T11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44">
                  <a:moveTo>
                    <a:pt x="0" y="44"/>
                  </a:moveTo>
                  <a:cubicBezTo>
                    <a:pt x="5" y="40"/>
                    <a:pt x="12" y="37"/>
                    <a:pt x="20" y="37"/>
                  </a:cubicBezTo>
                  <a:cubicBezTo>
                    <a:pt x="27" y="37"/>
                    <a:pt x="34" y="40"/>
                    <a:pt x="40" y="44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92" name="Freeform 21"/>
            <p:cNvSpPr>
              <a:spLocks/>
            </p:cNvSpPr>
            <p:nvPr/>
          </p:nvSpPr>
          <p:spPr bwMode="auto">
            <a:xfrm>
              <a:off x="-599" y="1654"/>
              <a:ext cx="57" cy="60"/>
            </a:xfrm>
            <a:custGeom>
              <a:avLst/>
              <a:gdLst>
                <a:gd name="T0" fmla="*/ 20 w 40"/>
                <a:gd name="T1" fmla="*/ 7 h 42"/>
                <a:gd name="T2" fmla="*/ 0 w 40"/>
                <a:gd name="T3" fmla="*/ 0 h 42"/>
                <a:gd name="T4" fmla="*/ 0 w 40"/>
                <a:gd name="T5" fmla="*/ 42 h 42"/>
                <a:gd name="T6" fmla="*/ 40 w 40"/>
                <a:gd name="T7" fmla="*/ 42 h 42"/>
                <a:gd name="T8" fmla="*/ 40 w 40"/>
                <a:gd name="T9" fmla="*/ 0 h 42"/>
                <a:gd name="T10" fmla="*/ 20 w 40"/>
                <a:gd name="T11" fmla="*/ 7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42">
                  <a:moveTo>
                    <a:pt x="20" y="7"/>
                  </a:moveTo>
                  <a:cubicBezTo>
                    <a:pt x="12" y="7"/>
                    <a:pt x="5" y="5"/>
                    <a:pt x="0" y="0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40" y="42"/>
                    <a:pt x="40" y="42"/>
                    <a:pt x="40" y="42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4" y="5"/>
                    <a:pt x="27" y="7"/>
                    <a:pt x="20" y="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93" name="Freeform 22"/>
            <p:cNvSpPr>
              <a:spLocks/>
            </p:cNvSpPr>
            <p:nvPr/>
          </p:nvSpPr>
          <p:spPr bwMode="auto">
            <a:xfrm>
              <a:off x="-975" y="1434"/>
              <a:ext cx="808" cy="280"/>
            </a:xfrm>
            <a:custGeom>
              <a:avLst/>
              <a:gdLst>
                <a:gd name="T0" fmla="*/ 571 w 571"/>
                <a:gd name="T1" fmla="*/ 0 h 198"/>
                <a:gd name="T2" fmla="*/ 0 w 571"/>
                <a:gd name="T3" fmla="*/ 0 h 198"/>
                <a:gd name="T4" fmla="*/ 0 w 571"/>
                <a:gd name="T5" fmla="*/ 158 h 198"/>
                <a:gd name="T6" fmla="*/ 41 w 571"/>
                <a:gd name="T7" fmla="*/ 198 h 198"/>
                <a:gd name="T8" fmla="*/ 257 w 571"/>
                <a:gd name="T9" fmla="*/ 198 h 198"/>
                <a:gd name="T10" fmla="*/ 257 w 571"/>
                <a:gd name="T11" fmla="*/ 147 h 198"/>
                <a:gd name="T12" fmla="*/ 252 w 571"/>
                <a:gd name="T13" fmla="*/ 130 h 198"/>
                <a:gd name="T14" fmla="*/ 286 w 571"/>
                <a:gd name="T15" fmla="*/ 96 h 198"/>
                <a:gd name="T16" fmla="*/ 319 w 571"/>
                <a:gd name="T17" fmla="*/ 130 h 198"/>
                <a:gd name="T18" fmla="*/ 314 w 571"/>
                <a:gd name="T19" fmla="*/ 147 h 198"/>
                <a:gd name="T20" fmla="*/ 314 w 571"/>
                <a:gd name="T21" fmla="*/ 198 h 198"/>
                <a:gd name="T22" fmla="*/ 530 w 571"/>
                <a:gd name="T23" fmla="*/ 198 h 198"/>
                <a:gd name="T24" fmla="*/ 571 w 571"/>
                <a:gd name="T25" fmla="*/ 158 h 198"/>
                <a:gd name="T26" fmla="*/ 571 w 571"/>
                <a:gd name="T2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71" h="198">
                  <a:moveTo>
                    <a:pt x="571" y="0"/>
                  </a:moveTo>
                  <a:cubicBezTo>
                    <a:pt x="559" y="0"/>
                    <a:pt x="12" y="0"/>
                    <a:pt x="0" y="0"/>
                  </a:cubicBezTo>
                  <a:cubicBezTo>
                    <a:pt x="0" y="12"/>
                    <a:pt x="0" y="158"/>
                    <a:pt x="0" y="158"/>
                  </a:cubicBezTo>
                  <a:cubicBezTo>
                    <a:pt x="0" y="180"/>
                    <a:pt x="19" y="198"/>
                    <a:pt x="41" y="198"/>
                  </a:cubicBezTo>
                  <a:cubicBezTo>
                    <a:pt x="257" y="198"/>
                    <a:pt x="257" y="198"/>
                    <a:pt x="257" y="198"/>
                  </a:cubicBezTo>
                  <a:cubicBezTo>
                    <a:pt x="257" y="147"/>
                    <a:pt x="257" y="147"/>
                    <a:pt x="257" y="147"/>
                  </a:cubicBezTo>
                  <a:cubicBezTo>
                    <a:pt x="254" y="142"/>
                    <a:pt x="252" y="136"/>
                    <a:pt x="252" y="130"/>
                  </a:cubicBezTo>
                  <a:cubicBezTo>
                    <a:pt x="252" y="111"/>
                    <a:pt x="267" y="96"/>
                    <a:pt x="286" y="96"/>
                  </a:cubicBezTo>
                  <a:cubicBezTo>
                    <a:pt x="304" y="96"/>
                    <a:pt x="319" y="111"/>
                    <a:pt x="319" y="130"/>
                  </a:cubicBezTo>
                  <a:cubicBezTo>
                    <a:pt x="319" y="136"/>
                    <a:pt x="317" y="142"/>
                    <a:pt x="314" y="147"/>
                  </a:cubicBezTo>
                  <a:cubicBezTo>
                    <a:pt x="314" y="198"/>
                    <a:pt x="314" y="198"/>
                    <a:pt x="314" y="198"/>
                  </a:cubicBezTo>
                  <a:cubicBezTo>
                    <a:pt x="530" y="198"/>
                    <a:pt x="530" y="198"/>
                    <a:pt x="530" y="198"/>
                  </a:cubicBezTo>
                  <a:cubicBezTo>
                    <a:pt x="553" y="198"/>
                    <a:pt x="571" y="180"/>
                    <a:pt x="571" y="158"/>
                  </a:cubicBezTo>
                  <a:cubicBezTo>
                    <a:pt x="571" y="158"/>
                    <a:pt x="571" y="12"/>
                    <a:pt x="57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94" name="Oval 23"/>
            <p:cNvSpPr>
              <a:spLocks noChangeArrowheads="1"/>
            </p:cNvSpPr>
            <p:nvPr/>
          </p:nvSpPr>
          <p:spPr bwMode="auto">
            <a:xfrm>
              <a:off x="-590" y="1599"/>
              <a:ext cx="38" cy="37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  <p:sp>
          <p:nvSpPr>
            <p:cNvPr id="95" name="Oval 24"/>
            <p:cNvSpPr>
              <a:spLocks noChangeArrowheads="1"/>
            </p:cNvSpPr>
            <p:nvPr/>
          </p:nvSpPr>
          <p:spPr bwMode="auto">
            <a:xfrm>
              <a:off x="-590" y="1814"/>
              <a:ext cx="38" cy="37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09585"/>
              <a:endParaRPr lang="en-GB" sz="2400" dirty="0">
                <a:solidFill>
                  <a:srgbClr val="FFFFFF"/>
                </a:solidFill>
              </a:endParaRPr>
            </a:p>
          </p:txBody>
        </p:sp>
      </p:grpSp>
      <p:sp>
        <p:nvSpPr>
          <p:cNvPr id="97" name="Rectangle 96"/>
          <p:cNvSpPr/>
          <p:nvPr/>
        </p:nvSpPr>
        <p:spPr>
          <a:xfrm>
            <a:off x="1325195" y="3558639"/>
            <a:ext cx="1791820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defTabSz="609585">
              <a:lnSpc>
                <a:spcPct val="90000"/>
              </a:lnSpc>
              <a:defRPr/>
            </a:pPr>
            <a:r>
              <a:rPr lang="en-GB" sz="1400" dirty="0">
                <a:solidFill>
                  <a:srgbClr val="0F2850"/>
                </a:solidFill>
              </a:rPr>
              <a:t>Highest level of R&amp;D in the industry to drive innovation</a:t>
            </a:r>
          </a:p>
        </p:txBody>
      </p:sp>
      <p:sp>
        <p:nvSpPr>
          <p:cNvPr id="98" name="Rectangle 97"/>
          <p:cNvSpPr/>
          <p:nvPr/>
        </p:nvSpPr>
        <p:spPr>
          <a:xfrm>
            <a:off x="1325192" y="4455389"/>
            <a:ext cx="1998853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defTabSz="609585">
              <a:lnSpc>
                <a:spcPct val="90000"/>
              </a:lnSpc>
              <a:defRPr/>
            </a:pPr>
            <a:r>
              <a:rPr lang="en-GB" sz="1400" dirty="0">
                <a:solidFill>
                  <a:srgbClr val="0F2850"/>
                </a:solidFill>
              </a:rPr>
              <a:t>Regular software upgrade strategy</a:t>
            </a:r>
          </a:p>
        </p:txBody>
      </p:sp>
      <p:sp>
        <p:nvSpPr>
          <p:cNvPr id="99" name="Rectangle 98"/>
          <p:cNvSpPr/>
          <p:nvPr/>
        </p:nvSpPr>
        <p:spPr>
          <a:xfrm>
            <a:off x="1325201" y="5158238"/>
            <a:ext cx="191834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defTabSz="609585">
              <a:lnSpc>
                <a:spcPct val="90000"/>
              </a:lnSpc>
              <a:defRPr/>
            </a:pPr>
            <a:r>
              <a:rPr lang="en-GB" sz="1400" dirty="0">
                <a:solidFill>
                  <a:srgbClr val="0F2850"/>
                </a:solidFill>
              </a:rPr>
              <a:t>Passion for standards and openness</a:t>
            </a:r>
          </a:p>
        </p:txBody>
      </p:sp>
      <p:grpSp>
        <p:nvGrpSpPr>
          <p:cNvPr id="100" name="Group 148"/>
          <p:cNvGrpSpPr>
            <a:grpSpLocks noChangeAspect="1"/>
          </p:cNvGrpSpPr>
          <p:nvPr/>
        </p:nvGrpSpPr>
        <p:grpSpPr bwMode="auto">
          <a:xfrm rot="16200000">
            <a:off x="785447" y="4444852"/>
            <a:ext cx="451787" cy="451787"/>
            <a:chOff x="-1641" y="2419"/>
            <a:chExt cx="510" cy="510"/>
          </a:xfrm>
          <a:solidFill>
            <a:schemeClr val="accent3"/>
          </a:solidFill>
        </p:grpSpPr>
        <p:sp>
          <p:nvSpPr>
            <p:cNvPr id="101" name="Freeform 149"/>
            <p:cNvSpPr>
              <a:spLocks/>
            </p:cNvSpPr>
            <p:nvPr/>
          </p:nvSpPr>
          <p:spPr bwMode="auto">
            <a:xfrm>
              <a:off x="-1547" y="2527"/>
              <a:ext cx="321" cy="293"/>
            </a:xfrm>
            <a:custGeom>
              <a:avLst/>
              <a:gdLst>
                <a:gd name="T0" fmla="*/ 132 w 136"/>
                <a:gd name="T1" fmla="*/ 53 h 124"/>
                <a:gd name="T2" fmla="*/ 84 w 136"/>
                <a:gd name="T3" fmla="*/ 4 h 124"/>
                <a:gd name="T4" fmla="*/ 67 w 136"/>
                <a:gd name="T5" fmla="*/ 4 h 124"/>
                <a:gd name="T6" fmla="*/ 67 w 136"/>
                <a:gd name="T7" fmla="*/ 22 h 124"/>
                <a:gd name="T8" fmla="*/ 94 w 136"/>
                <a:gd name="T9" fmla="*/ 50 h 124"/>
                <a:gd name="T10" fmla="*/ 12 w 136"/>
                <a:gd name="T11" fmla="*/ 50 h 124"/>
                <a:gd name="T12" fmla="*/ 0 w 136"/>
                <a:gd name="T13" fmla="*/ 62 h 124"/>
                <a:gd name="T14" fmla="*/ 12 w 136"/>
                <a:gd name="T15" fmla="*/ 74 h 124"/>
                <a:gd name="T16" fmla="*/ 94 w 136"/>
                <a:gd name="T17" fmla="*/ 74 h 124"/>
                <a:gd name="T18" fmla="*/ 67 w 136"/>
                <a:gd name="T19" fmla="*/ 102 h 124"/>
                <a:gd name="T20" fmla="*/ 67 w 136"/>
                <a:gd name="T21" fmla="*/ 119 h 124"/>
                <a:gd name="T22" fmla="*/ 84 w 136"/>
                <a:gd name="T23" fmla="*/ 119 h 124"/>
                <a:gd name="T24" fmla="*/ 132 w 136"/>
                <a:gd name="T25" fmla="*/ 71 h 124"/>
                <a:gd name="T26" fmla="*/ 136 w 136"/>
                <a:gd name="T27" fmla="*/ 62 h 124"/>
                <a:gd name="T28" fmla="*/ 132 w 136"/>
                <a:gd name="T29" fmla="*/ 5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6" h="124">
                  <a:moveTo>
                    <a:pt x="132" y="53"/>
                  </a:moveTo>
                  <a:cubicBezTo>
                    <a:pt x="84" y="4"/>
                    <a:pt x="84" y="4"/>
                    <a:pt x="84" y="4"/>
                  </a:cubicBezTo>
                  <a:cubicBezTo>
                    <a:pt x="79" y="0"/>
                    <a:pt x="72" y="0"/>
                    <a:pt x="67" y="4"/>
                  </a:cubicBezTo>
                  <a:cubicBezTo>
                    <a:pt x="62" y="9"/>
                    <a:pt x="62" y="17"/>
                    <a:pt x="67" y="22"/>
                  </a:cubicBezTo>
                  <a:cubicBezTo>
                    <a:pt x="94" y="50"/>
                    <a:pt x="94" y="50"/>
                    <a:pt x="94" y="50"/>
                  </a:cubicBezTo>
                  <a:cubicBezTo>
                    <a:pt x="12" y="50"/>
                    <a:pt x="12" y="50"/>
                    <a:pt x="12" y="50"/>
                  </a:cubicBezTo>
                  <a:cubicBezTo>
                    <a:pt x="5" y="50"/>
                    <a:pt x="0" y="55"/>
                    <a:pt x="0" y="62"/>
                  </a:cubicBezTo>
                  <a:cubicBezTo>
                    <a:pt x="0" y="69"/>
                    <a:pt x="5" y="74"/>
                    <a:pt x="12" y="74"/>
                  </a:cubicBezTo>
                  <a:cubicBezTo>
                    <a:pt x="94" y="74"/>
                    <a:pt x="94" y="74"/>
                    <a:pt x="94" y="74"/>
                  </a:cubicBezTo>
                  <a:cubicBezTo>
                    <a:pt x="67" y="102"/>
                    <a:pt x="67" y="102"/>
                    <a:pt x="67" y="102"/>
                  </a:cubicBezTo>
                  <a:cubicBezTo>
                    <a:pt x="62" y="107"/>
                    <a:pt x="62" y="115"/>
                    <a:pt x="67" y="119"/>
                  </a:cubicBezTo>
                  <a:cubicBezTo>
                    <a:pt x="72" y="124"/>
                    <a:pt x="79" y="124"/>
                    <a:pt x="84" y="119"/>
                  </a:cubicBezTo>
                  <a:cubicBezTo>
                    <a:pt x="132" y="71"/>
                    <a:pt x="132" y="71"/>
                    <a:pt x="132" y="71"/>
                  </a:cubicBezTo>
                  <a:cubicBezTo>
                    <a:pt x="135" y="69"/>
                    <a:pt x="136" y="65"/>
                    <a:pt x="136" y="62"/>
                  </a:cubicBezTo>
                  <a:cubicBezTo>
                    <a:pt x="136" y="59"/>
                    <a:pt x="135" y="55"/>
                    <a:pt x="132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609585"/>
              <a:endParaRPr lang="en-GB" sz="2400" dirty="0">
                <a:solidFill>
                  <a:srgbClr val="005294"/>
                </a:solidFill>
              </a:endParaRPr>
            </a:p>
          </p:txBody>
        </p:sp>
        <p:sp>
          <p:nvSpPr>
            <p:cNvPr id="102" name="Freeform 150"/>
            <p:cNvSpPr>
              <a:spLocks noEditPoints="1"/>
            </p:cNvSpPr>
            <p:nvPr/>
          </p:nvSpPr>
          <p:spPr bwMode="auto">
            <a:xfrm>
              <a:off x="-1641" y="2419"/>
              <a:ext cx="510" cy="510"/>
            </a:xfrm>
            <a:custGeom>
              <a:avLst/>
              <a:gdLst>
                <a:gd name="T0" fmla="*/ 108 w 216"/>
                <a:gd name="T1" fmla="*/ 216 h 216"/>
                <a:gd name="T2" fmla="*/ 0 w 216"/>
                <a:gd name="T3" fmla="*/ 108 h 216"/>
                <a:gd name="T4" fmla="*/ 108 w 216"/>
                <a:gd name="T5" fmla="*/ 0 h 216"/>
                <a:gd name="T6" fmla="*/ 216 w 216"/>
                <a:gd name="T7" fmla="*/ 108 h 216"/>
                <a:gd name="T8" fmla="*/ 108 w 216"/>
                <a:gd name="T9" fmla="*/ 216 h 216"/>
                <a:gd name="T10" fmla="*/ 108 w 216"/>
                <a:gd name="T11" fmla="*/ 27 h 216"/>
                <a:gd name="T12" fmla="*/ 27 w 216"/>
                <a:gd name="T13" fmla="*/ 108 h 216"/>
                <a:gd name="T14" fmla="*/ 108 w 216"/>
                <a:gd name="T15" fmla="*/ 189 h 216"/>
                <a:gd name="T16" fmla="*/ 189 w 216"/>
                <a:gd name="T17" fmla="*/ 108 h 216"/>
                <a:gd name="T18" fmla="*/ 108 w 216"/>
                <a:gd name="T19" fmla="*/ 27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6" h="216">
                  <a:moveTo>
                    <a:pt x="108" y="216"/>
                  </a:moveTo>
                  <a:cubicBezTo>
                    <a:pt x="48" y="216"/>
                    <a:pt x="0" y="167"/>
                    <a:pt x="0" y="108"/>
                  </a:cubicBezTo>
                  <a:cubicBezTo>
                    <a:pt x="0" y="48"/>
                    <a:pt x="48" y="0"/>
                    <a:pt x="108" y="0"/>
                  </a:cubicBezTo>
                  <a:cubicBezTo>
                    <a:pt x="167" y="0"/>
                    <a:pt x="216" y="48"/>
                    <a:pt x="216" y="108"/>
                  </a:cubicBezTo>
                  <a:cubicBezTo>
                    <a:pt x="216" y="167"/>
                    <a:pt x="167" y="216"/>
                    <a:pt x="108" y="216"/>
                  </a:cubicBezTo>
                  <a:close/>
                  <a:moveTo>
                    <a:pt x="108" y="27"/>
                  </a:moveTo>
                  <a:cubicBezTo>
                    <a:pt x="63" y="27"/>
                    <a:pt x="27" y="63"/>
                    <a:pt x="27" y="108"/>
                  </a:cubicBezTo>
                  <a:cubicBezTo>
                    <a:pt x="27" y="152"/>
                    <a:pt x="63" y="189"/>
                    <a:pt x="108" y="189"/>
                  </a:cubicBezTo>
                  <a:cubicBezTo>
                    <a:pt x="152" y="189"/>
                    <a:pt x="189" y="152"/>
                    <a:pt x="189" y="108"/>
                  </a:cubicBezTo>
                  <a:cubicBezTo>
                    <a:pt x="189" y="63"/>
                    <a:pt x="152" y="27"/>
                    <a:pt x="108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609585"/>
              <a:endParaRPr lang="en-GB" sz="2400" dirty="0">
                <a:solidFill>
                  <a:srgbClr val="005294"/>
                </a:solidFill>
              </a:endParaRPr>
            </a:p>
          </p:txBody>
        </p:sp>
      </p:grpSp>
      <p:grpSp>
        <p:nvGrpSpPr>
          <p:cNvPr id="103" name="Group 17"/>
          <p:cNvGrpSpPr>
            <a:grpSpLocks noChangeAspect="1"/>
          </p:cNvGrpSpPr>
          <p:nvPr/>
        </p:nvGrpSpPr>
        <p:grpSpPr bwMode="auto">
          <a:xfrm>
            <a:off x="853023" y="5146721"/>
            <a:ext cx="316644" cy="515408"/>
            <a:chOff x="2625" y="1750"/>
            <a:chExt cx="505" cy="822"/>
          </a:xfrm>
          <a:solidFill>
            <a:schemeClr val="accent3"/>
          </a:solidFill>
        </p:grpSpPr>
        <p:sp>
          <p:nvSpPr>
            <p:cNvPr id="104" name="Freeform 18"/>
            <p:cNvSpPr>
              <a:spLocks noEditPoints="1"/>
            </p:cNvSpPr>
            <p:nvPr/>
          </p:nvSpPr>
          <p:spPr bwMode="auto">
            <a:xfrm>
              <a:off x="2625" y="1750"/>
              <a:ext cx="505" cy="503"/>
            </a:xfrm>
            <a:custGeom>
              <a:avLst/>
              <a:gdLst>
                <a:gd name="T0" fmla="*/ 202 w 214"/>
                <a:gd name="T1" fmla="*/ 89 h 213"/>
                <a:gd name="T2" fmla="*/ 200 w 214"/>
                <a:gd name="T3" fmla="*/ 56 h 213"/>
                <a:gd name="T4" fmla="*/ 173 w 214"/>
                <a:gd name="T5" fmla="*/ 36 h 213"/>
                <a:gd name="T6" fmla="*/ 153 w 214"/>
                <a:gd name="T7" fmla="*/ 10 h 213"/>
                <a:gd name="T8" fmla="*/ 120 w 214"/>
                <a:gd name="T9" fmla="*/ 11 h 213"/>
                <a:gd name="T10" fmla="*/ 88 w 214"/>
                <a:gd name="T11" fmla="*/ 2 h 213"/>
                <a:gd name="T12" fmla="*/ 61 w 214"/>
                <a:gd name="T13" fmla="*/ 21 h 213"/>
                <a:gd name="T14" fmla="*/ 30 w 214"/>
                <a:gd name="T15" fmla="*/ 33 h 213"/>
                <a:gd name="T16" fmla="*/ 20 w 214"/>
                <a:gd name="T17" fmla="*/ 65 h 213"/>
                <a:gd name="T18" fmla="*/ 2 w 214"/>
                <a:gd name="T19" fmla="*/ 92 h 213"/>
                <a:gd name="T20" fmla="*/ 12 w 214"/>
                <a:gd name="T21" fmla="*/ 124 h 213"/>
                <a:gd name="T22" fmla="*/ 14 w 214"/>
                <a:gd name="T23" fmla="*/ 157 h 213"/>
                <a:gd name="T24" fmla="*/ 41 w 214"/>
                <a:gd name="T25" fmla="*/ 176 h 213"/>
                <a:gd name="T26" fmla="*/ 61 w 214"/>
                <a:gd name="T27" fmla="*/ 202 h 213"/>
                <a:gd name="T28" fmla="*/ 94 w 214"/>
                <a:gd name="T29" fmla="*/ 202 h 213"/>
                <a:gd name="T30" fmla="*/ 126 w 214"/>
                <a:gd name="T31" fmla="*/ 211 h 213"/>
                <a:gd name="T32" fmla="*/ 153 w 214"/>
                <a:gd name="T33" fmla="*/ 191 h 213"/>
                <a:gd name="T34" fmla="*/ 184 w 214"/>
                <a:gd name="T35" fmla="*/ 180 h 213"/>
                <a:gd name="T36" fmla="*/ 194 w 214"/>
                <a:gd name="T37" fmla="*/ 148 h 213"/>
                <a:gd name="T38" fmla="*/ 212 w 214"/>
                <a:gd name="T39" fmla="*/ 120 h 213"/>
                <a:gd name="T40" fmla="*/ 202 w 214"/>
                <a:gd name="T41" fmla="*/ 89 h 213"/>
                <a:gd name="T42" fmla="*/ 107 w 214"/>
                <a:gd name="T43" fmla="*/ 176 h 213"/>
                <a:gd name="T44" fmla="*/ 38 w 214"/>
                <a:gd name="T45" fmla="*/ 106 h 213"/>
                <a:gd name="T46" fmla="*/ 107 w 214"/>
                <a:gd name="T47" fmla="*/ 37 h 213"/>
                <a:gd name="T48" fmla="*/ 176 w 214"/>
                <a:gd name="T49" fmla="*/ 106 h 213"/>
                <a:gd name="T50" fmla="*/ 107 w 214"/>
                <a:gd name="T51" fmla="*/ 176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14" h="213">
                  <a:moveTo>
                    <a:pt x="202" y="89"/>
                  </a:moveTo>
                  <a:cubicBezTo>
                    <a:pt x="200" y="78"/>
                    <a:pt x="206" y="65"/>
                    <a:pt x="200" y="56"/>
                  </a:cubicBezTo>
                  <a:cubicBezTo>
                    <a:pt x="196" y="47"/>
                    <a:pt x="181" y="44"/>
                    <a:pt x="173" y="36"/>
                  </a:cubicBezTo>
                  <a:cubicBezTo>
                    <a:pt x="166" y="29"/>
                    <a:pt x="162" y="15"/>
                    <a:pt x="153" y="10"/>
                  </a:cubicBezTo>
                  <a:cubicBezTo>
                    <a:pt x="143" y="6"/>
                    <a:pt x="130" y="12"/>
                    <a:pt x="120" y="11"/>
                  </a:cubicBezTo>
                  <a:cubicBezTo>
                    <a:pt x="109" y="9"/>
                    <a:pt x="98" y="0"/>
                    <a:pt x="88" y="2"/>
                  </a:cubicBezTo>
                  <a:cubicBezTo>
                    <a:pt x="77" y="4"/>
                    <a:pt x="71" y="16"/>
                    <a:pt x="61" y="21"/>
                  </a:cubicBezTo>
                  <a:cubicBezTo>
                    <a:pt x="52" y="26"/>
                    <a:pt x="38" y="25"/>
                    <a:pt x="30" y="33"/>
                  </a:cubicBezTo>
                  <a:cubicBezTo>
                    <a:pt x="22" y="41"/>
                    <a:pt x="24" y="55"/>
                    <a:pt x="20" y="65"/>
                  </a:cubicBezTo>
                  <a:cubicBezTo>
                    <a:pt x="15" y="74"/>
                    <a:pt x="3" y="82"/>
                    <a:pt x="2" y="92"/>
                  </a:cubicBezTo>
                  <a:cubicBezTo>
                    <a:pt x="0" y="103"/>
                    <a:pt x="10" y="113"/>
                    <a:pt x="12" y="124"/>
                  </a:cubicBezTo>
                  <a:cubicBezTo>
                    <a:pt x="14" y="134"/>
                    <a:pt x="8" y="147"/>
                    <a:pt x="14" y="157"/>
                  </a:cubicBezTo>
                  <a:cubicBezTo>
                    <a:pt x="18" y="166"/>
                    <a:pt x="33" y="169"/>
                    <a:pt x="41" y="176"/>
                  </a:cubicBezTo>
                  <a:cubicBezTo>
                    <a:pt x="48" y="184"/>
                    <a:pt x="52" y="198"/>
                    <a:pt x="61" y="202"/>
                  </a:cubicBezTo>
                  <a:cubicBezTo>
                    <a:pt x="71" y="207"/>
                    <a:pt x="84" y="201"/>
                    <a:pt x="94" y="202"/>
                  </a:cubicBezTo>
                  <a:cubicBezTo>
                    <a:pt x="105" y="203"/>
                    <a:pt x="116" y="213"/>
                    <a:pt x="126" y="211"/>
                  </a:cubicBezTo>
                  <a:cubicBezTo>
                    <a:pt x="137" y="209"/>
                    <a:pt x="143" y="196"/>
                    <a:pt x="153" y="191"/>
                  </a:cubicBezTo>
                  <a:cubicBezTo>
                    <a:pt x="162" y="186"/>
                    <a:pt x="176" y="187"/>
                    <a:pt x="184" y="180"/>
                  </a:cubicBezTo>
                  <a:cubicBezTo>
                    <a:pt x="192" y="172"/>
                    <a:pt x="190" y="157"/>
                    <a:pt x="194" y="148"/>
                  </a:cubicBezTo>
                  <a:cubicBezTo>
                    <a:pt x="199" y="138"/>
                    <a:pt x="211" y="131"/>
                    <a:pt x="212" y="120"/>
                  </a:cubicBezTo>
                  <a:cubicBezTo>
                    <a:pt x="214" y="110"/>
                    <a:pt x="204" y="99"/>
                    <a:pt x="202" y="89"/>
                  </a:cubicBezTo>
                  <a:close/>
                  <a:moveTo>
                    <a:pt x="107" y="176"/>
                  </a:moveTo>
                  <a:cubicBezTo>
                    <a:pt x="69" y="176"/>
                    <a:pt x="38" y="145"/>
                    <a:pt x="38" y="106"/>
                  </a:cubicBezTo>
                  <a:cubicBezTo>
                    <a:pt x="38" y="68"/>
                    <a:pt x="69" y="37"/>
                    <a:pt x="107" y="37"/>
                  </a:cubicBezTo>
                  <a:cubicBezTo>
                    <a:pt x="145" y="37"/>
                    <a:pt x="176" y="68"/>
                    <a:pt x="176" y="106"/>
                  </a:cubicBezTo>
                  <a:cubicBezTo>
                    <a:pt x="176" y="145"/>
                    <a:pt x="145" y="176"/>
                    <a:pt x="107" y="1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609585"/>
              <a:endParaRPr lang="en-GB" sz="2400" dirty="0">
                <a:solidFill>
                  <a:srgbClr val="005294"/>
                </a:solidFill>
              </a:endParaRPr>
            </a:p>
          </p:txBody>
        </p:sp>
        <p:sp>
          <p:nvSpPr>
            <p:cNvPr id="105" name="Freeform 19"/>
            <p:cNvSpPr>
              <a:spLocks/>
            </p:cNvSpPr>
            <p:nvPr/>
          </p:nvSpPr>
          <p:spPr bwMode="auto">
            <a:xfrm>
              <a:off x="2681" y="2215"/>
              <a:ext cx="279" cy="357"/>
            </a:xfrm>
            <a:custGeom>
              <a:avLst/>
              <a:gdLst>
                <a:gd name="T0" fmla="*/ 99 w 118"/>
                <a:gd name="T1" fmla="*/ 24 h 151"/>
                <a:gd name="T2" fmla="*/ 80 w 118"/>
                <a:gd name="T3" fmla="*/ 18 h 151"/>
                <a:gd name="T4" fmla="*/ 69 w 118"/>
                <a:gd name="T5" fmla="*/ 15 h 151"/>
                <a:gd name="T6" fmla="*/ 67 w 118"/>
                <a:gd name="T7" fmla="*/ 15 h 151"/>
                <a:gd name="T8" fmla="*/ 58 w 118"/>
                <a:gd name="T9" fmla="*/ 16 h 151"/>
                <a:gd name="T10" fmla="*/ 46 w 118"/>
                <a:gd name="T11" fmla="*/ 17 h 151"/>
                <a:gd name="T12" fmla="*/ 33 w 118"/>
                <a:gd name="T13" fmla="*/ 14 h 151"/>
                <a:gd name="T14" fmla="*/ 19 w 118"/>
                <a:gd name="T15" fmla="*/ 0 h 151"/>
                <a:gd name="T16" fmla="*/ 15 w 118"/>
                <a:gd name="T17" fmla="*/ 29 h 151"/>
                <a:gd name="T18" fmla="*/ 13 w 118"/>
                <a:gd name="T19" fmla="*/ 44 h 151"/>
                <a:gd name="T20" fmla="*/ 0 w 118"/>
                <a:gd name="T21" fmla="*/ 131 h 151"/>
                <a:gd name="T22" fmla="*/ 6 w 118"/>
                <a:gd name="T23" fmla="*/ 135 h 151"/>
                <a:gd name="T24" fmla="*/ 47 w 118"/>
                <a:gd name="T25" fmla="*/ 117 h 151"/>
                <a:gd name="T26" fmla="*/ 59 w 118"/>
                <a:gd name="T27" fmla="*/ 119 h 151"/>
                <a:gd name="T28" fmla="*/ 93 w 118"/>
                <a:gd name="T29" fmla="*/ 148 h 151"/>
                <a:gd name="T30" fmla="*/ 100 w 118"/>
                <a:gd name="T31" fmla="*/ 145 h 151"/>
                <a:gd name="T32" fmla="*/ 112 w 118"/>
                <a:gd name="T33" fmla="*/ 58 h 151"/>
                <a:gd name="T34" fmla="*/ 115 w 118"/>
                <a:gd name="T35" fmla="*/ 43 h 151"/>
                <a:gd name="T36" fmla="*/ 118 w 118"/>
                <a:gd name="T37" fmla="*/ 16 h 151"/>
                <a:gd name="T38" fmla="*/ 104 w 118"/>
                <a:gd name="T39" fmla="*/ 23 h 151"/>
                <a:gd name="T40" fmla="*/ 99 w 118"/>
                <a:gd name="T41" fmla="*/ 24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8" h="151">
                  <a:moveTo>
                    <a:pt x="99" y="24"/>
                  </a:moveTo>
                  <a:cubicBezTo>
                    <a:pt x="92" y="24"/>
                    <a:pt x="85" y="21"/>
                    <a:pt x="80" y="18"/>
                  </a:cubicBezTo>
                  <a:cubicBezTo>
                    <a:pt x="76" y="17"/>
                    <a:pt x="72" y="15"/>
                    <a:pt x="69" y="15"/>
                  </a:cubicBezTo>
                  <a:cubicBezTo>
                    <a:pt x="68" y="15"/>
                    <a:pt x="68" y="15"/>
                    <a:pt x="67" y="15"/>
                  </a:cubicBezTo>
                  <a:cubicBezTo>
                    <a:pt x="64" y="15"/>
                    <a:pt x="61" y="15"/>
                    <a:pt x="58" y="16"/>
                  </a:cubicBezTo>
                  <a:cubicBezTo>
                    <a:pt x="54" y="16"/>
                    <a:pt x="50" y="17"/>
                    <a:pt x="46" y="17"/>
                  </a:cubicBezTo>
                  <a:cubicBezTo>
                    <a:pt x="41" y="17"/>
                    <a:pt x="37" y="16"/>
                    <a:pt x="33" y="14"/>
                  </a:cubicBezTo>
                  <a:cubicBezTo>
                    <a:pt x="26" y="11"/>
                    <a:pt x="22" y="6"/>
                    <a:pt x="19" y="0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4" y="33"/>
                    <a:pt x="13" y="40"/>
                    <a:pt x="13" y="44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0" y="135"/>
                    <a:pt x="2" y="137"/>
                    <a:pt x="6" y="135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51" y="115"/>
                    <a:pt x="56" y="116"/>
                    <a:pt x="59" y="119"/>
                  </a:cubicBezTo>
                  <a:cubicBezTo>
                    <a:pt x="93" y="148"/>
                    <a:pt x="93" y="148"/>
                    <a:pt x="93" y="148"/>
                  </a:cubicBezTo>
                  <a:cubicBezTo>
                    <a:pt x="96" y="151"/>
                    <a:pt x="99" y="150"/>
                    <a:pt x="100" y="145"/>
                  </a:cubicBezTo>
                  <a:cubicBezTo>
                    <a:pt x="112" y="58"/>
                    <a:pt x="112" y="58"/>
                    <a:pt x="112" y="58"/>
                  </a:cubicBezTo>
                  <a:cubicBezTo>
                    <a:pt x="113" y="54"/>
                    <a:pt x="114" y="47"/>
                    <a:pt x="115" y="43"/>
                  </a:cubicBezTo>
                  <a:cubicBezTo>
                    <a:pt x="118" y="16"/>
                    <a:pt x="118" y="16"/>
                    <a:pt x="118" y="16"/>
                  </a:cubicBezTo>
                  <a:cubicBezTo>
                    <a:pt x="114" y="20"/>
                    <a:pt x="110" y="22"/>
                    <a:pt x="104" y="23"/>
                  </a:cubicBezTo>
                  <a:cubicBezTo>
                    <a:pt x="103" y="24"/>
                    <a:pt x="101" y="24"/>
                    <a:pt x="99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609585"/>
              <a:endParaRPr lang="en-GB" sz="2400" dirty="0">
                <a:solidFill>
                  <a:srgbClr val="005294"/>
                </a:solidFill>
              </a:endParaRPr>
            </a:p>
          </p:txBody>
        </p:sp>
        <p:sp>
          <p:nvSpPr>
            <p:cNvPr id="106" name="Freeform 20"/>
            <p:cNvSpPr>
              <a:spLocks/>
            </p:cNvSpPr>
            <p:nvPr/>
          </p:nvSpPr>
          <p:spPr bwMode="auto">
            <a:xfrm>
              <a:off x="2963" y="2208"/>
              <a:ext cx="132" cy="241"/>
            </a:xfrm>
            <a:custGeom>
              <a:avLst/>
              <a:gdLst>
                <a:gd name="T0" fmla="*/ 39 w 56"/>
                <a:gd name="T1" fmla="*/ 23 h 102"/>
                <a:gd name="T2" fmla="*/ 36 w 56"/>
                <a:gd name="T3" fmla="*/ 9 h 102"/>
                <a:gd name="T4" fmla="*/ 35 w 56"/>
                <a:gd name="T5" fmla="*/ 0 h 102"/>
                <a:gd name="T6" fmla="*/ 25 w 56"/>
                <a:gd name="T7" fmla="*/ 3 h 102"/>
                <a:gd name="T8" fmla="*/ 15 w 56"/>
                <a:gd name="T9" fmla="*/ 6 h 102"/>
                <a:gd name="T10" fmla="*/ 11 w 56"/>
                <a:gd name="T11" fmla="*/ 8 h 102"/>
                <a:gd name="T12" fmla="*/ 0 w 56"/>
                <a:gd name="T13" fmla="*/ 86 h 102"/>
                <a:gd name="T14" fmla="*/ 9 w 56"/>
                <a:gd name="T15" fmla="*/ 89 h 102"/>
                <a:gd name="T16" fmla="*/ 50 w 56"/>
                <a:gd name="T17" fmla="*/ 101 h 102"/>
                <a:gd name="T18" fmla="*/ 55 w 56"/>
                <a:gd name="T19" fmla="*/ 96 h 102"/>
                <a:gd name="T20" fmla="*/ 39 w 56"/>
                <a:gd name="T21" fmla="*/ 23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102">
                  <a:moveTo>
                    <a:pt x="39" y="23"/>
                  </a:moveTo>
                  <a:cubicBezTo>
                    <a:pt x="39" y="19"/>
                    <a:pt x="37" y="13"/>
                    <a:pt x="36" y="9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1" y="1"/>
                    <a:pt x="28" y="2"/>
                    <a:pt x="25" y="3"/>
                  </a:cubicBezTo>
                  <a:cubicBezTo>
                    <a:pt x="21" y="4"/>
                    <a:pt x="17" y="4"/>
                    <a:pt x="15" y="6"/>
                  </a:cubicBezTo>
                  <a:cubicBezTo>
                    <a:pt x="13" y="6"/>
                    <a:pt x="12" y="7"/>
                    <a:pt x="11" y="8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3" y="87"/>
                    <a:pt x="6" y="88"/>
                    <a:pt x="9" y="89"/>
                  </a:cubicBezTo>
                  <a:cubicBezTo>
                    <a:pt x="50" y="101"/>
                    <a:pt x="50" y="101"/>
                    <a:pt x="50" y="101"/>
                  </a:cubicBezTo>
                  <a:cubicBezTo>
                    <a:pt x="53" y="102"/>
                    <a:pt x="56" y="100"/>
                    <a:pt x="55" y="96"/>
                  </a:cubicBezTo>
                  <a:lnTo>
                    <a:pt x="39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609585"/>
              <a:endParaRPr lang="en-GB" sz="2400" dirty="0">
                <a:solidFill>
                  <a:srgbClr val="005294"/>
                </a:solidFill>
              </a:endParaRPr>
            </a:p>
          </p:txBody>
        </p:sp>
      </p:grpSp>
      <p:sp>
        <p:nvSpPr>
          <p:cNvPr id="107" name="Freeform 6"/>
          <p:cNvSpPr>
            <a:spLocks noEditPoints="1"/>
          </p:cNvSpPr>
          <p:nvPr/>
        </p:nvSpPr>
        <p:spPr bwMode="auto">
          <a:xfrm>
            <a:off x="837838" y="3625440"/>
            <a:ext cx="347015" cy="589776"/>
          </a:xfrm>
          <a:custGeom>
            <a:avLst/>
            <a:gdLst>
              <a:gd name="T0" fmla="*/ 194 w 197"/>
              <a:gd name="T1" fmla="*/ 209 h 335"/>
              <a:gd name="T2" fmla="*/ 177 w 197"/>
              <a:gd name="T3" fmla="*/ 184 h 335"/>
              <a:gd name="T4" fmla="*/ 165 w 197"/>
              <a:gd name="T5" fmla="*/ 193 h 335"/>
              <a:gd name="T6" fmla="*/ 163 w 197"/>
              <a:gd name="T7" fmla="*/ 179 h 335"/>
              <a:gd name="T8" fmla="*/ 149 w 197"/>
              <a:gd name="T9" fmla="*/ 165 h 335"/>
              <a:gd name="T10" fmla="*/ 134 w 197"/>
              <a:gd name="T11" fmla="*/ 171 h 335"/>
              <a:gd name="T12" fmla="*/ 131 w 197"/>
              <a:gd name="T13" fmla="*/ 176 h 335"/>
              <a:gd name="T14" fmla="*/ 127 w 197"/>
              <a:gd name="T15" fmla="*/ 168 h 335"/>
              <a:gd name="T16" fmla="*/ 113 w 197"/>
              <a:gd name="T17" fmla="*/ 158 h 335"/>
              <a:gd name="T18" fmla="*/ 99 w 197"/>
              <a:gd name="T19" fmla="*/ 167 h 335"/>
              <a:gd name="T20" fmla="*/ 94 w 197"/>
              <a:gd name="T21" fmla="*/ 175 h 335"/>
              <a:gd name="T22" fmla="*/ 94 w 197"/>
              <a:gd name="T23" fmla="*/ 154 h 335"/>
              <a:gd name="T24" fmla="*/ 156 w 197"/>
              <a:gd name="T25" fmla="*/ 77 h 335"/>
              <a:gd name="T26" fmla="*/ 78 w 197"/>
              <a:gd name="T27" fmla="*/ 0 h 335"/>
              <a:gd name="T28" fmla="*/ 0 w 197"/>
              <a:gd name="T29" fmla="*/ 77 h 335"/>
              <a:gd name="T30" fmla="*/ 62 w 197"/>
              <a:gd name="T31" fmla="*/ 154 h 335"/>
              <a:gd name="T32" fmla="*/ 62 w 197"/>
              <a:gd name="T33" fmla="*/ 174 h 335"/>
              <a:gd name="T34" fmla="*/ 58 w 197"/>
              <a:gd name="T35" fmla="*/ 195 h 335"/>
              <a:gd name="T36" fmla="*/ 55 w 197"/>
              <a:gd name="T37" fmla="*/ 183 h 335"/>
              <a:gd name="T38" fmla="*/ 30 w 197"/>
              <a:gd name="T39" fmla="*/ 222 h 335"/>
              <a:gd name="T40" fmla="*/ 53 w 197"/>
              <a:gd name="T41" fmla="*/ 285 h 335"/>
              <a:gd name="T42" fmla="*/ 76 w 197"/>
              <a:gd name="T43" fmla="*/ 306 h 335"/>
              <a:gd name="T44" fmla="*/ 126 w 197"/>
              <a:gd name="T45" fmla="*/ 335 h 335"/>
              <a:gd name="T46" fmla="*/ 173 w 197"/>
              <a:gd name="T47" fmla="*/ 313 h 335"/>
              <a:gd name="T48" fmla="*/ 190 w 197"/>
              <a:gd name="T49" fmla="*/ 284 h 335"/>
              <a:gd name="T50" fmla="*/ 194 w 197"/>
              <a:gd name="T51" fmla="*/ 209 h 335"/>
              <a:gd name="T52" fmla="*/ 21 w 197"/>
              <a:gd name="T53" fmla="*/ 77 h 335"/>
              <a:gd name="T54" fmla="*/ 78 w 197"/>
              <a:gd name="T55" fmla="*/ 21 h 335"/>
              <a:gd name="T56" fmla="*/ 135 w 197"/>
              <a:gd name="T57" fmla="*/ 77 h 335"/>
              <a:gd name="T58" fmla="*/ 93 w 197"/>
              <a:gd name="T59" fmla="*/ 132 h 335"/>
              <a:gd name="T60" fmla="*/ 92 w 197"/>
              <a:gd name="T61" fmla="*/ 109 h 335"/>
              <a:gd name="T62" fmla="*/ 113 w 197"/>
              <a:gd name="T63" fmla="*/ 77 h 335"/>
              <a:gd name="T64" fmla="*/ 77 w 197"/>
              <a:gd name="T65" fmla="*/ 41 h 335"/>
              <a:gd name="T66" fmla="*/ 41 w 197"/>
              <a:gd name="T67" fmla="*/ 77 h 335"/>
              <a:gd name="T68" fmla="*/ 62 w 197"/>
              <a:gd name="T69" fmla="*/ 110 h 335"/>
              <a:gd name="T70" fmla="*/ 62 w 197"/>
              <a:gd name="T71" fmla="*/ 132 h 335"/>
              <a:gd name="T72" fmla="*/ 21 w 197"/>
              <a:gd name="T73" fmla="*/ 77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97" h="335">
                <a:moveTo>
                  <a:pt x="194" y="209"/>
                </a:moveTo>
                <a:cubicBezTo>
                  <a:pt x="194" y="191"/>
                  <a:pt x="188" y="184"/>
                  <a:pt x="177" y="184"/>
                </a:cubicBezTo>
                <a:cubicBezTo>
                  <a:pt x="167" y="184"/>
                  <a:pt x="167" y="194"/>
                  <a:pt x="165" y="193"/>
                </a:cubicBezTo>
                <a:cubicBezTo>
                  <a:pt x="164" y="192"/>
                  <a:pt x="163" y="184"/>
                  <a:pt x="163" y="179"/>
                </a:cubicBezTo>
                <a:cubicBezTo>
                  <a:pt x="163" y="173"/>
                  <a:pt x="157" y="166"/>
                  <a:pt x="149" y="165"/>
                </a:cubicBezTo>
                <a:cubicBezTo>
                  <a:pt x="143" y="164"/>
                  <a:pt x="137" y="166"/>
                  <a:pt x="134" y="171"/>
                </a:cubicBezTo>
                <a:cubicBezTo>
                  <a:pt x="132" y="175"/>
                  <a:pt x="133" y="176"/>
                  <a:pt x="131" y="176"/>
                </a:cubicBezTo>
                <a:cubicBezTo>
                  <a:pt x="129" y="176"/>
                  <a:pt x="129" y="174"/>
                  <a:pt x="127" y="168"/>
                </a:cubicBezTo>
                <a:cubicBezTo>
                  <a:pt x="126" y="163"/>
                  <a:pt x="121" y="158"/>
                  <a:pt x="113" y="158"/>
                </a:cubicBezTo>
                <a:cubicBezTo>
                  <a:pt x="105" y="158"/>
                  <a:pt x="101" y="162"/>
                  <a:pt x="99" y="167"/>
                </a:cubicBezTo>
                <a:cubicBezTo>
                  <a:pt x="98" y="172"/>
                  <a:pt x="95" y="177"/>
                  <a:pt x="94" y="175"/>
                </a:cubicBezTo>
                <a:cubicBezTo>
                  <a:pt x="94" y="174"/>
                  <a:pt x="94" y="165"/>
                  <a:pt x="94" y="154"/>
                </a:cubicBezTo>
                <a:cubicBezTo>
                  <a:pt x="129" y="146"/>
                  <a:pt x="156" y="115"/>
                  <a:pt x="156" y="77"/>
                </a:cubicBezTo>
                <a:cubicBezTo>
                  <a:pt x="156" y="34"/>
                  <a:pt x="121" y="0"/>
                  <a:pt x="78" y="0"/>
                </a:cubicBezTo>
                <a:cubicBezTo>
                  <a:pt x="35" y="0"/>
                  <a:pt x="0" y="34"/>
                  <a:pt x="0" y="77"/>
                </a:cubicBezTo>
                <a:cubicBezTo>
                  <a:pt x="0" y="115"/>
                  <a:pt x="27" y="146"/>
                  <a:pt x="62" y="154"/>
                </a:cubicBezTo>
                <a:cubicBezTo>
                  <a:pt x="62" y="165"/>
                  <a:pt x="62" y="174"/>
                  <a:pt x="62" y="174"/>
                </a:cubicBezTo>
                <a:cubicBezTo>
                  <a:pt x="62" y="182"/>
                  <a:pt x="62" y="195"/>
                  <a:pt x="58" y="195"/>
                </a:cubicBezTo>
                <a:cubicBezTo>
                  <a:pt x="56" y="195"/>
                  <a:pt x="59" y="183"/>
                  <a:pt x="55" y="183"/>
                </a:cubicBezTo>
                <a:cubicBezTo>
                  <a:pt x="47" y="183"/>
                  <a:pt x="30" y="197"/>
                  <a:pt x="30" y="222"/>
                </a:cubicBezTo>
                <a:cubicBezTo>
                  <a:pt x="30" y="261"/>
                  <a:pt x="38" y="273"/>
                  <a:pt x="53" y="285"/>
                </a:cubicBezTo>
                <a:cubicBezTo>
                  <a:pt x="67" y="296"/>
                  <a:pt x="76" y="299"/>
                  <a:pt x="76" y="306"/>
                </a:cubicBezTo>
                <a:cubicBezTo>
                  <a:pt x="76" y="315"/>
                  <a:pt x="81" y="335"/>
                  <a:pt x="126" y="335"/>
                </a:cubicBezTo>
                <a:cubicBezTo>
                  <a:pt x="167" y="335"/>
                  <a:pt x="173" y="323"/>
                  <a:pt x="173" y="313"/>
                </a:cubicBezTo>
                <a:cubicBezTo>
                  <a:pt x="173" y="302"/>
                  <a:pt x="182" y="297"/>
                  <a:pt x="190" y="284"/>
                </a:cubicBezTo>
                <a:cubicBezTo>
                  <a:pt x="197" y="272"/>
                  <a:pt x="194" y="226"/>
                  <a:pt x="194" y="209"/>
                </a:cubicBezTo>
                <a:close/>
                <a:moveTo>
                  <a:pt x="21" y="77"/>
                </a:moveTo>
                <a:cubicBezTo>
                  <a:pt x="21" y="46"/>
                  <a:pt x="47" y="21"/>
                  <a:pt x="78" y="21"/>
                </a:cubicBezTo>
                <a:cubicBezTo>
                  <a:pt x="109" y="21"/>
                  <a:pt x="135" y="46"/>
                  <a:pt x="135" y="77"/>
                </a:cubicBezTo>
                <a:cubicBezTo>
                  <a:pt x="135" y="104"/>
                  <a:pt x="117" y="125"/>
                  <a:pt x="93" y="132"/>
                </a:cubicBezTo>
                <a:cubicBezTo>
                  <a:pt x="93" y="124"/>
                  <a:pt x="93" y="116"/>
                  <a:pt x="92" y="109"/>
                </a:cubicBezTo>
                <a:cubicBezTo>
                  <a:pt x="104" y="104"/>
                  <a:pt x="113" y="91"/>
                  <a:pt x="113" y="77"/>
                </a:cubicBezTo>
                <a:cubicBezTo>
                  <a:pt x="113" y="57"/>
                  <a:pt x="97" y="41"/>
                  <a:pt x="77" y="41"/>
                </a:cubicBezTo>
                <a:cubicBezTo>
                  <a:pt x="57" y="41"/>
                  <a:pt x="41" y="57"/>
                  <a:pt x="41" y="77"/>
                </a:cubicBezTo>
                <a:cubicBezTo>
                  <a:pt x="41" y="91"/>
                  <a:pt x="50" y="104"/>
                  <a:pt x="62" y="110"/>
                </a:cubicBezTo>
                <a:cubicBezTo>
                  <a:pt x="62" y="116"/>
                  <a:pt x="62" y="124"/>
                  <a:pt x="62" y="132"/>
                </a:cubicBezTo>
                <a:cubicBezTo>
                  <a:pt x="39" y="125"/>
                  <a:pt x="21" y="103"/>
                  <a:pt x="21" y="7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09585"/>
            <a:endParaRPr lang="en-GB" sz="2400" dirty="0">
              <a:solidFill>
                <a:srgbClr val="FFFFFF"/>
              </a:solidFill>
            </a:endParaRPr>
          </a:p>
        </p:txBody>
      </p:sp>
      <p:sp>
        <p:nvSpPr>
          <p:cNvPr id="109" name="Title 10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Temenos – a global market leader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42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7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7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61 -3.38994E-6 L -1.38889E-6 -3.38994E-6 " pathEditMode="relative" rAng="0" ptsTypes="AA">
                                      <p:cBhvr>
                                        <p:cTn id="6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1" y="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64 2.92374E-6 L -2.77778E-6 2.92374E-6 " pathEditMode="relative" rAng="0" ptsTypes="AA">
                                      <p:cBhvr>
                                        <p:cTn id="6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2" y="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61 -3.38994E-6 L -1.38889E-6 -3.38994E-6 " pathEditMode="relative" rAng="0" ptsTypes="AA">
                                      <p:cBhvr>
                                        <p:cTn id="7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1" y="0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64 2.92374E-6 L -2.77778E-6 2.92374E-6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2" y="0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61 -3.38994E-6 L -1.38889E-6 -3.38994E-6 " pathEditMode="relative" rAng="0" ptsTypes="AA">
                                      <p:cBhvr>
                                        <p:cTn id="8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1" y="0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64 2.92374E-6 L -2.77778E-6 2.92374E-6 " pathEditMode="relative" rAng="0" ptsTypes="AA">
                                      <p:cBhvr>
                                        <p:cTn id="8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700"/>
                            </p:stCondLst>
                            <p:childTnLst>
                              <p:par>
                                <p:cTn id="90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761 -0.39734 L 1.66667E-6 -4.0599E-6 " pathEditMode="relative" rAng="0" ptsTypes="AA">
                                      <p:cBhvr>
                                        <p:cTn id="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72" y="19852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7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61 -3.38994E-6 L -1.38889E-6 -3.38994E-6 " pathEditMode="relative" rAng="0" ptsTypes="AA">
                                      <p:cBhvr>
                                        <p:cTn id="10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1" y="0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64 2.92374E-6 L -2.77778E-6 2.92374E-6 " pathEditMode="relative" rAng="0" ptsTypes="AA">
                                      <p:cBhvr>
                                        <p:cTn id="10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2" y="0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61 -3.38994E-6 L -1.38889E-6 -3.38994E-6 " pathEditMode="relative" rAng="0" ptsTypes="AA">
                                      <p:cBhvr>
                                        <p:cTn id="11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1" y="0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61 -3.38994E-6 L -1.38889E-6 -3.38994E-6 " pathEditMode="relative" rAng="0" ptsTypes="AA">
                                      <p:cBhvr>
                                        <p:cTn id="11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1" y="0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64 2.92374E-6 L -2.77778E-6 2.92374E-6 " pathEditMode="relative" rAng="0" ptsTypes="AA">
                                      <p:cBhvr>
                                        <p:cTn id="12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2" y="0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64 2.92374E-6 L -2.77778E-6 2.92374E-6 " pathEditMode="relative" rAng="0" ptsTypes="AA">
                                      <p:cBhvr>
                                        <p:cTn id="12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67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7200"/>
                            </p:stCondLst>
                            <p:childTnLst>
                              <p:par>
                                <p:cTn id="14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2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7450"/>
                            </p:stCondLst>
                            <p:childTnLst>
                              <p:par>
                                <p:cTn id="1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1" grpId="0" animBg="1"/>
      <p:bldP spid="16" grpId="0" animBg="1"/>
      <p:bldP spid="18" grpId="0" animBg="1"/>
      <p:bldP spid="19" grpId="0" animBg="1"/>
      <p:bldP spid="19" grpId="1" animBg="1"/>
      <p:bldP spid="20" grpId="0" animBg="1"/>
      <p:bldP spid="21" grpId="0" animBg="1"/>
      <p:bldP spid="22" grpId="0" animBg="1"/>
      <p:bldP spid="24" grpId="0" animBg="1"/>
      <p:bldP spid="36" grpId="0"/>
      <p:bldP spid="42" grpId="0" animBg="1"/>
      <p:bldP spid="41" grpId="0" animBg="1"/>
      <p:bldP spid="51" grpId="0"/>
      <p:bldP spid="52" grpId="0"/>
      <p:bldP spid="53" grpId="0" animBg="1"/>
      <p:bldP spid="58" grpId="0"/>
      <p:bldP spid="63" grpId="0"/>
      <p:bldP spid="63" grpId="1"/>
      <p:bldP spid="64" grpId="0"/>
      <p:bldP spid="64" grpId="1"/>
      <p:bldP spid="66" grpId="0"/>
      <p:bldP spid="66" grpId="1"/>
      <p:bldP spid="67" grpId="0" animBg="1"/>
      <p:bldP spid="67" grpId="1" animBg="1"/>
      <p:bldP spid="97" grpId="0"/>
      <p:bldP spid="97" grpId="1"/>
      <p:bldP spid="98" grpId="0"/>
      <p:bldP spid="98" grpId="1"/>
      <p:bldP spid="99" grpId="0"/>
      <p:bldP spid="99" grpId="1"/>
      <p:bldP spid="107" grpId="0" animBg="1"/>
      <p:bldP spid="10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4" descr="C:\Users\USER\Desktop\IStock Purchased Files\Illustrations\World Images\Globe_Euro_Closeup_Blue_Aa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244" b="15091"/>
          <a:stretch/>
        </p:blipFill>
        <p:spPr bwMode="auto">
          <a:xfrm>
            <a:off x="358202" y="1360973"/>
            <a:ext cx="11640292" cy="4763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358202" y="1360972"/>
            <a:ext cx="11640292" cy="476338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49309" y="3981753"/>
            <a:ext cx="5649191" cy="1542703"/>
          </a:xfrm>
          <a:prstGeom prst="rect">
            <a:avLst/>
          </a:prstGeom>
          <a:solidFill>
            <a:srgbClr val="7ED0E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349310" y="1902132"/>
            <a:ext cx="5649191" cy="1764713"/>
          </a:xfrm>
          <a:prstGeom prst="rect">
            <a:avLst/>
          </a:prstGeom>
          <a:solidFill>
            <a:srgbClr val="7ED0E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58202" y="3981393"/>
            <a:ext cx="5649191" cy="1542703"/>
          </a:xfrm>
          <a:prstGeom prst="rect">
            <a:avLst/>
          </a:prstGeom>
          <a:solidFill>
            <a:srgbClr val="7ED0E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67429" y="1884951"/>
            <a:ext cx="5649191" cy="1781892"/>
          </a:xfrm>
          <a:prstGeom prst="rect">
            <a:avLst/>
          </a:prstGeom>
          <a:solidFill>
            <a:srgbClr val="7ED0E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Powerhouse in financial software</a:t>
            </a:r>
            <a:endParaRPr lang="en-GB" dirty="0"/>
          </a:p>
        </p:txBody>
      </p:sp>
      <p:sp>
        <p:nvSpPr>
          <p:cNvPr id="9" name="Text Placeholder 9"/>
          <p:cNvSpPr txBox="1">
            <a:spLocks/>
          </p:cNvSpPr>
          <p:nvPr/>
        </p:nvSpPr>
        <p:spPr>
          <a:xfrm>
            <a:off x="7164887" y="1884953"/>
            <a:ext cx="4554637" cy="1542703"/>
          </a:xfrm>
          <a:prstGeom prst="rect">
            <a:avLst/>
          </a:prstGeom>
        </p:spPr>
        <p:txBody>
          <a:bodyPr vert="horz" lIns="0" tIns="0" rIns="0" bIns="0" rtlCol="0">
            <a:normAutofit fontScale="92500"/>
          </a:bodyPr>
          <a:lstStyle/>
          <a:p>
            <a:pPr algn="r" defTabSz="609585">
              <a:spcAft>
                <a:spcPts val="533"/>
              </a:spcAft>
              <a:tabLst>
                <a:tab pos="243411" algn="l"/>
              </a:tabLst>
            </a:pPr>
            <a:r>
              <a:rPr lang="en-US" sz="8000" b="1" dirty="0">
                <a:solidFill>
                  <a:srgbClr val="FFFFFF"/>
                </a:solidFill>
                <a:cs typeface="Century"/>
              </a:rPr>
              <a:t>500 million</a:t>
            </a:r>
          </a:p>
        </p:txBody>
      </p:sp>
      <p:sp>
        <p:nvSpPr>
          <p:cNvPr id="11" name="Text Placeholder 9"/>
          <p:cNvSpPr txBox="1">
            <a:spLocks/>
          </p:cNvSpPr>
          <p:nvPr/>
        </p:nvSpPr>
        <p:spPr>
          <a:xfrm>
            <a:off x="7164887" y="3981394"/>
            <a:ext cx="4554637" cy="154270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algn="r" defTabSz="609585">
              <a:spcAft>
                <a:spcPts val="533"/>
              </a:spcAft>
              <a:tabLst>
                <a:tab pos="243411" algn="l"/>
              </a:tabLst>
            </a:pPr>
            <a:r>
              <a:rPr lang="en-US" sz="8000" b="1" dirty="0">
                <a:solidFill>
                  <a:srgbClr val="FFFFFF"/>
                </a:solidFill>
                <a:cs typeface="Century"/>
              </a:rPr>
              <a:t>US$115m </a:t>
            </a:r>
          </a:p>
        </p:txBody>
      </p:sp>
      <p:sp>
        <p:nvSpPr>
          <p:cNvPr id="13" name="Text Placeholder 9"/>
          <p:cNvSpPr txBox="1">
            <a:spLocks/>
          </p:cNvSpPr>
          <p:nvPr/>
        </p:nvSpPr>
        <p:spPr>
          <a:xfrm>
            <a:off x="630798" y="1884953"/>
            <a:ext cx="4934885" cy="154270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defTabSz="609585">
              <a:spcAft>
                <a:spcPts val="533"/>
              </a:spcAft>
              <a:tabLst>
                <a:tab pos="243411" algn="l"/>
              </a:tabLst>
            </a:pPr>
            <a:r>
              <a:rPr lang="en-US" sz="8000" b="1" dirty="0">
                <a:solidFill>
                  <a:srgbClr val="FFFFFF"/>
                </a:solidFill>
                <a:cs typeface="Century"/>
              </a:rPr>
              <a:t>38</a:t>
            </a:r>
            <a:endParaRPr lang="en-US" sz="8000" b="1" baseline="30000" dirty="0">
              <a:solidFill>
                <a:srgbClr val="FFFFFF"/>
              </a:solidFill>
              <a:cs typeface="Century"/>
            </a:endParaRPr>
          </a:p>
        </p:txBody>
      </p:sp>
      <p:sp>
        <p:nvSpPr>
          <p:cNvPr id="15" name="Text Placeholder 9"/>
          <p:cNvSpPr txBox="1">
            <a:spLocks/>
          </p:cNvSpPr>
          <p:nvPr/>
        </p:nvSpPr>
        <p:spPr>
          <a:xfrm>
            <a:off x="367429" y="3981753"/>
            <a:ext cx="5849607" cy="15427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defTabSz="609585">
              <a:spcAft>
                <a:spcPts val="533"/>
              </a:spcAft>
              <a:tabLst>
                <a:tab pos="243411" algn="l"/>
              </a:tabLst>
            </a:pPr>
            <a:r>
              <a:rPr lang="en-US" sz="8000" b="1" dirty="0">
                <a:solidFill>
                  <a:srgbClr val="FFFFFF"/>
                </a:solidFill>
                <a:cs typeface="Century"/>
              </a:rPr>
              <a:t>US$5 trillion </a:t>
            </a:r>
          </a:p>
        </p:txBody>
      </p:sp>
      <p:sp>
        <p:nvSpPr>
          <p:cNvPr id="18" name="Text Placeholder 22"/>
          <p:cNvSpPr txBox="1">
            <a:spLocks/>
          </p:cNvSpPr>
          <p:nvPr/>
        </p:nvSpPr>
        <p:spPr>
          <a:xfrm>
            <a:off x="632898" y="2999607"/>
            <a:ext cx="4932785" cy="66723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defTabSz="609585"/>
            <a:r>
              <a:rPr lang="en-US" sz="2133" dirty="0">
                <a:solidFill>
                  <a:srgbClr val="005294"/>
                </a:solidFill>
              </a:rPr>
              <a:t>of top 50 banks use Temenos</a:t>
            </a:r>
            <a:endParaRPr lang="en-GB" sz="2133" dirty="0">
              <a:solidFill>
                <a:srgbClr val="005294"/>
              </a:solidFill>
              <a:cs typeface="Century"/>
            </a:endParaRPr>
          </a:p>
        </p:txBody>
      </p:sp>
      <p:sp>
        <p:nvSpPr>
          <p:cNvPr id="22" name="Text Placeholder 22"/>
          <p:cNvSpPr txBox="1">
            <a:spLocks/>
          </p:cNvSpPr>
          <p:nvPr/>
        </p:nvSpPr>
        <p:spPr>
          <a:xfrm>
            <a:off x="6146204" y="5079275"/>
            <a:ext cx="5573320" cy="66723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algn="r" defTabSz="609585"/>
            <a:r>
              <a:rPr lang="en-GB" sz="2133" dirty="0">
                <a:solidFill>
                  <a:srgbClr val="005294"/>
                </a:solidFill>
                <a:cs typeface="Century"/>
              </a:rPr>
              <a:t>In annual R&amp;D </a:t>
            </a:r>
          </a:p>
        </p:txBody>
      </p:sp>
      <p:sp>
        <p:nvSpPr>
          <p:cNvPr id="23" name="Text Placeholder 22"/>
          <p:cNvSpPr txBox="1">
            <a:spLocks/>
          </p:cNvSpPr>
          <p:nvPr/>
        </p:nvSpPr>
        <p:spPr>
          <a:xfrm>
            <a:off x="443299" y="5079275"/>
            <a:ext cx="5573320" cy="66723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defTabSz="609585"/>
            <a:r>
              <a:rPr lang="en-US" sz="2133" dirty="0">
                <a:solidFill>
                  <a:srgbClr val="005294"/>
                </a:solidFill>
              </a:rPr>
              <a:t>in assets processed through Temenos software</a:t>
            </a:r>
            <a:endParaRPr lang="en-GB" sz="2133" dirty="0">
              <a:solidFill>
                <a:srgbClr val="005294"/>
              </a:solidFill>
              <a:cs typeface="Century"/>
            </a:endParaRPr>
          </a:p>
        </p:txBody>
      </p:sp>
      <p:sp>
        <p:nvSpPr>
          <p:cNvPr id="24" name="Text Placeholder 22"/>
          <p:cNvSpPr txBox="1">
            <a:spLocks/>
          </p:cNvSpPr>
          <p:nvPr/>
        </p:nvSpPr>
        <p:spPr>
          <a:xfrm>
            <a:off x="5503919" y="3016067"/>
            <a:ext cx="6215605" cy="66723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algn="r" defTabSz="609585"/>
            <a:r>
              <a:rPr lang="en-US" sz="2133" dirty="0">
                <a:solidFill>
                  <a:srgbClr val="005294"/>
                </a:solidFill>
              </a:rPr>
              <a:t>customers rely on Temenos for </a:t>
            </a:r>
            <a:br>
              <a:rPr lang="en-US" sz="2133" dirty="0">
                <a:solidFill>
                  <a:srgbClr val="005294"/>
                </a:solidFill>
              </a:rPr>
            </a:br>
            <a:r>
              <a:rPr lang="en-US" sz="2133" dirty="0">
                <a:solidFill>
                  <a:srgbClr val="005294"/>
                </a:solidFill>
              </a:rPr>
              <a:t>daily banking needs</a:t>
            </a:r>
            <a:endParaRPr lang="en-GB" sz="2133" dirty="0">
              <a:solidFill>
                <a:srgbClr val="005294"/>
              </a:solidFill>
              <a:cs typeface="Century"/>
            </a:endParaRPr>
          </a:p>
        </p:txBody>
      </p:sp>
    </p:spTree>
    <p:extLst>
      <p:ext uri="{BB962C8B-B14F-4D97-AF65-F5344CB8AC3E}">
        <p14:creationId xmlns:p14="http://schemas.microsoft.com/office/powerpoint/2010/main" val="266108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653 4.32099E-6 L -1.94444E-6 4.32099E-6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653 -1.23457E-6 L -1.94444E-6 -1.23457E-6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653 -2.46914E-7 L 3.88889E-6 -2.46914E-7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653 1.23457E-7 L 3.88889E-6 1.23457E-7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26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9" grpId="0"/>
      <p:bldP spid="9" grpId="1"/>
      <p:bldP spid="11" grpId="0"/>
      <p:bldP spid="11" grpId="1"/>
      <p:bldP spid="13" grpId="0"/>
      <p:bldP spid="13" grpId="1"/>
      <p:bldP spid="15" grpId="0"/>
      <p:bldP spid="1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Cloud adoption </a:t>
            </a:r>
            <a:r>
              <a:rPr lang="en-GB" dirty="0"/>
              <a:t>a</a:t>
            </a:r>
            <a:r>
              <a:rPr lang="en-GB" dirty="0" smtClean="0"/>
              <a:t>cross the banking </a:t>
            </a:r>
            <a:r>
              <a:rPr lang="en-GB" dirty="0"/>
              <a:t>l</a:t>
            </a:r>
            <a:r>
              <a:rPr lang="en-GB" dirty="0" smtClean="0"/>
              <a:t>andscape</a:t>
            </a:r>
            <a:endParaRPr lang="en-GB" dirty="0"/>
          </a:p>
        </p:txBody>
      </p:sp>
      <p:sp>
        <p:nvSpPr>
          <p:cNvPr id="14336" name="TextBox 14335"/>
          <p:cNvSpPr txBox="1"/>
          <p:nvPr/>
        </p:nvSpPr>
        <p:spPr>
          <a:xfrm>
            <a:off x="938293" y="2187757"/>
            <a:ext cx="2160207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09585"/>
            <a:r>
              <a:rPr lang="en-GB" sz="2133" dirty="0">
                <a:solidFill>
                  <a:srgbClr val="005294"/>
                </a:solidFill>
              </a:rPr>
              <a:t>Established Banks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746017" y="2187757"/>
            <a:ext cx="2001638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09585"/>
            <a:r>
              <a:rPr lang="en-GB" sz="2133" dirty="0">
                <a:solidFill>
                  <a:srgbClr val="005294"/>
                </a:solidFill>
              </a:rPr>
              <a:t>New Start Banks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593574" y="2187757"/>
            <a:ext cx="1695913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09585"/>
            <a:r>
              <a:rPr lang="en-GB" sz="2133" dirty="0">
                <a:solidFill>
                  <a:srgbClr val="005294"/>
                </a:solidFill>
              </a:rPr>
              <a:t>Credit Unions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636092" y="2187757"/>
            <a:ext cx="2967992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09585"/>
            <a:r>
              <a:rPr lang="en-GB" sz="2133" dirty="0">
                <a:solidFill>
                  <a:srgbClr val="005294"/>
                </a:solidFill>
              </a:rPr>
              <a:t>Microfinance Institutions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4525560" y="1705522"/>
            <a:ext cx="447177" cy="421293"/>
            <a:chOff x="6726238" y="935038"/>
            <a:chExt cx="3071812" cy="2894012"/>
          </a:xfrm>
          <a:solidFill>
            <a:schemeClr val="tx1"/>
          </a:solidFill>
        </p:grpSpPr>
        <p:sp>
          <p:nvSpPr>
            <p:cNvPr id="61" name="Freeform 149"/>
            <p:cNvSpPr>
              <a:spLocks noEditPoints="1"/>
            </p:cNvSpPr>
            <p:nvPr/>
          </p:nvSpPr>
          <p:spPr bwMode="auto">
            <a:xfrm>
              <a:off x="6842125" y="935038"/>
              <a:ext cx="2846387" cy="828675"/>
            </a:xfrm>
            <a:custGeom>
              <a:avLst/>
              <a:gdLst>
                <a:gd name="T0" fmla="*/ 0 w 756"/>
                <a:gd name="T1" fmla="*/ 219 h 220"/>
                <a:gd name="T2" fmla="*/ 1 w 756"/>
                <a:gd name="T3" fmla="*/ 168 h 220"/>
                <a:gd name="T4" fmla="*/ 8 w 756"/>
                <a:gd name="T5" fmla="*/ 161 h 220"/>
                <a:gd name="T6" fmla="*/ 157 w 756"/>
                <a:gd name="T7" fmla="*/ 95 h 220"/>
                <a:gd name="T8" fmla="*/ 363 w 756"/>
                <a:gd name="T9" fmla="*/ 5 h 220"/>
                <a:gd name="T10" fmla="*/ 392 w 756"/>
                <a:gd name="T11" fmla="*/ 5 h 220"/>
                <a:gd name="T12" fmla="*/ 746 w 756"/>
                <a:gd name="T13" fmla="*/ 160 h 220"/>
                <a:gd name="T14" fmla="*/ 756 w 756"/>
                <a:gd name="T15" fmla="*/ 175 h 220"/>
                <a:gd name="T16" fmla="*/ 756 w 756"/>
                <a:gd name="T17" fmla="*/ 211 h 220"/>
                <a:gd name="T18" fmla="*/ 748 w 756"/>
                <a:gd name="T19" fmla="*/ 220 h 220"/>
                <a:gd name="T20" fmla="*/ 741 w 756"/>
                <a:gd name="T21" fmla="*/ 220 h 220"/>
                <a:gd name="T22" fmla="*/ 14 w 756"/>
                <a:gd name="T23" fmla="*/ 220 h 220"/>
                <a:gd name="T24" fmla="*/ 0 w 756"/>
                <a:gd name="T25" fmla="*/ 219 h 220"/>
                <a:gd name="T26" fmla="*/ 379 w 756"/>
                <a:gd name="T27" fmla="*/ 89 h 220"/>
                <a:gd name="T28" fmla="*/ 335 w 756"/>
                <a:gd name="T29" fmla="*/ 127 h 220"/>
                <a:gd name="T30" fmla="*/ 388 w 756"/>
                <a:gd name="T31" fmla="*/ 162 h 220"/>
                <a:gd name="T32" fmla="*/ 421 w 756"/>
                <a:gd name="T33" fmla="*/ 126 h 220"/>
                <a:gd name="T34" fmla="*/ 387 w 756"/>
                <a:gd name="T35" fmla="*/ 90 h 220"/>
                <a:gd name="T36" fmla="*/ 379 w 756"/>
                <a:gd name="T37" fmla="*/ 89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56" h="220">
                  <a:moveTo>
                    <a:pt x="0" y="219"/>
                  </a:moveTo>
                  <a:cubicBezTo>
                    <a:pt x="0" y="201"/>
                    <a:pt x="0" y="185"/>
                    <a:pt x="1" y="168"/>
                  </a:cubicBezTo>
                  <a:cubicBezTo>
                    <a:pt x="1" y="166"/>
                    <a:pt x="5" y="163"/>
                    <a:pt x="8" y="161"/>
                  </a:cubicBezTo>
                  <a:cubicBezTo>
                    <a:pt x="58" y="139"/>
                    <a:pt x="108" y="117"/>
                    <a:pt x="157" y="95"/>
                  </a:cubicBezTo>
                  <a:cubicBezTo>
                    <a:pt x="226" y="65"/>
                    <a:pt x="295" y="35"/>
                    <a:pt x="363" y="5"/>
                  </a:cubicBezTo>
                  <a:cubicBezTo>
                    <a:pt x="373" y="0"/>
                    <a:pt x="382" y="0"/>
                    <a:pt x="392" y="5"/>
                  </a:cubicBezTo>
                  <a:cubicBezTo>
                    <a:pt x="510" y="57"/>
                    <a:pt x="628" y="109"/>
                    <a:pt x="746" y="160"/>
                  </a:cubicBezTo>
                  <a:cubicBezTo>
                    <a:pt x="753" y="164"/>
                    <a:pt x="756" y="167"/>
                    <a:pt x="756" y="175"/>
                  </a:cubicBezTo>
                  <a:cubicBezTo>
                    <a:pt x="755" y="187"/>
                    <a:pt x="755" y="199"/>
                    <a:pt x="756" y="211"/>
                  </a:cubicBezTo>
                  <a:cubicBezTo>
                    <a:pt x="756" y="217"/>
                    <a:pt x="754" y="220"/>
                    <a:pt x="748" y="220"/>
                  </a:cubicBezTo>
                  <a:cubicBezTo>
                    <a:pt x="745" y="219"/>
                    <a:pt x="743" y="220"/>
                    <a:pt x="741" y="220"/>
                  </a:cubicBezTo>
                  <a:cubicBezTo>
                    <a:pt x="499" y="220"/>
                    <a:pt x="256" y="220"/>
                    <a:pt x="14" y="220"/>
                  </a:cubicBezTo>
                  <a:cubicBezTo>
                    <a:pt x="10" y="220"/>
                    <a:pt x="6" y="219"/>
                    <a:pt x="0" y="219"/>
                  </a:cubicBezTo>
                  <a:close/>
                  <a:moveTo>
                    <a:pt x="379" y="89"/>
                  </a:moveTo>
                  <a:cubicBezTo>
                    <a:pt x="354" y="89"/>
                    <a:pt x="335" y="106"/>
                    <a:pt x="335" y="127"/>
                  </a:cubicBezTo>
                  <a:cubicBezTo>
                    <a:pt x="336" y="150"/>
                    <a:pt x="361" y="168"/>
                    <a:pt x="388" y="162"/>
                  </a:cubicBezTo>
                  <a:cubicBezTo>
                    <a:pt x="407" y="158"/>
                    <a:pt x="421" y="143"/>
                    <a:pt x="421" y="126"/>
                  </a:cubicBezTo>
                  <a:cubicBezTo>
                    <a:pt x="421" y="109"/>
                    <a:pt x="407" y="94"/>
                    <a:pt x="387" y="90"/>
                  </a:cubicBezTo>
                  <a:cubicBezTo>
                    <a:pt x="384" y="89"/>
                    <a:pt x="381" y="89"/>
                    <a:pt x="379" y="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609585"/>
              <a:endParaRPr lang="en-GB" sz="2400">
                <a:solidFill>
                  <a:srgbClr val="005294"/>
                </a:solidFill>
              </a:endParaRPr>
            </a:p>
          </p:txBody>
        </p:sp>
        <p:sp>
          <p:nvSpPr>
            <p:cNvPr id="63" name="Freeform 150"/>
            <p:cNvSpPr>
              <a:spLocks/>
            </p:cNvSpPr>
            <p:nvPr/>
          </p:nvSpPr>
          <p:spPr bwMode="auto">
            <a:xfrm>
              <a:off x="7078663" y="1857375"/>
              <a:ext cx="625475" cy="1377950"/>
            </a:xfrm>
            <a:custGeom>
              <a:avLst/>
              <a:gdLst>
                <a:gd name="T0" fmla="*/ 0 w 166"/>
                <a:gd name="T1" fmla="*/ 1 h 366"/>
                <a:gd name="T2" fmla="*/ 13 w 166"/>
                <a:gd name="T3" fmla="*/ 0 h 366"/>
                <a:gd name="T4" fmla="*/ 153 w 166"/>
                <a:gd name="T5" fmla="*/ 0 h 366"/>
                <a:gd name="T6" fmla="*/ 162 w 166"/>
                <a:gd name="T7" fmla="*/ 13 h 366"/>
                <a:gd name="T8" fmla="*/ 155 w 166"/>
                <a:gd name="T9" fmla="*/ 34 h 366"/>
                <a:gd name="T10" fmla="*/ 145 w 166"/>
                <a:gd name="T11" fmla="*/ 45 h 366"/>
                <a:gd name="T12" fmla="*/ 140 w 166"/>
                <a:gd name="T13" fmla="*/ 51 h 366"/>
                <a:gd name="T14" fmla="*/ 140 w 166"/>
                <a:gd name="T15" fmla="*/ 57 h 366"/>
                <a:gd name="T16" fmla="*/ 140 w 166"/>
                <a:gd name="T17" fmla="*/ 309 h 366"/>
                <a:gd name="T18" fmla="*/ 149 w 166"/>
                <a:gd name="T19" fmla="*/ 322 h 366"/>
                <a:gd name="T20" fmla="*/ 153 w 166"/>
                <a:gd name="T21" fmla="*/ 325 h 366"/>
                <a:gd name="T22" fmla="*/ 166 w 166"/>
                <a:gd name="T23" fmla="*/ 366 h 366"/>
                <a:gd name="T24" fmla="*/ 0 w 166"/>
                <a:gd name="T25" fmla="*/ 366 h 366"/>
                <a:gd name="T26" fmla="*/ 14 w 166"/>
                <a:gd name="T27" fmla="*/ 324 h 366"/>
                <a:gd name="T28" fmla="*/ 16 w 166"/>
                <a:gd name="T29" fmla="*/ 322 h 366"/>
                <a:gd name="T30" fmla="*/ 26 w 166"/>
                <a:gd name="T31" fmla="*/ 308 h 366"/>
                <a:gd name="T32" fmla="*/ 26 w 166"/>
                <a:gd name="T33" fmla="*/ 56 h 366"/>
                <a:gd name="T34" fmla="*/ 17 w 166"/>
                <a:gd name="T35" fmla="*/ 44 h 366"/>
                <a:gd name="T36" fmla="*/ 12 w 166"/>
                <a:gd name="T37" fmla="*/ 38 h 366"/>
                <a:gd name="T38" fmla="*/ 0 w 166"/>
                <a:gd name="T39" fmla="*/ 1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6" h="366">
                  <a:moveTo>
                    <a:pt x="0" y="1"/>
                  </a:moveTo>
                  <a:cubicBezTo>
                    <a:pt x="5" y="1"/>
                    <a:pt x="9" y="0"/>
                    <a:pt x="13" y="0"/>
                  </a:cubicBezTo>
                  <a:cubicBezTo>
                    <a:pt x="60" y="0"/>
                    <a:pt x="106" y="0"/>
                    <a:pt x="153" y="0"/>
                  </a:cubicBezTo>
                  <a:cubicBezTo>
                    <a:pt x="165" y="0"/>
                    <a:pt x="166" y="1"/>
                    <a:pt x="162" y="13"/>
                  </a:cubicBezTo>
                  <a:cubicBezTo>
                    <a:pt x="160" y="20"/>
                    <a:pt x="157" y="27"/>
                    <a:pt x="155" y="34"/>
                  </a:cubicBezTo>
                  <a:cubicBezTo>
                    <a:pt x="154" y="39"/>
                    <a:pt x="152" y="45"/>
                    <a:pt x="145" y="45"/>
                  </a:cubicBezTo>
                  <a:cubicBezTo>
                    <a:pt x="143" y="45"/>
                    <a:pt x="141" y="48"/>
                    <a:pt x="140" y="51"/>
                  </a:cubicBezTo>
                  <a:cubicBezTo>
                    <a:pt x="139" y="53"/>
                    <a:pt x="140" y="55"/>
                    <a:pt x="140" y="57"/>
                  </a:cubicBezTo>
                  <a:cubicBezTo>
                    <a:pt x="140" y="141"/>
                    <a:pt x="140" y="225"/>
                    <a:pt x="140" y="309"/>
                  </a:cubicBezTo>
                  <a:cubicBezTo>
                    <a:pt x="140" y="315"/>
                    <a:pt x="139" y="322"/>
                    <a:pt x="149" y="322"/>
                  </a:cubicBezTo>
                  <a:cubicBezTo>
                    <a:pt x="150" y="322"/>
                    <a:pt x="152" y="324"/>
                    <a:pt x="153" y="325"/>
                  </a:cubicBezTo>
                  <a:cubicBezTo>
                    <a:pt x="157" y="338"/>
                    <a:pt x="161" y="352"/>
                    <a:pt x="166" y="366"/>
                  </a:cubicBezTo>
                  <a:cubicBezTo>
                    <a:pt x="110" y="366"/>
                    <a:pt x="56" y="366"/>
                    <a:pt x="0" y="366"/>
                  </a:cubicBezTo>
                  <a:cubicBezTo>
                    <a:pt x="5" y="351"/>
                    <a:pt x="9" y="338"/>
                    <a:pt x="14" y="324"/>
                  </a:cubicBezTo>
                  <a:cubicBezTo>
                    <a:pt x="14" y="323"/>
                    <a:pt x="16" y="322"/>
                    <a:pt x="16" y="322"/>
                  </a:cubicBezTo>
                  <a:cubicBezTo>
                    <a:pt x="28" y="322"/>
                    <a:pt x="26" y="315"/>
                    <a:pt x="26" y="308"/>
                  </a:cubicBezTo>
                  <a:cubicBezTo>
                    <a:pt x="26" y="224"/>
                    <a:pt x="26" y="140"/>
                    <a:pt x="26" y="56"/>
                  </a:cubicBezTo>
                  <a:cubicBezTo>
                    <a:pt x="26" y="50"/>
                    <a:pt x="26" y="44"/>
                    <a:pt x="17" y="44"/>
                  </a:cubicBezTo>
                  <a:cubicBezTo>
                    <a:pt x="15" y="44"/>
                    <a:pt x="13" y="40"/>
                    <a:pt x="12" y="38"/>
                  </a:cubicBezTo>
                  <a:cubicBezTo>
                    <a:pt x="8" y="26"/>
                    <a:pt x="5" y="15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609585"/>
              <a:endParaRPr lang="en-GB" sz="2400">
                <a:solidFill>
                  <a:srgbClr val="005294"/>
                </a:solidFill>
              </a:endParaRPr>
            </a:p>
          </p:txBody>
        </p:sp>
        <p:sp>
          <p:nvSpPr>
            <p:cNvPr id="64" name="Freeform 151"/>
            <p:cNvSpPr>
              <a:spLocks/>
            </p:cNvSpPr>
            <p:nvPr/>
          </p:nvSpPr>
          <p:spPr bwMode="auto">
            <a:xfrm>
              <a:off x="8826500" y="1860550"/>
              <a:ext cx="623887" cy="1374775"/>
            </a:xfrm>
            <a:custGeom>
              <a:avLst/>
              <a:gdLst>
                <a:gd name="T0" fmla="*/ 0 w 166"/>
                <a:gd name="T1" fmla="*/ 365 h 365"/>
                <a:gd name="T2" fmla="*/ 12 w 166"/>
                <a:gd name="T3" fmla="*/ 325 h 365"/>
                <a:gd name="T4" fmla="*/ 17 w 166"/>
                <a:gd name="T5" fmla="*/ 321 h 365"/>
                <a:gd name="T6" fmla="*/ 26 w 166"/>
                <a:gd name="T7" fmla="*/ 309 h 365"/>
                <a:gd name="T8" fmla="*/ 26 w 166"/>
                <a:gd name="T9" fmla="*/ 55 h 365"/>
                <a:gd name="T10" fmla="*/ 17 w 166"/>
                <a:gd name="T11" fmla="*/ 43 h 365"/>
                <a:gd name="T12" fmla="*/ 13 w 166"/>
                <a:gd name="T13" fmla="*/ 40 h 365"/>
                <a:gd name="T14" fmla="*/ 0 w 166"/>
                <a:gd name="T15" fmla="*/ 0 h 365"/>
                <a:gd name="T16" fmla="*/ 166 w 166"/>
                <a:gd name="T17" fmla="*/ 0 h 365"/>
                <a:gd name="T18" fmla="*/ 152 w 166"/>
                <a:gd name="T19" fmla="*/ 40 h 365"/>
                <a:gd name="T20" fmla="*/ 148 w 166"/>
                <a:gd name="T21" fmla="*/ 43 h 365"/>
                <a:gd name="T22" fmla="*/ 139 w 166"/>
                <a:gd name="T23" fmla="*/ 56 h 365"/>
                <a:gd name="T24" fmla="*/ 139 w 166"/>
                <a:gd name="T25" fmla="*/ 307 h 365"/>
                <a:gd name="T26" fmla="*/ 148 w 166"/>
                <a:gd name="T27" fmla="*/ 321 h 365"/>
                <a:gd name="T28" fmla="*/ 153 w 166"/>
                <a:gd name="T29" fmla="*/ 325 h 365"/>
                <a:gd name="T30" fmla="*/ 166 w 166"/>
                <a:gd name="T31" fmla="*/ 365 h 365"/>
                <a:gd name="T32" fmla="*/ 0 w 166"/>
                <a:gd name="T33" fmla="*/ 365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6" h="365">
                  <a:moveTo>
                    <a:pt x="0" y="365"/>
                  </a:moveTo>
                  <a:cubicBezTo>
                    <a:pt x="4" y="351"/>
                    <a:pt x="8" y="338"/>
                    <a:pt x="12" y="325"/>
                  </a:cubicBezTo>
                  <a:cubicBezTo>
                    <a:pt x="13" y="323"/>
                    <a:pt x="16" y="321"/>
                    <a:pt x="17" y="321"/>
                  </a:cubicBezTo>
                  <a:cubicBezTo>
                    <a:pt x="26" y="321"/>
                    <a:pt x="26" y="315"/>
                    <a:pt x="26" y="309"/>
                  </a:cubicBezTo>
                  <a:cubicBezTo>
                    <a:pt x="26" y="224"/>
                    <a:pt x="26" y="140"/>
                    <a:pt x="26" y="55"/>
                  </a:cubicBezTo>
                  <a:cubicBezTo>
                    <a:pt x="26" y="48"/>
                    <a:pt x="26" y="43"/>
                    <a:pt x="17" y="43"/>
                  </a:cubicBezTo>
                  <a:cubicBezTo>
                    <a:pt x="16" y="43"/>
                    <a:pt x="13" y="41"/>
                    <a:pt x="13" y="40"/>
                  </a:cubicBezTo>
                  <a:cubicBezTo>
                    <a:pt x="8" y="27"/>
                    <a:pt x="4" y="14"/>
                    <a:pt x="0" y="0"/>
                  </a:cubicBezTo>
                  <a:cubicBezTo>
                    <a:pt x="56" y="0"/>
                    <a:pt x="110" y="0"/>
                    <a:pt x="166" y="0"/>
                  </a:cubicBezTo>
                  <a:cubicBezTo>
                    <a:pt x="161" y="14"/>
                    <a:pt x="157" y="27"/>
                    <a:pt x="152" y="40"/>
                  </a:cubicBezTo>
                  <a:cubicBezTo>
                    <a:pt x="152" y="41"/>
                    <a:pt x="150" y="43"/>
                    <a:pt x="148" y="43"/>
                  </a:cubicBezTo>
                  <a:cubicBezTo>
                    <a:pt x="139" y="43"/>
                    <a:pt x="139" y="49"/>
                    <a:pt x="139" y="56"/>
                  </a:cubicBezTo>
                  <a:cubicBezTo>
                    <a:pt x="139" y="140"/>
                    <a:pt x="139" y="224"/>
                    <a:pt x="139" y="307"/>
                  </a:cubicBezTo>
                  <a:cubicBezTo>
                    <a:pt x="139" y="314"/>
                    <a:pt x="138" y="321"/>
                    <a:pt x="148" y="321"/>
                  </a:cubicBezTo>
                  <a:cubicBezTo>
                    <a:pt x="150" y="321"/>
                    <a:pt x="152" y="323"/>
                    <a:pt x="153" y="325"/>
                  </a:cubicBezTo>
                  <a:cubicBezTo>
                    <a:pt x="157" y="338"/>
                    <a:pt x="161" y="351"/>
                    <a:pt x="166" y="365"/>
                  </a:cubicBezTo>
                  <a:cubicBezTo>
                    <a:pt x="110" y="365"/>
                    <a:pt x="56" y="365"/>
                    <a:pt x="0" y="3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609585"/>
              <a:endParaRPr lang="en-GB" sz="2400">
                <a:solidFill>
                  <a:srgbClr val="005294"/>
                </a:solidFill>
              </a:endParaRPr>
            </a:p>
          </p:txBody>
        </p:sp>
        <p:sp>
          <p:nvSpPr>
            <p:cNvPr id="66" name="Freeform 152"/>
            <p:cNvSpPr>
              <a:spLocks/>
            </p:cNvSpPr>
            <p:nvPr/>
          </p:nvSpPr>
          <p:spPr bwMode="auto">
            <a:xfrm>
              <a:off x="7934325" y="1860550"/>
              <a:ext cx="623887" cy="1374775"/>
            </a:xfrm>
            <a:custGeom>
              <a:avLst/>
              <a:gdLst>
                <a:gd name="T0" fmla="*/ 0 w 166"/>
                <a:gd name="T1" fmla="*/ 0 h 365"/>
                <a:gd name="T2" fmla="*/ 166 w 166"/>
                <a:gd name="T3" fmla="*/ 0 h 365"/>
                <a:gd name="T4" fmla="*/ 152 w 166"/>
                <a:gd name="T5" fmla="*/ 40 h 365"/>
                <a:gd name="T6" fmla="*/ 150 w 166"/>
                <a:gd name="T7" fmla="*/ 43 h 365"/>
                <a:gd name="T8" fmla="*/ 139 w 166"/>
                <a:gd name="T9" fmla="*/ 59 h 365"/>
                <a:gd name="T10" fmla="*/ 139 w 166"/>
                <a:gd name="T11" fmla="*/ 307 h 365"/>
                <a:gd name="T12" fmla="*/ 149 w 166"/>
                <a:gd name="T13" fmla="*/ 321 h 365"/>
                <a:gd name="T14" fmla="*/ 152 w 166"/>
                <a:gd name="T15" fmla="*/ 323 h 365"/>
                <a:gd name="T16" fmla="*/ 166 w 166"/>
                <a:gd name="T17" fmla="*/ 365 h 365"/>
                <a:gd name="T18" fmla="*/ 0 w 166"/>
                <a:gd name="T19" fmla="*/ 365 h 365"/>
                <a:gd name="T20" fmla="*/ 13 w 166"/>
                <a:gd name="T21" fmla="*/ 324 h 365"/>
                <a:gd name="T22" fmla="*/ 17 w 166"/>
                <a:gd name="T23" fmla="*/ 321 h 365"/>
                <a:gd name="T24" fmla="*/ 27 w 166"/>
                <a:gd name="T25" fmla="*/ 308 h 365"/>
                <a:gd name="T26" fmla="*/ 27 w 166"/>
                <a:gd name="T27" fmla="*/ 56 h 365"/>
                <a:gd name="T28" fmla="*/ 16 w 166"/>
                <a:gd name="T29" fmla="*/ 43 h 365"/>
                <a:gd name="T30" fmla="*/ 12 w 166"/>
                <a:gd name="T31" fmla="*/ 39 h 365"/>
                <a:gd name="T32" fmla="*/ 0 w 166"/>
                <a:gd name="T33" fmla="*/ 0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6" h="365">
                  <a:moveTo>
                    <a:pt x="0" y="0"/>
                  </a:moveTo>
                  <a:cubicBezTo>
                    <a:pt x="56" y="0"/>
                    <a:pt x="110" y="0"/>
                    <a:pt x="166" y="0"/>
                  </a:cubicBezTo>
                  <a:cubicBezTo>
                    <a:pt x="161" y="14"/>
                    <a:pt x="157" y="27"/>
                    <a:pt x="152" y="40"/>
                  </a:cubicBezTo>
                  <a:cubicBezTo>
                    <a:pt x="152" y="41"/>
                    <a:pt x="151" y="43"/>
                    <a:pt x="150" y="43"/>
                  </a:cubicBezTo>
                  <a:cubicBezTo>
                    <a:pt x="137" y="42"/>
                    <a:pt x="139" y="51"/>
                    <a:pt x="139" y="59"/>
                  </a:cubicBezTo>
                  <a:cubicBezTo>
                    <a:pt x="139" y="141"/>
                    <a:pt x="139" y="224"/>
                    <a:pt x="139" y="307"/>
                  </a:cubicBezTo>
                  <a:cubicBezTo>
                    <a:pt x="139" y="314"/>
                    <a:pt x="138" y="321"/>
                    <a:pt x="149" y="321"/>
                  </a:cubicBezTo>
                  <a:cubicBezTo>
                    <a:pt x="150" y="321"/>
                    <a:pt x="152" y="322"/>
                    <a:pt x="152" y="323"/>
                  </a:cubicBezTo>
                  <a:cubicBezTo>
                    <a:pt x="157" y="337"/>
                    <a:pt x="161" y="350"/>
                    <a:pt x="166" y="365"/>
                  </a:cubicBezTo>
                  <a:cubicBezTo>
                    <a:pt x="110" y="365"/>
                    <a:pt x="56" y="365"/>
                    <a:pt x="0" y="365"/>
                  </a:cubicBezTo>
                  <a:cubicBezTo>
                    <a:pt x="4" y="350"/>
                    <a:pt x="8" y="337"/>
                    <a:pt x="13" y="324"/>
                  </a:cubicBezTo>
                  <a:cubicBezTo>
                    <a:pt x="13" y="322"/>
                    <a:pt x="16" y="321"/>
                    <a:pt x="17" y="321"/>
                  </a:cubicBezTo>
                  <a:cubicBezTo>
                    <a:pt x="27" y="321"/>
                    <a:pt x="27" y="314"/>
                    <a:pt x="27" y="308"/>
                  </a:cubicBezTo>
                  <a:cubicBezTo>
                    <a:pt x="27" y="224"/>
                    <a:pt x="26" y="140"/>
                    <a:pt x="27" y="56"/>
                  </a:cubicBezTo>
                  <a:cubicBezTo>
                    <a:pt x="27" y="49"/>
                    <a:pt x="26" y="43"/>
                    <a:pt x="16" y="43"/>
                  </a:cubicBezTo>
                  <a:cubicBezTo>
                    <a:pt x="15" y="43"/>
                    <a:pt x="13" y="41"/>
                    <a:pt x="12" y="39"/>
                  </a:cubicBezTo>
                  <a:cubicBezTo>
                    <a:pt x="8" y="27"/>
                    <a:pt x="5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609585"/>
              <a:endParaRPr lang="en-GB" sz="2400">
                <a:solidFill>
                  <a:srgbClr val="005294"/>
                </a:solidFill>
              </a:endParaRPr>
            </a:p>
          </p:txBody>
        </p:sp>
        <p:sp>
          <p:nvSpPr>
            <p:cNvPr id="67" name="Freeform 153"/>
            <p:cNvSpPr>
              <a:spLocks/>
            </p:cNvSpPr>
            <p:nvPr/>
          </p:nvSpPr>
          <p:spPr bwMode="auto">
            <a:xfrm>
              <a:off x="6726238" y="3622675"/>
              <a:ext cx="3071812" cy="206375"/>
            </a:xfrm>
            <a:custGeom>
              <a:avLst/>
              <a:gdLst>
                <a:gd name="T0" fmla="*/ 816 w 816"/>
                <a:gd name="T1" fmla="*/ 0 h 55"/>
                <a:gd name="T2" fmla="*/ 816 w 816"/>
                <a:gd name="T3" fmla="*/ 54 h 55"/>
                <a:gd name="T4" fmla="*/ 805 w 816"/>
                <a:gd name="T5" fmla="*/ 54 h 55"/>
                <a:gd name="T6" fmla="*/ 11 w 816"/>
                <a:gd name="T7" fmla="*/ 55 h 55"/>
                <a:gd name="T8" fmla="*/ 1 w 816"/>
                <a:gd name="T9" fmla="*/ 45 h 55"/>
                <a:gd name="T10" fmla="*/ 1 w 816"/>
                <a:gd name="T11" fmla="*/ 8 h 55"/>
                <a:gd name="T12" fmla="*/ 9 w 816"/>
                <a:gd name="T13" fmla="*/ 0 h 55"/>
                <a:gd name="T14" fmla="*/ 23 w 816"/>
                <a:gd name="T15" fmla="*/ 0 h 55"/>
                <a:gd name="T16" fmla="*/ 802 w 816"/>
                <a:gd name="T17" fmla="*/ 0 h 55"/>
                <a:gd name="T18" fmla="*/ 816 w 816"/>
                <a:gd name="T1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6" h="55">
                  <a:moveTo>
                    <a:pt x="816" y="0"/>
                  </a:moveTo>
                  <a:cubicBezTo>
                    <a:pt x="816" y="19"/>
                    <a:pt x="816" y="36"/>
                    <a:pt x="816" y="54"/>
                  </a:cubicBezTo>
                  <a:cubicBezTo>
                    <a:pt x="812" y="54"/>
                    <a:pt x="809" y="54"/>
                    <a:pt x="805" y="54"/>
                  </a:cubicBezTo>
                  <a:cubicBezTo>
                    <a:pt x="541" y="54"/>
                    <a:pt x="276" y="54"/>
                    <a:pt x="11" y="55"/>
                  </a:cubicBezTo>
                  <a:cubicBezTo>
                    <a:pt x="3" y="55"/>
                    <a:pt x="0" y="53"/>
                    <a:pt x="1" y="45"/>
                  </a:cubicBezTo>
                  <a:cubicBezTo>
                    <a:pt x="2" y="33"/>
                    <a:pt x="1" y="21"/>
                    <a:pt x="1" y="8"/>
                  </a:cubicBezTo>
                  <a:cubicBezTo>
                    <a:pt x="1" y="2"/>
                    <a:pt x="3" y="0"/>
                    <a:pt x="9" y="0"/>
                  </a:cubicBezTo>
                  <a:cubicBezTo>
                    <a:pt x="14" y="1"/>
                    <a:pt x="18" y="0"/>
                    <a:pt x="23" y="0"/>
                  </a:cubicBezTo>
                  <a:cubicBezTo>
                    <a:pt x="283" y="0"/>
                    <a:pt x="542" y="0"/>
                    <a:pt x="802" y="0"/>
                  </a:cubicBezTo>
                  <a:cubicBezTo>
                    <a:pt x="806" y="0"/>
                    <a:pt x="810" y="0"/>
                    <a:pt x="81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609585"/>
              <a:endParaRPr lang="en-GB" sz="2400">
                <a:solidFill>
                  <a:srgbClr val="005294"/>
                </a:solidFill>
              </a:endParaRPr>
            </a:p>
          </p:txBody>
        </p:sp>
        <p:sp>
          <p:nvSpPr>
            <p:cNvPr id="68" name="Freeform 154"/>
            <p:cNvSpPr>
              <a:spLocks/>
            </p:cNvSpPr>
            <p:nvPr/>
          </p:nvSpPr>
          <p:spPr bwMode="auto">
            <a:xfrm>
              <a:off x="6888163" y="3328988"/>
              <a:ext cx="2759075" cy="203200"/>
            </a:xfrm>
            <a:custGeom>
              <a:avLst/>
              <a:gdLst>
                <a:gd name="T0" fmla="*/ 0 w 733"/>
                <a:gd name="T1" fmla="*/ 53 h 54"/>
                <a:gd name="T2" fmla="*/ 0 w 733"/>
                <a:gd name="T3" fmla="*/ 0 h 54"/>
                <a:gd name="T4" fmla="*/ 11 w 733"/>
                <a:gd name="T5" fmla="*/ 0 h 54"/>
                <a:gd name="T6" fmla="*/ 721 w 733"/>
                <a:gd name="T7" fmla="*/ 0 h 54"/>
                <a:gd name="T8" fmla="*/ 732 w 733"/>
                <a:gd name="T9" fmla="*/ 11 h 54"/>
                <a:gd name="T10" fmla="*/ 732 w 733"/>
                <a:gd name="T11" fmla="*/ 46 h 54"/>
                <a:gd name="T12" fmla="*/ 724 w 733"/>
                <a:gd name="T13" fmla="*/ 54 h 54"/>
                <a:gd name="T14" fmla="*/ 719 w 733"/>
                <a:gd name="T15" fmla="*/ 54 h 54"/>
                <a:gd name="T16" fmla="*/ 13 w 733"/>
                <a:gd name="T17" fmla="*/ 54 h 54"/>
                <a:gd name="T18" fmla="*/ 0 w 733"/>
                <a:gd name="T19" fmla="*/ 5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33" h="54">
                  <a:moveTo>
                    <a:pt x="0" y="53"/>
                  </a:moveTo>
                  <a:cubicBezTo>
                    <a:pt x="0" y="35"/>
                    <a:pt x="0" y="18"/>
                    <a:pt x="0" y="0"/>
                  </a:cubicBezTo>
                  <a:cubicBezTo>
                    <a:pt x="4" y="0"/>
                    <a:pt x="7" y="0"/>
                    <a:pt x="11" y="0"/>
                  </a:cubicBezTo>
                  <a:cubicBezTo>
                    <a:pt x="248" y="0"/>
                    <a:pt x="484" y="0"/>
                    <a:pt x="721" y="0"/>
                  </a:cubicBezTo>
                  <a:cubicBezTo>
                    <a:pt x="729" y="0"/>
                    <a:pt x="733" y="1"/>
                    <a:pt x="732" y="11"/>
                  </a:cubicBezTo>
                  <a:cubicBezTo>
                    <a:pt x="732" y="23"/>
                    <a:pt x="732" y="34"/>
                    <a:pt x="732" y="46"/>
                  </a:cubicBezTo>
                  <a:cubicBezTo>
                    <a:pt x="732" y="52"/>
                    <a:pt x="730" y="54"/>
                    <a:pt x="724" y="54"/>
                  </a:cubicBezTo>
                  <a:cubicBezTo>
                    <a:pt x="722" y="54"/>
                    <a:pt x="721" y="54"/>
                    <a:pt x="719" y="54"/>
                  </a:cubicBezTo>
                  <a:cubicBezTo>
                    <a:pt x="484" y="54"/>
                    <a:pt x="249" y="54"/>
                    <a:pt x="13" y="54"/>
                  </a:cubicBezTo>
                  <a:cubicBezTo>
                    <a:pt x="9" y="54"/>
                    <a:pt x="5" y="53"/>
                    <a:pt x="0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609585"/>
              <a:endParaRPr lang="en-GB" sz="2400">
                <a:solidFill>
                  <a:srgbClr val="005294"/>
                </a:solidFill>
              </a:endParaRPr>
            </a:p>
          </p:txBody>
        </p:sp>
      </p:grpSp>
      <p:sp>
        <p:nvSpPr>
          <p:cNvPr id="69" name="Freeform 23"/>
          <p:cNvSpPr>
            <a:spLocks noEditPoints="1"/>
          </p:cNvSpPr>
          <p:nvPr/>
        </p:nvSpPr>
        <p:spPr bwMode="auto">
          <a:xfrm>
            <a:off x="1753058" y="1725749"/>
            <a:ext cx="539180" cy="408075"/>
          </a:xfrm>
          <a:custGeom>
            <a:avLst/>
            <a:gdLst>
              <a:gd name="T0" fmla="*/ 83 w 91"/>
              <a:gd name="T1" fmla="*/ 59 h 69"/>
              <a:gd name="T2" fmla="*/ 80 w 91"/>
              <a:gd name="T3" fmla="*/ 56 h 69"/>
              <a:gd name="T4" fmla="*/ 80 w 91"/>
              <a:gd name="T5" fmla="*/ 37 h 69"/>
              <a:gd name="T6" fmla="*/ 80 w 91"/>
              <a:gd name="T7" fmla="*/ 35 h 69"/>
              <a:gd name="T8" fmla="*/ 82 w 91"/>
              <a:gd name="T9" fmla="*/ 31 h 69"/>
              <a:gd name="T10" fmla="*/ 84 w 91"/>
              <a:gd name="T11" fmla="*/ 25 h 69"/>
              <a:gd name="T12" fmla="*/ 84 w 91"/>
              <a:gd name="T13" fmla="*/ 17 h 69"/>
              <a:gd name="T14" fmla="*/ 46 w 91"/>
              <a:gd name="T15" fmla="*/ 0 h 69"/>
              <a:gd name="T16" fmla="*/ 7 w 91"/>
              <a:gd name="T17" fmla="*/ 17 h 69"/>
              <a:gd name="T18" fmla="*/ 7 w 91"/>
              <a:gd name="T19" fmla="*/ 25 h 69"/>
              <a:gd name="T20" fmla="*/ 10 w 91"/>
              <a:gd name="T21" fmla="*/ 31 h 69"/>
              <a:gd name="T22" fmla="*/ 11 w 91"/>
              <a:gd name="T23" fmla="*/ 35 h 69"/>
              <a:gd name="T24" fmla="*/ 12 w 91"/>
              <a:gd name="T25" fmla="*/ 37 h 69"/>
              <a:gd name="T26" fmla="*/ 11 w 91"/>
              <a:gd name="T27" fmla="*/ 56 h 69"/>
              <a:gd name="T28" fmla="*/ 8 w 91"/>
              <a:gd name="T29" fmla="*/ 59 h 69"/>
              <a:gd name="T30" fmla="*/ 0 w 91"/>
              <a:gd name="T31" fmla="*/ 66 h 69"/>
              <a:gd name="T32" fmla="*/ 87 w 91"/>
              <a:gd name="T33" fmla="*/ 66 h 69"/>
              <a:gd name="T34" fmla="*/ 33 w 91"/>
              <a:gd name="T35" fmla="*/ 37 h 69"/>
              <a:gd name="T36" fmla="*/ 33 w 91"/>
              <a:gd name="T37" fmla="*/ 35 h 69"/>
              <a:gd name="T38" fmla="*/ 35 w 91"/>
              <a:gd name="T39" fmla="*/ 31 h 69"/>
              <a:gd name="T40" fmla="*/ 42 w 91"/>
              <a:gd name="T41" fmla="*/ 31 h 69"/>
              <a:gd name="T42" fmla="*/ 43 w 91"/>
              <a:gd name="T43" fmla="*/ 35 h 69"/>
              <a:gd name="T44" fmla="*/ 43 w 91"/>
              <a:gd name="T45" fmla="*/ 37 h 69"/>
              <a:gd name="T46" fmla="*/ 42 w 91"/>
              <a:gd name="T47" fmla="*/ 58 h 69"/>
              <a:gd name="T48" fmla="*/ 34 w 91"/>
              <a:gd name="T49" fmla="*/ 58 h 69"/>
              <a:gd name="T50" fmla="*/ 57 w 91"/>
              <a:gd name="T51" fmla="*/ 32 h 69"/>
              <a:gd name="T52" fmla="*/ 59 w 91"/>
              <a:gd name="T53" fmla="*/ 36 h 69"/>
              <a:gd name="T54" fmla="*/ 59 w 91"/>
              <a:gd name="T55" fmla="*/ 46 h 69"/>
              <a:gd name="T56" fmla="*/ 57 w 91"/>
              <a:gd name="T57" fmla="*/ 58 h 69"/>
              <a:gd name="T58" fmla="*/ 49 w 91"/>
              <a:gd name="T59" fmla="*/ 58 h 69"/>
              <a:gd name="T60" fmla="*/ 48 w 91"/>
              <a:gd name="T61" fmla="*/ 37 h 69"/>
              <a:gd name="T62" fmla="*/ 48 w 91"/>
              <a:gd name="T63" fmla="*/ 35 h 69"/>
              <a:gd name="T64" fmla="*/ 50 w 91"/>
              <a:gd name="T65" fmla="*/ 31 h 69"/>
              <a:gd name="T66" fmla="*/ 57 w 91"/>
              <a:gd name="T67" fmla="*/ 31 h 69"/>
              <a:gd name="T68" fmla="*/ 74 w 91"/>
              <a:gd name="T69" fmla="*/ 35 h 69"/>
              <a:gd name="T70" fmla="*/ 74 w 91"/>
              <a:gd name="T71" fmla="*/ 37 h 69"/>
              <a:gd name="T72" fmla="*/ 74 w 91"/>
              <a:gd name="T73" fmla="*/ 56 h 69"/>
              <a:gd name="T74" fmla="*/ 65 w 91"/>
              <a:gd name="T75" fmla="*/ 59 h 69"/>
              <a:gd name="T76" fmla="*/ 64 w 91"/>
              <a:gd name="T77" fmla="*/ 56 h 69"/>
              <a:gd name="T78" fmla="*/ 64 w 91"/>
              <a:gd name="T79" fmla="*/ 36 h 69"/>
              <a:gd name="T80" fmla="*/ 64 w 91"/>
              <a:gd name="T81" fmla="*/ 34 h 69"/>
              <a:gd name="T82" fmla="*/ 66 w 91"/>
              <a:gd name="T83" fmla="*/ 30 h 69"/>
              <a:gd name="T84" fmla="*/ 17 w 91"/>
              <a:gd name="T85" fmla="*/ 56 h 69"/>
              <a:gd name="T86" fmla="*/ 17 w 91"/>
              <a:gd name="T87" fmla="*/ 36 h 69"/>
              <a:gd name="T88" fmla="*/ 17 w 91"/>
              <a:gd name="T89" fmla="*/ 34 h 69"/>
              <a:gd name="T90" fmla="*/ 19 w 91"/>
              <a:gd name="T91" fmla="*/ 30 h 69"/>
              <a:gd name="T92" fmla="*/ 26 w 91"/>
              <a:gd name="T93" fmla="*/ 32 h 69"/>
              <a:gd name="T94" fmla="*/ 27 w 91"/>
              <a:gd name="T95" fmla="*/ 36 h 69"/>
              <a:gd name="T96" fmla="*/ 27 w 91"/>
              <a:gd name="T97" fmla="*/ 46 h 69"/>
              <a:gd name="T98" fmla="*/ 26 w 91"/>
              <a:gd name="T99" fmla="*/ 58 h 69"/>
              <a:gd name="T100" fmla="*/ 18 w 91"/>
              <a:gd name="T101" fmla="*/ 5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91" h="69">
                <a:moveTo>
                  <a:pt x="87" y="66"/>
                </a:moveTo>
                <a:cubicBezTo>
                  <a:pt x="87" y="63"/>
                  <a:pt x="87" y="63"/>
                  <a:pt x="87" y="63"/>
                </a:cubicBezTo>
                <a:cubicBezTo>
                  <a:pt x="83" y="63"/>
                  <a:pt x="83" y="63"/>
                  <a:pt x="83" y="63"/>
                </a:cubicBezTo>
                <a:cubicBezTo>
                  <a:pt x="83" y="59"/>
                  <a:pt x="83" y="59"/>
                  <a:pt x="83" y="59"/>
                </a:cubicBezTo>
                <a:cubicBezTo>
                  <a:pt x="81" y="59"/>
                  <a:pt x="81" y="59"/>
                  <a:pt x="81" y="59"/>
                </a:cubicBezTo>
                <a:cubicBezTo>
                  <a:pt x="81" y="58"/>
                  <a:pt x="81" y="58"/>
                  <a:pt x="81" y="58"/>
                </a:cubicBezTo>
                <a:cubicBezTo>
                  <a:pt x="80" y="58"/>
                  <a:pt x="80" y="58"/>
                  <a:pt x="80" y="58"/>
                </a:cubicBezTo>
                <a:cubicBezTo>
                  <a:pt x="80" y="56"/>
                  <a:pt x="80" y="56"/>
                  <a:pt x="80" y="56"/>
                </a:cubicBezTo>
                <a:cubicBezTo>
                  <a:pt x="80" y="56"/>
                  <a:pt x="80" y="56"/>
                  <a:pt x="80" y="56"/>
                </a:cubicBezTo>
                <a:cubicBezTo>
                  <a:pt x="80" y="55"/>
                  <a:pt x="80" y="52"/>
                  <a:pt x="80" y="46"/>
                </a:cubicBezTo>
                <a:cubicBezTo>
                  <a:pt x="80" y="42"/>
                  <a:pt x="80" y="39"/>
                  <a:pt x="80" y="37"/>
                </a:cubicBezTo>
                <a:cubicBezTo>
                  <a:pt x="80" y="37"/>
                  <a:pt x="80" y="37"/>
                  <a:pt x="80" y="37"/>
                </a:cubicBezTo>
                <a:cubicBezTo>
                  <a:pt x="80" y="36"/>
                  <a:pt x="80" y="36"/>
                  <a:pt x="80" y="36"/>
                </a:cubicBezTo>
                <a:cubicBezTo>
                  <a:pt x="80" y="36"/>
                  <a:pt x="80" y="36"/>
                  <a:pt x="80" y="36"/>
                </a:cubicBezTo>
                <a:cubicBezTo>
                  <a:pt x="80" y="36"/>
                  <a:pt x="80" y="35"/>
                  <a:pt x="80" y="35"/>
                </a:cubicBezTo>
                <a:cubicBezTo>
                  <a:pt x="80" y="35"/>
                  <a:pt x="80" y="35"/>
                  <a:pt x="80" y="35"/>
                </a:cubicBezTo>
                <a:cubicBezTo>
                  <a:pt x="80" y="34"/>
                  <a:pt x="80" y="34"/>
                  <a:pt x="80" y="34"/>
                </a:cubicBezTo>
                <a:cubicBezTo>
                  <a:pt x="81" y="34"/>
                  <a:pt x="81" y="33"/>
                  <a:pt x="81" y="32"/>
                </a:cubicBezTo>
                <a:cubicBezTo>
                  <a:pt x="81" y="32"/>
                  <a:pt x="81" y="32"/>
                  <a:pt x="81" y="31"/>
                </a:cubicBezTo>
                <a:cubicBezTo>
                  <a:pt x="82" y="31"/>
                  <a:pt x="82" y="31"/>
                  <a:pt x="82" y="31"/>
                </a:cubicBezTo>
                <a:cubicBezTo>
                  <a:pt x="82" y="30"/>
                  <a:pt x="82" y="30"/>
                  <a:pt x="82" y="30"/>
                </a:cubicBezTo>
                <a:cubicBezTo>
                  <a:pt x="83" y="30"/>
                  <a:pt x="83" y="30"/>
                  <a:pt x="83" y="30"/>
                </a:cubicBezTo>
                <a:cubicBezTo>
                  <a:pt x="83" y="25"/>
                  <a:pt x="83" y="25"/>
                  <a:pt x="83" y="25"/>
                </a:cubicBezTo>
                <a:cubicBezTo>
                  <a:pt x="84" y="25"/>
                  <a:pt x="84" y="25"/>
                  <a:pt x="84" y="25"/>
                </a:cubicBezTo>
                <a:cubicBezTo>
                  <a:pt x="84" y="20"/>
                  <a:pt x="84" y="20"/>
                  <a:pt x="84" y="20"/>
                </a:cubicBezTo>
                <a:cubicBezTo>
                  <a:pt x="86" y="20"/>
                  <a:pt x="86" y="20"/>
                  <a:pt x="86" y="20"/>
                </a:cubicBezTo>
                <a:cubicBezTo>
                  <a:pt x="86" y="17"/>
                  <a:pt x="86" y="17"/>
                  <a:pt x="86" y="17"/>
                </a:cubicBezTo>
                <a:cubicBezTo>
                  <a:pt x="84" y="17"/>
                  <a:pt x="84" y="17"/>
                  <a:pt x="84" y="17"/>
                </a:cubicBezTo>
                <a:cubicBezTo>
                  <a:pt x="84" y="16"/>
                  <a:pt x="84" y="16"/>
                  <a:pt x="84" y="16"/>
                </a:cubicBezTo>
                <a:cubicBezTo>
                  <a:pt x="83" y="16"/>
                  <a:pt x="83" y="16"/>
                  <a:pt x="83" y="16"/>
                </a:cubicBezTo>
                <a:cubicBezTo>
                  <a:pt x="83" y="14"/>
                  <a:pt x="83" y="14"/>
                  <a:pt x="83" y="14"/>
                </a:cubicBezTo>
                <a:cubicBezTo>
                  <a:pt x="46" y="0"/>
                  <a:pt x="46" y="0"/>
                  <a:pt x="46" y="0"/>
                </a:cubicBezTo>
                <a:cubicBezTo>
                  <a:pt x="8" y="14"/>
                  <a:pt x="8" y="14"/>
                  <a:pt x="8" y="14"/>
                </a:cubicBezTo>
                <a:cubicBezTo>
                  <a:pt x="8" y="16"/>
                  <a:pt x="8" y="16"/>
                  <a:pt x="8" y="16"/>
                </a:cubicBezTo>
                <a:cubicBezTo>
                  <a:pt x="7" y="16"/>
                  <a:pt x="7" y="16"/>
                  <a:pt x="7" y="16"/>
                </a:cubicBezTo>
                <a:cubicBezTo>
                  <a:pt x="7" y="17"/>
                  <a:pt x="7" y="17"/>
                  <a:pt x="7" y="17"/>
                </a:cubicBezTo>
                <a:cubicBezTo>
                  <a:pt x="6" y="17"/>
                  <a:pt x="6" y="17"/>
                  <a:pt x="6" y="17"/>
                </a:cubicBezTo>
                <a:cubicBezTo>
                  <a:pt x="6" y="20"/>
                  <a:pt x="6" y="20"/>
                  <a:pt x="6" y="20"/>
                </a:cubicBezTo>
                <a:cubicBezTo>
                  <a:pt x="7" y="20"/>
                  <a:pt x="7" y="20"/>
                  <a:pt x="7" y="20"/>
                </a:cubicBezTo>
                <a:cubicBezTo>
                  <a:pt x="7" y="25"/>
                  <a:pt x="7" y="25"/>
                  <a:pt x="7" y="25"/>
                </a:cubicBezTo>
                <a:cubicBezTo>
                  <a:pt x="8" y="25"/>
                  <a:pt x="8" y="25"/>
                  <a:pt x="8" y="25"/>
                </a:cubicBezTo>
                <a:cubicBezTo>
                  <a:pt x="8" y="30"/>
                  <a:pt x="8" y="30"/>
                  <a:pt x="8" y="30"/>
                </a:cubicBezTo>
                <a:cubicBezTo>
                  <a:pt x="10" y="30"/>
                  <a:pt x="10" y="30"/>
                  <a:pt x="10" y="30"/>
                </a:cubicBezTo>
                <a:cubicBezTo>
                  <a:pt x="10" y="31"/>
                  <a:pt x="10" y="31"/>
                  <a:pt x="10" y="31"/>
                </a:cubicBezTo>
                <a:cubicBezTo>
                  <a:pt x="10" y="31"/>
                  <a:pt x="10" y="31"/>
                  <a:pt x="10" y="31"/>
                </a:cubicBezTo>
                <a:cubicBezTo>
                  <a:pt x="10" y="32"/>
                  <a:pt x="10" y="32"/>
                  <a:pt x="10" y="32"/>
                </a:cubicBezTo>
                <a:cubicBezTo>
                  <a:pt x="10" y="33"/>
                  <a:pt x="11" y="34"/>
                  <a:pt x="11" y="34"/>
                </a:cubicBezTo>
                <a:cubicBezTo>
                  <a:pt x="11" y="35"/>
                  <a:pt x="11" y="35"/>
                  <a:pt x="11" y="35"/>
                </a:cubicBezTo>
                <a:cubicBezTo>
                  <a:pt x="12" y="35"/>
                  <a:pt x="12" y="35"/>
                  <a:pt x="12" y="35"/>
                </a:cubicBezTo>
                <a:cubicBezTo>
                  <a:pt x="12" y="35"/>
                  <a:pt x="12" y="36"/>
                  <a:pt x="12" y="36"/>
                </a:cubicBezTo>
                <a:cubicBezTo>
                  <a:pt x="12" y="36"/>
                  <a:pt x="12" y="36"/>
                  <a:pt x="12" y="36"/>
                </a:cubicBezTo>
                <a:cubicBezTo>
                  <a:pt x="12" y="37"/>
                  <a:pt x="12" y="37"/>
                  <a:pt x="12" y="37"/>
                </a:cubicBezTo>
                <a:cubicBezTo>
                  <a:pt x="12" y="37"/>
                  <a:pt x="12" y="37"/>
                  <a:pt x="12" y="37"/>
                </a:cubicBezTo>
                <a:cubicBezTo>
                  <a:pt x="12" y="39"/>
                  <a:pt x="12" y="42"/>
                  <a:pt x="12" y="46"/>
                </a:cubicBezTo>
                <a:cubicBezTo>
                  <a:pt x="12" y="52"/>
                  <a:pt x="12" y="55"/>
                  <a:pt x="12" y="56"/>
                </a:cubicBezTo>
                <a:cubicBezTo>
                  <a:pt x="11" y="56"/>
                  <a:pt x="11" y="56"/>
                  <a:pt x="11" y="56"/>
                </a:cubicBezTo>
                <a:cubicBezTo>
                  <a:pt x="11" y="58"/>
                  <a:pt x="11" y="58"/>
                  <a:pt x="11" y="58"/>
                </a:cubicBezTo>
                <a:cubicBezTo>
                  <a:pt x="10" y="58"/>
                  <a:pt x="10" y="58"/>
                  <a:pt x="10" y="58"/>
                </a:cubicBezTo>
                <a:cubicBezTo>
                  <a:pt x="10" y="59"/>
                  <a:pt x="10" y="59"/>
                  <a:pt x="10" y="59"/>
                </a:cubicBezTo>
                <a:cubicBezTo>
                  <a:pt x="8" y="59"/>
                  <a:pt x="8" y="59"/>
                  <a:pt x="8" y="59"/>
                </a:cubicBezTo>
                <a:cubicBezTo>
                  <a:pt x="8" y="63"/>
                  <a:pt x="8" y="63"/>
                  <a:pt x="8" y="63"/>
                </a:cubicBezTo>
                <a:cubicBezTo>
                  <a:pt x="4" y="63"/>
                  <a:pt x="4" y="63"/>
                  <a:pt x="4" y="63"/>
                </a:cubicBezTo>
                <a:cubicBezTo>
                  <a:pt x="4" y="66"/>
                  <a:pt x="4" y="66"/>
                  <a:pt x="4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69"/>
                  <a:pt x="0" y="69"/>
                  <a:pt x="0" y="69"/>
                </a:cubicBezTo>
                <a:cubicBezTo>
                  <a:pt x="91" y="69"/>
                  <a:pt x="91" y="69"/>
                  <a:pt x="91" y="69"/>
                </a:cubicBezTo>
                <a:cubicBezTo>
                  <a:pt x="91" y="66"/>
                  <a:pt x="91" y="66"/>
                  <a:pt x="91" y="66"/>
                </a:cubicBezTo>
                <a:lnTo>
                  <a:pt x="87" y="66"/>
                </a:lnTo>
                <a:close/>
                <a:moveTo>
                  <a:pt x="33" y="56"/>
                </a:moveTo>
                <a:cubicBezTo>
                  <a:pt x="33" y="55"/>
                  <a:pt x="33" y="52"/>
                  <a:pt x="33" y="46"/>
                </a:cubicBezTo>
                <a:cubicBezTo>
                  <a:pt x="33" y="42"/>
                  <a:pt x="33" y="39"/>
                  <a:pt x="33" y="37"/>
                </a:cubicBezTo>
                <a:cubicBezTo>
                  <a:pt x="33" y="37"/>
                  <a:pt x="33" y="37"/>
                  <a:pt x="33" y="37"/>
                </a:cubicBezTo>
                <a:cubicBezTo>
                  <a:pt x="33" y="36"/>
                  <a:pt x="33" y="36"/>
                  <a:pt x="33" y="36"/>
                </a:cubicBezTo>
                <a:cubicBezTo>
                  <a:pt x="33" y="36"/>
                  <a:pt x="33" y="36"/>
                  <a:pt x="33" y="36"/>
                </a:cubicBezTo>
                <a:cubicBezTo>
                  <a:pt x="33" y="36"/>
                  <a:pt x="33" y="35"/>
                  <a:pt x="33" y="35"/>
                </a:cubicBezTo>
                <a:cubicBezTo>
                  <a:pt x="33" y="35"/>
                  <a:pt x="33" y="35"/>
                  <a:pt x="33" y="35"/>
                </a:cubicBezTo>
                <a:cubicBezTo>
                  <a:pt x="33" y="34"/>
                  <a:pt x="33" y="34"/>
                  <a:pt x="33" y="34"/>
                </a:cubicBezTo>
                <a:cubicBezTo>
                  <a:pt x="34" y="34"/>
                  <a:pt x="34" y="33"/>
                  <a:pt x="34" y="32"/>
                </a:cubicBezTo>
                <a:cubicBezTo>
                  <a:pt x="34" y="32"/>
                  <a:pt x="34" y="32"/>
                  <a:pt x="34" y="31"/>
                </a:cubicBezTo>
                <a:cubicBezTo>
                  <a:pt x="35" y="31"/>
                  <a:pt x="35" y="31"/>
                  <a:pt x="35" y="31"/>
                </a:cubicBezTo>
                <a:cubicBezTo>
                  <a:pt x="35" y="30"/>
                  <a:pt x="35" y="30"/>
                  <a:pt x="35" y="30"/>
                </a:cubicBezTo>
                <a:cubicBezTo>
                  <a:pt x="41" y="30"/>
                  <a:pt x="41" y="30"/>
                  <a:pt x="41" y="30"/>
                </a:cubicBezTo>
                <a:cubicBezTo>
                  <a:pt x="41" y="31"/>
                  <a:pt x="41" y="31"/>
                  <a:pt x="41" y="31"/>
                </a:cubicBezTo>
                <a:cubicBezTo>
                  <a:pt x="42" y="31"/>
                  <a:pt x="42" y="31"/>
                  <a:pt x="42" y="31"/>
                </a:cubicBezTo>
                <a:cubicBezTo>
                  <a:pt x="42" y="32"/>
                  <a:pt x="41" y="32"/>
                  <a:pt x="41" y="32"/>
                </a:cubicBezTo>
                <a:cubicBezTo>
                  <a:pt x="41" y="33"/>
                  <a:pt x="42" y="34"/>
                  <a:pt x="43" y="34"/>
                </a:cubicBezTo>
                <a:cubicBezTo>
                  <a:pt x="43" y="35"/>
                  <a:pt x="43" y="35"/>
                  <a:pt x="43" y="35"/>
                </a:cubicBezTo>
                <a:cubicBezTo>
                  <a:pt x="43" y="35"/>
                  <a:pt x="43" y="35"/>
                  <a:pt x="43" y="35"/>
                </a:cubicBezTo>
                <a:cubicBezTo>
                  <a:pt x="43" y="35"/>
                  <a:pt x="43" y="36"/>
                  <a:pt x="43" y="36"/>
                </a:cubicBezTo>
                <a:cubicBezTo>
                  <a:pt x="43" y="36"/>
                  <a:pt x="43" y="36"/>
                  <a:pt x="43" y="36"/>
                </a:cubicBezTo>
                <a:cubicBezTo>
                  <a:pt x="43" y="37"/>
                  <a:pt x="43" y="37"/>
                  <a:pt x="43" y="37"/>
                </a:cubicBezTo>
                <a:cubicBezTo>
                  <a:pt x="43" y="37"/>
                  <a:pt x="43" y="37"/>
                  <a:pt x="43" y="37"/>
                </a:cubicBezTo>
                <a:cubicBezTo>
                  <a:pt x="43" y="39"/>
                  <a:pt x="43" y="42"/>
                  <a:pt x="43" y="46"/>
                </a:cubicBezTo>
                <a:cubicBezTo>
                  <a:pt x="43" y="52"/>
                  <a:pt x="43" y="55"/>
                  <a:pt x="43" y="56"/>
                </a:cubicBezTo>
                <a:cubicBezTo>
                  <a:pt x="42" y="56"/>
                  <a:pt x="42" y="56"/>
                  <a:pt x="42" y="56"/>
                </a:cubicBezTo>
                <a:cubicBezTo>
                  <a:pt x="42" y="58"/>
                  <a:pt x="42" y="58"/>
                  <a:pt x="42" y="58"/>
                </a:cubicBezTo>
                <a:cubicBezTo>
                  <a:pt x="42" y="58"/>
                  <a:pt x="42" y="58"/>
                  <a:pt x="42" y="58"/>
                </a:cubicBezTo>
                <a:cubicBezTo>
                  <a:pt x="42" y="59"/>
                  <a:pt x="42" y="59"/>
                  <a:pt x="42" y="59"/>
                </a:cubicBezTo>
                <a:cubicBezTo>
                  <a:pt x="34" y="59"/>
                  <a:pt x="34" y="59"/>
                  <a:pt x="34" y="59"/>
                </a:cubicBezTo>
                <a:cubicBezTo>
                  <a:pt x="34" y="58"/>
                  <a:pt x="34" y="58"/>
                  <a:pt x="34" y="58"/>
                </a:cubicBezTo>
                <a:cubicBezTo>
                  <a:pt x="33" y="58"/>
                  <a:pt x="33" y="58"/>
                  <a:pt x="33" y="58"/>
                </a:cubicBezTo>
                <a:cubicBezTo>
                  <a:pt x="33" y="56"/>
                  <a:pt x="33" y="56"/>
                  <a:pt x="33" y="56"/>
                </a:cubicBezTo>
                <a:close/>
                <a:moveTo>
                  <a:pt x="57" y="31"/>
                </a:moveTo>
                <a:cubicBezTo>
                  <a:pt x="57" y="32"/>
                  <a:pt x="57" y="32"/>
                  <a:pt x="57" y="32"/>
                </a:cubicBezTo>
                <a:cubicBezTo>
                  <a:pt x="57" y="33"/>
                  <a:pt x="58" y="34"/>
                  <a:pt x="58" y="34"/>
                </a:cubicBezTo>
                <a:cubicBezTo>
                  <a:pt x="58" y="35"/>
                  <a:pt x="58" y="35"/>
                  <a:pt x="58" y="35"/>
                </a:cubicBezTo>
                <a:cubicBezTo>
                  <a:pt x="59" y="35"/>
                  <a:pt x="59" y="35"/>
                  <a:pt x="59" y="35"/>
                </a:cubicBezTo>
                <a:cubicBezTo>
                  <a:pt x="59" y="35"/>
                  <a:pt x="59" y="36"/>
                  <a:pt x="59" y="36"/>
                </a:cubicBezTo>
                <a:cubicBezTo>
                  <a:pt x="59" y="36"/>
                  <a:pt x="59" y="36"/>
                  <a:pt x="59" y="36"/>
                </a:cubicBezTo>
                <a:cubicBezTo>
                  <a:pt x="59" y="37"/>
                  <a:pt x="59" y="37"/>
                  <a:pt x="59" y="37"/>
                </a:cubicBezTo>
                <a:cubicBezTo>
                  <a:pt x="59" y="37"/>
                  <a:pt x="59" y="37"/>
                  <a:pt x="59" y="37"/>
                </a:cubicBezTo>
                <a:cubicBezTo>
                  <a:pt x="59" y="39"/>
                  <a:pt x="59" y="42"/>
                  <a:pt x="59" y="46"/>
                </a:cubicBezTo>
                <a:cubicBezTo>
                  <a:pt x="59" y="52"/>
                  <a:pt x="59" y="55"/>
                  <a:pt x="59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58" y="58"/>
                  <a:pt x="58" y="58"/>
                  <a:pt x="58" y="58"/>
                </a:cubicBezTo>
                <a:cubicBezTo>
                  <a:pt x="57" y="58"/>
                  <a:pt x="57" y="58"/>
                  <a:pt x="57" y="58"/>
                </a:cubicBezTo>
                <a:cubicBezTo>
                  <a:pt x="57" y="59"/>
                  <a:pt x="57" y="59"/>
                  <a:pt x="57" y="59"/>
                </a:cubicBezTo>
                <a:cubicBezTo>
                  <a:pt x="50" y="59"/>
                  <a:pt x="50" y="59"/>
                  <a:pt x="50" y="59"/>
                </a:cubicBezTo>
                <a:cubicBezTo>
                  <a:pt x="50" y="58"/>
                  <a:pt x="50" y="58"/>
                  <a:pt x="50" y="58"/>
                </a:cubicBezTo>
                <a:cubicBezTo>
                  <a:pt x="49" y="58"/>
                  <a:pt x="49" y="58"/>
                  <a:pt x="49" y="58"/>
                </a:cubicBezTo>
                <a:cubicBezTo>
                  <a:pt x="49" y="56"/>
                  <a:pt x="49" y="56"/>
                  <a:pt x="49" y="56"/>
                </a:cubicBezTo>
                <a:cubicBezTo>
                  <a:pt x="48" y="56"/>
                  <a:pt x="48" y="56"/>
                  <a:pt x="48" y="56"/>
                </a:cubicBezTo>
                <a:cubicBezTo>
                  <a:pt x="48" y="55"/>
                  <a:pt x="48" y="52"/>
                  <a:pt x="48" y="46"/>
                </a:cubicBezTo>
                <a:cubicBezTo>
                  <a:pt x="48" y="42"/>
                  <a:pt x="48" y="39"/>
                  <a:pt x="48" y="37"/>
                </a:cubicBezTo>
                <a:cubicBezTo>
                  <a:pt x="48" y="37"/>
                  <a:pt x="48" y="37"/>
                  <a:pt x="48" y="37"/>
                </a:cubicBezTo>
                <a:cubicBezTo>
                  <a:pt x="48" y="36"/>
                  <a:pt x="48" y="36"/>
                  <a:pt x="48" y="36"/>
                </a:cubicBezTo>
                <a:cubicBezTo>
                  <a:pt x="48" y="36"/>
                  <a:pt x="48" y="36"/>
                  <a:pt x="48" y="36"/>
                </a:cubicBezTo>
                <a:cubicBezTo>
                  <a:pt x="48" y="36"/>
                  <a:pt x="48" y="35"/>
                  <a:pt x="48" y="35"/>
                </a:cubicBezTo>
                <a:cubicBezTo>
                  <a:pt x="48" y="35"/>
                  <a:pt x="48" y="35"/>
                  <a:pt x="48" y="35"/>
                </a:cubicBezTo>
                <a:cubicBezTo>
                  <a:pt x="48" y="34"/>
                  <a:pt x="48" y="34"/>
                  <a:pt x="48" y="34"/>
                </a:cubicBezTo>
                <a:cubicBezTo>
                  <a:pt x="49" y="34"/>
                  <a:pt x="50" y="33"/>
                  <a:pt x="50" y="32"/>
                </a:cubicBezTo>
                <a:cubicBezTo>
                  <a:pt x="50" y="32"/>
                  <a:pt x="50" y="32"/>
                  <a:pt x="50" y="31"/>
                </a:cubicBezTo>
                <a:cubicBezTo>
                  <a:pt x="50" y="31"/>
                  <a:pt x="50" y="31"/>
                  <a:pt x="50" y="31"/>
                </a:cubicBezTo>
                <a:cubicBezTo>
                  <a:pt x="50" y="30"/>
                  <a:pt x="50" y="30"/>
                  <a:pt x="50" y="30"/>
                </a:cubicBezTo>
                <a:cubicBezTo>
                  <a:pt x="57" y="30"/>
                  <a:pt x="57" y="30"/>
                  <a:pt x="57" y="30"/>
                </a:cubicBezTo>
                <a:cubicBezTo>
                  <a:pt x="57" y="31"/>
                  <a:pt x="57" y="31"/>
                  <a:pt x="57" y="31"/>
                </a:cubicBezTo>
                <a:close/>
                <a:moveTo>
                  <a:pt x="73" y="31"/>
                </a:moveTo>
                <a:cubicBezTo>
                  <a:pt x="73" y="32"/>
                  <a:pt x="73" y="32"/>
                  <a:pt x="73" y="32"/>
                </a:cubicBezTo>
                <a:cubicBezTo>
                  <a:pt x="73" y="33"/>
                  <a:pt x="73" y="34"/>
                  <a:pt x="74" y="34"/>
                </a:cubicBezTo>
                <a:cubicBezTo>
                  <a:pt x="74" y="35"/>
                  <a:pt x="74" y="35"/>
                  <a:pt x="74" y="35"/>
                </a:cubicBezTo>
                <a:cubicBezTo>
                  <a:pt x="74" y="35"/>
                  <a:pt x="74" y="35"/>
                  <a:pt x="74" y="35"/>
                </a:cubicBezTo>
                <a:cubicBezTo>
                  <a:pt x="74" y="35"/>
                  <a:pt x="74" y="36"/>
                  <a:pt x="74" y="36"/>
                </a:cubicBezTo>
                <a:cubicBezTo>
                  <a:pt x="74" y="36"/>
                  <a:pt x="74" y="36"/>
                  <a:pt x="74" y="36"/>
                </a:cubicBezTo>
                <a:cubicBezTo>
                  <a:pt x="74" y="37"/>
                  <a:pt x="74" y="37"/>
                  <a:pt x="74" y="37"/>
                </a:cubicBezTo>
                <a:cubicBezTo>
                  <a:pt x="74" y="37"/>
                  <a:pt x="74" y="37"/>
                  <a:pt x="74" y="37"/>
                </a:cubicBezTo>
                <a:cubicBezTo>
                  <a:pt x="74" y="39"/>
                  <a:pt x="74" y="42"/>
                  <a:pt x="74" y="46"/>
                </a:cubicBezTo>
                <a:cubicBezTo>
                  <a:pt x="74" y="52"/>
                  <a:pt x="74" y="55"/>
                  <a:pt x="74" y="56"/>
                </a:cubicBezTo>
                <a:cubicBezTo>
                  <a:pt x="74" y="56"/>
                  <a:pt x="74" y="56"/>
                  <a:pt x="74" y="56"/>
                </a:cubicBezTo>
                <a:cubicBezTo>
                  <a:pt x="74" y="58"/>
                  <a:pt x="74" y="58"/>
                  <a:pt x="74" y="58"/>
                </a:cubicBezTo>
                <a:cubicBezTo>
                  <a:pt x="73" y="58"/>
                  <a:pt x="73" y="58"/>
                  <a:pt x="73" y="58"/>
                </a:cubicBezTo>
                <a:cubicBezTo>
                  <a:pt x="73" y="59"/>
                  <a:pt x="73" y="59"/>
                  <a:pt x="73" y="59"/>
                </a:cubicBezTo>
                <a:cubicBezTo>
                  <a:pt x="65" y="59"/>
                  <a:pt x="65" y="59"/>
                  <a:pt x="65" y="59"/>
                </a:cubicBezTo>
                <a:cubicBezTo>
                  <a:pt x="65" y="58"/>
                  <a:pt x="65" y="58"/>
                  <a:pt x="65" y="58"/>
                </a:cubicBezTo>
                <a:cubicBezTo>
                  <a:pt x="65" y="58"/>
                  <a:pt x="65" y="58"/>
                  <a:pt x="65" y="58"/>
                </a:cubicBezTo>
                <a:cubicBezTo>
                  <a:pt x="65" y="56"/>
                  <a:pt x="65" y="56"/>
                  <a:pt x="65" y="56"/>
                </a:cubicBezTo>
                <a:cubicBezTo>
                  <a:pt x="64" y="56"/>
                  <a:pt x="64" y="56"/>
                  <a:pt x="64" y="56"/>
                </a:cubicBezTo>
                <a:cubicBezTo>
                  <a:pt x="64" y="55"/>
                  <a:pt x="64" y="52"/>
                  <a:pt x="64" y="46"/>
                </a:cubicBezTo>
                <a:cubicBezTo>
                  <a:pt x="64" y="42"/>
                  <a:pt x="64" y="39"/>
                  <a:pt x="64" y="37"/>
                </a:cubicBezTo>
                <a:cubicBezTo>
                  <a:pt x="64" y="37"/>
                  <a:pt x="64" y="37"/>
                  <a:pt x="64" y="37"/>
                </a:cubicBezTo>
                <a:cubicBezTo>
                  <a:pt x="64" y="36"/>
                  <a:pt x="64" y="36"/>
                  <a:pt x="64" y="36"/>
                </a:cubicBezTo>
                <a:cubicBezTo>
                  <a:pt x="64" y="36"/>
                  <a:pt x="64" y="36"/>
                  <a:pt x="64" y="36"/>
                </a:cubicBezTo>
                <a:cubicBezTo>
                  <a:pt x="64" y="36"/>
                  <a:pt x="64" y="35"/>
                  <a:pt x="64" y="35"/>
                </a:cubicBezTo>
                <a:cubicBezTo>
                  <a:pt x="64" y="35"/>
                  <a:pt x="64" y="35"/>
                  <a:pt x="64" y="35"/>
                </a:cubicBezTo>
                <a:cubicBezTo>
                  <a:pt x="64" y="34"/>
                  <a:pt x="64" y="34"/>
                  <a:pt x="64" y="34"/>
                </a:cubicBezTo>
                <a:cubicBezTo>
                  <a:pt x="65" y="34"/>
                  <a:pt x="66" y="33"/>
                  <a:pt x="66" y="32"/>
                </a:cubicBezTo>
                <a:cubicBezTo>
                  <a:pt x="66" y="32"/>
                  <a:pt x="65" y="32"/>
                  <a:pt x="65" y="31"/>
                </a:cubicBezTo>
                <a:cubicBezTo>
                  <a:pt x="66" y="31"/>
                  <a:pt x="66" y="31"/>
                  <a:pt x="66" y="31"/>
                </a:cubicBezTo>
                <a:cubicBezTo>
                  <a:pt x="66" y="30"/>
                  <a:pt x="66" y="30"/>
                  <a:pt x="66" y="30"/>
                </a:cubicBezTo>
                <a:cubicBezTo>
                  <a:pt x="72" y="30"/>
                  <a:pt x="72" y="30"/>
                  <a:pt x="72" y="30"/>
                </a:cubicBezTo>
                <a:cubicBezTo>
                  <a:pt x="72" y="31"/>
                  <a:pt x="72" y="31"/>
                  <a:pt x="72" y="31"/>
                </a:cubicBezTo>
                <a:lnTo>
                  <a:pt x="73" y="31"/>
                </a:lnTo>
                <a:close/>
                <a:moveTo>
                  <a:pt x="17" y="56"/>
                </a:moveTo>
                <a:cubicBezTo>
                  <a:pt x="17" y="55"/>
                  <a:pt x="17" y="52"/>
                  <a:pt x="17" y="46"/>
                </a:cubicBezTo>
                <a:cubicBezTo>
                  <a:pt x="17" y="42"/>
                  <a:pt x="17" y="39"/>
                  <a:pt x="17" y="37"/>
                </a:cubicBezTo>
                <a:cubicBezTo>
                  <a:pt x="17" y="37"/>
                  <a:pt x="17" y="37"/>
                  <a:pt x="17" y="37"/>
                </a:cubicBezTo>
                <a:cubicBezTo>
                  <a:pt x="17" y="36"/>
                  <a:pt x="17" y="36"/>
                  <a:pt x="17" y="36"/>
                </a:cubicBezTo>
                <a:cubicBezTo>
                  <a:pt x="17" y="36"/>
                  <a:pt x="17" y="36"/>
                  <a:pt x="17" y="36"/>
                </a:cubicBezTo>
                <a:cubicBezTo>
                  <a:pt x="17" y="36"/>
                  <a:pt x="17" y="35"/>
                  <a:pt x="17" y="35"/>
                </a:cubicBezTo>
                <a:cubicBezTo>
                  <a:pt x="17" y="35"/>
                  <a:pt x="17" y="35"/>
                  <a:pt x="17" y="35"/>
                </a:cubicBezTo>
                <a:cubicBezTo>
                  <a:pt x="17" y="34"/>
                  <a:pt x="17" y="34"/>
                  <a:pt x="17" y="34"/>
                </a:cubicBezTo>
                <a:cubicBezTo>
                  <a:pt x="18" y="34"/>
                  <a:pt x="19" y="33"/>
                  <a:pt x="19" y="32"/>
                </a:cubicBezTo>
                <a:cubicBezTo>
                  <a:pt x="19" y="32"/>
                  <a:pt x="18" y="32"/>
                  <a:pt x="18" y="31"/>
                </a:cubicBezTo>
                <a:cubicBezTo>
                  <a:pt x="19" y="31"/>
                  <a:pt x="19" y="31"/>
                  <a:pt x="19" y="31"/>
                </a:cubicBezTo>
                <a:cubicBezTo>
                  <a:pt x="19" y="30"/>
                  <a:pt x="19" y="30"/>
                  <a:pt x="19" y="30"/>
                </a:cubicBezTo>
                <a:cubicBezTo>
                  <a:pt x="25" y="30"/>
                  <a:pt x="25" y="30"/>
                  <a:pt x="25" y="30"/>
                </a:cubicBezTo>
                <a:cubicBezTo>
                  <a:pt x="25" y="31"/>
                  <a:pt x="25" y="31"/>
                  <a:pt x="25" y="31"/>
                </a:cubicBezTo>
                <a:cubicBezTo>
                  <a:pt x="26" y="31"/>
                  <a:pt x="26" y="31"/>
                  <a:pt x="26" y="31"/>
                </a:cubicBezTo>
                <a:cubicBezTo>
                  <a:pt x="26" y="32"/>
                  <a:pt x="26" y="32"/>
                  <a:pt x="26" y="32"/>
                </a:cubicBezTo>
                <a:cubicBezTo>
                  <a:pt x="26" y="33"/>
                  <a:pt x="26" y="34"/>
                  <a:pt x="27" y="34"/>
                </a:cubicBezTo>
                <a:cubicBezTo>
                  <a:pt x="27" y="35"/>
                  <a:pt x="27" y="35"/>
                  <a:pt x="27" y="35"/>
                </a:cubicBezTo>
                <a:cubicBezTo>
                  <a:pt x="27" y="35"/>
                  <a:pt x="27" y="35"/>
                  <a:pt x="27" y="35"/>
                </a:cubicBezTo>
                <a:cubicBezTo>
                  <a:pt x="27" y="35"/>
                  <a:pt x="27" y="36"/>
                  <a:pt x="27" y="36"/>
                </a:cubicBezTo>
                <a:cubicBezTo>
                  <a:pt x="27" y="36"/>
                  <a:pt x="27" y="36"/>
                  <a:pt x="27" y="36"/>
                </a:cubicBezTo>
                <a:cubicBezTo>
                  <a:pt x="27" y="37"/>
                  <a:pt x="27" y="37"/>
                  <a:pt x="27" y="37"/>
                </a:cubicBezTo>
                <a:cubicBezTo>
                  <a:pt x="27" y="37"/>
                  <a:pt x="27" y="37"/>
                  <a:pt x="27" y="37"/>
                </a:cubicBezTo>
                <a:cubicBezTo>
                  <a:pt x="27" y="39"/>
                  <a:pt x="27" y="42"/>
                  <a:pt x="27" y="46"/>
                </a:cubicBezTo>
                <a:cubicBezTo>
                  <a:pt x="27" y="52"/>
                  <a:pt x="27" y="55"/>
                  <a:pt x="27" y="56"/>
                </a:cubicBezTo>
                <a:cubicBezTo>
                  <a:pt x="27" y="56"/>
                  <a:pt x="27" y="56"/>
                  <a:pt x="27" y="56"/>
                </a:cubicBezTo>
                <a:cubicBezTo>
                  <a:pt x="27" y="58"/>
                  <a:pt x="27" y="58"/>
                  <a:pt x="27" y="58"/>
                </a:cubicBezTo>
                <a:cubicBezTo>
                  <a:pt x="26" y="58"/>
                  <a:pt x="26" y="58"/>
                  <a:pt x="26" y="58"/>
                </a:cubicBezTo>
                <a:cubicBezTo>
                  <a:pt x="26" y="59"/>
                  <a:pt x="26" y="59"/>
                  <a:pt x="26" y="59"/>
                </a:cubicBezTo>
                <a:cubicBezTo>
                  <a:pt x="18" y="59"/>
                  <a:pt x="18" y="59"/>
                  <a:pt x="18" y="59"/>
                </a:cubicBezTo>
                <a:cubicBezTo>
                  <a:pt x="18" y="58"/>
                  <a:pt x="18" y="58"/>
                  <a:pt x="18" y="58"/>
                </a:cubicBezTo>
                <a:cubicBezTo>
                  <a:pt x="18" y="58"/>
                  <a:pt x="18" y="58"/>
                  <a:pt x="18" y="58"/>
                </a:cubicBezTo>
                <a:cubicBezTo>
                  <a:pt x="18" y="56"/>
                  <a:pt x="18" y="56"/>
                  <a:pt x="18" y="56"/>
                </a:cubicBezTo>
                <a:lnTo>
                  <a:pt x="17" y="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609585"/>
            <a:endParaRPr lang="en-GB" sz="2400">
              <a:solidFill>
                <a:srgbClr val="005294"/>
              </a:solidFill>
            </a:endParaRPr>
          </a:p>
        </p:txBody>
      </p:sp>
      <p:sp>
        <p:nvSpPr>
          <p:cNvPr id="70" name="Freeform 5"/>
          <p:cNvSpPr>
            <a:spLocks noEditPoints="1"/>
          </p:cNvSpPr>
          <p:nvPr/>
        </p:nvSpPr>
        <p:spPr bwMode="auto">
          <a:xfrm>
            <a:off x="7206057" y="1745789"/>
            <a:ext cx="446248" cy="441968"/>
          </a:xfrm>
          <a:custGeom>
            <a:avLst/>
            <a:gdLst>
              <a:gd name="T0" fmla="*/ 13352 w 13352"/>
              <a:gd name="T1" fmla="*/ 6896 h 14336"/>
              <a:gd name="T2" fmla="*/ 10473 w 13352"/>
              <a:gd name="T3" fmla="*/ 3604 h 14336"/>
              <a:gd name="T4" fmla="*/ 6923 w 13352"/>
              <a:gd name="T5" fmla="*/ 171 h 14336"/>
              <a:gd name="T6" fmla="*/ 9838 w 13352"/>
              <a:gd name="T7" fmla="*/ 3252 h 14336"/>
              <a:gd name="T8" fmla="*/ 10293 w 13352"/>
              <a:gd name="T9" fmla="*/ 3077 h 14336"/>
              <a:gd name="T10" fmla="*/ 8040 w 13352"/>
              <a:gd name="T11" fmla="*/ 0 h 14336"/>
              <a:gd name="T12" fmla="*/ 3514 w 13352"/>
              <a:gd name="T13" fmla="*/ 3252 h 14336"/>
              <a:gd name="T14" fmla="*/ 6428 w 13352"/>
              <a:gd name="T15" fmla="*/ 171 h 14336"/>
              <a:gd name="T16" fmla="*/ 5311 w 13352"/>
              <a:gd name="T17" fmla="*/ 0 h 14336"/>
              <a:gd name="T18" fmla="*/ 3058 w 13352"/>
              <a:gd name="T19" fmla="*/ 3077 h 14336"/>
              <a:gd name="T20" fmla="*/ 2871 w 13352"/>
              <a:gd name="T21" fmla="*/ 6896 h 14336"/>
              <a:gd name="T22" fmla="*/ 6428 w 13352"/>
              <a:gd name="T23" fmla="*/ 4308 h 14336"/>
              <a:gd name="T24" fmla="*/ 2871 w 13352"/>
              <a:gd name="T25" fmla="*/ 6896 h 14336"/>
              <a:gd name="T26" fmla="*/ 6428 w 13352"/>
              <a:gd name="T27" fmla="*/ 10028 h 14336"/>
              <a:gd name="T28" fmla="*/ 2871 w 13352"/>
              <a:gd name="T29" fmla="*/ 7439 h 14336"/>
              <a:gd name="T30" fmla="*/ 6428 w 13352"/>
              <a:gd name="T31" fmla="*/ 14165 h 14336"/>
              <a:gd name="T32" fmla="*/ 3514 w 13352"/>
              <a:gd name="T33" fmla="*/ 11084 h 14336"/>
              <a:gd name="T34" fmla="*/ 3058 w 13352"/>
              <a:gd name="T35" fmla="*/ 11259 h 14336"/>
              <a:gd name="T36" fmla="*/ 5311 w 13352"/>
              <a:gd name="T37" fmla="*/ 14336 h 14336"/>
              <a:gd name="T38" fmla="*/ 9838 w 13352"/>
              <a:gd name="T39" fmla="*/ 11084 h 14336"/>
              <a:gd name="T40" fmla="*/ 6923 w 13352"/>
              <a:gd name="T41" fmla="*/ 14165 h 14336"/>
              <a:gd name="T42" fmla="*/ 8040 w 13352"/>
              <a:gd name="T43" fmla="*/ 14336 h 14336"/>
              <a:gd name="T44" fmla="*/ 10293 w 13352"/>
              <a:gd name="T45" fmla="*/ 11259 h 14336"/>
              <a:gd name="T46" fmla="*/ 10480 w 13352"/>
              <a:gd name="T47" fmla="*/ 7439 h 14336"/>
              <a:gd name="T48" fmla="*/ 6923 w 13352"/>
              <a:gd name="T49" fmla="*/ 10028 h 14336"/>
              <a:gd name="T50" fmla="*/ 10480 w 13352"/>
              <a:gd name="T51" fmla="*/ 7439 h 14336"/>
              <a:gd name="T52" fmla="*/ 6923 w 13352"/>
              <a:gd name="T53" fmla="*/ 4308 h 14336"/>
              <a:gd name="T54" fmla="*/ 10480 w 13352"/>
              <a:gd name="T55" fmla="*/ 6896 h 14336"/>
              <a:gd name="T56" fmla="*/ 2879 w 13352"/>
              <a:gd name="T57" fmla="*/ 3604 h 14336"/>
              <a:gd name="T58" fmla="*/ 0 w 13352"/>
              <a:gd name="T59" fmla="*/ 6896 h 14336"/>
              <a:gd name="T60" fmla="*/ 2879 w 13352"/>
              <a:gd name="T61" fmla="*/ 3604 h 14336"/>
              <a:gd name="T62" fmla="*/ 0 w 13352"/>
              <a:gd name="T63" fmla="*/ 7439 h 14336"/>
              <a:gd name="T64" fmla="*/ 2879 w 13352"/>
              <a:gd name="T65" fmla="*/ 10732 h 14336"/>
              <a:gd name="T66" fmla="*/ 10473 w 13352"/>
              <a:gd name="T67" fmla="*/ 10732 h 14336"/>
              <a:gd name="T68" fmla="*/ 13352 w 13352"/>
              <a:gd name="T69" fmla="*/ 7439 h 14336"/>
              <a:gd name="T70" fmla="*/ 10473 w 13352"/>
              <a:gd name="T71" fmla="*/ 10732 h 14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3352" h="14336">
                <a:moveTo>
                  <a:pt x="10975" y="6896"/>
                </a:moveTo>
                <a:cubicBezTo>
                  <a:pt x="13352" y="6896"/>
                  <a:pt x="13352" y="6896"/>
                  <a:pt x="13352" y="6896"/>
                </a:cubicBezTo>
                <a:cubicBezTo>
                  <a:pt x="13299" y="5344"/>
                  <a:pt x="12806" y="3915"/>
                  <a:pt x="12001" y="2754"/>
                </a:cubicBezTo>
                <a:cubicBezTo>
                  <a:pt x="11548" y="3085"/>
                  <a:pt x="11036" y="3373"/>
                  <a:pt x="10473" y="3604"/>
                </a:cubicBezTo>
                <a:cubicBezTo>
                  <a:pt x="10775" y="4591"/>
                  <a:pt x="10951" y="5710"/>
                  <a:pt x="10975" y="6896"/>
                </a:cubicBezTo>
                <a:close/>
                <a:moveTo>
                  <a:pt x="6923" y="171"/>
                </a:moveTo>
                <a:cubicBezTo>
                  <a:pt x="6923" y="3766"/>
                  <a:pt x="6923" y="3766"/>
                  <a:pt x="6923" y="3766"/>
                </a:cubicBezTo>
                <a:cubicBezTo>
                  <a:pt x="7961" y="3742"/>
                  <a:pt x="8951" y="3562"/>
                  <a:pt x="9838" y="3252"/>
                </a:cubicBezTo>
                <a:cubicBezTo>
                  <a:pt x="9196" y="1500"/>
                  <a:pt x="8136" y="315"/>
                  <a:pt x="6923" y="171"/>
                </a:cubicBezTo>
                <a:close/>
                <a:moveTo>
                  <a:pt x="10293" y="3077"/>
                </a:moveTo>
                <a:cubicBezTo>
                  <a:pt x="10791" y="2868"/>
                  <a:pt x="11254" y="2621"/>
                  <a:pt x="11661" y="2330"/>
                </a:cubicBezTo>
                <a:cubicBezTo>
                  <a:pt x="10696" y="1138"/>
                  <a:pt x="9433" y="325"/>
                  <a:pt x="8040" y="0"/>
                </a:cubicBezTo>
                <a:cubicBezTo>
                  <a:pt x="8975" y="550"/>
                  <a:pt x="9767" y="1647"/>
                  <a:pt x="10293" y="3077"/>
                </a:cubicBezTo>
                <a:close/>
                <a:moveTo>
                  <a:pt x="3514" y="3252"/>
                </a:moveTo>
                <a:cubicBezTo>
                  <a:pt x="4401" y="3562"/>
                  <a:pt x="5391" y="3742"/>
                  <a:pt x="6428" y="3766"/>
                </a:cubicBezTo>
                <a:cubicBezTo>
                  <a:pt x="6428" y="171"/>
                  <a:pt x="6428" y="171"/>
                  <a:pt x="6428" y="171"/>
                </a:cubicBezTo>
                <a:cubicBezTo>
                  <a:pt x="5216" y="315"/>
                  <a:pt x="4156" y="1500"/>
                  <a:pt x="3514" y="3252"/>
                </a:cubicBezTo>
                <a:close/>
                <a:moveTo>
                  <a:pt x="5311" y="0"/>
                </a:moveTo>
                <a:cubicBezTo>
                  <a:pt x="3919" y="325"/>
                  <a:pt x="2655" y="1138"/>
                  <a:pt x="1690" y="2330"/>
                </a:cubicBezTo>
                <a:cubicBezTo>
                  <a:pt x="2097" y="2621"/>
                  <a:pt x="2561" y="2868"/>
                  <a:pt x="3058" y="3077"/>
                </a:cubicBezTo>
                <a:cubicBezTo>
                  <a:pt x="3585" y="1647"/>
                  <a:pt x="4376" y="550"/>
                  <a:pt x="5311" y="0"/>
                </a:cubicBezTo>
                <a:close/>
                <a:moveTo>
                  <a:pt x="2871" y="6896"/>
                </a:moveTo>
                <a:cubicBezTo>
                  <a:pt x="6428" y="6896"/>
                  <a:pt x="6428" y="6896"/>
                  <a:pt x="6428" y="6896"/>
                </a:cubicBezTo>
                <a:cubicBezTo>
                  <a:pt x="6428" y="4308"/>
                  <a:pt x="6428" y="4308"/>
                  <a:pt x="6428" y="4308"/>
                </a:cubicBezTo>
                <a:cubicBezTo>
                  <a:pt x="5335" y="4284"/>
                  <a:pt x="4286" y="4098"/>
                  <a:pt x="3342" y="3773"/>
                </a:cubicBezTo>
                <a:cubicBezTo>
                  <a:pt x="3061" y="4705"/>
                  <a:pt x="2895" y="5768"/>
                  <a:pt x="2871" y="6896"/>
                </a:cubicBezTo>
                <a:close/>
                <a:moveTo>
                  <a:pt x="3342" y="10564"/>
                </a:moveTo>
                <a:cubicBezTo>
                  <a:pt x="4286" y="10238"/>
                  <a:pt x="5335" y="10052"/>
                  <a:pt x="6428" y="10028"/>
                </a:cubicBezTo>
                <a:cubicBezTo>
                  <a:pt x="6428" y="7439"/>
                  <a:pt x="6428" y="7439"/>
                  <a:pt x="6428" y="7439"/>
                </a:cubicBezTo>
                <a:cubicBezTo>
                  <a:pt x="2871" y="7439"/>
                  <a:pt x="2871" y="7439"/>
                  <a:pt x="2871" y="7439"/>
                </a:cubicBezTo>
                <a:cubicBezTo>
                  <a:pt x="2895" y="8569"/>
                  <a:pt x="3061" y="9631"/>
                  <a:pt x="3342" y="10564"/>
                </a:cubicBezTo>
                <a:close/>
                <a:moveTo>
                  <a:pt x="6428" y="14165"/>
                </a:moveTo>
                <a:cubicBezTo>
                  <a:pt x="6428" y="10570"/>
                  <a:pt x="6428" y="10570"/>
                  <a:pt x="6428" y="10570"/>
                </a:cubicBezTo>
                <a:cubicBezTo>
                  <a:pt x="5391" y="10595"/>
                  <a:pt x="4401" y="10774"/>
                  <a:pt x="3514" y="11084"/>
                </a:cubicBezTo>
                <a:cubicBezTo>
                  <a:pt x="4156" y="12836"/>
                  <a:pt x="5216" y="14021"/>
                  <a:pt x="6428" y="14165"/>
                </a:cubicBezTo>
                <a:close/>
                <a:moveTo>
                  <a:pt x="3058" y="11259"/>
                </a:moveTo>
                <a:cubicBezTo>
                  <a:pt x="2561" y="11468"/>
                  <a:pt x="2097" y="11715"/>
                  <a:pt x="1690" y="12006"/>
                </a:cubicBezTo>
                <a:cubicBezTo>
                  <a:pt x="2655" y="13198"/>
                  <a:pt x="3919" y="14012"/>
                  <a:pt x="5311" y="14336"/>
                </a:cubicBezTo>
                <a:cubicBezTo>
                  <a:pt x="4376" y="13786"/>
                  <a:pt x="3585" y="12689"/>
                  <a:pt x="3058" y="11259"/>
                </a:cubicBezTo>
                <a:close/>
                <a:moveTo>
                  <a:pt x="9838" y="11084"/>
                </a:moveTo>
                <a:cubicBezTo>
                  <a:pt x="8951" y="10774"/>
                  <a:pt x="7961" y="10595"/>
                  <a:pt x="6923" y="10570"/>
                </a:cubicBezTo>
                <a:cubicBezTo>
                  <a:pt x="6923" y="14165"/>
                  <a:pt x="6923" y="14165"/>
                  <a:pt x="6923" y="14165"/>
                </a:cubicBezTo>
                <a:cubicBezTo>
                  <a:pt x="8136" y="14021"/>
                  <a:pt x="9196" y="12837"/>
                  <a:pt x="9838" y="11084"/>
                </a:cubicBezTo>
                <a:close/>
                <a:moveTo>
                  <a:pt x="8040" y="14336"/>
                </a:moveTo>
                <a:cubicBezTo>
                  <a:pt x="9433" y="14011"/>
                  <a:pt x="10696" y="13198"/>
                  <a:pt x="11661" y="12006"/>
                </a:cubicBezTo>
                <a:cubicBezTo>
                  <a:pt x="11254" y="11716"/>
                  <a:pt x="10791" y="11468"/>
                  <a:pt x="10293" y="11259"/>
                </a:cubicBezTo>
                <a:cubicBezTo>
                  <a:pt x="9767" y="12689"/>
                  <a:pt x="8975" y="13786"/>
                  <a:pt x="8040" y="14336"/>
                </a:cubicBezTo>
                <a:close/>
                <a:moveTo>
                  <a:pt x="10480" y="7439"/>
                </a:moveTo>
                <a:cubicBezTo>
                  <a:pt x="6923" y="7439"/>
                  <a:pt x="6923" y="7439"/>
                  <a:pt x="6923" y="7439"/>
                </a:cubicBezTo>
                <a:cubicBezTo>
                  <a:pt x="6923" y="10028"/>
                  <a:pt x="6923" y="10028"/>
                  <a:pt x="6923" y="10028"/>
                </a:cubicBezTo>
                <a:cubicBezTo>
                  <a:pt x="8016" y="10052"/>
                  <a:pt x="9066" y="10238"/>
                  <a:pt x="10010" y="10564"/>
                </a:cubicBezTo>
                <a:cubicBezTo>
                  <a:pt x="10291" y="9631"/>
                  <a:pt x="10456" y="8569"/>
                  <a:pt x="10480" y="7439"/>
                </a:cubicBezTo>
                <a:close/>
                <a:moveTo>
                  <a:pt x="10010" y="3773"/>
                </a:moveTo>
                <a:cubicBezTo>
                  <a:pt x="9066" y="4098"/>
                  <a:pt x="8016" y="4284"/>
                  <a:pt x="6923" y="4308"/>
                </a:cubicBezTo>
                <a:cubicBezTo>
                  <a:pt x="6923" y="6896"/>
                  <a:pt x="6923" y="6896"/>
                  <a:pt x="6923" y="6896"/>
                </a:cubicBezTo>
                <a:cubicBezTo>
                  <a:pt x="10480" y="6896"/>
                  <a:pt x="10480" y="6896"/>
                  <a:pt x="10480" y="6896"/>
                </a:cubicBezTo>
                <a:cubicBezTo>
                  <a:pt x="10456" y="5768"/>
                  <a:pt x="10291" y="4705"/>
                  <a:pt x="10010" y="3773"/>
                </a:cubicBezTo>
                <a:close/>
                <a:moveTo>
                  <a:pt x="2879" y="3604"/>
                </a:moveTo>
                <a:cubicBezTo>
                  <a:pt x="2316" y="3373"/>
                  <a:pt x="1804" y="3085"/>
                  <a:pt x="1350" y="2754"/>
                </a:cubicBezTo>
                <a:cubicBezTo>
                  <a:pt x="546" y="3915"/>
                  <a:pt x="52" y="5344"/>
                  <a:pt x="0" y="6896"/>
                </a:cubicBezTo>
                <a:cubicBezTo>
                  <a:pt x="2376" y="6896"/>
                  <a:pt x="2376" y="6896"/>
                  <a:pt x="2376" y="6896"/>
                </a:cubicBezTo>
                <a:cubicBezTo>
                  <a:pt x="2400" y="5710"/>
                  <a:pt x="2577" y="4591"/>
                  <a:pt x="2879" y="3604"/>
                </a:cubicBezTo>
                <a:close/>
                <a:moveTo>
                  <a:pt x="2376" y="7439"/>
                </a:moveTo>
                <a:cubicBezTo>
                  <a:pt x="0" y="7439"/>
                  <a:pt x="0" y="7439"/>
                  <a:pt x="0" y="7439"/>
                </a:cubicBezTo>
                <a:cubicBezTo>
                  <a:pt x="52" y="8992"/>
                  <a:pt x="546" y="10421"/>
                  <a:pt x="1350" y="11583"/>
                </a:cubicBezTo>
                <a:cubicBezTo>
                  <a:pt x="1804" y="11251"/>
                  <a:pt x="2316" y="10963"/>
                  <a:pt x="2879" y="10732"/>
                </a:cubicBezTo>
                <a:cubicBezTo>
                  <a:pt x="2577" y="9746"/>
                  <a:pt x="2400" y="8626"/>
                  <a:pt x="2376" y="7439"/>
                </a:cubicBezTo>
                <a:close/>
                <a:moveTo>
                  <a:pt x="10473" y="10732"/>
                </a:moveTo>
                <a:cubicBezTo>
                  <a:pt x="11036" y="10963"/>
                  <a:pt x="11548" y="11251"/>
                  <a:pt x="12001" y="11583"/>
                </a:cubicBezTo>
                <a:cubicBezTo>
                  <a:pt x="12806" y="10421"/>
                  <a:pt x="13299" y="8992"/>
                  <a:pt x="13352" y="7439"/>
                </a:cubicBezTo>
                <a:cubicBezTo>
                  <a:pt x="10975" y="7439"/>
                  <a:pt x="10975" y="7439"/>
                  <a:pt x="10975" y="7439"/>
                </a:cubicBezTo>
                <a:cubicBezTo>
                  <a:pt x="10951" y="8626"/>
                  <a:pt x="10775" y="9746"/>
                  <a:pt x="10473" y="1073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609585"/>
            <a:endParaRPr lang="en-GB" sz="2400">
              <a:solidFill>
                <a:srgbClr val="005294"/>
              </a:solidFill>
            </a:endParaRPr>
          </a:p>
        </p:txBody>
      </p:sp>
      <p:sp>
        <p:nvSpPr>
          <p:cNvPr id="77" name="Freeform 5"/>
          <p:cNvSpPr>
            <a:spLocks noEditPoints="1"/>
          </p:cNvSpPr>
          <p:nvPr/>
        </p:nvSpPr>
        <p:spPr bwMode="auto">
          <a:xfrm>
            <a:off x="9885629" y="1735161"/>
            <a:ext cx="468921" cy="468040"/>
          </a:xfrm>
          <a:custGeom>
            <a:avLst/>
            <a:gdLst>
              <a:gd name="T0" fmla="*/ 224 w 358"/>
              <a:gd name="T1" fmla="*/ 239 h 358"/>
              <a:gd name="T2" fmla="*/ 112 w 358"/>
              <a:gd name="T3" fmla="*/ 314 h 358"/>
              <a:gd name="T4" fmla="*/ 0 w 358"/>
              <a:gd name="T5" fmla="*/ 239 h 358"/>
              <a:gd name="T6" fmla="*/ 112 w 358"/>
              <a:gd name="T7" fmla="*/ 284 h 358"/>
              <a:gd name="T8" fmla="*/ 112 w 358"/>
              <a:gd name="T9" fmla="*/ 329 h 358"/>
              <a:gd name="T10" fmla="*/ 0 w 358"/>
              <a:gd name="T11" fmla="*/ 284 h 358"/>
              <a:gd name="T12" fmla="*/ 112 w 358"/>
              <a:gd name="T13" fmla="*/ 358 h 358"/>
              <a:gd name="T14" fmla="*/ 224 w 358"/>
              <a:gd name="T15" fmla="*/ 284 h 358"/>
              <a:gd name="T16" fmla="*/ 112 w 358"/>
              <a:gd name="T17" fmla="*/ 329 h 358"/>
              <a:gd name="T18" fmla="*/ 0 w 358"/>
              <a:gd name="T19" fmla="*/ 209 h 358"/>
              <a:gd name="T20" fmla="*/ 224 w 358"/>
              <a:gd name="T21" fmla="*/ 209 h 358"/>
              <a:gd name="T22" fmla="*/ 246 w 358"/>
              <a:gd name="T23" fmla="*/ 269 h 358"/>
              <a:gd name="T24" fmla="*/ 239 w 358"/>
              <a:gd name="T25" fmla="*/ 298 h 358"/>
              <a:gd name="T26" fmla="*/ 358 w 358"/>
              <a:gd name="T27" fmla="*/ 239 h 358"/>
              <a:gd name="T28" fmla="*/ 357 w 358"/>
              <a:gd name="T29" fmla="*/ 217 h 358"/>
              <a:gd name="T30" fmla="*/ 246 w 358"/>
              <a:gd name="T31" fmla="*/ 119 h 358"/>
              <a:gd name="T32" fmla="*/ 246 w 358"/>
              <a:gd name="T33" fmla="*/ 0 h 358"/>
              <a:gd name="T34" fmla="*/ 246 w 358"/>
              <a:gd name="T35" fmla="*/ 119 h 358"/>
              <a:gd name="T36" fmla="*/ 135 w 358"/>
              <a:gd name="T37" fmla="*/ 82 h 358"/>
              <a:gd name="T38" fmla="*/ 134 w 358"/>
              <a:gd name="T39" fmla="*/ 105 h 358"/>
              <a:gd name="T40" fmla="*/ 210 w 358"/>
              <a:gd name="T41" fmla="*/ 161 h 358"/>
              <a:gd name="T42" fmla="*/ 358 w 358"/>
              <a:gd name="T43" fmla="*/ 105 h 358"/>
              <a:gd name="T44" fmla="*/ 357 w 358"/>
              <a:gd name="T45" fmla="*/ 82 h 358"/>
              <a:gd name="T46" fmla="*/ 246 w 358"/>
              <a:gd name="T47" fmla="*/ 179 h 358"/>
              <a:gd name="T48" fmla="*/ 239 w 358"/>
              <a:gd name="T49" fmla="*/ 209 h 358"/>
              <a:gd name="T50" fmla="*/ 358 w 358"/>
              <a:gd name="T51" fmla="*/ 149 h 358"/>
              <a:gd name="T52" fmla="*/ 357 w 358"/>
              <a:gd name="T53" fmla="*/ 127 h 358"/>
              <a:gd name="T54" fmla="*/ 246 w 358"/>
              <a:gd name="T55" fmla="*/ 224 h 358"/>
              <a:gd name="T56" fmla="*/ 239 w 358"/>
              <a:gd name="T57" fmla="*/ 254 h 358"/>
              <a:gd name="T58" fmla="*/ 358 w 358"/>
              <a:gd name="T59" fmla="*/ 194 h 358"/>
              <a:gd name="T60" fmla="*/ 357 w 358"/>
              <a:gd name="T61" fmla="*/ 172 h 358"/>
              <a:gd name="T62" fmla="*/ 246 w 358"/>
              <a:gd name="T63" fmla="*/ 224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58" h="358">
                <a:moveTo>
                  <a:pt x="223" y="231"/>
                </a:moveTo>
                <a:cubicBezTo>
                  <a:pt x="224" y="234"/>
                  <a:pt x="224" y="236"/>
                  <a:pt x="224" y="239"/>
                </a:cubicBezTo>
                <a:cubicBezTo>
                  <a:pt x="224" y="254"/>
                  <a:pt x="224" y="254"/>
                  <a:pt x="224" y="254"/>
                </a:cubicBezTo>
                <a:cubicBezTo>
                  <a:pt x="224" y="287"/>
                  <a:pt x="174" y="314"/>
                  <a:pt x="112" y="314"/>
                </a:cubicBezTo>
                <a:cubicBezTo>
                  <a:pt x="50" y="314"/>
                  <a:pt x="0" y="287"/>
                  <a:pt x="0" y="254"/>
                </a:cubicBezTo>
                <a:cubicBezTo>
                  <a:pt x="0" y="239"/>
                  <a:pt x="0" y="239"/>
                  <a:pt x="0" y="239"/>
                </a:cubicBezTo>
                <a:cubicBezTo>
                  <a:pt x="0" y="236"/>
                  <a:pt x="0" y="234"/>
                  <a:pt x="1" y="231"/>
                </a:cubicBezTo>
                <a:cubicBezTo>
                  <a:pt x="8" y="261"/>
                  <a:pt x="55" y="284"/>
                  <a:pt x="112" y="284"/>
                </a:cubicBezTo>
                <a:cubicBezTo>
                  <a:pt x="169" y="284"/>
                  <a:pt x="216" y="261"/>
                  <a:pt x="223" y="231"/>
                </a:cubicBezTo>
                <a:close/>
                <a:moveTo>
                  <a:pt x="112" y="329"/>
                </a:moveTo>
                <a:cubicBezTo>
                  <a:pt x="55" y="329"/>
                  <a:pt x="8" y="306"/>
                  <a:pt x="1" y="276"/>
                </a:cubicBezTo>
                <a:cubicBezTo>
                  <a:pt x="0" y="279"/>
                  <a:pt x="0" y="281"/>
                  <a:pt x="0" y="284"/>
                </a:cubicBezTo>
                <a:cubicBezTo>
                  <a:pt x="0" y="299"/>
                  <a:pt x="0" y="299"/>
                  <a:pt x="0" y="299"/>
                </a:cubicBezTo>
                <a:cubicBezTo>
                  <a:pt x="0" y="332"/>
                  <a:pt x="50" y="358"/>
                  <a:pt x="112" y="358"/>
                </a:cubicBezTo>
                <a:cubicBezTo>
                  <a:pt x="174" y="358"/>
                  <a:pt x="224" y="332"/>
                  <a:pt x="224" y="299"/>
                </a:cubicBezTo>
                <a:cubicBezTo>
                  <a:pt x="224" y="284"/>
                  <a:pt x="224" y="284"/>
                  <a:pt x="224" y="284"/>
                </a:cubicBezTo>
                <a:cubicBezTo>
                  <a:pt x="224" y="281"/>
                  <a:pt x="224" y="279"/>
                  <a:pt x="223" y="276"/>
                </a:cubicBezTo>
                <a:cubicBezTo>
                  <a:pt x="216" y="306"/>
                  <a:pt x="169" y="329"/>
                  <a:pt x="112" y="329"/>
                </a:cubicBezTo>
                <a:close/>
                <a:moveTo>
                  <a:pt x="112" y="149"/>
                </a:moveTo>
                <a:cubicBezTo>
                  <a:pt x="50" y="149"/>
                  <a:pt x="0" y="176"/>
                  <a:pt x="0" y="209"/>
                </a:cubicBezTo>
                <a:cubicBezTo>
                  <a:pt x="0" y="242"/>
                  <a:pt x="50" y="269"/>
                  <a:pt x="112" y="269"/>
                </a:cubicBezTo>
                <a:cubicBezTo>
                  <a:pt x="174" y="269"/>
                  <a:pt x="224" y="242"/>
                  <a:pt x="224" y="209"/>
                </a:cubicBezTo>
                <a:cubicBezTo>
                  <a:pt x="224" y="176"/>
                  <a:pt x="174" y="149"/>
                  <a:pt x="112" y="149"/>
                </a:cubicBezTo>
                <a:close/>
                <a:moveTo>
                  <a:pt x="246" y="269"/>
                </a:moveTo>
                <a:cubicBezTo>
                  <a:pt x="244" y="269"/>
                  <a:pt x="241" y="269"/>
                  <a:pt x="239" y="269"/>
                </a:cubicBezTo>
                <a:cubicBezTo>
                  <a:pt x="239" y="298"/>
                  <a:pt x="239" y="298"/>
                  <a:pt x="239" y="298"/>
                </a:cubicBezTo>
                <a:cubicBezTo>
                  <a:pt x="241" y="299"/>
                  <a:pt x="244" y="299"/>
                  <a:pt x="246" y="299"/>
                </a:cubicBezTo>
                <a:cubicBezTo>
                  <a:pt x="308" y="299"/>
                  <a:pt x="358" y="272"/>
                  <a:pt x="358" y="239"/>
                </a:cubicBezTo>
                <a:cubicBezTo>
                  <a:pt x="358" y="224"/>
                  <a:pt x="358" y="224"/>
                  <a:pt x="358" y="224"/>
                </a:cubicBezTo>
                <a:cubicBezTo>
                  <a:pt x="358" y="221"/>
                  <a:pt x="358" y="219"/>
                  <a:pt x="357" y="217"/>
                </a:cubicBezTo>
                <a:cubicBezTo>
                  <a:pt x="351" y="246"/>
                  <a:pt x="304" y="269"/>
                  <a:pt x="246" y="269"/>
                </a:cubicBezTo>
                <a:close/>
                <a:moveTo>
                  <a:pt x="246" y="119"/>
                </a:moveTo>
                <a:cubicBezTo>
                  <a:pt x="308" y="119"/>
                  <a:pt x="358" y="93"/>
                  <a:pt x="358" y="60"/>
                </a:cubicBezTo>
                <a:cubicBezTo>
                  <a:pt x="358" y="27"/>
                  <a:pt x="308" y="0"/>
                  <a:pt x="246" y="0"/>
                </a:cubicBezTo>
                <a:cubicBezTo>
                  <a:pt x="185" y="0"/>
                  <a:pt x="134" y="27"/>
                  <a:pt x="134" y="60"/>
                </a:cubicBezTo>
                <a:cubicBezTo>
                  <a:pt x="134" y="93"/>
                  <a:pt x="185" y="119"/>
                  <a:pt x="246" y="119"/>
                </a:cubicBezTo>
                <a:close/>
                <a:moveTo>
                  <a:pt x="246" y="134"/>
                </a:moveTo>
                <a:cubicBezTo>
                  <a:pt x="189" y="134"/>
                  <a:pt x="142" y="112"/>
                  <a:pt x="135" y="82"/>
                </a:cubicBezTo>
                <a:cubicBezTo>
                  <a:pt x="135" y="85"/>
                  <a:pt x="134" y="87"/>
                  <a:pt x="134" y="90"/>
                </a:cubicBezTo>
                <a:cubicBezTo>
                  <a:pt x="134" y="105"/>
                  <a:pt x="134" y="105"/>
                  <a:pt x="134" y="105"/>
                </a:cubicBezTo>
                <a:cubicBezTo>
                  <a:pt x="134" y="117"/>
                  <a:pt x="142" y="129"/>
                  <a:pt x="155" y="139"/>
                </a:cubicBezTo>
                <a:cubicBezTo>
                  <a:pt x="176" y="143"/>
                  <a:pt x="195" y="151"/>
                  <a:pt x="210" y="161"/>
                </a:cubicBezTo>
                <a:cubicBezTo>
                  <a:pt x="221" y="163"/>
                  <a:pt x="234" y="164"/>
                  <a:pt x="246" y="164"/>
                </a:cubicBezTo>
                <a:cubicBezTo>
                  <a:pt x="308" y="164"/>
                  <a:pt x="358" y="138"/>
                  <a:pt x="358" y="105"/>
                </a:cubicBezTo>
                <a:cubicBezTo>
                  <a:pt x="358" y="90"/>
                  <a:pt x="358" y="90"/>
                  <a:pt x="358" y="90"/>
                </a:cubicBezTo>
                <a:cubicBezTo>
                  <a:pt x="358" y="87"/>
                  <a:pt x="358" y="85"/>
                  <a:pt x="357" y="82"/>
                </a:cubicBezTo>
                <a:cubicBezTo>
                  <a:pt x="351" y="112"/>
                  <a:pt x="304" y="134"/>
                  <a:pt x="246" y="134"/>
                </a:cubicBezTo>
                <a:close/>
                <a:moveTo>
                  <a:pt x="246" y="179"/>
                </a:moveTo>
                <a:cubicBezTo>
                  <a:pt x="240" y="179"/>
                  <a:pt x="234" y="179"/>
                  <a:pt x="228" y="178"/>
                </a:cubicBezTo>
                <a:cubicBezTo>
                  <a:pt x="235" y="188"/>
                  <a:pt x="239" y="198"/>
                  <a:pt x="239" y="209"/>
                </a:cubicBezTo>
                <a:cubicBezTo>
                  <a:pt x="241" y="209"/>
                  <a:pt x="244" y="209"/>
                  <a:pt x="246" y="209"/>
                </a:cubicBezTo>
                <a:cubicBezTo>
                  <a:pt x="308" y="209"/>
                  <a:pt x="358" y="182"/>
                  <a:pt x="358" y="149"/>
                </a:cubicBezTo>
                <a:cubicBezTo>
                  <a:pt x="358" y="134"/>
                  <a:pt x="358" y="134"/>
                  <a:pt x="358" y="134"/>
                </a:cubicBezTo>
                <a:cubicBezTo>
                  <a:pt x="358" y="132"/>
                  <a:pt x="358" y="129"/>
                  <a:pt x="357" y="127"/>
                </a:cubicBezTo>
                <a:cubicBezTo>
                  <a:pt x="351" y="156"/>
                  <a:pt x="304" y="179"/>
                  <a:pt x="246" y="179"/>
                </a:cubicBezTo>
                <a:close/>
                <a:moveTo>
                  <a:pt x="246" y="224"/>
                </a:moveTo>
                <a:cubicBezTo>
                  <a:pt x="244" y="224"/>
                  <a:pt x="241" y="224"/>
                  <a:pt x="239" y="224"/>
                </a:cubicBezTo>
                <a:cubicBezTo>
                  <a:pt x="239" y="254"/>
                  <a:pt x="239" y="254"/>
                  <a:pt x="239" y="254"/>
                </a:cubicBezTo>
                <a:cubicBezTo>
                  <a:pt x="241" y="254"/>
                  <a:pt x="244" y="254"/>
                  <a:pt x="246" y="254"/>
                </a:cubicBezTo>
                <a:cubicBezTo>
                  <a:pt x="308" y="254"/>
                  <a:pt x="358" y="227"/>
                  <a:pt x="358" y="194"/>
                </a:cubicBezTo>
                <a:cubicBezTo>
                  <a:pt x="358" y="179"/>
                  <a:pt x="358" y="179"/>
                  <a:pt x="358" y="179"/>
                </a:cubicBezTo>
                <a:cubicBezTo>
                  <a:pt x="358" y="177"/>
                  <a:pt x="358" y="174"/>
                  <a:pt x="357" y="172"/>
                </a:cubicBezTo>
                <a:cubicBezTo>
                  <a:pt x="351" y="201"/>
                  <a:pt x="304" y="224"/>
                  <a:pt x="246" y="224"/>
                </a:cubicBezTo>
                <a:close/>
                <a:moveTo>
                  <a:pt x="246" y="224"/>
                </a:moveTo>
                <a:cubicBezTo>
                  <a:pt x="246" y="224"/>
                  <a:pt x="246" y="224"/>
                  <a:pt x="246" y="224"/>
                </a:cubicBezTo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609585"/>
            <a:endParaRPr lang="en-GB" sz="2400">
              <a:solidFill>
                <a:srgbClr val="005294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3191" y="2808278"/>
            <a:ext cx="24959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9585"/>
            <a:r>
              <a:rPr lang="en-GB" sz="1600" b="1" u="sng" dirty="0">
                <a:solidFill>
                  <a:srgbClr val="005294"/>
                </a:solidFill>
                <a:hlinkClick r:id="rId2"/>
              </a:rPr>
              <a:t>Innovative established banks</a:t>
            </a:r>
            <a:r>
              <a:rPr lang="en-GB" sz="1600" dirty="0">
                <a:solidFill>
                  <a:srgbClr val="005294"/>
                </a:solidFill>
              </a:rPr>
              <a:t> looking for smart ways to increase return on equity and renew their focus on the customer proposition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3614494" y="2808278"/>
            <a:ext cx="22888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9585"/>
            <a:r>
              <a:rPr lang="en-GB" sz="1600" b="1" dirty="0">
                <a:solidFill>
                  <a:srgbClr val="005294"/>
                </a:solidFill>
                <a:hlinkClick r:id="rId3"/>
              </a:rPr>
              <a:t>New entrant banks </a:t>
            </a:r>
            <a:r>
              <a:rPr lang="en-GB" sz="1600" dirty="0">
                <a:solidFill>
                  <a:srgbClr val="005294"/>
                </a:solidFill>
              </a:rPr>
              <a:t>or existing banks entering new markets that wish to move fast without the burden of complicated IT systems</a:t>
            </a:r>
          </a:p>
        </p:txBody>
      </p:sp>
      <p:sp>
        <p:nvSpPr>
          <p:cNvPr id="6" name="Rectangle 5"/>
          <p:cNvSpPr/>
          <p:nvPr/>
        </p:nvSpPr>
        <p:spPr>
          <a:xfrm>
            <a:off x="6204230" y="2808278"/>
            <a:ext cx="24959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9585"/>
            <a:r>
              <a:rPr lang="en-GB" sz="1600" b="1" dirty="0">
                <a:solidFill>
                  <a:srgbClr val="005294"/>
                </a:solidFill>
                <a:hlinkClick r:id="rId4"/>
              </a:rPr>
              <a:t>Credit unions </a:t>
            </a:r>
            <a:r>
              <a:rPr lang="en-GB" sz="1600" dirty="0">
                <a:solidFill>
                  <a:srgbClr val="005294"/>
                </a:solidFill>
              </a:rPr>
              <a:t>looking for the same standard of technology as banks, but without the complexity, enabling them to focus on their members and service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884174" y="2808278"/>
            <a:ext cx="249590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9585"/>
            <a:r>
              <a:rPr lang="en-GB" sz="1600" b="1" dirty="0">
                <a:solidFill>
                  <a:srgbClr val="005294"/>
                </a:solidFill>
                <a:hlinkClick r:id="rId5"/>
              </a:rPr>
              <a:t>Microfinance Institutions </a:t>
            </a:r>
            <a:r>
              <a:rPr lang="en-GB" sz="1600" dirty="0">
                <a:solidFill>
                  <a:srgbClr val="005294"/>
                </a:solidFill>
              </a:rPr>
              <a:t>looking for cost-effective solutions that help them speed up the real economic and social benefit they deliver in emerging markets.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9162036" y="2706223"/>
            <a:ext cx="1916105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6461473" y="2706223"/>
            <a:ext cx="1916105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3760909" y="2706223"/>
            <a:ext cx="1916105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1060345" y="2706223"/>
            <a:ext cx="1916105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04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.04817 L -5.55556E-7 -4.02285E-6 " pathEditMode="relative" rAng="0" ptsTypes="AA">
                                      <p:cBhvr>
                                        <p:cTn id="4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8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.04817 L -5.55556E-7 -4.02285E-6 " pathEditMode="relative" rAng="0" ptsTypes="AA">
                                      <p:cBhvr>
                                        <p:cTn id="5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8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.04817 L -5.55556E-7 -4.02285E-6 " pathEditMode="relative" rAng="0" ptsTypes="AA">
                                      <p:cBhvr>
                                        <p:cTn id="5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8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.04817 L -5.55556E-7 -4.02285E-6 " pathEditMode="relative" rAng="0" ptsTypes="AA">
                                      <p:cBhvr>
                                        <p:cTn id="60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" grpId="0"/>
      <p:bldP spid="46" grpId="0"/>
      <p:bldP spid="47" grpId="0"/>
      <p:bldP spid="48" grpId="0"/>
      <p:bldP spid="69" grpId="0" animBg="1"/>
      <p:bldP spid="70" grpId="0" animBg="1"/>
      <p:bldP spid="77" grpId="0" animBg="1"/>
      <p:bldP spid="2" grpId="0"/>
      <p:bldP spid="2" grpId="1"/>
      <p:bldP spid="5" grpId="0"/>
      <p:bldP spid="5" grpId="1"/>
      <p:bldP spid="6" grpId="0"/>
      <p:bldP spid="6" grpId="1"/>
      <p:bldP spid="23" grpId="0"/>
      <p:bldP spid="2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3779136" y="1171580"/>
            <a:ext cx="15551815" cy="5079896"/>
            <a:chOff x="-2834352" y="878685"/>
            <a:chExt cx="11663861" cy="3809922"/>
          </a:xfrm>
        </p:grpSpPr>
        <p:grpSp>
          <p:nvGrpSpPr>
            <p:cNvPr id="84" name="Group 83"/>
            <p:cNvGrpSpPr/>
            <p:nvPr/>
          </p:nvGrpSpPr>
          <p:grpSpPr>
            <a:xfrm>
              <a:off x="3913188" y="2042512"/>
              <a:ext cx="917575" cy="658052"/>
              <a:chOff x="4421505" y="1744788"/>
              <a:chExt cx="917575" cy="658052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>
                <a:off x="4421505" y="1744788"/>
                <a:ext cx="485775" cy="658052"/>
              </a:xfrm>
              <a:prstGeom prst="line">
                <a:avLst/>
              </a:prstGeom>
              <a:ln cap="rnd">
                <a:solidFill>
                  <a:schemeClr val="accent2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4912276" y="2402840"/>
                <a:ext cx="426804" cy="0"/>
              </a:xfrm>
              <a:prstGeom prst="line">
                <a:avLst/>
              </a:prstGeom>
              <a:ln cap="rnd">
                <a:solidFill>
                  <a:schemeClr val="accent2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Group 90"/>
            <p:cNvGrpSpPr/>
            <p:nvPr/>
          </p:nvGrpSpPr>
          <p:grpSpPr>
            <a:xfrm>
              <a:off x="3916363" y="1377820"/>
              <a:ext cx="914400" cy="664692"/>
              <a:chOff x="4424680" y="1080096"/>
              <a:chExt cx="914400" cy="664692"/>
            </a:xfrm>
          </p:grpSpPr>
          <p:cxnSp>
            <p:nvCxnSpPr>
              <p:cNvPr id="92" name="Straight Connector 91"/>
              <p:cNvCxnSpPr/>
              <p:nvPr/>
            </p:nvCxnSpPr>
            <p:spPr>
              <a:xfrm flipV="1">
                <a:off x="4424680" y="1080096"/>
                <a:ext cx="482600" cy="664692"/>
              </a:xfrm>
              <a:prstGeom prst="line">
                <a:avLst/>
              </a:prstGeom>
              <a:ln cap="rnd">
                <a:solidFill>
                  <a:schemeClr val="accent2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4912276" y="1080096"/>
                <a:ext cx="426804" cy="0"/>
              </a:xfrm>
              <a:prstGeom prst="line">
                <a:avLst/>
              </a:prstGeom>
              <a:ln cap="rnd">
                <a:solidFill>
                  <a:schemeClr val="accent2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93"/>
            <p:cNvGrpSpPr/>
            <p:nvPr/>
          </p:nvGrpSpPr>
          <p:grpSpPr>
            <a:xfrm>
              <a:off x="3903663" y="3872063"/>
              <a:ext cx="914400" cy="664692"/>
              <a:chOff x="4424680" y="3876471"/>
              <a:chExt cx="914400" cy="664692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>
                <a:off x="4424680" y="3876471"/>
                <a:ext cx="482600" cy="664692"/>
              </a:xfrm>
              <a:prstGeom prst="line">
                <a:avLst/>
              </a:prstGeom>
              <a:ln cap="rnd">
                <a:solidFill>
                  <a:srgbClr val="00529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4912276" y="4541163"/>
                <a:ext cx="426804" cy="0"/>
              </a:xfrm>
              <a:prstGeom prst="line">
                <a:avLst/>
              </a:prstGeom>
              <a:ln cap="rnd">
                <a:solidFill>
                  <a:srgbClr val="00529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98"/>
            <p:cNvGrpSpPr/>
            <p:nvPr/>
          </p:nvGrpSpPr>
          <p:grpSpPr>
            <a:xfrm>
              <a:off x="3903663" y="3214011"/>
              <a:ext cx="914400" cy="664692"/>
              <a:chOff x="4424680" y="3218419"/>
              <a:chExt cx="914400" cy="664692"/>
            </a:xfrm>
          </p:grpSpPr>
          <p:cxnSp>
            <p:nvCxnSpPr>
              <p:cNvPr id="101" name="Straight Connector 100"/>
              <p:cNvCxnSpPr/>
              <p:nvPr/>
            </p:nvCxnSpPr>
            <p:spPr>
              <a:xfrm flipV="1">
                <a:off x="4424680" y="3218419"/>
                <a:ext cx="482600" cy="664692"/>
              </a:xfrm>
              <a:prstGeom prst="line">
                <a:avLst/>
              </a:prstGeom>
              <a:ln cap="rnd">
                <a:solidFill>
                  <a:srgbClr val="00529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4912276" y="3218419"/>
                <a:ext cx="426804" cy="0"/>
              </a:xfrm>
              <a:prstGeom prst="line">
                <a:avLst/>
              </a:prstGeom>
              <a:ln cap="rnd">
                <a:solidFill>
                  <a:srgbClr val="00529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Group 102"/>
            <p:cNvGrpSpPr/>
            <p:nvPr/>
          </p:nvGrpSpPr>
          <p:grpSpPr>
            <a:xfrm>
              <a:off x="6653362" y="1377820"/>
              <a:ext cx="1791669" cy="3163343"/>
              <a:chOff x="7142480" y="1082517"/>
              <a:chExt cx="2153920" cy="3461067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flipH="1">
                <a:off x="7574280" y="1740569"/>
                <a:ext cx="482600" cy="664692"/>
              </a:xfrm>
              <a:prstGeom prst="line">
                <a:avLst/>
              </a:prstGeom>
              <a:ln cap="rnd">
                <a:solidFill>
                  <a:schemeClr val="accent2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flipH="1" flipV="1">
                <a:off x="7574280" y="1082517"/>
                <a:ext cx="482600" cy="664692"/>
              </a:xfrm>
              <a:prstGeom prst="line">
                <a:avLst/>
              </a:prstGeom>
              <a:ln cap="rnd">
                <a:solidFill>
                  <a:schemeClr val="accent2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flipH="1">
                <a:off x="7142480" y="2405261"/>
                <a:ext cx="426804" cy="0"/>
              </a:xfrm>
              <a:prstGeom prst="line">
                <a:avLst/>
              </a:prstGeom>
              <a:ln cap="rnd">
                <a:solidFill>
                  <a:schemeClr val="accent2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flipH="1">
                <a:off x="7142480" y="1082517"/>
                <a:ext cx="426804" cy="0"/>
              </a:xfrm>
              <a:prstGeom prst="line">
                <a:avLst/>
              </a:prstGeom>
              <a:ln cap="rnd">
                <a:solidFill>
                  <a:schemeClr val="accent2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flipH="1">
                <a:off x="7574280" y="3878892"/>
                <a:ext cx="482600" cy="664692"/>
              </a:xfrm>
              <a:prstGeom prst="line">
                <a:avLst/>
              </a:prstGeom>
              <a:ln cap="rnd">
                <a:solidFill>
                  <a:srgbClr val="005294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flipH="1" flipV="1">
                <a:off x="7574280" y="3220840"/>
                <a:ext cx="482600" cy="664692"/>
              </a:xfrm>
              <a:prstGeom prst="line">
                <a:avLst/>
              </a:prstGeom>
              <a:ln cap="rnd">
                <a:solidFill>
                  <a:srgbClr val="005294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flipH="1">
                <a:off x="7142480" y="4543584"/>
                <a:ext cx="426804" cy="0"/>
              </a:xfrm>
              <a:prstGeom prst="line">
                <a:avLst/>
              </a:prstGeom>
              <a:ln cap="rnd">
                <a:solidFill>
                  <a:srgbClr val="005294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flipH="1">
                <a:off x="7142480" y="3220840"/>
                <a:ext cx="426804" cy="0"/>
              </a:xfrm>
              <a:prstGeom prst="line">
                <a:avLst/>
              </a:prstGeom>
              <a:ln cap="rnd">
                <a:solidFill>
                  <a:srgbClr val="005294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7147560" y="1744788"/>
                <a:ext cx="2108200" cy="0"/>
              </a:xfrm>
              <a:prstGeom prst="line">
                <a:avLst/>
              </a:prstGeom>
              <a:ln cap="rnd">
                <a:solidFill>
                  <a:schemeClr val="accent2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7147560" y="3883899"/>
                <a:ext cx="2148840" cy="0"/>
              </a:xfrm>
              <a:prstGeom prst="line">
                <a:avLst/>
              </a:prstGeom>
              <a:ln cap="rnd">
                <a:solidFill>
                  <a:srgbClr val="005294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4" name="Straight Connector 113"/>
            <p:cNvCxnSpPr/>
            <p:nvPr/>
          </p:nvCxnSpPr>
          <p:spPr>
            <a:xfrm>
              <a:off x="2806504" y="2042146"/>
              <a:ext cx="2024259" cy="366"/>
            </a:xfrm>
            <a:prstGeom prst="line">
              <a:avLst/>
            </a:prstGeom>
            <a:ln cap="rnd"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flipV="1">
              <a:off x="2806504" y="3883783"/>
              <a:ext cx="2011559" cy="34338"/>
            </a:xfrm>
            <a:prstGeom prst="line">
              <a:avLst/>
            </a:prstGeom>
            <a:ln cap="rnd">
              <a:solidFill>
                <a:srgbClr val="00529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Rectangle 115"/>
            <p:cNvSpPr/>
            <p:nvPr/>
          </p:nvSpPr>
          <p:spPr>
            <a:xfrm>
              <a:off x="4514611" y="1223791"/>
              <a:ext cx="2124000" cy="504000"/>
            </a:xfrm>
            <a:prstGeom prst="rect">
              <a:avLst/>
            </a:prstGeom>
            <a:solidFill>
              <a:schemeClr val="accent6"/>
            </a:solidFill>
            <a:ln w="3175" cap="rnd">
              <a:solidFill>
                <a:schemeClr val="accent6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square" lIns="48000" tIns="0" rIns="48000" bIns="0" anchor="ctr">
              <a:noAutofit/>
            </a:bodyPr>
            <a:lstStyle/>
            <a:p>
              <a:pPr algn="ctr" defTabSz="609585">
                <a:lnSpc>
                  <a:spcPct val="85000"/>
                </a:lnSpc>
                <a:spcBef>
                  <a:spcPct val="20000"/>
                </a:spcBef>
                <a:buSzPct val="130000"/>
                <a:defRPr/>
              </a:pPr>
              <a:r>
                <a:rPr lang="en-GB" sz="1600" kern="0" spc="-67" dirty="0">
                  <a:solidFill>
                    <a:srgbClr val="FFFFFF"/>
                  </a:solidFill>
                </a:rPr>
                <a:t>Install and maintain software</a:t>
              </a:r>
              <a:br>
                <a:rPr lang="en-GB" sz="1600" kern="0" spc="-67" dirty="0">
                  <a:solidFill>
                    <a:srgbClr val="FFFFFF"/>
                  </a:solidFill>
                </a:rPr>
              </a:br>
              <a:r>
                <a:rPr lang="en-GB" sz="1600" kern="0" spc="-67" dirty="0">
                  <a:solidFill>
                    <a:srgbClr val="FFFFFF"/>
                  </a:solidFill>
                </a:rPr>
                <a:t>in-house</a:t>
              </a: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514611" y="2353856"/>
              <a:ext cx="2124000" cy="504000"/>
            </a:xfrm>
            <a:prstGeom prst="rect">
              <a:avLst/>
            </a:prstGeom>
            <a:solidFill>
              <a:schemeClr val="accent3"/>
            </a:solidFill>
            <a:ln w="3175" cap="rnd">
              <a:solidFill>
                <a:schemeClr val="accent3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square" lIns="48000" tIns="0" rIns="48000" bIns="0" anchor="ctr">
              <a:noAutofit/>
            </a:bodyPr>
            <a:lstStyle/>
            <a:p>
              <a:pPr algn="ctr" defTabSz="609585">
                <a:lnSpc>
                  <a:spcPct val="85000"/>
                </a:lnSpc>
                <a:spcBef>
                  <a:spcPct val="20000"/>
                </a:spcBef>
                <a:buSzPct val="130000"/>
              </a:pPr>
              <a:r>
                <a:rPr lang="en-GB" sz="1600" kern="0" spc="-67" dirty="0">
                  <a:solidFill>
                    <a:srgbClr val="FFFFFF"/>
                  </a:solidFill>
                </a:rPr>
                <a:t>Manage version upgrades  &amp; security updates in house</a:t>
              </a: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4514611" y="3078016"/>
              <a:ext cx="2124000" cy="504000"/>
            </a:xfrm>
            <a:prstGeom prst="rect">
              <a:avLst/>
            </a:prstGeom>
            <a:solidFill>
              <a:schemeClr val="accent6"/>
            </a:solidFill>
            <a:ln w="3175" cap="rnd">
              <a:solidFill>
                <a:schemeClr val="accent6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square" lIns="48000" tIns="0" rIns="48000" bIns="0" anchor="ctr">
              <a:noAutofit/>
            </a:bodyPr>
            <a:lstStyle/>
            <a:p>
              <a:pPr algn="ctr" defTabSz="609585">
                <a:lnSpc>
                  <a:spcPct val="85000"/>
                </a:lnSpc>
                <a:spcBef>
                  <a:spcPct val="20000"/>
                </a:spcBef>
                <a:buSzPct val="130000"/>
              </a:pPr>
              <a:r>
                <a:rPr lang="en-GB" sz="1600" kern="0" spc="-67" dirty="0">
                  <a:solidFill>
                    <a:srgbClr val="FFFFFF"/>
                  </a:solidFill>
                </a:rPr>
                <a:t>Access banking software as a cloud-based service</a:t>
              </a: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4514611" y="3626764"/>
              <a:ext cx="2124000" cy="504000"/>
            </a:xfrm>
            <a:prstGeom prst="rect">
              <a:avLst/>
            </a:prstGeom>
            <a:solidFill>
              <a:schemeClr val="accent4"/>
            </a:solidFill>
            <a:ln w="3175" cap="rnd">
              <a:solidFill>
                <a:schemeClr val="accent4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square" lIns="48000" tIns="0" rIns="48000" bIns="0" anchor="ctr">
              <a:noAutofit/>
            </a:bodyPr>
            <a:lstStyle/>
            <a:p>
              <a:pPr algn="ctr" defTabSz="609585">
                <a:lnSpc>
                  <a:spcPct val="85000"/>
                </a:lnSpc>
                <a:spcBef>
                  <a:spcPct val="20000"/>
                </a:spcBef>
                <a:buSzPct val="130000"/>
              </a:pPr>
              <a:r>
                <a:rPr lang="en-GB" sz="1600" kern="0" spc="-67" dirty="0">
                  <a:solidFill>
                    <a:srgbClr val="FFFFFF"/>
                  </a:solidFill>
                </a:rPr>
                <a:t>Cloud-based implementation based on pre-configured solution</a:t>
              </a: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4514611" y="4184607"/>
              <a:ext cx="2124000" cy="504000"/>
            </a:xfrm>
            <a:prstGeom prst="rect">
              <a:avLst/>
            </a:prstGeom>
            <a:solidFill>
              <a:schemeClr val="accent3"/>
            </a:solidFill>
            <a:ln w="3175" cap="rnd">
              <a:solidFill>
                <a:schemeClr val="accent3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square" lIns="48000" tIns="0" rIns="48000" bIns="0" anchor="ctr">
              <a:noAutofit/>
            </a:bodyPr>
            <a:lstStyle/>
            <a:p>
              <a:pPr algn="ctr" defTabSz="609585">
                <a:lnSpc>
                  <a:spcPct val="85000"/>
                </a:lnSpc>
                <a:spcBef>
                  <a:spcPct val="20000"/>
                </a:spcBef>
                <a:buSzPct val="130000"/>
              </a:pPr>
              <a:r>
                <a:rPr lang="en-GB" sz="1600" kern="0" spc="-67" dirty="0">
                  <a:solidFill>
                    <a:srgbClr val="FFFFFF"/>
                  </a:solidFill>
                </a:rPr>
                <a:t>Automatic Upgrades &amp;  Security Controls included in service                </a:t>
              </a: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6705509" y="1227204"/>
              <a:ext cx="2124000" cy="504000"/>
            </a:xfrm>
            <a:prstGeom prst="rect">
              <a:avLst/>
            </a:prstGeom>
            <a:solidFill>
              <a:schemeClr val="accent6"/>
            </a:solidFill>
            <a:ln w="3175" cap="rnd">
              <a:solidFill>
                <a:schemeClr val="accent6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square" lIns="48000" tIns="0" rIns="48000" bIns="0" anchor="ctr">
              <a:noAutofit/>
            </a:bodyPr>
            <a:lstStyle/>
            <a:p>
              <a:pPr algn="ctr" defTabSz="609585">
                <a:lnSpc>
                  <a:spcPct val="85000"/>
                </a:lnSpc>
                <a:spcBef>
                  <a:spcPct val="20000"/>
                </a:spcBef>
                <a:buSzPct val="130000"/>
                <a:defRPr/>
              </a:pPr>
              <a:r>
                <a:rPr lang="en-GB" sz="1600" kern="0" spc="-67" dirty="0">
                  <a:solidFill>
                    <a:srgbClr val="FFFFFF"/>
                  </a:solidFill>
                </a:rPr>
                <a:t>Greater control vs</a:t>
              </a:r>
              <a:br>
                <a:rPr lang="en-GB" sz="1600" kern="0" spc="-67" dirty="0">
                  <a:solidFill>
                    <a:srgbClr val="FFFFFF"/>
                  </a:solidFill>
                </a:rPr>
              </a:br>
              <a:r>
                <a:rPr lang="en-GB" sz="1600" kern="0" spc="-67" dirty="0">
                  <a:solidFill>
                    <a:srgbClr val="FFFFFF"/>
                  </a:solidFill>
                </a:rPr>
                <a:t>Higher upfront &amp; ongoing support costs </a:t>
              </a: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4514611" y="878685"/>
              <a:ext cx="2124000" cy="270000"/>
            </a:xfrm>
            <a:prstGeom prst="rect">
              <a:avLst/>
            </a:prstGeom>
            <a:solidFill>
              <a:schemeClr val="accent1"/>
            </a:solidFill>
            <a:ln w="3175" cap="rnd">
              <a:noFill/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square" tIns="0" bIns="0" anchor="ctr">
              <a:noAutofit/>
            </a:bodyPr>
            <a:lstStyle/>
            <a:p>
              <a:pPr algn="ctr" defTabSz="609585">
                <a:spcBef>
                  <a:spcPct val="20000"/>
                </a:spcBef>
                <a:buSzPct val="130000"/>
                <a:defRPr/>
              </a:pPr>
              <a:r>
                <a:rPr lang="en-GB" sz="1600" kern="0" dirty="0">
                  <a:solidFill>
                    <a:srgbClr val="FFFFFF"/>
                  </a:solidFill>
                </a:rPr>
                <a:t>Option: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6705509" y="878685"/>
              <a:ext cx="2124000" cy="270000"/>
            </a:xfrm>
            <a:prstGeom prst="rect">
              <a:avLst/>
            </a:prstGeom>
            <a:solidFill>
              <a:schemeClr val="accent1"/>
            </a:solidFill>
            <a:ln w="3175" cap="rnd">
              <a:noFill/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square" tIns="0" bIns="0" anchor="ctr">
              <a:noAutofit/>
            </a:bodyPr>
            <a:lstStyle/>
            <a:p>
              <a:pPr algn="ctr" defTabSz="609585">
                <a:spcBef>
                  <a:spcPct val="20000"/>
                </a:spcBef>
                <a:buSzPct val="130000"/>
                <a:defRPr/>
              </a:pPr>
              <a:r>
                <a:rPr lang="en-GB" sz="1600" kern="0" dirty="0">
                  <a:solidFill>
                    <a:srgbClr val="FFFFFF"/>
                  </a:solidFill>
                </a:rPr>
                <a:t>Implication:</a:t>
              </a: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6705509" y="1785566"/>
              <a:ext cx="2124000" cy="504000"/>
            </a:xfrm>
            <a:prstGeom prst="rect">
              <a:avLst/>
            </a:prstGeom>
            <a:solidFill>
              <a:schemeClr val="accent4"/>
            </a:solidFill>
            <a:ln w="3175" cap="rnd">
              <a:solidFill>
                <a:schemeClr val="accent4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square" lIns="48000" tIns="0" rIns="48000" bIns="0" anchor="ctr">
              <a:noAutofit/>
            </a:bodyPr>
            <a:lstStyle/>
            <a:p>
              <a:pPr algn="ctr" defTabSz="609585">
                <a:lnSpc>
                  <a:spcPct val="85000"/>
                </a:lnSpc>
                <a:buSzPct val="130000"/>
              </a:pPr>
              <a:r>
                <a:rPr lang="en-GB" sz="1467" kern="0" spc="-67" dirty="0">
                  <a:solidFill>
                    <a:srgbClr val="FFFFFF"/>
                  </a:solidFill>
                </a:rPr>
                <a:t>Custom functionality vs longer implementation</a:t>
              </a:r>
            </a:p>
            <a:p>
              <a:pPr algn="ctr" defTabSz="609585">
                <a:lnSpc>
                  <a:spcPct val="85000"/>
                </a:lnSpc>
                <a:buSzPct val="130000"/>
              </a:pPr>
              <a:r>
                <a:rPr lang="en-GB" sz="1467" kern="0" spc="-67" dirty="0">
                  <a:solidFill>
                    <a:srgbClr val="FFFFFF"/>
                  </a:solidFill>
                </a:rPr>
                <a:t>timescale &amp; limited flexibility</a:t>
              </a: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4514611" y="1785566"/>
              <a:ext cx="2124000" cy="504000"/>
            </a:xfrm>
            <a:prstGeom prst="rect">
              <a:avLst/>
            </a:prstGeom>
            <a:solidFill>
              <a:schemeClr val="accent4"/>
            </a:solidFill>
            <a:ln w="3175" cap="rnd">
              <a:solidFill>
                <a:schemeClr val="accent4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square" lIns="48000" tIns="0" rIns="48000" bIns="0" anchor="ctr">
              <a:noAutofit/>
            </a:bodyPr>
            <a:lstStyle/>
            <a:p>
              <a:pPr algn="ctr" defTabSz="609585">
                <a:lnSpc>
                  <a:spcPct val="85000"/>
                </a:lnSpc>
                <a:buSzPct val="130000"/>
              </a:pPr>
              <a:r>
                <a:rPr lang="en-GB" sz="1600" kern="0" spc="-67" dirty="0">
                  <a:solidFill>
                    <a:srgbClr val="FFFFFF"/>
                  </a:solidFill>
                </a:rPr>
                <a:t>Implement and integrate a highly customised  solution</a:t>
              </a: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6705509" y="2353856"/>
              <a:ext cx="2124000" cy="504000"/>
            </a:xfrm>
            <a:prstGeom prst="rect">
              <a:avLst/>
            </a:prstGeom>
            <a:solidFill>
              <a:schemeClr val="accent3"/>
            </a:solidFill>
            <a:ln w="3175" cap="rnd">
              <a:solidFill>
                <a:schemeClr val="accent3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square" lIns="48000" tIns="0" rIns="48000" bIns="0" anchor="ctr">
              <a:noAutofit/>
            </a:bodyPr>
            <a:lstStyle/>
            <a:p>
              <a:pPr algn="ctr" defTabSz="609585">
                <a:lnSpc>
                  <a:spcPct val="85000"/>
                </a:lnSpc>
                <a:spcBef>
                  <a:spcPct val="20000"/>
                </a:spcBef>
                <a:buSzPct val="130000"/>
              </a:pPr>
              <a:r>
                <a:rPr lang="en-GB" sz="1600" kern="0" spc="-67" dirty="0">
                  <a:solidFill>
                    <a:srgbClr val="FFFFFF"/>
                  </a:solidFill>
                </a:rPr>
                <a:t>Direct access to applications vs higher risk of system downtime </a:t>
              </a: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6705509" y="3078016"/>
              <a:ext cx="2124000" cy="504000"/>
            </a:xfrm>
            <a:prstGeom prst="rect">
              <a:avLst/>
            </a:prstGeom>
            <a:solidFill>
              <a:schemeClr val="accent6"/>
            </a:solidFill>
            <a:ln w="3175" cap="rnd">
              <a:solidFill>
                <a:schemeClr val="accent6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square" lIns="48000" tIns="0" rIns="48000" bIns="0" anchor="ctr">
              <a:noAutofit/>
            </a:bodyPr>
            <a:lstStyle/>
            <a:p>
              <a:pPr algn="ctr" defTabSz="609585">
                <a:lnSpc>
                  <a:spcPct val="85000"/>
                </a:lnSpc>
                <a:spcBef>
                  <a:spcPct val="20000"/>
                </a:spcBef>
                <a:buSzPct val="130000"/>
              </a:pPr>
              <a:r>
                <a:rPr lang="en-GB" sz="1600" kern="0" spc="-67" dirty="0">
                  <a:solidFill>
                    <a:srgbClr val="FFFFFF"/>
                  </a:solidFill>
                </a:rPr>
                <a:t>Lower upfront costs vs software installed and maintained</a:t>
              </a:r>
              <a:br>
                <a:rPr lang="en-GB" sz="1600" kern="0" spc="-67" dirty="0">
                  <a:solidFill>
                    <a:srgbClr val="FFFFFF"/>
                  </a:solidFill>
                </a:rPr>
              </a:br>
              <a:r>
                <a:rPr lang="en-GB" sz="1600" kern="0" spc="-67" dirty="0">
                  <a:solidFill>
                    <a:srgbClr val="FFFFFF"/>
                  </a:solidFill>
                </a:rPr>
                <a:t>by 3</a:t>
              </a:r>
              <a:r>
                <a:rPr lang="en-GB" sz="1600" kern="0" spc="-67" baseline="30000" dirty="0">
                  <a:solidFill>
                    <a:srgbClr val="FFFFFF"/>
                  </a:solidFill>
                </a:rPr>
                <a:t>rd</a:t>
              </a:r>
              <a:r>
                <a:rPr lang="en-GB" sz="1600" kern="0" spc="-67" dirty="0">
                  <a:solidFill>
                    <a:srgbClr val="FFFFFF"/>
                  </a:solidFill>
                </a:rPr>
                <a:t> party </a:t>
              </a: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6705509" y="3626764"/>
              <a:ext cx="2124000" cy="504000"/>
            </a:xfrm>
            <a:prstGeom prst="rect">
              <a:avLst/>
            </a:prstGeom>
            <a:solidFill>
              <a:schemeClr val="accent4"/>
            </a:solidFill>
            <a:ln w="3175" cap="rnd">
              <a:solidFill>
                <a:schemeClr val="accent4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square" lIns="48000" tIns="0" rIns="48000" bIns="0" anchor="ctr">
              <a:noAutofit/>
            </a:bodyPr>
            <a:lstStyle/>
            <a:p>
              <a:pPr algn="ctr" defTabSz="609585">
                <a:lnSpc>
                  <a:spcPct val="85000"/>
                </a:lnSpc>
                <a:spcBef>
                  <a:spcPct val="20000"/>
                </a:spcBef>
                <a:buSzPct val="130000"/>
              </a:pPr>
              <a:r>
                <a:rPr lang="en-GB" sz="1600" kern="0" spc="-67" dirty="0">
                  <a:solidFill>
                    <a:srgbClr val="FFFFFF"/>
                  </a:solidFill>
                </a:rPr>
                <a:t>Agility and higher speed to market vs elements of standardisation</a:t>
              </a: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6705509" y="4184607"/>
              <a:ext cx="2124000" cy="504000"/>
            </a:xfrm>
            <a:prstGeom prst="rect">
              <a:avLst/>
            </a:prstGeom>
            <a:solidFill>
              <a:schemeClr val="accent3"/>
            </a:solidFill>
            <a:ln w="3175" cap="rnd">
              <a:solidFill>
                <a:schemeClr val="accent3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square" lIns="48000" tIns="0" rIns="48000" bIns="0" anchor="ctr">
              <a:noAutofit/>
            </a:bodyPr>
            <a:lstStyle/>
            <a:p>
              <a:pPr algn="ctr" defTabSz="609585">
                <a:lnSpc>
                  <a:spcPct val="85000"/>
                </a:lnSpc>
                <a:spcBef>
                  <a:spcPct val="20000"/>
                </a:spcBef>
                <a:buSzPct val="130000"/>
              </a:pPr>
              <a:r>
                <a:rPr lang="en-GB" sz="1600" kern="0" spc="-67" dirty="0">
                  <a:solidFill>
                    <a:srgbClr val="FFFFFF"/>
                  </a:solidFill>
                </a:rPr>
                <a:t>In-house IT resources can focus on strategic projects </a:t>
              </a:r>
            </a:p>
          </p:txBody>
        </p:sp>
        <p:grpSp>
          <p:nvGrpSpPr>
            <p:cNvPr id="167" name="Group 166" descr="Down:  Group 1"/>
            <p:cNvGrpSpPr/>
            <p:nvPr/>
          </p:nvGrpSpPr>
          <p:grpSpPr>
            <a:xfrm>
              <a:off x="-2834352" y="1604769"/>
              <a:ext cx="5999595" cy="2751441"/>
              <a:chOff x="2591698" y="1604770"/>
              <a:chExt cx="5999595" cy="2751441"/>
            </a:xfrm>
          </p:grpSpPr>
          <p:grpSp>
            <p:nvGrpSpPr>
              <p:cNvPr id="177" name="Group 176"/>
              <p:cNvGrpSpPr/>
              <p:nvPr/>
            </p:nvGrpSpPr>
            <p:grpSpPr>
              <a:xfrm rot="10800000">
                <a:off x="5681087" y="1604770"/>
                <a:ext cx="2910205" cy="611558"/>
                <a:chOff x="699875" y="-19382"/>
                <a:chExt cx="1637854" cy="982663"/>
              </a:xfrm>
            </p:grpSpPr>
            <p:grpSp>
              <p:nvGrpSpPr>
                <p:cNvPr id="196" name="Group 5"/>
                <p:cNvGrpSpPr>
                  <a:grpSpLocks noChangeAspect="1"/>
                </p:cNvGrpSpPr>
                <p:nvPr/>
              </p:nvGrpSpPr>
              <p:grpSpPr bwMode="auto">
                <a:xfrm rot="10800000">
                  <a:off x="699875" y="-19382"/>
                  <a:ext cx="1637854" cy="982663"/>
                  <a:chOff x="1966" y="3087"/>
                  <a:chExt cx="830" cy="619"/>
                </a:xfrm>
              </p:grpSpPr>
              <p:sp>
                <p:nvSpPr>
                  <p:cNvPr id="198" name="Freeform 197"/>
                  <p:cNvSpPr>
                    <a:spLocks/>
                  </p:cNvSpPr>
                  <p:nvPr/>
                </p:nvSpPr>
                <p:spPr bwMode="auto">
                  <a:xfrm>
                    <a:off x="1966" y="3088"/>
                    <a:ext cx="830" cy="134"/>
                  </a:xfrm>
                  <a:custGeom>
                    <a:avLst/>
                    <a:gdLst>
                      <a:gd name="T0" fmla="*/ 742 w 808"/>
                      <a:gd name="T1" fmla="*/ 0 h 134"/>
                      <a:gd name="T2" fmla="*/ 66 w 808"/>
                      <a:gd name="T3" fmla="*/ 0 h 134"/>
                      <a:gd name="T4" fmla="*/ 0 w 808"/>
                      <a:gd name="T5" fmla="*/ 134 h 134"/>
                      <a:gd name="T6" fmla="*/ 808 w 808"/>
                      <a:gd name="T7" fmla="*/ 134 h 134"/>
                      <a:gd name="T8" fmla="*/ 742 w 808"/>
                      <a:gd name="T9" fmla="*/ 0 h 1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08" h="134">
                        <a:moveTo>
                          <a:pt x="742" y="0"/>
                        </a:moveTo>
                        <a:lnTo>
                          <a:pt x="66" y="0"/>
                        </a:lnTo>
                        <a:lnTo>
                          <a:pt x="0" y="134"/>
                        </a:lnTo>
                        <a:lnTo>
                          <a:pt x="808" y="134"/>
                        </a:lnTo>
                        <a:lnTo>
                          <a:pt x="742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alpha val="7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GB" sz="1867" kern="0">
                      <a:solidFill>
                        <a:srgbClr val="404042"/>
                      </a:solidFill>
                    </a:endParaRPr>
                  </a:p>
                </p:txBody>
              </p:sp>
              <p:sp>
                <p:nvSpPr>
                  <p:cNvPr id="199" name="Freeform 7"/>
                  <p:cNvSpPr>
                    <a:spLocks/>
                  </p:cNvSpPr>
                  <p:nvPr/>
                </p:nvSpPr>
                <p:spPr bwMode="auto">
                  <a:xfrm>
                    <a:off x="2037" y="3087"/>
                    <a:ext cx="687" cy="619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GB" sz="1867" kern="0">
                      <a:solidFill>
                        <a:srgbClr val="404042"/>
                      </a:solidFill>
                    </a:endParaRPr>
                  </a:p>
                </p:txBody>
              </p:sp>
            </p:grpSp>
            <p:sp>
              <p:nvSpPr>
                <p:cNvPr id="197" name="TextBox 196"/>
                <p:cNvSpPr txBox="1"/>
                <p:nvPr/>
              </p:nvSpPr>
              <p:spPr>
                <a:xfrm rot="10800000">
                  <a:off x="782191" y="260496"/>
                  <a:ext cx="1468074" cy="42291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GB" sz="1867" kern="0" dirty="0">
                      <a:solidFill>
                        <a:srgbClr val="FFFFFF"/>
                      </a:solidFill>
                    </a:rPr>
                    <a:t>On-premise banking solution</a:t>
                  </a:r>
                </a:p>
              </p:txBody>
            </p:sp>
          </p:grpSp>
          <p:grpSp>
            <p:nvGrpSpPr>
              <p:cNvPr id="178" name="Group 177"/>
              <p:cNvGrpSpPr/>
              <p:nvPr/>
            </p:nvGrpSpPr>
            <p:grpSpPr>
              <a:xfrm rot="10800000">
                <a:off x="5681088" y="3744654"/>
                <a:ext cx="2910205" cy="611557"/>
                <a:chOff x="699875" y="-19382"/>
                <a:chExt cx="1637854" cy="982663"/>
              </a:xfrm>
            </p:grpSpPr>
            <p:grpSp>
              <p:nvGrpSpPr>
                <p:cNvPr id="192" name="Group 5"/>
                <p:cNvGrpSpPr>
                  <a:grpSpLocks noChangeAspect="1"/>
                </p:cNvGrpSpPr>
                <p:nvPr/>
              </p:nvGrpSpPr>
              <p:grpSpPr bwMode="auto">
                <a:xfrm rot="10800000">
                  <a:off x="699875" y="-19382"/>
                  <a:ext cx="1637854" cy="982663"/>
                  <a:chOff x="1966" y="3087"/>
                  <a:chExt cx="830" cy="619"/>
                </a:xfrm>
              </p:grpSpPr>
              <p:sp>
                <p:nvSpPr>
                  <p:cNvPr id="194" name="Freeform 193"/>
                  <p:cNvSpPr>
                    <a:spLocks/>
                  </p:cNvSpPr>
                  <p:nvPr/>
                </p:nvSpPr>
                <p:spPr bwMode="auto">
                  <a:xfrm>
                    <a:off x="1966" y="3088"/>
                    <a:ext cx="830" cy="134"/>
                  </a:xfrm>
                  <a:custGeom>
                    <a:avLst/>
                    <a:gdLst>
                      <a:gd name="T0" fmla="*/ 742 w 808"/>
                      <a:gd name="T1" fmla="*/ 0 h 134"/>
                      <a:gd name="T2" fmla="*/ 66 w 808"/>
                      <a:gd name="T3" fmla="*/ 0 h 134"/>
                      <a:gd name="T4" fmla="*/ 0 w 808"/>
                      <a:gd name="T5" fmla="*/ 134 h 134"/>
                      <a:gd name="T6" fmla="*/ 808 w 808"/>
                      <a:gd name="T7" fmla="*/ 134 h 134"/>
                      <a:gd name="T8" fmla="*/ 742 w 808"/>
                      <a:gd name="T9" fmla="*/ 0 h 1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08" h="134">
                        <a:moveTo>
                          <a:pt x="742" y="0"/>
                        </a:moveTo>
                        <a:lnTo>
                          <a:pt x="66" y="0"/>
                        </a:lnTo>
                        <a:lnTo>
                          <a:pt x="0" y="134"/>
                        </a:lnTo>
                        <a:lnTo>
                          <a:pt x="808" y="134"/>
                        </a:lnTo>
                        <a:lnTo>
                          <a:pt x="742" y="0"/>
                        </a:lnTo>
                        <a:close/>
                      </a:path>
                    </a:pathLst>
                  </a:custGeom>
                  <a:solidFill>
                    <a:schemeClr val="accent1">
                      <a:alpha val="7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GB" sz="1867" kern="0">
                      <a:solidFill>
                        <a:srgbClr val="404042"/>
                      </a:solidFill>
                    </a:endParaRPr>
                  </a:p>
                </p:txBody>
              </p:sp>
              <p:sp>
                <p:nvSpPr>
                  <p:cNvPr id="195" name="Freeform 7"/>
                  <p:cNvSpPr>
                    <a:spLocks/>
                  </p:cNvSpPr>
                  <p:nvPr/>
                </p:nvSpPr>
                <p:spPr bwMode="auto">
                  <a:xfrm>
                    <a:off x="2037" y="3087"/>
                    <a:ext cx="687" cy="619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21920" tIns="60960" rIns="121920" bIns="6096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GB" sz="1867" kern="0">
                      <a:solidFill>
                        <a:srgbClr val="404042"/>
                      </a:solidFill>
                    </a:endParaRPr>
                  </a:p>
                </p:txBody>
              </p:sp>
            </p:grpSp>
            <p:sp>
              <p:nvSpPr>
                <p:cNvPr id="193" name="TextBox 192"/>
                <p:cNvSpPr txBox="1"/>
                <p:nvPr/>
              </p:nvSpPr>
              <p:spPr>
                <a:xfrm rot="10800000">
                  <a:off x="782191" y="261638"/>
                  <a:ext cx="1468074" cy="422912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GB" sz="1867" kern="0" dirty="0">
                      <a:solidFill>
                        <a:srgbClr val="FFFFFF"/>
                      </a:solidFill>
                    </a:rPr>
                    <a:t>Cloud-banking solution</a:t>
                  </a:r>
                </a:p>
              </p:txBody>
            </p:sp>
          </p:grpSp>
          <p:grpSp>
            <p:nvGrpSpPr>
              <p:cNvPr id="181" name="Group 49"/>
              <p:cNvGrpSpPr>
                <a:grpSpLocks noChangeAspect="1"/>
              </p:cNvGrpSpPr>
              <p:nvPr/>
            </p:nvGrpSpPr>
            <p:grpSpPr bwMode="auto">
              <a:xfrm>
                <a:off x="2591698" y="2384309"/>
                <a:ext cx="102394" cy="93663"/>
                <a:chOff x="357" y="1728"/>
                <a:chExt cx="129" cy="118"/>
              </a:xfrm>
              <a:solidFill>
                <a:schemeClr val="accent6"/>
              </a:solidFill>
            </p:grpSpPr>
            <p:sp>
              <p:nvSpPr>
                <p:cNvPr id="183" name="Freeform 52"/>
                <p:cNvSpPr>
                  <a:spLocks noEditPoints="1"/>
                </p:cNvSpPr>
                <p:nvPr/>
              </p:nvSpPr>
              <p:spPr bwMode="auto">
                <a:xfrm>
                  <a:off x="397" y="1728"/>
                  <a:ext cx="0" cy="8"/>
                </a:xfrm>
                <a:custGeom>
                  <a:avLst/>
                  <a:gdLst>
                    <a:gd name="T0" fmla="*/ 1 h 1"/>
                    <a:gd name="T1" fmla="*/ 0 h 1"/>
                    <a:gd name="T2" fmla="*/ 0 h 1"/>
                    <a:gd name="T3" fmla="*/ 1 h 1"/>
                    <a:gd name="T4" fmla="*/ 1 h 1"/>
                    <a:gd name="T5" fmla="*/ 1 h 1"/>
                    <a:gd name="T6" fmla="*/ 1 h 1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</a:cxnLst>
                  <a:rect l="0" t="0" r="r" b="b"/>
                  <a:pathLst>
                    <a:path h="1">
                      <a:moveTo>
                        <a:pt x="0" y="1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lose/>
                      <a:moveTo>
                        <a:pt x="0" y="1"/>
                      </a:moveTo>
                      <a:cubicBezTo>
                        <a:pt x="0" y="1"/>
                        <a:pt x="0" y="1"/>
                        <a:pt x="0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609585"/>
                  <a:endParaRPr lang="en-GB" sz="2400">
                    <a:solidFill>
                      <a:srgbClr val="005294"/>
                    </a:solidFill>
                  </a:endParaRPr>
                </a:p>
              </p:txBody>
            </p:sp>
            <p:sp>
              <p:nvSpPr>
                <p:cNvPr id="184" name="Freeform 53"/>
                <p:cNvSpPr>
                  <a:spLocks noEditPoints="1"/>
                </p:cNvSpPr>
                <p:nvPr/>
              </p:nvSpPr>
              <p:spPr bwMode="auto">
                <a:xfrm>
                  <a:off x="357" y="1783"/>
                  <a:ext cx="8" cy="8"/>
                </a:xfrm>
                <a:custGeom>
                  <a:avLst/>
                  <a:gdLst>
                    <a:gd name="T0" fmla="*/ 1 w 1"/>
                    <a:gd name="T1" fmla="*/ 0 h 1"/>
                    <a:gd name="T2" fmla="*/ 1 w 1"/>
                    <a:gd name="T3" fmla="*/ 0 h 1"/>
                    <a:gd name="T4" fmla="*/ 0 w 1"/>
                    <a:gd name="T5" fmla="*/ 0 h 1"/>
                    <a:gd name="T6" fmla="*/ 0 w 1"/>
                    <a:gd name="T7" fmla="*/ 1 h 1"/>
                    <a:gd name="T8" fmla="*/ 1 w 1"/>
                    <a:gd name="T9" fmla="*/ 1 h 1"/>
                    <a:gd name="T10" fmla="*/ 1 w 1"/>
                    <a:gd name="T11" fmla="*/ 0 h 1"/>
                    <a:gd name="T12" fmla="*/ 1 w 1"/>
                    <a:gd name="T13" fmla="*/ 0 h 1"/>
                    <a:gd name="T14" fmla="*/ 1 w 1"/>
                    <a:gd name="T1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" h="1">
                      <a:moveTo>
                        <a:pt x="1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1"/>
                        <a:pt x="1" y="0"/>
                        <a:pt x="1" y="0"/>
                      </a:cubicBezTo>
                      <a:close/>
                      <a:moveTo>
                        <a:pt x="1" y="0"/>
                      </a:moveTo>
                      <a:cubicBezTo>
                        <a:pt x="1" y="0"/>
                        <a:pt x="1" y="0"/>
                        <a:pt x="1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609585"/>
                  <a:endParaRPr lang="en-GB" sz="2400">
                    <a:solidFill>
                      <a:srgbClr val="005294"/>
                    </a:solidFill>
                  </a:endParaRPr>
                </a:p>
              </p:txBody>
            </p:sp>
            <p:sp>
              <p:nvSpPr>
                <p:cNvPr id="185" name="Freeform 55"/>
                <p:cNvSpPr>
                  <a:spLocks noEditPoints="1"/>
                </p:cNvSpPr>
                <p:nvPr/>
              </p:nvSpPr>
              <p:spPr bwMode="auto">
                <a:xfrm>
                  <a:off x="478" y="1759"/>
                  <a:ext cx="8" cy="0"/>
                </a:xfrm>
                <a:custGeom>
                  <a:avLst/>
                  <a:gdLst>
                    <a:gd name="T0" fmla="*/ 1 w 1"/>
                    <a:gd name="T1" fmla="*/ 1 w 1"/>
                    <a:gd name="T2" fmla="*/ 0 w 1"/>
                    <a:gd name="T3" fmla="*/ 0 w 1"/>
                    <a:gd name="T4" fmla="*/ 1 w 1"/>
                    <a:gd name="T5" fmla="*/ 1 w 1"/>
                    <a:gd name="T6" fmla="*/ 1 w 1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  <a:cxn ang="0">
                      <a:pos x="T5" y="0"/>
                    </a:cxn>
                    <a:cxn ang="0">
                      <a:pos x="T6" y="0"/>
                    </a:cxn>
                  </a:cxnLst>
                  <a:rect l="0" t="0" r="r" b="b"/>
                  <a:pathLst>
                    <a:path w="1">
                      <a:moveTo>
                        <a:pt x="1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1" y="0"/>
                      </a:lnTo>
                      <a:close/>
                      <a:moveTo>
                        <a:pt x="1" y="0"/>
                      </a:moveTo>
                      <a:cubicBezTo>
                        <a:pt x="1" y="0"/>
                        <a:pt x="1" y="0"/>
                        <a:pt x="1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609585"/>
                  <a:endParaRPr lang="en-GB" sz="2400">
                    <a:solidFill>
                      <a:srgbClr val="005294"/>
                    </a:solidFill>
                  </a:endParaRPr>
                </a:p>
              </p:txBody>
            </p:sp>
            <p:sp>
              <p:nvSpPr>
                <p:cNvPr id="186" name="Freeform 57"/>
                <p:cNvSpPr>
                  <a:spLocks noEditPoints="1"/>
                </p:cNvSpPr>
                <p:nvPr/>
              </p:nvSpPr>
              <p:spPr bwMode="auto">
                <a:xfrm>
                  <a:off x="373" y="1751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609585"/>
                  <a:endParaRPr lang="en-GB" sz="2400">
                    <a:solidFill>
                      <a:srgbClr val="005294"/>
                    </a:solidFill>
                  </a:endParaRPr>
                </a:p>
              </p:txBody>
            </p:sp>
            <p:sp>
              <p:nvSpPr>
                <p:cNvPr id="187" name="Freeform 62"/>
                <p:cNvSpPr>
                  <a:spLocks noEditPoints="1"/>
                </p:cNvSpPr>
                <p:nvPr/>
              </p:nvSpPr>
              <p:spPr bwMode="auto">
                <a:xfrm>
                  <a:off x="389" y="1830"/>
                  <a:ext cx="8" cy="16"/>
                </a:xfrm>
                <a:custGeom>
                  <a:avLst/>
                  <a:gdLst>
                    <a:gd name="T0" fmla="*/ 0 w 1"/>
                    <a:gd name="T1" fmla="*/ 1 h 2"/>
                    <a:gd name="T2" fmla="*/ 0 w 1"/>
                    <a:gd name="T3" fmla="*/ 2 h 2"/>
                    <a:gd name="T4" fmla="*/ 1 w 1"/>
                    <a:gd name="T5" fmla="*/ 1 h 2"/>
                    <a:gd name="T6" fmla="*/ 0 w 1"/>
                    <a:gd name="T7" fmla="*/ 0 h 2"/>
                    <a:gd name="T8" fmla="*/ 0 w 1"/>
                    <a:gd name="T9" fmla="*/ 1 h 2"/>
                    <a:gd name="T10" fmla="*/ 0 w 1"/>
                    <a:gd name="T11" fmla="*/ 1 h 2"/>
                    <a:gd name="T12" fmla="*/ 0 w 1"/>
                    <a:gd name="T13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" h="2">
                      <a:moveTo>
                        <a:pt x="0" y="1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1" y="1"/>
                        <a:pt x="1" y="1"/>
                        <a:pt x="0" y="0"/>
                      </a:cubicBezTo>
                      <a:lnTo>
                        <a:pt x="0" y="1"/>
                      </a:lnTo>
                      <a:close/>
                      <a:moveTo>
                        <a:pt x="0" y="1"/>
                      </a:moveTo>
                      <a:cubicBezTo>
                        <a:pt x="0" y="1"/>
                        <a:pt x="0" y="1"/>
                        <a:pt x="0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609585"/>
                  <a:endParaRPr lang="en-GB" sz="2400">
                    <a:solidFill>
                      <a:srgbClr val="005294"/>
                    </a:solidFill>
                  </a:endParaRPr>
                </a:p>
              </p:txBody>
            </p:sp>
            <p:sp>
              <p:nvSpPr>
                <p:cNvPr id="188" name="Freeform 63"/>
                <p:cNvSpPr>
                  <a:spLocks noEditPoints="1"/>
                </p:cNvSpPr>
                <p:nvPr/>
              </p:nvSpPr>
              <p:spPr bwMode="auto">
                <a:xfrm>
                  <a:off x="365" y="1815"/>
                  <a:ext cx="8" cy="8"/>
                </a:xfrm>
                <a:custGeom>
                  <a:avLst/>
                  <a:gdLst>
                    <a:gd name="T0" fmla="*/ 0 w 1"/>
                    <a:gd name="T1" fmla="*/ 0 h 1"/>
                    <a:gd name="T2" fmla="*/ 0 w 1"/>
                    <a:gd name="T3" fmla="*/ 1 h 1"/>
                    <a:gd name="T4" fmla="*/ 1 w 1"/>
                    <a:gd name="T5" fmla="*/ 0 h 1"/>
                    <a:gd name="T6" fmla="*/ 1 w 1"/>
                    <a:gd name="T7" fmla="*/ 0 h 1"/>
                    <a:gd name="T8" fmla="*/ 0 w 1"/>
                    <a:gd name="T9" fmla="*/ 0 h 1"/>
                    <a:gd name="T10" fmla="*/ 0 w 1"/>
                    <a:gd name="T11" fmla="*/ 0 h 1"/>
                    <a:gd name="T12" fmla="*/ 0 w 1"/>
                    <a:gd name="T1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lnTo>
                        <a:pt x="0" y="0"/>
                      </a:lnTo>
                      <a:close/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609585"/>
                  <a:endParaRPr lang="en-GB" sz="2400">
                    <a:solidFill>
                      <a:srgbClr val="005294"/>
                    </a:solidFill>
                  </a:endParaRPr>
                </a:p>
              </p:txBody>
            </p:sp>
          </p:grpSp>
        </p:grpSp>
      </p:grpSp>
      <p:sp>
        <p:nvSpPr>
          <p:cNvPr id="82" name="Title 8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</a:t>
            </a:r>
            <a:r>
              <a:rPr lang="en-GB" dirty="0" smtClean="0"/>
              <a:t>loud-banking reality </a:t>
            </a:r>
            <a:endParaRPr lang="en-GB" dirty="0"/>
          </a:p>
        </p:txBody>
      </p:sp>
      <p:sp>
        <p:nvSpPr>
          <p:cNvPr id="88" name="Rectangle 87"/>
          <p:cNvSpPr/>
          <p:nvPr/>
        </p:nvSpPr>
        <p:spPr>
          <a:xfrm>
            <a:off x="441381" y="1050597"/>
            <a:ext cx="73017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/>
            <a:r>
              <a:rPr lang="en-US" sz="3200" b="1" dirty="0">
                <a:solidFill>
                  <a:srgbClr val="005294"/>
                </a:solidFill>
              </a:rPr>
              <a:t>It’s a matter of when, not if</a:t>
            </a:r>
            <a:endParaRPr lang="en-US" sz="2667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134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70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/>
          <p:cNvSpPr/>
          <p:nvPr/>
        </p:nvSpPr>
        <p:spPr>
          <a:xfrm>
            <a:off x="391887" y="391887"/>
            <a:ext cx="11408228" cy="607422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172" y="512862"/>
            <a:ext cx="11273589" cy="802374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Why Azure?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6" name="Arc 195"/>
          <p:cNvSpPr/>
          <p:nvPr/>
        </p:nvSpPr>
        <p:spPr>
          <a:xfrm rot="16200000">
            <a:off x="3938653" y="3595019"/>
            <a:ext cx="4314694" cy="4135053"/>
          </a:xfrm>
          <a:prstGeom prst="arc">
            <a:avLst>
              <a:gd name="adj1" fmla="val 13918636"/>
              <a:gd name="adj2" fmla="val 7736772"/>
            </a:avLst>
          </a:prstGeom>
          <a:ln w="2857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204" name="Straight Connector 203"/>
          <p:cNvCxnSpPr/>
          <p:nvPr/>
        </p:nvCxnSpPr>
        <p:spPr>
          <a:xfrm flipH="1" flipV="1">
            <a:off x="4476750" y="3705225"/>
            <a:ext cx="295277" cy="292363"/>
          </a:xfrm>
          <a:prstGeom prst="line">
            <a:avLst/>
          </a:prstGeom>
          <a:ln w="19050" cap="rnd">
            <a:solidFill>
              <a:schemeClr val="bg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flipH="1">
            <a:off x="8013523" y="4619625"/>
            <a:ext cx="473252" cy="197242"/>
          </a:xfrm>
          <a:prstGeom prst="line">
            <a:avLst/>
          </a:prstGeom>
          <a:ln w="19050" cap="rnd">
            <a:solidFill>
              <a:schemeClr val="bg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/>
          <p:nvPr/>
        </p:nvCxnSpPr>
        <p:spPr>
          <a:xfrm flipH="1" flipV="1">
            <a:off x="3762375" y="4638675"/>
            <a:ext cx="419101" cy="180976"/>
          </a:xfrm>
          <a:prstGeom prst="line">
            <a:avLst/>
          </a:prstGeom>
          <a:ln w="19050" cap="rnd">
            <a:solidFill>
              <a:schemeClr val="bg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flipH="1">
            <a:off x="8143875" y="5819775"/>
            <a:ext cx="504825" cy="0"/>
          </a:xfrm>
          <a:prstGeom prst="line">
            <a:avLst/>
          </a:prstGeom>
          <a:ln w="19050" cap="rnd">
            <a:solidFill>
              <a:schemeClr val="bg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>
            <a:endCxn id="252" idx="3"/>
          </p:cNvCxnSpPr>
          <p:nvPr/>
        </p:nvCxnSpPr>
        <p:spPr>
          <a:xfrm flipV="1">
            <a:off x="7410450" y="3646119"/>
            <a:ext cx="324104" cy="325806"/>
          </a:xfrm>
          <a:prstGeom prst="line">
            <a:avLst/>
          </a:prstGeom>
          <a:ln w="19050" cap="rnd">
            <a:solidFill>
              <a:schemeClr val="bg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 flipV="1">
            <a:off x="6595222" y="3133725"/>
            <a:ext cx="110378" cy="437815"/>
          </a:xfrm>
          <a:prstGeom prst="line">
            <a:avLst/>
          </a:prstGeom>
          <a:ln w="19050" cap="rnd">
            <a:solidFill>
              <a:schemeClr val="bg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 flipH="1" flipV="1">
            <a:off x="5505450" y="3114675"/>
            <a:ext cx="85726" cy="409576"/>
          </a:xfrm>
          <a:prstGeom prst="line">
            <a:avLst/>
          </a:prstGeom>
          <a:ln w="19050" cap="rnd">
            <a:solidFill>
              <a:schemeClr val="bg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 flipH="1" flipV="1">
            <a:off x="3486150" y="5810250"/>
            <a:ext cx="529333" cy="35746"/>
          </a:xfrm>
          <a:prstGeom prst="line">
            <a:avLst/>
          </a:prstGeom>
          <a:ln w="19050" cap="rnd">
            <a:solidFill>
              <a:schemeClr val="bg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579263" y="4965047"/>
            <a:ext cx="2165303" cy="1252275"/>
            <a:chOff x="1588436" y="1294220"/>
            <a:chExt cx="2165303" cy="1252275"/>
          </a:xfrm>
        </p:grpSpPr>
        <p:sp>
          <p:nvSpPr>
            <p:cNvPr id="275" name="TextBox 274"/>
            <p:cNvSpPr txBox="1"/>
            <p:nvPr/>
          </p:nvSpPr>
          <p:spPr>
            <a:xfrm>
              <a:off x="1622305" y="1294220"/>
              <a:ext cx="21314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b="1" dirty="0" smtClean="0">
                  <a:solidFill>
                    <a:srgbClr val="FFFFFF"/>
                  </a:solidFill>
                </a:rPr>
                <a:t>Familiarity of Windows </a:t>
              </a:r>
            </a:p>
          </p:txBody>
        </p:sp>
        <p:sp>
          <p:nvSpPr>
            <p:cNvPr id="283" name="TextBox 282"/>
            <p:cNvSpPr txBox="1"/>
            <p:nvPr/>
          </p:nvSpPr>
          <p:spPr>
            <a:xfrm>
              <a:off x="1588436" y="1900164"/>
              <a:ext cx="20804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1200" smtClean="0">
                  <a:solidFill>
                    <a:srgbClr val="FFFFFF"/>
                  </a:solidFill>
                </a:rPr>
                <a:t>Temenos</a:t>
              </a:r>
              <a:r>
                <a:rPr lang="en-US" sz="1200" smtClean="0">
                  <a:solidFill>
                    <a:srgbClr val="FFFFFF"/>
                  </a:solidFill>
                </a:rPr>
                <a:t> </a:t>
              </a:r>
              <a:r>
                <a:rPr lang="en-US" sz="1200" dirty="0">
                  <a:solidFill>
                    <a:srgbClr val="FFFFFF"/>
                  </a:solidFill>
                </a:rPr>
                <a:t>uses </a:t>
              </a:r>
              <a:r>
                <a:rPr lang="en-US" sz="1200" dirty="0" smtClean="0">
                  <a:solidFill>
                    <a:srgbClr val="FFFFFF"/>
                  </a:solidFill>
                </a:rPr>
                <a:t>the </a:t>
              </a:r>
              <a:r>
                <a:rPr lang="en-US" sz="1200" dirty="0">
                  <a:solidFill>
                    <a:srgbClr val="FFFFFF"/>
                  </a:solidFill>
                </a:rPr>
                <a:t>technology that your IT department already </a:t>
              </a:r>
              <a:r>
                <a:rPr lang="en-US" sz="1200" dirty="0" smtClean="0">
                  <a:solidFill>
                    <a:srgbClr val="FFFFFF"/>
                  </a:solidFill>
                </a:rPr>
                <a:t>knows.</a:t>
              </a:r>
              <a:endParaRPr lang="en-US" sz="1200" dirty="0">
                <a:solidFill>
                  <a:srgbClr val="FFFFFF"/>
                </a:solidFill>
              </a:endParaRPr>
            </a:p>
          </p:txBody>
        </p:sp>
      </p:grpSp>
      <p:sp>
        <p:nvSpPr>
          <p:cNvPr id="276" name="TextBox 275"/>
          <p:cNvSpPr txBox="1"/>
          <p:nvPr/>
        </p:nvSpPr>
        <p:spPr>
          <a:xfrm>
            <a:off x="3101833" y="1593756"/>
            <a:ext cx="218725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FFFFFF"/>
                </a:solidFill>
              </a:rPr>
              <a:t>Infinite </a:t>
            </a:r>
            <a:r>
              <a:rPr lang="en-US" b="1" dirty="0" smtClean="0">
                <a:solidFill>
                  <a:srgbClr val="FFFFFF"/>
                </a:solidFill>
              </a:rPr>
              <a:t>scalability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rgbClr val="FFFFFF"/>
                </a:solidFill>
              </a:rPr>
              <a:t> 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284" name="TextBox 283"/>
          <p:cNvSpPr txBox="1"/>
          <p:nvPr/>
        </p:nvSpPr>
        <p:spPr>
          <a:xfrm>
            <a:off x="3101833" y="1922298"/>
            <a:ext cx="2082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200" dirty="0" smtClean="0">
                <a:solidFill>
                  <a:srgbClr val="FFFFFF"/>
                </a:solidFill>
              </a:rPr>
              <a:t>Easily </a:t>
            </a:r>
            <a:r>
              <a:rPr lang="en-US" sz="1200" dirty="0">
                <a:solidFill>
                  <a:srgbClr val="FFFFFF"/>
                </a:solidFill>
              </a:rPr>
              <a:t>scales </a:t>
            </a:r>
            <a:r>
              <a:rPr lang="en-US" sz="1200" dirty="0" smtClean="0">
                <a:solidFill>
                  <a:srgbClr val="FFFFFF"/>
                </a:solidFill>
              </a:rPr>
              <a:t>up and down as demand changes.</a:t>
            </a:r>
            <a:r>
              <a:rPr lang="en-US" sz="1200" b="1" dirty="0" smtClean="0">
                <a:solidFill>
                  <a:srgbClr val="FFFFFF"/>
                </a:solidFill>
              </a:rPr>
              <a:t>*</a:t>
            </a:r>
            <a:endParaRPr lang="en-US" sz="1200" b="1" dirty="0">
              <a:solidFill>
                <a:srgbClr val="FFFFFF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59373" y="3825018"/>
            <a:ext cx="2214323" cy="790207"/>
            <a:chOff x="3460335" y="1281113"/>
            <a:chExt cx="2214323" cy="790207"/>
          </a:xfrm>
        </p:grpSpPr>
        <p:sp>
          <p:nvSpPr>
            <p:cNvPr id="277" name="TextBox 276"/>
            <p:cNvSpPr txBox="1"/>
            <p:nvPr/>
          </p:nvSpPr>
          <p:spPr>
            <a:xfrm>
              <a:off x="3460335" y="1609655"/>
              <a:ext cx="22143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1200" dirty="0">
                  <a:solidFill>
                    <a:srgbClr val="FFFFFF"/>
                  </a:solidFill>
                </a:rPr>
                <a:t>Rapidly deploy </a:t>
              </a:r>
              <a:r>
                <a:rPr lang="en-US" sz="1200" dirty="0" smtClean="0">
                  <a:solidFill>
                    <a:srgbClr val="FFFFFF"/>
                  </a:solidFill>
                </a:rPr>
                <a:t>Temenos</a:t>
              </a:r>
              <a:r>
                <a:rPr lang="en-US" sz="1200" dirty="0" smtClean="0">
                  <a:solidFill>
                    <a:srgbClr val="FFFFFF"/>
                  </a:solidFill>
                </a:rPr>
                <a:t> </a:t>
              </a:r>
              <a:r>
                <a:rPr lang="en-US" sz="1200" dirty="0">
                  <a:solidFill>
                    <a:srgbClr val="FFFFFF"/>
                  </a:solidFill>
                </a:rPr>
                <a:t>on Azure without </a:t>
              </a:r>
              <a:r>
                <a:rPr lang="en-US" sz="1200" dirty="0" smtClean="0">
                  <a:solidFill>
                    <a:srgbClr val="FFFFFF"/>
                  </a:solidFill>
                </a:rPr>
                <a:t>worrying IT.</a:t>
              </a:r>
              <a:endParaRPr lang="en-US" sz="1200" dirty="0">
                <a:solidFill>
                  <a:srgbClr val="FFFFFF"/>
                </a:solidFill>
              </a:endParaRPr>
            </a:p>
          </p:txBody>
        </p:sp>
        <p:sp>
          <p:nvSpPr>
            <p:cNvPr id="285" name="TextBox 284"/>
            <p:cNvSpPr txBox="1"/>
            <p:nvPr/>
          </p:nvSpPr>
          <p:spPr>
            <a:xfrm>
              <a:off x="3460335" y="1281113"/>
              <a:ext cx="21872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b="1" dirty="0" smtClean="0">
                  <a:solidFill>
                    <a:srgbClr val="FFFFFF"/>
                  </a:solidFill>
                </a:rPr>
                <a:t>Speed to market</a:t>
              </a:r>
              <a:endParaRPr lang="en-US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1304074" y="2503045"/>
            <a:ext cx="2654947" cy="1075768"/>
            <a:chOff x="1036040" y="2457303"/>
            <a:chExt cx="2654947" cy="1075768"/>
          </a:xfrm>
        </p:grpSpPr>
        <p:sp>
          <p:nvSpPr>
            <p:cNvPr id="278" name="TextBox 277"/>
            <p:cNvSpPr txBox="1"/>
            <p:nvPr/>
          </p:nvSpPr>
          <p:spPr>
            <a:xfrm>
              <a:off x="1036040" y="2457303"/>
              <a:ext cx="26549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b="1" dirty="0">
                  <a:solidFill>
                    <a:srgbClr val="FFFFFF"/>
                  </a:solidFill>
                </a:rPr>
                <a:t>The only </a:t>
              </a:r>
              <a:r>
                <a:rPr lang="en-US" b="1" dirty="0" smtClean="0">
                  <a:solidFill>
                    <a:srgbClr val="FFFFFF"/>
                  </a:solidFill>
                </a:rPr>
                <a:t>enterprise-grade cloud </a:t>
              </a:r>
              <a:endParaRPr lang="en-US" b="1" dirty="0">
                <a:solidFill>
                  <a:srgbClr val="FFFFFF"/>
                </a:solidFill>
              </a:endParaRPr>
            </a:p>
          </p:txBody>
        </p:sp>
        <p:sp>
          <p:nvSpPr>
            <p:cNvPr id="286" name="TextBox 285"/>
            <p:cNvSpPr txBox="1"/>
            <p:nvPr/>
          </p:nvSpPr>
          <p:spPr>
            <a:xfrm>
              <a:off x="1036041" y="3071406"/>
              <a:ext cx="23711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1200" dirty="0" smtClean="0">
                  <a:solidFill>
                    <a:srgbClr val="FFFFFF"/>
                  </a:solidFill>
                </a:rPr>
                <a:t>Microsoft </a:t>
              </a:r>
              <a:r>
                <a:rPr lang="en-US" sz="1200" dirty="0">
                  <a:solidFill>
                    <a:srgbClr val="FFFFFF"/>
                  </a:solidFill>
                </a:rPr>
                <a:t>Azure ensures </a:t>
              </a:r>
              <a:r>
                <a:rPr lang="en-US" sz="1200" dirty="0" smtClean="0">
                  <a:solidFill>
                    <a:srgbClr val="FFFFFF"/>
                  </a:solidFill>
                </a:rPr>
                <a:t>that </a:t>
              </a:r>
              <a:r>
                <a:rPr lang="en-US" sz="1200" dirty="0" smtClean="0">
                  <a:solidFill>
                    <a:srgbClr val="FFFFFF"/>
                  </a:solidFill>
                </a:rPr>
                <a:t>Temenos® T24 data are </a:t>
              </a:r>
              <a:r>
                <a:rPr lang="en-US" sz="1200" dirty="0" smtClean="0">
                  <a:solidFill>
                    <a:srgbClr val="FFFFFF"/>
                  </a:solidFill>
                </a:rPr>
                <a:t>secure.</a:t>
              </a:r>
              <a:endParaRPr lang="en-US" sz="12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372699" y="1593756"/>
            <a:ext cx="2096404" cy="769917"/>
            <a:chOff x="630680" y="2979924"/>
            <a:chExt cx="2096404" cy="769917"/>
          </a:xfrm>
        </p:grpSpPr>
        <p:sp>
          <p:nvSpPr>
            <p:cNvPr id="279" name="TextBox 278"/>
            <p:cNvSpPr txBox="1"/>
            <p:nvPr/>
          </p:nvSpPr>
          <p:spPr>
            <a:xfrm>
              <a:off x="630680" y="2979924"/>
              <a:ext cx="20964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b="1" dirty="0">
                  <a:solidFill>
                    <a:srgbClr val="FFFFFF"/>
                  </a:solidFill>
                </a:rPr>
                <a:t>Always </a:t>
              </a:r>
              <a:r>
                <a:rPr lang="en-US" b="1" dirty="0" smtClean="0">
                  <a:solidFill>
                    <a:srgbClr val="FFFFFF"/>
                  </a:solidFill>
                </a:rPr>
                <a:t>on</a:t>
              </a:r>
              <a:endParaRPr lang="en-US" b="1" dirty="0">
                <a:solidFill>
                  <a:srgbClr val="FFFFFF"/>
                </a:solidFill>
              </a:endParaRPr>
            </a:p>
          </p:txBody>
        </p:sp>
        <p:sp>
          <p:nvSpPr>
            <p:cNvPr id="287" name="TextBox 286"/>
            <p:cNvSpPr txBox="1"/>
            <p:nvPr/>
          </p:nvSpPr>
          <p:spPr>
            <a:xfrm>
              <a:off x="632287" y="3288176"/>
              <a:ext cx="20108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1200" dirty="0" smtClean="0">
                  <a:solidFill>
                    <a:srgbClr val="FFFFFF"/>
                  </a:solidFill>
                </a:rPr>
                <a:t>Never </a:t>
              </a:r>
              <a:r>
                <a:rPr lang="en-US" sz="1200" dirty="0">
                  <a:solidFill>
                    <a:srgbClr val="FFFFFF"/>
                  </a:solidFill>
                </a:rPr>
                <a:t>miss a </a:t>
              </a:r>
              <a:r>
                <a:rPr lang="en-US" sz="1200" dirty="0" smtClean="0">
                  <a:solidFill>
                    <a:srgbClr val="FFFFFF"/>
                  </a:solidFill>
                </a:rPr>
                <a:t>beat; </a:t>
              </a:r>
              <a:r>
                <a:rPr lang="en-US" sz="1200" dirty="0">
                  <a:solidFill>
                    <a:srgbClr val="FFFFFF"/>
                  </a:solidFill>
                </a:rPr>
                <a:t>always </a:t>
              </a:r>
              <a:r>
                <a:rPr lang="en-US" sz="1200" dirty="0" smtClean="0">
                  <a:solidFill>
                    <a:srgbClr val="FFFFFF"/>
                  </a:solidFill>
                </a:rPr>
                <a:t> be </a:t>
              </a:r>
              <a:r>
                <a:rPr lang="en-US" sz="1200" dirty="0">
                  <a:solidFill>
                    <a:srgbClr val="FFFFFF"/>
                  </a:solidFill>
                </a:rPr>
                <a:t>there for your customers.</a:t>
              </a:r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8633866" y="5204479"/>
            <a:ext cx="966041" cy="966041"/>
            <a:chOff x="2574380" y="3659967"/>
            <a:chExt cx="1156771" cy="1156771"/>
          </a:xfrm>
        </p:grpSpPr>
        <p:pic>
          <p:nvPicPr>
            <p:cNvPr id="228" name="Picture 22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44775" y="3897502"/>
              <a:ext cx="835425" cy="586575"/>
            </a:xfrm>
            <a:prstGeom prst="rect">
              <a:avLst/>
            </a:prstGeom>
          </p:spPr>
        </p:pic>
        <p:sp>
          <p:nvSpPr>
            <p:cNvPr id="229" name="Oval 228"/>
            <p:cNvSpPr/>
            <p:nvPr/>
          </p:nvSpPr>
          <p:spPr>
            <a:xfrm>
              <a:off x="2574380" y="3659967"/>
              <a:ext cx="1156771" cy="1156771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9679395" y="5053218"/>
            <a:ext cx="2222427" cy="1167812"/>
            <a:chOff x="9190893" y="2975200"/>
            <a:chExt cx="2222427" cy="1167812"/>
          </a:xfrm>
        </p:grpSpPr>
        <p:sp>
          <p:nvSpPr>
            <p:cNvPr id="280" name="TextBox 279"/>
            <p:cNvSpPr txBox="1"/>
            <p:nvPr/>
          </p:nvSpPr>
          <p:spPr>
            <a:xfrm>
              <a:off x="9190893" y="2975200"/>
              <a:ext cx="22224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b="1" dirty="0" smtClean="0">
                  <a:solidFill>
                    <a:srgbClr val="FFFFFF"/>
                  </a:solidFill>
                </a:rPr>
                <a:t>Interoperability </a:t>
              </a:r>
            </a:p>
          </p:txBody>
        </p:sp>
        <p:sp>
          <p:nvSpPr>
            <p:cNvPr id="288" name="TextBox 287"/>
            <p:cNvSpPr txBox="1"/>
            <p:nvPr/>
          </p:nvSpPr>
          <p:spPr>
            <a:xfrm>
              <a:off x="9190894" y="3312015"/>
              <a:ext cx="20196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1200" dirty="0" smtClean="0">
                  <a:solidFill>
                    <a:srgbClr val="FFFFFF"/>
                  </a:solidFill>
                </a:rPr>
                <a:t>Integrates </a:t>
              </a:r>
              <a:r>
                <a:rPr lang="en-US" sz="1200" dirty="0">
                  <a:solidFill>
                    <a:srgbClr val="FFFFFF"/>
                  </a:solidFill>
                </a:rPr>
                <a:t>seamlessly with your </a:t>
              </a:r>
              <a:r>
                <a:rPr lang="en-US" sz="1200" dirty="0" smtClean="0">
                  <a:solidFill>
                    <a:srgbClr val="FFFFFF"/>
                  </a:solidFill>
                </a:rPr>
                <a:t> existing back-end systems and marketing investments.</a:t>
              </a:r>
              <a:endParaRPr lang="en-US" sz="12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660985" y="2587476"/>
            <a:ext cx="2721390" cy="798480"/>
            <a:chOff x="3460335" y="2975199"/>
            <a:chExt cx="2721390" cy="798480"/>
          </a:xfrm>
        </p:grpSpPr>
        <p:sp>
          <p:nvSpPr>
            <p:cNvPr id="281" name="TextBox 280"/>
            <p:cNvSpPr txBox="1"/>
            <p:nvPr/>
          </p:nvSpPr>
          <p:spPr>
            <a:xfrm>
              <a:off x="3460335" y="2975199"/>
              <a:ext cx="2354312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1800"/>
                </a:spcBef>
              </a:pPr>
              <a:r>
                <a:rPr lang="en-US" b="1" dirty="0">
                  <a:solidFill>
                    <a:srgbClr val="FFFFFF"/>
                  </a:solidFill>
                </a:rPr>
                <a:t>Accident p</a:t>
              </a:r>
              <a:r>
                <a:rPr lang="en-US" b="1" dirty="0" smtClean="0">
                  <a:solidFill>
                    <a:srgbClr val="FFFFFF"/>
                  </a:solidFill>
                </a:rPr>
                <a:t>rotection</a:t>
              </a:r>
            </a:p>
            <a:p>
              <a:pPr>
                <a:spcBef>
                  <a:spcPts val="600"/>
                </a:spcBef>
              </a:pPr>
              <a:r>
                <a:rPr lang="en-US" dirty="0" smtClean="0">
                  <a:solidFill>
                    <a:srgbClr val="FFFFFF"/>
                  </a:solidFill>
                </a:rPr>
                <a:t> 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289" name="TextBox 288"/>
            <p:cNvSpPr txBox="1"/>
            <p:nvPr/>
          </p:nvSpPr>
          <p:spPr>
            <a:xfrm>
              <a:off x="3460335" y="3312014"/>
              <a:ext cx="27213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1200" dirty="0" smtClean="0">
                  <a:solidFill>
                    <a:srgbClr val="FFFFFF"/>
                  </a:solidFill>
                </a:rPr>
                <a:t>Reliable and redundant </a:t>
              </a:r>
              <a:r>
                <a:rPr lang="en-US" sz="1200" dirty="0">
                  <a:solidFill>
                    <a:srgbClr val="FFFFFF"/>
                  </a:solidFill>
                </a:rPr>
                <a:t>copies of your data and automatic </a:t>
              </a:r>
              <a:r>
                <a:rPr lang="en-US" sz="1200" dirty="0" smtClean="0">
                  <a:solidFill>
                    <a:srgbClr val="FFFFFF"/>
                  </a:solidFill>
                </a:rPr>
                <a:t>failover protection.</a:t>
              </a:r>
              <a:endParaRPr lang="en-US" sz="12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9518835" y="3825018"/>
            <a:ext cx="2163813" cy="788206"/>
            <a:chOff x="6248399" y="2975200"/>
            <a:chExt cx="2163813" cy="788206"/>
          </a:xfrm>
        </p:grpSpPr>
        <p:sp>
          <p:nvSpPr>
            <p:cNvPr id="282" name="TextBox 281"/>
            <p:cNvSpPr txBox="1"/>
            <p:nvPr/>
          </p:nvSpPr>
          <p:spPr>
            <a:xfrm>
              <a:off x="6248399" y="2975200"/>
              <a:ext cx="21638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b="1" dirty="0" smtClean="0">
                  <a:solidFill>
                    <a:srgbClr val="FFFFFF"/>
                  </a:solidFill>
                </a:rPr>
                <a:t>Pay-as-you-go</a:t>
              </a:r>
              <a:endParaRPr lang="en-US" b="1" dirty="0">
                <a:solidFill>
                  <a:srgbClr val="FFFFFF"/>
                </a:solidFill>
              </a:endParaRPr>
            </a:p>
          </p:txBody>
        </p:sp>
        <p:sp>
          <p:nvSpPr>
            <p:cNvPr id="290" name="TextBox 289"/>
            <p:cNvSpPr txBox="1"/>
            <p:nvPr/>
          </p:nvSpPr>
          <p:spPr>
            <a:xfrm>
              <a:off x="6248399" y="3301741"/>
              <a:ext cx="21492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1200" dirty="0" smtClean="0">
                  <a:solidFill>
                    <a:srgbClr val="FFFFFF"/>
                  </a:solidFill>
                </a:rPr>
                <a:t>Only </a:t>
              </a:r>
              <a:r>
                <a:rPr lang="en-US" sz="1200" dirty="0">
                  <a:solidFill>
                    <a:srgbClr val="FFFFFF"/>
                  </a:solidFill>
                </a:rPr>
                <a:t>pay for </a:t>
              </a:r>
              <a:r>
                <a:rPr lang="en-US" sz="1200" dirty="0" smtClean="0">
                  <a:solidFill>
                    <a:srgbClr val="FFFFFF"/>
                  </a:solidFill>
                </a:rPr>
                <a:t>the power and  capacity you’re using.</a:t>
              </a:r>
              <a:r>
                <a:rPr lang="en-US" sz="1200" b="1" dirty="0" smtClean="0">
                  <a:solidFill>
                    <a:srgbClr val="FFFFFF"/>
                  </a:solidFill>
                </a:rPr>
                <a:t>*</a:t>
              </a:r>
              <a:endParaRPr lang="en-US" sz="1200" b="1" dirty="0">
                <a:solidFill>
                  <a:srgbClr val="FFFFFF"/>
                </a:solidFill>
              </a:endParaRPr>
            </a:p>
          </p:txBody>
        </p:sp>
      </p:grpSp>
      <p:pic>
        <p:nvPicPr>
          <p:cNvPr id="61" name="Picture 60"/>
          <p:cNvPicPr>
            <a:picLocks noChangeAspect="1"/>
          </p:cNvPicPr>
          <p:nvPr/>
        </p:nvPicPr>
        <p:blipFill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915" y="3906661"/>
            <a:ext cx="2894170" cy="1953834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540975" y="5204479"/>
            <a:ext cx="966041" cy="966041"/>
            <a:chOff x="2378447" y="5318176"/>
            <a:chExt cx="1109519" cy="1109519"/>
          </a:xfrm>
        </p:grpSpPr>
        <p:sp>
          <p:nvSpPr>
            <p:cNvPr id="212" name="Oval 211"/>
            <p:cNvSpPr/>
            <p:nvPr/>
          </p:nvSpPr>
          <p:spPr>
            <a:xfrm>
              <a:off x="2378447" y="5318176"/>
              <a:ext cx="1109519" cy="1109519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62" name="Picture 61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1" r="1153" b="-4317"/>
            <a:stretch/>
          </p:blipFill>
          <p:spPr>
            <a:xfrm>
              <a:off x="2648336" y="5579438"/>
              <a:ext cx="569741" cy="586995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3659349" y="2821551"/>
            <a:ext cx="966041" cy="966041"/>
            <a:chOff x="3573021" y="2792373"/>
            <a:chExt cx="1109519" cy="1109519"/>
          </a:xfrm>
        </p:grpSpPr>
        <p:sp>
          <p:nvSpPr>
            <p:cNvPr id="254" name="Oval 253"/>
            <p:cNvSpPr/>
            <p:nvPr/>
          </p:nvSpPr>
          <p:spPr>
            <a:xfrm>
              <a:off x="3573021" y="2792373"/>
              <a:ext cx="1109519" cy="1109519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4" cstate="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3094" y="3118734"/>
              <a:ext cx="648423" cy="437746"/>
            </a:xfrm>
            <a:prstGeom prst="rect">
              <a:avLst/>
            </a:prstGeom>
          </p:spPr>
        </p:pic>
      </p:grpSp>
      <p:grpSp>
        <p:nvGrpSpPr>
          <p:cNvPr id="16" name="Group 15"/>
          <p:cNvGrpSpPr/>
          <p:nvPr/>
        </p:nvGrpSpPr>
        <p:grpSpPr>
          <a:xfrm>
            <a:off x="6343259" y="2169926"/>
            <a:ext cx="966041" cy="966041"/>
            <a:chOff x="6256931" y="2140748"/>
            <a:chExt cx="1109519" cy="1109519"/>
          </a:xfrm>
        </p:grpSpPr>
        <p:sp>
          <p:nvSpPr>
            <p:cNvPr id="214" name="Oval 213"/>
            <p:cNvSpPr/>
            <p:nvPr/>
          </p:nvSpPr>
          <p:spPr>
            <a:xfrm>
              <a:off x="6256931" y="2140748"/>
              <a:ext cx="1109519" cy="1109519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593053" y="2451574"/>
              <a:ext cx="467901" cy="505839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4898502" y="2141351"/>
            <a:ext cx="966041" cy="966041"/>
            <a:chOff x="4812174" y="2112173"/>
            <a:chExt cx="1109519" cy="1109519"/>
          </a:xfrm>
        </p:grpSpPr>
        <p:sp>
          <p:nvSpPr>
            <p:cNvPr id="256" name="Oval 255"/>
            <p:cNvSpPr/>
            <p:nvPr/>
          </p:nvSpPr>
          <p:spPr>
            <a:xfrm>
              <a:off x="4812174" y="2112173"/>
              <a:ext cx="1109519" cy="1109519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115205" y="2415204"/>
              <a:ext cx="503456" cy="503456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7593081" y="2821551"/>
            <a:ext cx="966041" cy="966041"/>
            <a:chOff x="7697253" y="2868573"/>
            <a:chExt cx="1109519" cy="1109519"/>
          </a:xfrm>
        </p:grpSpPr>
        <p:sp>
          <p:nvSpPr>
            <p:cNvPr id="252" name="Oval 251"/>
            <p:cNvSpPr/>
            <p:nvPr/>
          </p:nvSpPr>
          <p:spPr>
            <a:xfrm>
              <a:off x="7697253" y="2868573"/>
              <a:ext cx="1109519" cy="1109519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016546" y="3126819"/>
              <a:ext cx="470933" cy="593027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8439150" y="3868220"/>
            <a:ext cx="966041" cy="966041"/>
            <a:chOff x="8371872" y="4067642"/>
            <a:chExt cx="1109519" cy="1109519"/>
          </a:xfrm>
        </p:grpSpPr>
        <p:sp>
          <p:nvSpPr>
            <p:cNvPr id="258" name="Oval 257"/>
            <p:cNvSpPr/>
            <p:nvPr/>
          </p:nvSpPr>
          <p:spPr>
            <a:xfrm>
              <a:off x="8371872" y="4067642"/>
              <a:ext cx="1109519" cy="1109519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flipH="1">
              <a:off x="8648218" y="4437613"/>
              <a:ext cx="556827" cy="369576"/>
            </a:xfrm>
            <a:prstGeom prst="rect">
              <a:avLst/>
            </a:prstGeom>
          </p:spPr>
        </p:pic>
      </p:grpSp>
      <p:grpSp>
        <p:nvGrpSpPr>
          <p:cNvPr id="5" name="Group 4"/>
          <p:cNvGrpSpPr/>
          <p:nvPr/>
        </p:nvGrpSpPr>
        <p:grpSpPr>
          <a:xfrm>
            <a:off x="2846202" y="3896795"/>
            <a:ext cx="966041" cy="966041"/>
            <a:chOff x="2664624" y="4029542"/>
            <a:chExt cx="1109519" cy="1109519"/>
          </a:xfrm>
        </p:grpSpPr>
        <p:sp>
          <p:nvSpPr>
            <p:cNvPr id="233" name="Oval 232"/>
            <p:cNvSpPr/>
            <p:nvPr/>
          </p:nvSpPr>
          <p:spPr>
            <a:xfrm>
              <a:off x="2664624" y="4029542"/>
              <a:ext cx="1109519" cy="1109519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848036" y="4212954"/>
              <a:ext cx="742694" cy="742694"/>
            </a:xfrm>
            <a:prstGeom prst="rect">
              <a:avLst/>
            </a:prstGeom>
          </p:spPr>
        </p:pic>
      </p:grpSp>
      <p:grpSp>
        <p:nvGrpSpPr>
          <p:cNvPr id="21" name="Group 4"/>
          <p:cNvGrpSpPr>
            <a:grpSpLocks noChangeAspect="1"/>
          </p:cNvGrpSpPr>
          <p:nvPr/>
        </p:nvGrpSpPr>
        <p:grpSpPr bwMode="auto">
          <a:xfrm>
            <a:off x="6720947" y="3780368"/>
            <a:ext cx="590550" cy="593725"/>
            <a:chOff x="3599" y="3192"/>
            <a:chExt cx="372" cy="374"/>
          </a:xfrm>
          <a:noFill/>
        </p:grpSpPr>
        <p:sp>
          <p:nvSpPr>
            <p:cNvPr id="26" name="Freeform 8"/>
            <p:cNvSpPr>
              <a:spLocks noEditPoints="1"/>
            </p:cNvSpPr>
            <p:nvPr/>
          </p:nvSpPr>
          <p:spPr bwMode="auto">
            <a:xfrm>
              <a:off x="3599" y="3192"/>
              <a:ext cx="372" cy="373"/>
            </a:xfrm>
            <a:custGeom>
              <a:avLst/>
              <a:gdLst>
                <a:gd name="T0" fmla="*/ 29 w 202"/>
                <a:gd name="T1" fmla="*/ 101 h 203"/>
                <a:gd name="T2" fmla="*/ 102 w 202"/>
                <a:gd name="T3" fmla="*/ 27 h 203"/>
                <a:gd name="T4" fmla="*/ 176 w 202"/>
                <a:gd name="T5" fmla="*/ 101 h 203"/>
                <a:gd name="T6" fmla="*/ 102 w 202"/>
                <a:gd name="T7" fmla="*/ 175 h 203"/>
                <a:gd name="T8" fmla="*/ 29 w 202"/>
                <a:gd name="T9" fmla="*/ 101 h 203"/>
                <a:gd name="T10" fmla="*/ 0 w 202"/>
                <a:gd name="T11" fmla="*/ 102 h 203"/>
                <a:gd name="T12" fmla="*/ 101 w 202"/>
                <a:gd name="T13" fmla="*/ 203 h 203"/>
                <a:gd name="T14" fmla="*/ 202 w 202"/>
                <a:gd name="T15" fmla="*/ 102 h 203"/>
                <a:gd name="T16" fmla="*/ 202 w 202"/>
                <a:gd name="T17" fmla="*/ 102 h 203"/>
                <a:gd name="T18" fmla="*/ 101 w 202"/>
                <a:gd name="T19" fmla="*/ 0 h 203"/>
                <a:gd name="T20" fmla="*/ 0 w 202"/>
                <a:gd name="T21" fmla="*/ 102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2" h="203">
                  <a:moveTo>
                    <a:pt x="29" y="101"/>
                  </a:moveTo>
                  <a:cubicBezTo>
                    <a:pt x="29" y="60"/>
                    <a:pt x="61" y="27"/>
                    <a:pt x="102" y="27"/>
                  </a:cubicBezTo>
                  <a:cubicBezTo>
                    <a:pt x="143" y="27"/>
                    <a:pt x="176" y="60"/>
                    <a:pt x="176" y="101"/>
                  </a:cubicBezTo>
                  <a:cubicBezTo>
                    <a:pt x="176" y="142"/>
                    <a:pt x="143" y="175"/>
                    <a:pt x="102" y="175"/>
                  </a:cubicBezTo>
                  <a:cubicBezTo>
                    <a:pt x="61" y="175"/>
                    <a:pt x="29" y="142"/>
                    <a:pt x="29" y="101"/>
                  </a:cubicBezTo>
                  <a:moveTo>
                    <a:pt x="0" y="102"/>
                  </a:moveTo>
                  <a:cubicBezTo>
                    <a:pt x="0" y="158"/>
                    <a:pt x="46" y="203"/>
                    <a:pt x="101" y="203"/>
                  </a:cubicBezTo>
                  <a:cubicBezTo>
                    <a:pt x="157" y="203"/>
                    <a:pt x="202" y="158"/>
                    <a:pt x="202" y="102"/>
                  </a:cubicBezTo>
                  <a:cubicBezTo>
                    <a:pt x="202" y="102"/>
                    <a:pt x="202" y="102"/>
                    <a:pt x="202" y="102"/>
                  </a:cubicBezTo>
                  <a:cubicBezTo>
                    <a:pt x="202" y="46"/>
                    <a:pt x="157" y="0"/>
                    <a:pt x="101" y="0"/>
                  </a:cubicBezTo>
                  <a:cubicBezTo>
                    <a:pt x="46" y="0"/>
                    <a:pt x="0" y="46"/>
                    <a:pt x="0" y="10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" name="Freeform 9"/>
            <p:cNvSpPr>
              <a:spLocks/>
            </p:cNvSpPr>
            <p:nvPr/>
          </p:nvSpPr>
          <p:spPr bwMode="auto">
            <a:xfrm>
              <a:off x="3971" y="3378"/>
              <a:ext cx="0" cy="1"/>
            </a:xfrm>
            <a:custGeom>
              <a:avLst/>
              <a:gdLst>
                <a:gd name="T0" fmla="*/ 0 h 1"/>
                <a:gd name="T1" fmla="*/ 1 h 1"/>
                <a:gd name="T2" fmla="*/ 1 h 1"/>
                <a:gd name="T3" fmla="*/ 1 h 1"/>
                <a:gd name="T4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8" name="Oval 10"/>
            <p:cNvSpPr>
              <a:spLocks noChangeArrowheads="1"/>
            </p:cNvSpPr>
            <p:nvPr/>
          </p:nvSpPr>
          <p:spPr bwMode="auto">
            <a:xfrm>
              <a:off x="3785" y="3565"/>
              <a:ext cx="1" cy="1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9" name="Freeform 12"/>
            <p:cNvSpPr>
              <a:spLocks/>
            </p:cNvSpPr>
            <p:nvPr/>
          </p:nvSpPr>
          <p:spPr bwMode="auto">
            <a:xfrm>
              <a:off x="3661" y="3412"/>
              <a:ext cx="240" cy="105"/>
            </a:xfrm>
            <a:custGeom>
              <a:avLst/>
              <a:gdLst>
                <a:gd name="T0" fmla="*/ 0 w 130"/>
                <a:gd name="T1" fmla="*/ 0 h 57"/>
                <a:gd name="T2" fmla="*/ 59 w 130"/>
                <a:gd name="T3" fmla="*/ 52 h 57"/>
                <a:gd name="T4" fmla="*/ 130 w 130"/>
                <a:gd name="T5" fmla="*/ 16 h 57"/>
                <a:gd name="T6" fmla="*/ 117 w 130"/>
                <a:gd name="T7" fmla="*/ 8 h 57"/>
                <a:gd name="T8" fmla="*/ 62 w 130"/>
                <a:gd name="T9" fmla="*/ 40 h 57"/>
                <a:gd name="T10" fmla="*/ 0 w 130"/>
                <a:gd name="T11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57">
                  <a:moveTo>
                    <a:pt x="0" y="0"/>
                  </a:moveTo>
                  <a:cubicBezTo>
                    <a:pt x="0" y="0"/>
                    <a:pt x="12" y="47"/>
                    <a:pt x="59" y="52"/>
                  </a:cubicBezTo>
                  <a:cubicBezTo>
                    <a:pt x="106" y="57"/>
                    <a:pt x="130" y="16"/>
                    <a:pt x="130" y="16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7" y="8"/>
                    <a:pt x="97" y="41"/>
                    <a:pt x="62" y="40"/>
                  </a:cubicBezTo>
                  <a:cubicBezTo>
                    <a:pt x="27" y="39"/>
                    <a:pt x="10" y="18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" name="Freeform 13"/>
            <p:cNvSpPr>
              <a:spLocks/>
            </p:cNvSpPr>
            <p:nvPr/>
          </p:nvSpPr>
          <p:spPr bwMode="auto">
            <a:xfrm>
              <a:off x="3661" y="3412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1" name="Freeform 14"/>
            <p:cNvSpPr>
              <a:spLocks/>
            </p:cNvSpPr>
            <p:nvPr/>
          </p:nvSpPr>
          <p:spPr bwMode="auto">
            <a:xfrm>
              <a:off x="3901" y="3442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25" name="Freeform 16"/>
            <p:cNvSpPr>
              <a:spLocks/>
            </p:cNvSpPr>
            <p:nvPr/>
          </p:nvSpPr>
          <p:spPr bwMode="auto">
            <a:xfrm>
              <a:off x="3698" y="3368"/>
              <a:ext cx="223" cy="118"/>
            </a:xfrm>
            <a:custGeom>
              <a:avLst/>
              <a:gdLst>
                <a:gd name="T0" fmla="*/ 96 w 121"/>
                <a:gd name="T1" fmla="*/ 1 h 64"/>
                <a:gd name="T2" fmla="*/ 59 w 121"/>
                <a:gd name="T3" fmla="*/ 51 h 64"/>
                <a:gd name="T4" fmla="*/ 0 w 121"/>
                <a:gd name="T5" fmla="*/ 45 h 64"/>
                <a:gd name="T6" fmla="*/ 5 w 121"/>
                <a:gd name="T7" fmla="*/ 51 h 64"/>
                <a:gd name="T8" fmla="*/ 42 w 121"/>
                <a:gd name="T9" fmla="*/ 63 h 64"/>
                <a:gd name="T10" fmla="*/ 96 w 121"/>
                <a:gd name="T11" fmla="*/ 31 h 64"/>
                <a:gd name="T12" fmla="*/ 96 w 121"/>
                <a:gd name="T13" fmla="*/ 30 h 64"/>
                <a:gd name="T14" fmla="*/ 98 w 121"/>
                <a:gd name="T15" fmla="*/ 31 h 64"/>
                <a:gd name="T16" fmla="*/ 110 w 121"/>
                <a:gd name="T17" fmla="*/ 38 h 64"/>
                <a:gd name="T18" fmla="*/ 118 w 121"/>
                <a:gd name="T19" fmla="*/ 0 h 64"/>
                <a:gd name="T20" fmla="*/ 96 w 121"/>
                <a:gd name="T21" fmla="*/ 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1" h="64">
                  <a:moveTo>
                    <a:pt x="96" y="1"/>
                  </a:moveTo>
                  <a:cubicBezTo>
                    <a:pt x="96" y="1"/>
                    <a:pt x="98" y="33"/>
                    <a:pt x="59" y="51"/>
                  </a:cubicBezTo>
                  <a:cubicBezTo>
                    <a:pt x="43" y="59"/>
                    <a:pt x="16" y="58"/>
                    <a:pt x="0" y="45"/>
                  </a:cubicBezTo>
                  <a:cubicBezTo>
                    <a:pt x="0" y="45"/>
                    <a:pt x="1" y="47"/>
                    <a:pt x="5" y="51"/>
                  </a:cubicBezTo>
                  <a:cubicBezTo>
                    <a:pt x="15" y="58"/>
                    <a:pt x="28" y="62"/>
                    <a:pt x="42" y="63"/>
                  </a:cubicBezTo>
                  <a:cubicBezTo>
                    <a:pt x="76" y="64"/>
                    <a:pt x="95" y="32"/>
                    <a:pt x="96" y="31"/>
                  </a:cubicBezTo>
                  <a:cubicBezTo>
                    <a:pt x="96" y="30"/>
                    <a:pt x="96" y="30"/>
                    <a:pt x="96" y="30"/>
                  </a:cubicBezTo>
                  <a:cubicBezTo>
                    <a:pt x="98" y="31"/>
                    <a:pt x="98" y="31"/>
                    <a:pt x="98" y="31"/>
                  </a:cubicBezTo>
                  <a:cubicBezTo>
                    <a:pt x="110" y="38"/>
                    <a:pt x="110" y="38"/>
                    <a:pt x="110" y="38"/>
                  </a:cubicBezTo>
                  <a:cubicBezTo>
                    <a:pt x="121" y="20"/>
                    <a:pt x="118" y="0"/>
                    <a:pt x="118" y="0"/>
                  </a:cubicBezTo>
                  <a:cubicBezTo>
                    <a:pt x="96" y="1"/>
                    <a:pt x="96" y="1"/>
                    <a:pt x="96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27" name="Freeform 17"/>
            <p:cNvSpPr>
              <a:spLocks/>
            </p:cNvSpPr>
            <p:nvPr/>
          </p:nvSpPr>
          <p:spPr bwMode="auto">
            <a:xfrm>
              <a:off x="3698" y="345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30" name="Freeform 19"/>
            <p:cNvSpPr>
              <a:spLocks/>
            </p:cNvSpPr>
            <p:nvPr/>
          </p:nvSpPr>
          <p:spPr bwMode="auto">
            <a:xfrm>
              <a:off x="3753" y="3300"/>
              <a:ext cx="162" cy="171"/>
            </a:xfrm>
            <a:custGeom>
              <a:avLst/>
              <a:gdLst>
                <a:gd name="T0" fmla="*/ 47 w 88"/>
                <a:gd name="T1" fmla="*/ 16 h 93"/>
                <a:gd name="T2" fmla="*/ 49 w 88"/>
                <a:gd name="T3" fmla="*/ 58 h 93"/>
                <a:gd name="T4" fmla="*/ 22 w 88"/>
                <a:gd name="T5" fmla="*/ 83 h 93"/>
                <a:gd name="T6" fmla="*/ 0 w 88"/>
                <a:gd name="T7" fmla="*/ 90 h 93"/>
                <a:gd name="T8" fmla="*/ 31 w 88"/>
                <a:gd name="T9" fmla="*/ 85 h 93"/>
                <a:gd name="T10" fmla="*/ 63 w 88"/>
                <a:gd name="T11" fmla="*/ 36 h 93"/>
                <a:gd name="T12" fmla="*/ 63 w 88"/>
                <a:gd name="T13" fmla="*/ 34 h 93"/>
                <a:gd name="T14" fmla="*/ 65 w 88"/>
                <a:gd name="T15" fmla="*/ 34 h 93"/>
                <a:gd name="T16" fmla="*/ 88 w 88"/>
                <a:gd name="T17" fmla="*/ 34 h 93"/>
                <a:gd name="T18" fmla="*/ 73 w 88"/>
                <a:gd name="T19" fmla="*/ 0 h 93"/>
                <a:gd name="T20" fmla="*/ 47 w 88"/>
                <a:gd name="T21" fmla="*/ 16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8" h="93">
                  <a:moveTo>
                    <a:pt x="47" y="16"/>
                  </a:moveTo>
                  <a:cubicBezTo>
                    <a:pt x="47" y="16"/>
                    <a:pt x="64" y="29"/>
                    <a:pt x="49" y="58"/>
                  </a:cubicBezTo>
                  <a:cubicBezTo>
                    <a:pt x="44" y="68"/>
                    <a:pt x="33" y="79"/>
                    <a:pt x="22" y="83"/>
                  </a:cubicBezTo>
                  <a:cubicBezTo>
                    <a:pt x="10" y="89"/>
                    <a:pt x="0" y="90"/>
                    <a:pt x="0" y="90"/>
                  </a:cubicBezTo>
                  <a:cubicBezTo>
                    <a:pt x="2" y="90"/>
                    <a:pt x="14" y="93"/>
                    <a:pt x="31" y="85"/>
                  </a:cubicBezTo>
                  <a:cubicBezTo>
                    <a:pt x="64" y="70"/>
                    <a:pt x="63" y="37"/>
                    <a:pt x="63" y="36"/>
                  </a:cubicBezTo>
                  <a:cubicBezTo>
                    <a:pt x="63" y="34"/>
                    <a:pt x="63" y="34"/>
                    <a:pt x="63" y="34"/>
                  </a:cubicBezTo>
                  <a:cubicBezTo>
                    <a:pt x="65" y="34"/>
                    <a:pt x="65" y="34"/>
                    <a:pt x="65" y="34"/>
                  </a:cubicBezTo>
                  <a:cubicBezTo>
                    <a:pt x="88" y="34"/>
                    <a:pt x="88" y="34"/>
                    <a:pt x="88" y="34"/>
                  </a:cubicBezTo>
                  <a:cubicBezTo>
                    <a:pt x="87" y="16"/>
                    <a:pt x="73" y="0"/>
                    <a:pt x="73" y="0"/>
                  </a:cubicBezTo>
                  <a:cubicBezTo>
                    <a:pt x="47" y="16"/>
                    <a:pt x="47" y="16"/>
                    <a:pt x="47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31" name="Rectangle 20"/>
            <p:cNvSpPr>
              <a:spLocks noChangeArrowheads="1"/>
            </p:cNvSpPr>
            <p:nvPr/>
          </p:nvSpPr>
          <p:spPr bwMode="auto">
            <a:xfrm>
              <a:off x="3888" y="330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32" name="Freeform 21"/>
            <p:cNvSpPr>
              <a:spLocks/>
            </p:cNvSpPr>
            <p:nvPr/>
          </p:nvSpPr>
          <p:spPr bwMode="auto">
            <a:xfrm>
              <a:off x="3888" y="330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34" name="Rectangle 22"/>
            <p:cNvSpPr>
              <a:spLocks noChangeArrowheads="1"/>
            </p:cNvSpPr>
            <p:nvPr/>
          </p:nvSpPr>
          <p:spPr bwMode="auto">
            <a:xfrm>
              <a:off x="3753" y="3466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35" name="Freeform 23"/>
            <p:cNvSpPr>
              <a:spLocks/>
            </p:cNvSpPr>
            <p:nvPr/>
          </p:nvSpPr>
          <p:spPr bwMode="auto">
            <a:xfrm>
              <a:off x="3753" y="346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pic>
        <p:nvPicPr>
          <p:cNvPr id="237" name="Picture 23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57242" y="4515000"/>
            <a:ext cx="1028056" cy="1034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652543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us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Thomas Kurishingal </a:t>
            </a:r>
          </a:p>
          <a:p>
            <a:r>
              <a:rPr lang="en-GB" dirty="0"/>
              <a:t>tkurishingal@temenos.com</a:t>
            </a:r>
          </a:p>
          <a:p>
            <a:endParaRPr lang="en-GB" dirty="0"/>
          </a:p>
        </p:txBody>
      </p:sp>
      <p:pic>
        <p:nvPicPr>
          <p:cNvPr id="18" name="Picture Placeholder 17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" r="353"/>
          <a:stretch>
            <a:fillRect/>
          </a:stretch>
        </p:blipFill>
        <p:spPr>
          <a:xfrm>
            <a:off x="480000" y="1299247"/>
            <a:ext cx="3598333" cy="1511725"/>
          </a:xfrm>
        </p:spPr>
      </p:pic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www.temenos.com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 smtClean="0"/>
              <a:t>Ulrich Eitler</a:t>
            </a:r>
          </a:p>
          <a:p>
            <a:r>
              <a:rPr lang="en-GB" dirty="0" smtClean="0">
                <a:hlinkClick r:id="rId3"/>
              </a:rPr>
              <a:t>Ulrich.Eitler@microsoft.com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partners@temenos.com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28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enos">
  <a:themeElements>
    <a:clrScheme name="Temenos 4">
      <a:dk1>
        <a:srgbClr val="005294"/>
      </a:dk1>
      <a:lt1>
        <a:srgbClr val="FFFFFF"/>
      </a:lt1>
      <a:dk2>
        <a:srgbClr val="000000"/>
      </a:dk2>
      <a:lt2>
        <a:srgbClr val="FFFFFF"/>
      </a:lt2>
      <a:accent1>
        <a:srgbClr val="0F2850"/>
      </a:accent1>
      <a:accent2>
        <a:srgbClr val="7ED0E0"/>
      </a:accent2>
      <a:accent3>
        <a:srgbClr val="717074"/>
      </a:accent3>
      <a:accent4>
        <a:srgbClr val="B9D714"/>
      </a:accent4>
      <a:accent5>
        <a:srgbClr val="C7C6CA"/>
      </a:accent5>
      <a:accent6>
        <a:srgbClr val="FF7800"/>
      </a:accent6>
      <a:hlink>
        <a:srgbClr val="005294"/>
      </a:hlink>
      <a:folHlink>
        <a:srgbClr val="37B6C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Temenos">
  <a:themeElements>
    <a:clrScheme name="Temenos 4">
      <a:dk1>
        <a:srgbClr val="005294"/>
      </a:dk1>
      <a:lt1>
        <a:srgbClr val="FFFFFF"/>
      </a:lt1>
      <a:dk2>
        <a:srgbClr val="000000"/>
      </a:dk2>
      <a:lt2>
        <a:srgbClr val="FFFFFF"/>
      </a:lt2>
      <a:accent1>
        <a:srgbClr val="0F2850"/>
      </a:accent1>
      <a:accent2>
        <a:srgbClr val="7ED0E0"/>
      </a:accent2>
      <a:accent3>
        <a:srgbClr val="717074"/>
      </a:accent3>
      <a:accent4>
        <a:srgbClr val="B9D714"/>
      </a:accent4>
      <a:accent5>
        <a:srgbClr val="C7C6CA"/>
      </a:accent5>
      <a:accent6>
        <a:srgbClr val="FF7800"/>
      </a:accent6>
      <a:hlink>
        <a:srgbClr val="005294"/>
      </a:hlink>
      <a:folHlink>
        <a:srgbClr val="37B6C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Temenos">
  <a:themeElements>
    <a:clrScheme name="Temenos 4">
      <a:dk1>
        <a:srgbClr val="005294"/>
      </a:dk1>
      <a:lt1>
        <a:srgbClr val="FFFFFF"/>
      </a:lt1>
      <a:dk2>
        <a:srgbClr val="000000"/>
      </a:dk2>
      <a:lt2>
        <a:srgbClr val="FFFFFF"/>
      </a:lt2>
      <a:accent1>
        <a:srgbClr val="0F2850"/>
      </a:accent1>
      <a:accent2>
        <a:srgbClr val="7ED0E0"/>
      </a:accent2>
      <a:accent3>
        <a:srgbClr val="717074"/>
      </a:accent3>
      <a:accent4>
        <a:srgbClr val="B9D714"/>
      </a:accent4>
      <a:accent5>
        <a:srgbClr val="C7C6CA"/>
      </a:accent5>
      <a:accent6>
        <a:srgbClr val="FF7800"/>
      </a:accent6>
      <a:hlink>
        <a:srgbClr val="005294"/>
      </a:hlink>
      <a:folHlink>
        <a:srgbClr val="37B6C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Temenos">
  <a:themeElements>
    <a:clrScheme name="Temenos 4">
      <a:dk1>
        <a:srgbClr val="005294"/>
      </a:dk1>
      <a:lt1>
        <a:srgbClr val="FFFFFF"/>
      </a:lt1>
      <a:dk2>
        <a:srgbClr val="000000"/>
      </a:dk2>
      <a:lt2>
        <a:srgbClr val="FFFFFF"/>
      </a:lt2>
      <a:accent1>
        <a:srgbClr val="0F2850"/>
      </a:accent1>
      <a:accent2>
        <a:srgbClr val="7ED0E0"/>
      </a:accent2>
      <a:accent3>
        <a:srgbClr val="717074"/>
      </a:accent3>
      <a:accent4>
        <a:srgbClr val="B9D714"/>
      </a:accent4>
      <a:accent5>
        <a:srgbClr val="C7C6CA"/>
      </a:accent5>
      <a:accent6>
        <a:srgbClr val="FF7800"/>
      </a:accent6>
      <a:hlink>
        <a:srgbClr val="005294"/>
      </a:hlink>
      <a:folHlink>
        <a:srgbClr val="37B6C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Custom 20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25687"/>
      </a:accent1>
      <a:accent2>
        <a:srgbClr val="651F76"/>
      </a:accent2>
      <a:accent3>
        <a:srgbClr val="008998"/>
      </a:accent3>
      <a:accent4>
        <a:srgbClr val="EF8200"/>
      </a:accent4>
      <a:accent5>
        <a:srgbClr val="DC291E"/>
      </a:accent5>
      <a:accent6>
        <a:srgbClr val="9FA4A6"/>
      </a:accent6>
      <a:hlink>
        <a:srgbClr val="125687"/>
      </a:hlink>
      <a:folHlink>
        <a:srgbClr val="9FA4A6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56B5969AA1BC49BB3A960EF97BEDD6" ma:contentTypeVersion="9" ma:contentTypeDescription="Create a new document." ma:contentTypeScope="" ma:versionID="bb87a6a81829f858ad895440b91f2761">
  <xsd:schema xmlns:xsd="http://www.w3.org/2001/XMLSchema" xmlns:xs="http://www.w3.org/2001/XMLSchema" xmlns:p="http://schemas.microsoft.com/office/2006/metadata/properties" xmlns:ns1="http://schemas.microsoft.com/sharepoint/v3" xmlns:ns2="74a38b85-65de-41c6-8591-8959fc75330f" xmlns:ns3="7232daf2-f1a8-49b0-8b66-f47c7c5807d1" targetNamespace="http://schemas.microsoft.com/office/2006/metadata/properties" ma:root="true" ma:fieldsID="19b6d44d9f60ceccbd8dd9243c07b629" ns1:_="" ns2:_="" ns3:_="">
    <xsd:import namespace="http://schemas.microsoft.com/sharepoint/v3"/>
    <xsd:import namespace="74a38b85-65de-41c6-8591-8959fc75330f"/>
    <xsd:import namespace="7232daf2-f1a8-49b0-8b66-f47c7c5807d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a38b85-65de-41c6-8591-8959fc75330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1" nillable="true" ma:displayName="Sharing Hint Hash" ma:internalName="SharingHintHash" ma:readOnly="true">
      <xsd:simpleType>
        <xsd:restriction base="dms:Text"/>
      </xsd:simple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32daf2-f1a8-49b0-8b66-f47c7c58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4E18CAE-EC08-4E46-914C-AD0B0722339C}"/>
</file>

<file path=customXml/itemProps2.xml><?xml version="1.0" encoding="utf-8"?>
<ds:datastoreItem xmlns:ds="http://schemas.openxmlformats.org/officeDocument/2006/customXml" ds:itemID="{706F6EAF-45FC-4AAF-B54C-C2C9AEA500E7}"/>
</file>

<file path=customXml/itemProps3.xml><?xml version="1.0" encoding="utf-8"?>
<ds:datastoreItem xmlns:ds="http://schemas.openxmlformats.org/officeDocument/2006/customXml" ds:itemID="{5CFBDC8E-934A-45FB-8396-3E97048898E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573</Words>
  <Application>Microsoft Office PowerPoint</Application>
  <PresentationFormat>Widescreen</PresentationFormat>
  <Paragraphs>103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Calibri</vt:lpstr>
      <vt:lpstr>Century</vt:lpstr>
      <vt:lpstr>Corbel</vt:lpstr>
      <vt:lpstr>Segoe UI</vt:lpstr>
      <vt:lpstr>Times New Roman</vt:lpstr>
      <vt:lpstr>Temenos</vt:lpstr>
      <vt:lpstr>1_Temenos</vt:lpstr>
      <vt:lpstr>2_Temenos</vt:lpstr>
      <vt:lpstr>3_Temenos</vt:lpstr>
      <vt:lpstr>Office Theme</vt:lpstr>
      <vt:lpstr>PowerPoint Presentation</vt:lpstr>
      <vt:lpstr>Temenos – a global market leader</vt:lpstr>
      <vt:lpstr>Powerhouse in financial software</vt:lpstr>
      <vt:lpstr>Cloud adoption across the banking landscape</vt:lpstr>
      <vt:lpstr>Cloud-banking reality </vt:lpstr>
      <vt:lpstr>Why Azure?</vt:lpstr>
      <vt:lpstr>Contact us</vt:lpstr>
    </vt:vector>
  </TitlesOfParts>
  <Company>Temenos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Ozlem Yildiz</dc:creator>
  <cp:lastModifiedBy>Ulrich Eitler</cp:lastModifiedBy>
  <cp:revision>11</cp:revision>
  <dcterms:created xsi:type="dcterms:W3CDTF">2015-07-23T14:42:32Z</dcterms:created>
  <dcterms:modified xsi:type="dcterms:W3CDTF">2015-09-30T09:39:22Z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0x010100CF56B5969AA1BC49BB3A960EF97BEDD6</vt:lpwstr>
  </property>
</Properties>
</file>