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 id="2147483660" r:id="rId7"/>
    <p:sldMasterId id="2147483672" r:id="rId8"/>
  </p:sldMasterIdLst>
  <p:notesMasterIdLst>
    <p:notesMasterId r:id="rId53"/>
  </p:notesMasterIdLst>
  <p:sldIdLst>
    <p:sldId id="256" r:id="rId9"/>
    <p:sldId id="258" r:id="rId10"/>
    <p:sldId id="259" r:id="rId11"/>
    <p:sldId id="260" r:id="rId12"/>
    <p:sldId id="261" r:id="rId13"/>
    <p:sldId id="291" r:id="rId14"/>
    <p:sldId id="290" r:id="rId15"/>
    <p:sldId id="299" r:id="rId16"/>
    <p:sldId id="262" r:id="rId17"/>
    <p:sldId id="292" r:id="rId18"/>
    <p:sldId id="263" r:id="rId19"/>
    <p:sldId id="264" r:id="rId20"/>
    <p:sldId id="265" r:id="rId21"/>
    <p:sldId id="293" r:id="rId22"/>
    <p:sldId id="300" r:id="rId23"/>
    <p:sldId id="294" r:id="rId24"/>
    <p:sldId id="266" r:id="rId25"/>
    <p:sldId id="267" r:id="rId26"/>
    <p:sldId id="268" r:id="rId27"/>
    <p:sldId id="269" r:id="rId28"/>
    <p:sldId id="270" r:id="rId29"/>
    <p:sldId id="271" r:id="rId30"/>
    <p:sldId id="272" r:id="rId31"/>
    <p:sldId id="273" r:id="rId32"/>
    <p:sldId id="274" r:id="rId33"/>
    <p:sldId id="275" r:id="rId34"/>
    <p:sldId id="295" r:id="rId35"/>
    <p:sldId id="276" r:id="rId36"/>
    <p:sldId id="277" r:id="rId37"/>
    <p:sldId id="278" r:id="rId38"/>
    <p:sldId id="279" r:id="rId39"/>
    <p:sldId id="280" r:id="rId40"/>
    <p:sldId id="281" r:id="rId41"/>
    <p:sldId id="296" r:id="rId42"/>
    <p:sldId id="282" r:id="rId43"/>
    <p:sldId id="283" r:id="rId44"/>
    <p:sldId id="284" r:id="rId45"/>
    <p:sldId id="285" r:id="rId46"/>
    <p:sldId id="297" r:id="rId47"/>
    <p:sldId id="286" r:id="rId48"/>
    <p:sldId id="287" r:id="rId49"/>
    <p:sldId id="288" r:id="rId50"/>
    <p:sldId id="289" r:id="rId51"/>
    <p:sldId id="29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7FAC60E-D07C-4900-96A6-AA0A2955E588}">
          <p14:sldIdLst>
            <p14:sldId id="256"/>
            <p14:sldId id="258"/>
            <p14:sldId id="259"/>
            <p14:sldId id="260"/>
            <p14:sldId id="261"/>
            <p14:sldId id="291"/>
            <p14:sldId id="290"/>
            <p14:sldId id="299"/>
            <p14:sldId id="262"/>
            <p14:sldId id="292"/>
            <p14:sldId id="263"/>
            <p14:sldId id="264"/>
            <p14:sldId id="265"/>
            <p14:sldId id="293"/>
            <p14:sldId id="300"/>
            <p14:sldId id="294"/>
            <p14:sldId id="266"/>
            <p14:sldId id="267"/>
            <p14:sldId id="268"/>
            <p14:sldId id="269"/>
            <p14:sldId id="270"/>
            <p14:sldId id="271"/>
            <p14:sldId id="272"/>
            <p14:sldId id="273"/>
            <p14:sldId id="274"/>
            <p14:sldId id="275"/>
            <p14:sldId id="295"/>
            <p14:sldId id="276"/>
            <p14:sldId id="277"/>
            <p14:sldId id="278"/>
            <p14:sldId id="279"/>
            <p14:sldId id="280"/>
            <p14:sldId id="281"/>
            <p14:sldId id="296"/>
            <p14:sldId id="282"/>
            <p14:sldId id="283"/>
            <p14:sldId id="284"/>
            <p14:sldId id="285"/>
            <p14:sldId id="297"/>
            <p14:sldId id="286"/>
            <p14:sldId id="287"/>
            <p14:sldId id="288"/>
            <p14:sldId id="289"/>
            <p14:sldId id="298"/>
          </p14:sldIdLst>
        </p14:section>
        <p14:section name="Modern Mobility for Health Care Management" id="{A044BB65-836D-4C42-9A60-2A041F8285CC}">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len Harmetz" initials="HH"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7E"/>
    <a:srgbClr val="007635"/>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04" autoAdjust="0"/>
    <p:restoredTop sz="95289" autoAdjust="0"/>
  </p:normalViewPr>
  <p:slideViewPr>
    <p:cSldViewPr snapToGrid="0">
      <p:cViewPr varScale="1">
        <p:scale>
          <a:sx n="66" d="100"/>
          <a:sy n="66" d="100"/>
        </p:scale>
        <p:origin x="650" y="3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14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customXml" Target="../customXml/item5.xml"/><Relationship Id="rId19" Type="http://schemas.openxmlformats.org/officeDocument/2006/relationships/slide" Target="slides/slide1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3.xml"/><Relationship Id="rId51" Type="http://schemas.openxmlformats.org/officeDocument/2006/relationships/slide" Target="slides/slide4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commentAuthors" Target="commentAuthors.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315BB9-F26E-45DE-9E8E-AC3FBBCAC153}" type="datetimeFigureOut">
              <a:rPr lang="en-US" smtClean="0"/>
              <a:t>11/25/2014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6C27A6-0465-4F0F-A61C-D1E815A45643}" type="slidenum">
              <a:rPr lang="en-US" smtClean="0"/>
              <a:t>‹#›</a:t>
            </a:fld>
            <a:endParaRPr lang="en-US"/>
          </a:p>
        </p:txBody>
      </p:sp>
    </p:spTree>
    <p:extLst>
      <p:ext uri="{BB962C8B-B14F-4D97-AF65-F5344CB8AC3E}">
        <p14:creationId xmlns:p14="http://schemas.microsoft.com/office/powerpoint/2010/main" val="2701991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6C27A6-0465-4F0F-A61C-D1E815A45643}" type="slidenum">
              <a:rPr lang="en-US" smtClean="0"/>
              <a:t>1</a:t>
            </a:fld>
            <a:endParaRPr lang="en-US"/>
          </a:p>
        </p:txBody>
      </p:sp>
    </p:spTree>
    <p:extLst>
      <p:ext uri="{BB962C8B-B14F-4D97-AF65-F5344CB8AC3E}">
        <p14:creationId xmlns:p14="http://schemas.microsoft.com/office/powerpoint/2010/main" val="1060284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http://apps.microsoft.com/windows/en-us/app/medcitas-medico/f5602fba-d2ea-4532-9f77-a8ed1ac8d360#</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907257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http://apps.microsoft.com/windows/en-ca/app/micromedex-drug-information/36adef4a-fb14-4c68-986c-2404e2b3015b#</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266651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http://apps.microsoft.com/windows/en-us/app/trial-exchange/6d50c691-0de7-4dd2-9a38-2186abadb3a2#</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4097014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http://apps.microsoft.com/windows/en-us/app/trial-exchange/6d50c691-0de7-4dd2-9a38-2186abadb3a2#</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007376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http://apps.microsoft.com/windows/en-us/app/trial-exchange/6d50c691-0de7-4dd2-9a38-2186abadb3a2#</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570548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http://apps.microsoft.com/windows/en-us/app/trial-exchange/6d50c691-0de7-4dd2-9a38-2186abadb3a2#</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186681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http://apps.microsoft.com/windows/cy-gb/app/sap-emr-unwired/c03c1d0c-5de5-4c25-ae6c-eca8af8f4bc5#</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113384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http://apps.microsoft.com/windows/es-co/app/uptodate/8d4b67a6-2939-4ac8-b78d-8c8825483511#</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198584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http://apps.microsoft.com/windows/en-us/app/vitalhub-chart/1c950020-c994-4490-980c-c3709b3dd36c/m/row#</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965543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http://apps.microsoft.com/windows/en-us/app/acupressure-treat-yourself/6a98de40-1c94-4663-907a-ece6790ea5cb#</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107674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900" b="1" kern="1200" dirty="0" smtClean="0">
              <a:solidFill>
                <a:schemeClr val="tx1"/>
              </a:solidFill>
              <a:effectLst/>
              <a:latin typeface="Segoe UI" pitchFamily="34" charset="0"/>
              <a:ea typeface="+mn-ea"/>
              <a:cs typeface="+mn-cs"/>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420849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http://apps.microsoft.com/windows/en-us/app/passage/ebf9baed-a745-4430-b49d-60b3027d66de#</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458176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http://apps.microsoft.com/windows/en-nz/app/azumio-health-and-fitness/3eeeb62d-0b05-42c4-86d9-d94875f3c9ca#</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113856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http://apps.microsoft.com/windows/ar-bh/app/ballstrike/6d3c47b8-a273-43ed-8e2b-a7c502181c6c#</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011037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http://apps.microsoft.com/windows/en-us/app/carolinas-healthcare-system/73f0e660-d2c3-4f10-beab-98089cabd2cf#</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755329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http://apps.microsoft.com/windows/en-us/app/childrens-hospital-colorado/fe1272c2-9ba4-4fc0-93c6-469b529bf75e#</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312466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http://apps.microsoft.com/windows/en-us/app/6bccabc9-9515-4522-9b50-c66237088b0f#</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315646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http://apps.microsoft.com/windows/en-us/app/6bccabc9-9515-4522-9b50-c66237088b0f#</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330180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http://apps.microsoft.com/windows/en-nz/app/fitbit/e0879b33-8acb-4610-801f-8a3e06d8616b#</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5131209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http://apps.microsoft.com/windows/cy-gb/app/health-choices/5dd3f3c9-1b82-4158-a53e-d853597f4c9b#</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268422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http://apps.microsoft.com/windows/hu-hu/app/ikorlap/02E21B86-68B0-47E3-9AA9-AD1E52265430#</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4033075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http://apps.microsoft.com/windows/en-us/app/ahrq-epss/9347f509-025f-479a-84c8-ff4e6671e238# </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822589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http://apps.microsoft.com/windows/en-us/app/iuvo-communicator/B49B8541-E9F0-4883-A196-BDBD5C23DD80#</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359595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http://apps.microsoft.com/windows/en-us/app/digital-health-scorecard/34dfeac4-b282-40cc-ac1b-bee5c388bce8#</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0143353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http://apps.microsoft.com/windows/en-us/app/digital-health-scorecard/34dfeac4-b282-40cc-ac1b-bee5c388bce8#</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789514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http://apps.microsoft.com/windows/en-us/app/mayo-clinic-on-pregnancy/d3dd3aae-9e50-4871-8a91-74cd4f0aca2b#</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463143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http://apps.microsoft.com/windows/ru-ru/app/medarhiv/FAD0D42B-C009-4016-9A8C-21E2EBE6882A#</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640504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http://apps.microsoft.com/windows/en-us/app/2aae0706-c77d-4c29-9850-157c29ab27d9#</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27813314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http://apps.microsoft.com/windows/pl-pl/app/medicover/f09bf1f3-612f-4e9a-93fd-14f0500bc274#</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3118772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http://apps.microsoft.com/windows/en-us/app/medicinecabinet/223107a6-b444-4991-8b9f-2da924136010#</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0069315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http://apps.microsoft.com/windows/en-us/app/medicinecabinet/223107a6-b444-4991-8b9f-2da924136010#</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1339105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http://apps.microsoft.com/windows/en-us/app/patientlive/9cdea51f-f62d-4dd3-bb24-fe683bd547d8#</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730158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http://apps.microsoft.com/windows/en-us/app/cdc/e8d25f43-482e-41f6-aba2-edb947c28461# </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3657878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http://apps.microsoft.com/windows/cy-gb/app/talkingtiles/0fc3b20b-6f81-4a6b-8f0c-bad182e9c228#</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9329233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http://apps.microsoft.com/windows/en-us/app/heart-age/37939927-be10-4ff0-90eb-3428ba89ede9#</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68369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http://apps.microsoft.com/windows/en-us/app/heart-age/37939927-be10-4ff0-90eb-3428ba89ede9#</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235962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http://apps.microsoft.com/windows/en-us/app/cdc/e8d25f43-482e-41f6-aba2-edb947c28461# </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685856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http://apps.microsoft.com/windows/en-us/app/cdc/e8d25f43-482e-41f6-aba2-edb947c28461# </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618171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http://apps.microsoft.com/windows/en-us/app/cdc/e8d25f43-482e-41f6-aba2-edb947c28461# </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095786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http://apps.microsoft.com/windows/en-us/app/primemobile-1-6/423fc999-9a26-4869-a43a-199030aeb319# </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863412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900" b="0" kern="1200" dirty="0" smtClean="0">
                <a:solidFill>
                  <a:schemeClr val="tx1"/>
                </a:solidFill>
                <a:effectLst/>
                <a:latin typeface="Segoe UI" pitchFamily="34" charset="0"/>
                <a:ea typeface="+mn-ea"/>
                <a:cs typeface="+mn-cs"/>
              </a:rPr>
              <a:t>http://apps.microsoft.com/windows/en-us/app/primemobile-1-6/423fc999-9a26-4869-a43a-199030aeb319# </a:t>
            </a: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16353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D0E3D0-5B2E-4DFB-8D28-1423936BC47D}" type="datetimeFigureOut">
              <a:rPr lang="en-US" smtClean="0"/>
              <a:t>11/25/2014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EF90E-4B60-4EAC-B9F2-ED9EF8ABCD19}" type="slidenum">
              <a:rPr lang="en-US" smtClean="0"/>
              <a:t>‹#›</a:t>
            </a:fld>
            <a:endParaRPr lang="en-US"/>
          </a:p>
        </p:txBody>
      </p:sp>
    </p:spTree>
    <p:extLst>
      <p:ext uri="{BB962C8B-B14F-4D97-AF65-F5344CB8AC3E}">
        <p14:creationId xmlns:p14="http://schemas.microsoft.com/office/powerpoint/2010/main" val="1623785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D0E3D0-5B2E-4DFB-8D28-1423936BC47D}" type="datetimeFigureOut">
              <a:rPr lang="en-US" smtClean="0"/>
              <a:t>11/25/2014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EF90E-4B60-4EAC-B9F2-ED9EF8ABCD19}" type="slidenum">
              <a:rPr lang="en-US" smtClean="0"/>
              <a:t>‹#›</a:t>
            </a:fld>
            <a:endParaRPr lang="en-US"/>
          </a:p>
        </p:txBody>
      </p:sp>
    </p:spTree>
    <p:extLst>
      <p:ext uri="{BB962C8B-B14F-4D97-AF65-F5344CB8AC3E}">
        <p14:creationId xmlns:p14="http://schemas.microsoft.com/office/powerpoint/2010/main" val="569421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D0E3D0-5B2E-4DFB-8D28-1423936BC47D}" type="datetimeFigureOut">
              <a:rPr lang="en-US" smtClean="0"/>
              <a:t>11/25/2014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EF90E-4B60-4EAC-B9F2-ED9EF8ABCD19}" type="slidenum">
              <a:rPr lang="en-US" smtClean="0"/>
              <a:t>‹#›</a:t>
            </a:fld>
            <a:endParaRPr lang="en-US"/>
          </a:p>
        </p:txBody>
      </p:sp>
    </p:spTree>
    <p:extLst>
      <p:ext uri="{BB962C8B-B14F-4D97-AF65-F5344CB8AC3E}">
        <p14:creationId xmlns:p14="http://schemas.microsoft.com/office/powerpoint/2010/main" val="2857248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Color 1 Layout">
    <p:bg>
      <p:bgPr>
        <a:solidFill>
          <a:schemeClr val="accent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7" y="1768478"/>
            <a:ext cx="11231365" cy="997196"/>
          </a:xfrm>
        </p:spPr>
        <p:txBody>
          <a:bodyPr/>
          <a:lstStyle>
            <a:lvl1pPr marL="0" indent="0">
              <a:buNone/>
              <a:defRPr sz="7200" i="0" spc="-100" baseline="0">
                <a:gradFill>
                  <a:gsLst>
                    <a:gs pos="0">
                      <a:schemeClr val="tx1"/>
                    </a:gs>
                    <a:gs pos="100000">
                      <a:schemeClr val="tx1"/>
                    </a:gs>
                  </a:gsLst>
                  <a:lin ang="5400000" scaled="0"/>
                </a:gradFill>
                <a:latin typeface="+mj-lt"/>
              </a:defRPr>
            </a:lvl1pPr>
          </a:lstStyle>
          <a:p>
            <a:pPr lvl="0"/>
            <a:r>
              <a:rPr lang="en-US" dirty="0" smtClean="0"/>
              <a:t>Click to edit title style</a:t>
            </a:r>
          </a:p>
        </p:txBody>
      </p:sp>
      <p:sp>
        <p:nvSpPr>
          <p:cNvPr id="9" name="Text Placeholder 8"/>
          <p:cNvSpPr>
            <a:spLocks noGrp="1"/>
          </p:cNvSpPr>
          <p:nvPr>
            <p:ph type="body" sz="quarter" idx="11" hasCustomPrompt="1"/>
          </p:nvPr>
        </p:nvSpPr>
        <p:spPr>
          <a:xfrm>
            <a:off x="512898" y="3219165"/>
            <a:ext cx="7515594" cy="443198"/>
          </a:xfrm>
        </p:spPr>
        <p:txBody>
          <a:bodyPr/>
          <a:lstStyle>
            <a:lvl1pPr marL="0" indent="0">
              <a:buNone/>
              <a:defRPr spc="-100" baseline="0">
                <a:gradFill>
                  <a:gsLst>
                    <a:gs pos="0">
                      <a:schemeClr val="tx1"/>
                    </a:gs>
                    <a:gs pos="100000">
                      <a:schemeClr val="tx1"/>
                    </a:gs>
                  </a:gsLst>
                  <a:lin ang="5400000" scaled="0"/>
                </a:gradFill>
                <a:latin typeface="+mj-lt"/>
              </a:defRPr>
            </a:lvl1pPr>
          </a:lstStyle>
          <a:p>
            <a:pPr lvl="0"/>
            <a:r>
              <a:rPr lang="en-US" dirty="0" smtClean="0"/>
              <a:t>Speaker Title</a:t>
            </a:r>
            <a:endParaRPr lang="en-US" dirty="0"/>
          </a:p>
        </p:txBody>
      </p:sp>
      <p:pic>
        <p:nvPicPr>
          <p:cNvPr id="7" name="Picture 6"/>
          <p:cNvPicPr>
            <a:picLocks noChangeAspect="1" noChangeArrowheads="1"/>
          </p:cNvPicPr>
          <p:nvPr userDrawn="1"/>
        </p:nvPicPr>
        <p:blipFill>
          <a:blip r:embed="rId2" cstate="email">
            <a:extLst>
              <a:ext uri="{28A0092B-C50C-407E-A947-70E740481C1C}">
                <a14:useLocalDpi xmlns:a14="http://schemas.microsoft.com/office/drawing/2010/main" val="0"/>
              </a:ext>
            </a:extLst>
          </a:blip>
          <a:stretch>
            <a:fillRect/>
          </a:stretch>
        </p:blipFill>
        <p:spPr bwMode="black">
          <a:xfrm>
            <a:off x="10362724" y="6185284"/>
            <a:ext cx="1829276" cy="672716"/>
          </a:xfrm>
          <a:prstGeom prst="rect">
            <a:avLst/>
          </a:prstGeom>
          <a:noFill/>
          <a:ln>
            <a:noFill/>
          </a:ln>
        </p:spPr>
      </p:pic>
    </p:spTree>
    <p:extLst>
      <p:ext uri="{BB962C8B-B14F-4D97-AF65-F5344CB8AC3E}">
        <p14:creationId xmlns:p14="http://schemas.microsoft.com/office/powerpoint/2010/main" val="446001259"/>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Color 1 Layout">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7" y="1768478"/>
            <a:ext cx="11231365" cy="997196"/>
          </a:xfrm>
        </p:spPr>
        <p:txBody>
          <a:bodyPr/>
          <a:lstStyle>
            <a:lvl1pPr marL="0" indent="0">
              <a:buNone/>
              <a:defRPr sz="7200" i="0" spc="-100" baseline="0">
                <a:gradFill>
                  <a:gsLst>
                    <a:gs pos="0">
                      <a:schemeClr val="tx1"/>
                    </a:gs>
                    <a:gs pos="100000">
                      <a:schemeClr val="tx1"/>
                    </a:gs>
                  </a:gsLst>
                  <a:lin ang="5400000" scaled="0"/>
                </a:gradFill>
                <a:latin typeface="+mj-lt"/>
              </a:defRPr>
            </a:lvl1pPr>
          </a:lstStyle>
          <a:p>
            <a:pPr lvl="0"/>
            <a:r>
              <a:rPr lang="en-US" dirty="0" smtClean="0"/>
              <a:t>Click to edit title style</a:t>
            </a:r>
          </a:p>
        </p:txBody>
      </p:sp>
      <p:sp>
        <p:nvSpPr>
          <p:cNvPr id="4" name="Text Placeholder 8"/>
          <p:cNvSpPr>
            <a:spLocks noGrp="1"/>
          </p:cNvSpPr>
          <p:nvPr>
            <p:ph type="body" sz="quarter" idx="11" hasCustomPrompt="1"/>
          </p:nvPr>
        </p:nvSpPr>
        <p:spPr>
          <a:xfrm>
            <a:off x="512898" y="3219165"/>
            <a:ext cx="7515594" cy="443198"/>
          </a:xfrm>
        </p:spPr>
        <p:txBody>
          <a:bodyPr/>
          <a:lstStyle>
            <a:lvl1pPr marL="0" indent="0">
              <a:buNone/>
              <a:defRPr lang="en-US" sz="3200" kern="1200" spc="-100" baseline="0" dirty="0">
                <a:gradFill>
                  <a:gsLst>
                    <a:gs pos="0">
                      <a:schemeClr val="tx1"/>
                    </a:gs>
                    <a:gs pos="100000">
                      <a:schemeClr val="tx1"/>
                    </a:gs>
                  </a:gsLst>
                  <a:lin ang="5400000" scaled="0"/>
                </a:gradFill>
                <a:latin typeface="+mj-lt"/>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4"/>
          <p:cNvPicPr>
            <a:picLocks noChangeAspect="1" noChangeArrowheads="1"/>
          </p:cNvPicPr>
          <p:nvPr userDrawn="1"/>
        </p:nvPicPr>
        <p:blipFill>
          <a:blip r:embed="rId2" cstate="email">
            <a:extLst>
              <a:ext uri="{28A0092B-C50C-407E-A947-70E740481C1C}">
                <a14:useLocalDpi xmlns:a14="http://schemas.microsoft.com/office/drawing/2010/main" val="0"/>
              </a:ext>
            </a:extLst>
          </a:blip>
          <a:stretch>
            <a:fillRect/>
          </a:stretch>
        </p:blipFill>
        <p:spPr bwMode="black">
          <a:xfrm>
            <a:off x="10362724" y="6185284"/>
            <a:ext cx="1829276" cy="672716"/>
          </a:xfrm>
          <a:prstGeom prst="rect">
            <a:avLst/>
          </a:prstGeom>
          <a:noFill/>
          <a:ln>
            <a:noFill/>
          </a:ln>
        </p:spPr>
      </p:pic>
    </p:spTree>
    <p:extLst>
      <p:ext uri="{BB962C8B-B14F-4D97-AF65-F5344CB8AC3E}">
        <p14:creationId xmlns:p14="http://schemas.microsoft.com/office/powerpoint/2010/main" val="449663086"/>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Color 1 Layout">
    <p:bg>
      <p:bgPr>
        <a:solidFill>
          <a:schemeClr val="accent3"/>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7" y="1768478"/>
            <a:ext cx="11231365" cy="997196"/>
          </a:xfrm>
        </p:spPr>
        <p:txBody>
          <a:bodyPr/>
          <a:lstStyle>
            <a:lvl1pPr marL="0" indent="0">
              <a:buNone/>
              <a:defRPr lang="en-US" sz="7200" i="0" kern="1200" spc="-100" baseline="0" dirty="0" smtClean="0">
                <a:gradFill>
                  <a:gsLst>
                    <a:gs pos="0">
                      <a:schemeClr val="tx1"/>
                    </a:gs>
                    <a:gs pos="100000">
                      <a:schemeClr val="tx1"/>
                    </a:gs>
                  </a:gsLst>
                  <a:lin ang="5400000" scaled="0"/>
                </a:gradFill>
                <a:latin typeface="+mj-lt"/>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12898" y="3219165"/>
            <a:ext cx="7515594" cy="443198"/>
          </a:xfrm>
        </p:spPr>
        <p:txBody>
          <a:bodyPr/>
          <a:lstStyle>
            <a:lvl1pPr marL="0" indent="0">
              <a:buNone/>
              <a:defRPr lang="en-US" sz="3200" kern="1200" spc="-100" baseline="0" dirty="0">
                <a:gradFill>
                  <a:gsLst>
                    <a:gs pos="0">
                      <a:schemeClr val="tx1"/>
                    </a:gs>
                    <a:gs pos="100000">
                      <a:schemeClr val="tx1"/>
                    </a:gs>
                  </a:gsLst>
                  <a:lin ang="5400000" scaled="0"/>
                </a:gradFill>
                <a:latin typeface="+mj-lt"/>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4"/>
          <p:cNvPicPr>
            <a:picLocks noChangeAspect="1" noChangeArrowheads="1"/>
          </p:cNvPicPr>
          <p:nvPr userDrawn="1"/>
        </p:nvPicPr>
        <p:blipFill>
          <a:blip r:embed="rId2" cstate="email">
            <a:extLst>
              <a:ext uri="{28A0092B-C50C-407E-A947-70E740481C1C}">
                <a14:useLocalDpi xmlns:a14="http://schemas.microsoft.com/office/drawing/2010/main" val="0"/>
              </a:ext>
            </a:extLst>
          </a:blip>
          <a:stretch>
            <a:fillRect/>
          </a:stretch>
        </p:blipFill>
        <p:spPr bwMode="black">
          <a:xfrm>
            <a:off x="10362724" y="6185284"/>
            <a:ext cx="1829276" cy="672716"/>
          </a:xfrm>
          <a:prstGeom prst="rect">
            <a:avLst/>
          </a:prstGeom>
          <a:noFill/>
          <a:ln>
            <a:noFill/>
          </a:ln>
        </p:spPr>
      </p:pic>
    </p:spTree>
    <p:extLst>
      <p:ext uri="{BB962C8B-B14F-4D97-AF65-F5344CB8AC3E}">
        <p14:creationId xmlns:p14="http://schemas.microsoft.com/office/powerpoint/2010/main" val="3164263270"/>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Blank Color 1 Layout">
    <p:bg>
      <p:bgPr>
        <a:solidFill>
          <a:schemeClr val="accent6"/>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7" y="1768478"/>
            <a:ext cx="11231365" cy="997196"/>
          </a:xfrm>
        </p:spPr>
        <p:txBody>
          <a:bodyPr/>
          <a:lstStyle>
            <a:lvl1pPr marL="0" indent="0">
              <a:buNone/>
              <a:defRPr lang="en-US" sz="7200" i="0" kern="1200" spc="-100" baseline="0" dirty="0" smtClean="0">
                <a:gradFill>
                  <a:gsLst>
                    <a:gs pos="0">
                      <a:schemeClr val="tx1"/>
                    </a:gs>
                    <a:gs pos="100000">
                      <a:schemeClr val="tx1"/>
                    </a:gs>
                  </a:gsLst>
                  <a:lin ang="5400000" scaled="0"/>
                </a:gradFill>
                <a:latin typeface="+mj-lt"/>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12898" y="3219165"/>
            <a:ext cx="7515594" cy="443198"/>
          </a:xfrm>
        </p:spPr>
        <p:txBody>
          <a:bodyPr/>
          <a:lstStyle>
            <a:lvl1pPr marL="0" indent="0">
              <a:buNone/>
              <a:defRPr lang="en-US" sz="3200" kern="1200" spc="-100" baseline="0" dirty="0">
                <a:gradFill>
                  <a:gsLst>
                    <a:gs pos="0">
                      <a:schemeClr val="tx1"/>
                    </a:gs>
                    <a:gs pos="100000">
                      <a:schemeClr val="tx1"/>
                    </a:gs>
                  </a:gsLst>
                  <a:lin ang="5400000" scaled="0"/>
                </a:gradFill>
                <a:latin typeface="+mj-lt"/>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4"/>
          <p:cNvPicPr>
            <a:picLocks noChangeAspect="1" noChangeArrowheads="1"/>
          </p:cNvPicPr>
          <p:nvPr userDrawn="1"/>
        </p:nvPicPr>
        <p:blipFill>
          <a:blip r:embed="rId2" cstate="email">
            <a:extLst>
              <a:ext uri="{28A0092B-C50C-407E-A947-70E740481C1C}">
                <a14:useLocalDpi xmlns:a14="http://schemas.microsoft.com/office/drawing/2010/main" val="0"/>
              </a:ext>
            </a:extLst>
          </a:blip>
          <a:stretch>
            <a:fillRect/>
          </a:stretch>
        </p:blipFill>
        <p:spPr bwMode="black">
          <a:xfrm>
            <a:off x="10362724" y="6185284"/>
            <a:ext cx="1829276" cy="672716"/>
          </a:xfrm>
          <a:prstGeom prst="rect">
            <a:avLst/>
          </a:prstGeom>
          <a:noFill/>
          <a:ln>
            <a:noFill/>
          </a:ln>
        </p:spPr>
      </p:pic>
    </p:spTree>
    <p:extLst>
      <p:ext uri="{BB962C8B-B14F-4D97-AF65-F5344CB8AC3E}">
        <p14:creationId xmlns:p14="http://schemas.microsoft.com/office/powerpoint/2010/main" val="447376898"/>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7" y="1768478"/>
            <a:ext cx="11231365" cy="997196"/>
          </a:xfrm>
        </p:spPr>
        <p:txBody>
          <a:bodyPr/>
          <a:lstStyle>
            <a:lvl1pPr marL="0" indent="0">
              <a:buNone/>
              <a:defRPr lang="en-US" sz="7200" i="0" kern="1200" spc="-100" baseline="0" dirty="0" smtClean="0">
                <a:gradFill>
                  <a:gsLst>
                    <a:gs pos="0">
                      <a:schemeClr val="tx1"/>
                    </a:gs>
                    <a:gs pos="100000">
                      <a:schemeClr val="tx1"/>
                    </a:gs>
                  </a:gsLst>
                  <a:lin ang="5400000" scaled="0"/>
                </a:gradFill>
                <a:latin typeface="+mj-lt"/>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12898" y="3219165"/>
            <a:ext cx="7515594" cy="443198"/>
          </a:xfrm>
        </p:spPr>
        <p:txBody>
          <a:bodyPr/>
          <a:lstStyle>
            <a:lvl1pPr marL="0" indent="0">
              <a:buNone/>
              <a:defRPr lang="en-US" sz="3200" kern="1200" spc="-100" baseline="0" dirty="0">
                <a:gradFill>
                  <a:gsLst>
                    <a:gs pos="0">
                      <a:schemeClr val="tx1"/>
                    </a:gs>
                    <a:gs pos="100000">
                      <a:schemeClr val="tx1"/>
                    </a:gs>
                  </a:gsLst>
                  <a:lin ang="5400000" scaled="0"/>
                </a:gradFill>
                <a:latin typeface="+mj-lt"/>
                <a:ea typeface="+mn-ea"/>
                <a:cs typeface="+mn-cs"/>
              </a:defRPr>
            </a:lvl1pPr>
          </a:lstStyle>
          <a:p>
            <a:pPr marL="0" lvl="0" indent="0" algn="l" defTabSz="914363"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pic>
        <p:nvPicPr>
          <p:cNvPr id="5" name="Picture 4"/>
          <p:cNvPicPr>
            <a:picLocks noChangeAspect="1" noChangeArrowheads="1"/>
          </p:cNvPicPr>
          <p:nvPr userDrawn="1"/>
        </p:nvPicPr>
        <p:blipFill>
          <a:blip r:embed="rId2" cstate="email">
            <a:extLst>
              <a:ext uri="{28A0092B-C50C-407E-A947-70E740481C1C}">
                <a14:useLocalDpi xmlns:a14="http://schemas.microsoft.com/office/drawing/2010/main" val="0"/>
              </a:ext>
            </a:extLst>
          </a:blip>
          <a:stretch>
            <a:fillRect/>
          </a:stretch>
        </p:blipFill>
        <p:spPr bwMode="black">
          <a:xfrm>
            <a:off x="10362724" y="6185284"/>
            <a:ext cx="1829276" cy="672716"/>
          </a:xfrm>
          <a:prstGeom prst="rect">
            <a:avLst/>
          </a:prstGeom>
          <a:noFill/>
          <a:ln>
            <a:noFill/>
          </a:ln>
        </p:spPr>
      </p:pic>
    </p:spTree>
    <p:extLst>
      <p:ext uri="{BB962C8B-B14F-4D97-AF65-F5344CB8AC3E}">
        <p14:creationId xmlns:p14="http://schemas.microsoft.com/office/powerpoint/2010/main" val="359592211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Color 2 Layout">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999726"/>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Color 3 Layout">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545218"/>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Color Layout 4">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74346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D0E3D0-5B2E-4DFB-8D28-1423936BC47D}" type="datetimeFigureOut">
              <a:rPr lang="en-US" smtClean="0"/>
              <a:t>11/25/2014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EF90E-4B60-4EAC-B9F2-ED9EF8ABCD19}" type="slidenum">
              <a:rPr lang="en-US" smtClean="0"/>
              <a:t>‹#›</a:t>
            </a:fld>
            <a:endParaRPr lang="en-US"/>
          </a:p>
        </p:txBody>
      </p:sp>
    </p:spTree>
    <p:extLst>
      <p:ext uri="{BB962C8B-B14F-4D97-AF65-F5344CB8AC3E}">
        <p14:creationId xmlns:p14="http://schemas.microsoft.com/office/powerpoint/2010/main" val="3369834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Color Layout 5">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10647"/>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 Accent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630522"/>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472281"/>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5"/>
            <a:ext cx="11151917" cy="747897"/>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249" y="1447800"/>
            <a:ext cx="11151917" cy="946413"/>
          </a:xfrm>
        </p:spPr>
        <p:txBody>
          <a:bodyPr/>
          <a:lstStyle>
            <a:lvl1pPr marL="0" indent="0">
              <a:spcBef>
                <a:spcPts val="0"/>
              </a:spcBef>
              <a:spcAft>
                <a:spcPts val="900"/>
              </a:spcAft>
              <a:buNone/>
              <a:defRPr sz="4000" spc="-100" baseline="0">
                <a:solidFill>
                  <a:schemeClr val="tx1"/>
                </a:solidFill>
                <a:latin typeface="+mj-lt"/>
              </a:defRPr>
            </a:lvl1pPr>
            <a:lvl2pPr marL="0" indent="0">
              <a:spcBef>
                <a:spcPts val="0"/>
              </a:spcBef>
              <a:spcAft>
                <a:spcPts val="400"/>
              </a:spcAft>
              <a:buNone/>
              <a:defRPr sz="2000" spc="-50" baseline="0">
                <a:solidFill>
                  <a:schemeClr val="tx1"/>
                </a:solidFill>
              </a:defRPr>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64770848"/>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5"/>
            <a:ext cx="11151917" cy="747897"/>
          </a:xfrm>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249" y="1447800"/>
            <a:ext cx="11151917" cy="200054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70822264"/>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19249" y="1447800"/>
            <a:ext cx="11151917"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97199825"/>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786949240"/>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userDrawn="1"/>
        </p:nvSpPr>
        <p:spPr bwMode="auto">
          <a:xfrm rot="5400000">
            <a:off x="1653508" y="-1653511"/>
            <a:ext cx="6858002" cy="10165023"/>
          </a:xfrm>
          <a:prstGeom prst="rect">
            <a:avLst/>
          </a:prstGeom>
          <a:gradFill>
            <a:gsLst>
              <a:gs pos="0">
                <a:srgbClr val="000000">
                  <a:alpha val="0"/>
                </a:srgbClr>
              </a:gs>
              <a:gs pos="100000">
                <a:srgbClr val="000000">
                  <a:alpha val="66667"/>
                </a:srgbClr>
              </a:gs>
            </a:gsLst>
            <a:lin ang="5400000" scaled="0"/>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68604" tIns="34302" rIns="68604" bIns="34302" numCol="1" rtlCol="0" anchor="ctr" anchorCtr="0" compatLnSpc="1">
            <a:prstTxWarp prst="textNoShape">
              <a:avLst/>
            </a:prstTxWarp>
          </a:bodyPr>
          <a:lstStyle/>
          <a:p>
            <a:pPr algn="ctr" defTabSz="685848" fontAlgn="base">
              <a:spcBef>
                <a:spcPct val="0"/>
              </a:spcBef>
              <a:spcAft>
                <a:spcPct val="0"/>
              </a:spcAft>
            </a:pPr>
            <a:endParaRPr lang="en-US" sz="1700" dirty="0">
              <a:gradFill>
                <a:gsLst>
                  <a:gs pos="0">
                    <a:srgbClr val="FFFFFF"/>
                  </a:gs>
                  <a:gs pos="100000">
                    <a:srgbClr val="FFFFFF"/>
                  </a:gs>
                </a:gsLst>
                <a:lin ang="5400000" scaled="0"/>
              </a:gradFill>
            </a:endParaRPr>
          </a:p>
        </p:txBody>
      </p:sp>
      <p:sp>
        <p:nvSpPr>
          <p:cNvPr id="9" name="Text Placeholder 8"/>
          <p:cNvSpPr>
            <a:spLocks noGrp="1"/>
          </p:cNvSpPr>
          <p:nvPr>
            <p:ph type="body" sz="quarter" idx="10" hasCustomPrompt="1"/>
          </p:nvPr>
        </p:nvSpPr>
        <p:spPr>
          <a:xfrm>
            <a:off x="610891" y="1703472"/>
            <a:ext cx="3974493" cy="344710"/>
          </a:xfrm>
        </p:spPr>
        <p:txBody>
          <a:bodyPr/>
          <a:lstStyle>
            <a:lvl1pPr marL="0" marR="0" indent="0" algn="l" defTabSz="914363" rtl="0" eaLnBrk="1" fontAlgn="auto" latinLnBrk="0" hangingPunct="1">
              <a:lnSpc>
                <a:spcPct val="80000"/>
              </a:lnSpc>
              <a:spcBef>
                <a:spcPct val="20000"/>
              </a:spcBef>
              <a:spcAft>
                <a:spcPts val="0"/>
              </a:spcAft>
              <a:buClrTx/>
              <a:buSzPct val="90000"/>
              <a:buFont typeface="Arial" pitchFamily="34" charset="0"/>
              <a:buNone/>
              <a:tabLst/>
              <a:defRPr sz="2800" spc="-80" baseline="0">
                <a:solidFill>
                  <a:schemeClr val="bg1"/>
                </a:solidFill>
              </a:defRPr>
            </a:lvl1pPr>
            <a:lvl2pPr>
              <a:defRPr>
                <a:gradFill flip="none" rotWithShape="1">
                  <a:gsLst>
                    <a:gs pos="0">
                      <a:schemeClr val="bg1"/>
                    </a:gs>
                    <a:gs pos="100000">
                      <a:schemeClr val="bg1"/>
                    </a:gs>
                  </a:gsLst>
                  <a:path path="circle">
                    <a:fillToRect r="100000" b="100000"/>
                  </a:path>
                  <a:tileRect l="-100000" t="-100000"/>
                </a:gradFill>
              </a:defRPr>
            </a:lvl2pPr>
            <a:lvl3pPr>
              <a:defRPr>
                <a:gradFill flip="none" rotWithShape="1">
                  <a:gsLst>
                    <a:gs pos="0">
                      <a:schemeClr val="bg1"/>
                    </a:gs>
                    <a:gs pos="100000">
                      <a:schemeClr val="bg1"/>
                    </a:gs>
                  </a:gsLst>
                  <a:path path="circle">
                    <a:fillToRect r="100000" b="100000"/>
                  </a:path>
                  <a:tileRect l="-100000" t="-100000"/>
                </a:gradFill>
              </a:defRPr>
            </a:lvl3pPr>
            <a:lvl4pPr>
              <a:defRPr>
                <a:gradFill flip="none" rotWithShape="1">
                  <a:gsLst>
                    <a:gs pos="0">
                      <a:schemeClr val="bg1"/>
                    </a:gs>
                    <a:gs pos="100000">
                      <a:schemeClr val="bg1"/>
                    </a:gs>
                  </a:gsLst>
                  <a:path path="circle">
                    <a:fillToRect r="100000" b="100000"/>
                  </a:path>
                  <a:tileRect l="-100000" t="-100000"/>
                </a:gradFill>
              </a:defRPr>
            </a:lvl4pPr>
            <a:lvl5pPr>
              <a:defRPr>
                <a:gradFill flip="none" rotWithShape="1">
                  <a:gsLst>
                    <a:gs pos="0">
                      <a:schemeClr val="bg1"/>
                    </a:gs>
                    <a:gs pos="100000">
                      <a:schemeClr val="bg1"/>
                    </a:gs>
                  </a:gsLst>
                  <a:path path="circle">
                    <a:fillToRect r="100000" b="100000"/>
                  </a:path>
                  <a:tileRect l="-100000" t="-100000"/>
                </a:gradFill>
              </a:defRPr>
            </a:lvl5pPr>
          </a:lstStyle>
          <a:p>
            <a:pPr lvl="0"/>
            <a:r>
              <a:rPr lang="en-US" dirty="0" smtClean="0"/>
              <a:t>Quote.</a:t>
            </a:r>
          </a:p>
        </p:txBody>
      </p:sp>
      <p:sp>
        <p:nvSpPr>
          <p:cNvPr id="11" name="Text Placeholder 10"/>
          <p:cNvSpPr>
            <a:spLocks noGrp="1"/>
          </p:cNvSpPr>
          <p:nvPr>
            <p:ph type="body" sz="quarter" idx="11" hasCustomPrompt="1"/>
          </p:nvPr>
        </p:nvSpPr>
        <p:spPr>
          <a:xfrm>
            <a:off x="610891" y="4174362"/>
            <a:ext cx="3728367" cy="738664"/>
          </a:xfrm>
        </p:spPr>
        <p:txBody>
          <a:bodyPr/>
          <a:lstStyle>
            <a:lvl1pPr marL="0" indent="0">
              <a:lnSpc>
                <a:spcPct val="80000"/>
              </a:lnSpc>
              <a:spcBef>
                <a:spcPts val="0"/>
              </a:spcBef>
              <a:buNone/>
              <a:defRPr sz="2000">
                <a:solidFill>
                  <a:schemeClr val="bg1"/>
                </a:solidFill>
                <a:latin typeface="+mj-lt"/>
              </a:defRPr>
            </a:lvl1pPr>
            <a:lvl5pPr marL="1482725" indent="0">
              <a:buNone/>
              <a:defRPr>
                <a:gradFill flip="none" rotWithShape="1">
                  <a:gsLst>
                    <a:gs pos="0">
                      <a:schemeClr val="bg1"/>
                    </a:gs>
                    <a:gs pos="86000">
                      <a:schemeClr val="bg1"/>
                    </a:gs>
                  </a:gsLst>
                  <a:path path="circle">
                    <a:fillToRect r="100000" b="100000"/>
                  </a:path>
                  <a:tileRect l="-100000" t="-100000"/>
                </a:gradFill>
                <a:latin typeface="+mj-lt"/>
              </a:defRPr>
            </a:lvl5pPr>
          </a:lstStyle>
          <a:p>
            <a:pPr lvl="0"/>
            <a:r>
              <a:rPr lang="en-US" dirty="0" smtClean="0"/>
              <a:t>Name</a:t>
            </a:r>
          </a:p>
          <a:p>
            <a:pPr lvl="0"/>
            <a:r>
              <a:rPr lang="en-US" dirty="0" smtClean="0"/>
              <a:t>Role</a:t>
            </a:r>
          </a:p>
          <a:p>
            <a:pPr lvl="0"/>
            <a:r>
              <a:rPr lang="en-US" dirty="0" smtClean="0"/>
              <a:t>Company</a:t>
            </a:r>
            <a:endParaRPr lang="en-US" dirty="0"/>
          </a:p>
        </p:txBody>
      </p:sp>
      <p:sp>
        <p:nvSpPr>
          <p:cNvPr id="13" name="Text Placeholder 12"/>
          <p:cNvSpPr>
            <a:spLocks noGrp="1"/>
          </p:cNvSpPr>
          <p:nvPr>
            <p:ph type="body" sz="quarter" idx="12" hasCustomPrompt="1"/>
          </p:nvPr>
        </p:nvSpPr>
        <p:spPr>
          <a:xfrm>
            <a:off x="10179796" y="4846320"/>
            <a:ext cx="2012204" cy="2011680"/>
          </a:xfrm>
          <a:solidFill>
            <a:schemeClr val="accent1"/>
          </a:solidFill>
        </p:spPr>
        <p:txBody>
          <a:bodyPr lIns="182880" tIns="182880" rIns="182880" bIns="182880">
            <a:noAutofit/>
          </a:bodyPr>
          <a:lstStyle>
            <a:lvl1pPr marL="0" indent="0">
              <a:buNone/>
              <a:defRPr sz="2400" spc="-150">
                <a:gradFill flip="none" rotWithShape="1">
                  <a:gsLst>
                    <a:gs pos="0">
                      <a:schemeClr val="bg1"/>
                    </a:gs>
                    <a:gs pos="86000">
                      <a:schemeClr val="bg1"/>
                    </a:gs>
                  </a:gsLst>
                  <a:path path="circle">
                    <a:fillToRect r="100000" b="100000"/>
                  </a:path>
                  <a:tileRect l="-100000" t="-100000"/>
                </a:gradFill>
              </a:defRPr>
            </a:lvl1pPr>
          </a:lstStyle>
          <a:p>
            <a:pPr lvl="0"/>
            <a:r>
              <a:rPr lang="en-US" dirty="0" smtClean="0"/>
              <a:t>Scenario</a:t>
            </a:r>
          </a:p>
        </p:txBody>
      </p:sp>
    </p:spTree>
    <p:extLst>
      <p:ext uri="{BB962C8B-B14F-4D97-AF65-F5344CB8AC3E}">
        <p14:creationId xmlns:p14="http://schemas.microsoft.com/office/powerpoint/2010/main" val="326639945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p:cNvSpPr/>
          <p:nvPr userDrawn="1"/>
        </p:nvSpPr>
        <p:spPr bwMode="auto">
          <a:xfrm rot="5400000">
            <a:off x="1653508" y="-1653511"/>
            <a:ext cx="6858002" cy="10165023"/>
          </a:xfrm>
          <a:prstGeom prst="rect">
            <a:avLst/>
          </a:prstGeom>
          <a:gradFill>
            <a:gsLst>
              <a:gs pos="0">
                <a:srgbClr val="000000">
                  <a:alpha val="0"/>
                </a:srgbClr>
              </a:gs>
              <a:gs pos="100000">
                <a:srgbClr val="000000">
                  <a:alpha val="66667"/>
                </a:srgbClr>
              </a:gs>
            </a:gsLst>
            <a:lin ang="5400000" scaled="0"/>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68604" tIns="34302" rIns="68604" bIns="34302" numCol="1" rtlCol="0" anchor="ctr" anchorCtr="0" compatLnSpc="1">
            <a:prstTxWarp prst="textNoShape">
              <a:avLst/>
            </a:prstTxWarp>
          </a:bodyPr>
          <a:lstStyle/>
          <a:p>
            <a:pPr algn="ctr" defTabSz="685848" fontAlgn="base">
              <a:spcBef>
                <a:spcPct val="0"/>
              </a:spcBef>
              <a:spcAft>
                <a:spcPct val="0"/>
              </a:spcAft>
            </a:pPr>
            <a:endParaRPr lang="en-US" sz="1700" dirty="0">
              <a:gradFill>
                <a:gsLst>
                  <a:gs pos="0">
                    <a:srgbClr val="FFFFFF"/>
                  </a:gs>
                  <a:gs pos="100000">
                    <a:srgbClr val="FFFFFF"/>
                  </a:gs>
                </a:gsLst>
                <a:lin ang="5400000" scaled="0"/>
              </a:gradFill>
            </a:endParaRPr>
          </a:p>
        </p:txBody>
      </p:sp>
      <p:sp>
        <p:nvSpPr>
          <p:cNvPr id="9" name="Text Placeholder 8"/>
          <p:cNvSpPr>
            <a:spLocks noGrp="1"/>
          </p:cNvSpPr>
          <p:nvPr>
            <p:ph type="body" sz="quarter" idx="10" hasCustomPrompt="1"/>
          </p:nvPr>
        </p:nvSpPr>
        <p:spPr>
          <a:xfrm>
            <a:off x="610891" y="1703472"/>
            <a:ext cx="3974493" cy="344710"/>
          </a:xfrm>
        </p:spPr>
        <p:txBody>
          <a:bodyPr/>
          <a:lstStyle>
            <a:lvl1pPr marL="0" marR="0" indent="0" algn="l" defTabSz="914363" rtl="0" eaLnBrk="1" fontAlgn="auto" latinLnBrk="0" hangingPunct="1">
              <a:lnSpc>
                <a:spcPct val="80000"/>
              </a:lnSpc>
              <a:spcBef>
                <a:spcPct val="20000"/>
              </a:spcBef>
              <a:spcAft>
                <a:spcPts val="0"/>
              </a:spcAft>
              <a:buClrTx/>
              <a:buSzPct val="90000"/>
              <a:buFont typeface="Arial" pitchFamily="34" charset="0"/>
              <a:buNone/>
              <a:tabLst/>
              <a:defRPr sz="2800" spc="-80" baseline="0">
                <a:gradFill flip="none" rotWithShape="1">
                  <a:gsLst>
                    <a:gs pos="0">
                      <a:schemeClr val="bg1"/>
                    </a:gs>
                    <a:gs pos="100000">
                      <a:schemeClr val="bg1"/>
                    </a:gs>
                  </a:gsLst>
                  <a:path path="circle">
                    <a:fillToRect r="100000" b="100000"/>
                  </a:path>
                  <a:tileRect l="-100000" t="-100000"/>
                </a:gradFill>
              </a:defRPr>
            </a:lvl1pPr>
            <a:lvl2pPr>
              <a:defRPr>
                <a:gradFill flip="none" rotWithShape="1">
                  <a:gsLst>
                    <a:gs pos="0">
                      <a:schemeClr val="bg1"/>
                    </a:gs>
                    <a:gs pos="100000">
                      <a:schemeClr val="bg1"/>
                    </a:gs>
                  </a:gsLst>
                  <a:path path="circle">
                    <a:fillToRect r="100000" b="100000"/>
                  </a:path>
                  <a:tileRect l="-100000" t="-100000"/>
                </a:gradFill>
              </a:defRPr>
            </a:lvl2pPr>
            <a:lvl3pPr>
              <a:defRPr>
                <a:gradFill flip="none" rotWithShape="1">
                  <a:gsLst>
                    <a:gs pos="0">
                      <a:schemeClr val="bg1"/>
                    </a:gs>
                    <a:gs pos="100000">
                      <a:schemeClr val="bg1"/>
                    </a:gs>
                  </a:gsLst>
                  <a:path path="circle">
                    <a:fillToRect r="100000" b="100000"/>
                  </a:path>
                  <a:tileRect l="-100000" t="-100000"/>
                </a:gradFill>
              </a:defRPr>
            </a:lvl3pPr>
            <a:lvl4pPr>
              <a:defRPr>
                <a:gradFill flip="none" rotWithShape="1">
                  <a:gsLst>
                    <a:gs pos="0">
                      <a:schemeClr val="bg1"/>
                    </a:gs>
                    <a:gs pos="100000">
                      <a:schemeClr val="bg1"/>
                    </a:gs>
                  </a:gsLst>
                  <a:path path="circle">
                    <a:fillToRect r="100000" b="100000"/>
                  </a:path>
                  <a:tileRect l="-100000" t="-100000"/>
                </a:gradFill>
              </a:defRPr>
            </a:lvl4pPr>
            <a:lvl5pPr>
              <a:defRPr>
                <a:gradFill flip="none" rotWithShape="1">
                  <a:gsLst>
                    <a:gs pos="0">
                      <a:schemeClr val="bg1"/>
                    </a:gs>
                    <a:gs pos="100000">
                      <a:schemeClr val="bg1"/>
                    </a:gs>
                  </a:gsLst>
                  <a:path path="circle">
                    <a:fillToRect r="100000" b="100000"/>
                  </a:path>
                  <a:tileRect l="-100000" t="-100000"/>
                </a:gradFill>
              </a:defRPr>
            </a:lvl5pPr>
          </a:lstStyle>
          <a:p>
            <a:pPr lvl="0"/>
            <a:r>
              <a:rPr lang="en-US" dirty="0" smtClean="0"/>
              <a:t>Quote.</a:t>
            </a:r>
          </a:p>
        </p:txBody>
      </p:sp>
      <p:sp>
        <p:nvSpPr>
          <p:cNvPr id="11" name="Text Placeholder 10"/>
          <p:cNvSpPr>
            <a:spLocks noGrp="1"/>
          </p:cNvSpPr>
          <p:nvPr>
            <p:ph type="body" sz="quarter" idx="11" hasCustomPrompt="1"/>
          </p:nvPr>
        </p:nvSpPr>
        <p:spPr>
          <a:xfrm>
            <a:off x="610891" y="4174362"/>
            <a:ext cx="3728367" cy="738664"/>
          </a:xfrm>
        </p:spPr>
        <p:txBody>
          <a:bodyPr/>
          <a:lstStyle>
            <a:lvl1pPr marL="0" indent="0">
              <a:lnSpc>
                <a:spcPct val="80000"/>
              </a:lnSpc>
              <a:spcBef>
                <a:spcPts val="0"/>
              </a:spcBef>
              <a:buNone/>
              <a:defRPr sz="2000">
                <a:gradFill flip="none" rotWithShape="1">
                  <a:gsLst>
                    <a:gs pos="0">
                      <a:schemeClr val="bg1"/>
                    </a:gs>
                    <a:gs pos="100000">
                      <a:schemeClr val="bg1"/>
                    </a:gs>
                  </a:gsLst>
                  <a:path path="circle">
                    <a:fillToRect r="100000" b="100000"/>
                  </a:path>
                  <a:tileRect l="-100000" t="-100000"/>
                </a:gradFill>
                <a:latin typeface="+mj-lt"/>
              </a:defRPr>
            </a:lvl1pPr>
            <a:lvl5pPr marL="1482725" indent="0">
              <a:buNone/>
              <a:defRPr>
                <a:gradFill flip="none" rotWithShape="1">
                  <a:gsLst>
                    <a:gs pos="0">
                      <a:schemeClr val="bg1"/>
                    </a:gs>
                    <a:gs pos="86000">
                      <a:schemeClr val="bg1"/>
                    </a:gs>
                  </a:gsLst>
                  <a:path path="circle">
                    <a:fillToRect r="100000" b="100000"/>
                  </a:path>
                  <a:tileRect l="-100000" t="-100000"/>
                </a:gradFill>
                <a:latin typeface="+mj-lt"/>
              </a:defRPr>
            </a:lvl5pPr>
          </a:lstStyle>
          <a:p>
            <a:pPr lvl="0"/>
            <a:r>
              <a:rPr lang="en-US" dirty="0" smtClean="0"/>
              <a:t>Name</a:t>
            </a:r>
          </a:p>
          <a:p>
            <a:pPr lvl="0"/>
            <a:r>
              <a:rPr lang="en-US" dirty="0" smtClean="0"/>
              <a:t>Role</a:t>
            </a:r>
          </a:p>
          <a:p>
            <a:pPr lvl="0"/>
            <a:r>
              <a:rPr lang="en-US" dirty="0" smtClean="0"/>
              <a:t>Company</a:t>
            </a:r>
            <a:endParaRPr lang="en-US" dirty="0"/>
          </a:p>
        </p:txBody>
      </p:sp>
      <p:sp>
        <p:nvSpPr>
          <p:cNvPr id="13" name="Text Placeholder 12"/>
          <p:cNvSpPr>
            <a:spLocks noGrp="1"/>
          </p:cNvSpPr>
          <p:nvPr>
            <p:ph type="body" sz="quarter" idx="12" hasCustomPrompt="1"/>
          </p:nvPr>
        </p:nvSpPr>
        <p:spPr>
          <a:xfrm>
            <a:off x="10179796" y="4846320"/>
            <a:ext cx="2012204" cy="2011680"/>
          </a:xfrm>
          <a:solidFill>
            <a:schemeClr val="accent3"/>
          </a:solidFill>
        </p:spPr>
        <p:txBody>
          <a:bodyPr lIns="182880" tIns="182880" rIns="182880" bIns="182880">
            <a:noAutofit/>
          </a:bodyPr>
          <a:lstStyle>
            <a:lvl1pPr marL="0" indent="0">
              <a:buNone/>
              <a:defRPr sz="2400" spc="-150">
                <a:gradFill flip="none" rotWithShape="1">
                  <a:gsLst>
                    <a:gs pos="0">
                      <a:schemeClr val="bg1"/>
                    </a:gs>
                    <a:gs pos="86000">
                      <a:schemeClr val="bg1"/>
                    </a:gs>
                  </a:gsLst>
                  <a:path path="circle">
                    <a:fillToRect r="100000" b="100000"/>
                  </a:path>
                  <a:tileRect l="-100000" t="-100000"/>
                </a:gradFill>
              </a:defRPr>
            </a:lvl1pPr>
          </a:lstStyle>
          <a:p>
            <a:pPr lvl="0"/>
            <a:r>
              <a:rPr lang="en-US" dirty="0" smtClean="0"/>
              <a:t>Scenario</a:t>
            </a:r>
          </a:p>
        </p:txBody>
      </p:sp>
    </p:spTree>
    <p:extLst>
      <p:ext uri="{BB962C8B-B14F-4D97-AF65-F5344CB8AC3E}">
        <p14:creationId xmlns:p14="http://schemas.microsoft.com/office/powerpoint/2010/main" val="1381641157"/>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p:cNvSpPr/>
          <p:nvPr userDrawn="1"/>
        </p:nvSpPr>
        <p:spPr bwMode="auto">
          <a:xfrm rot="5400000">
            <a:off x="1653508" y="-1653511"/>
            <a:ext cx="6858002" cy="10165023"/>
          </a:xfrm>
          <a:prstGeom prst="rect">
            <a:avLst/>
          </a:prstGeom>
          <a:gradFill>
            <a:gsLst>
              <a:gs pos="0">
                <a:srgbClr val="000000">
                  <a:alpha val="0"/>
                </a:srgbClr>
              </a:gs>
              <a:gs pos="100000">
                <a:srgbClr val="000000">
                  <a:alpha val="66667"/>
                </a:srgbClr>
              </a:gs>
            </a:gsLst>
            <a:lin ang="5400000" scaled="0"/>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68604" tIns="34302" rIns="68604" bIns="34302" numCol="1" rtlCol="0" anchor="ctr" anchorCtr="0" compatLnSpc="1">
            <a:prstTxWarp prst="textNoShape">
              <a:avLst/>
            </a:prstTxWarp>
          </a:bodyPr>
          <a:lstStyle/>
          <a:p>
            <a:pPr algn="ctr" defTabSz="685848" fontAlgn="base">
              <a:spcBef>
                <a:spcPct val="0"/>
              </a:spcBef>
              <a:spcAft>
                <a:spcPct val="0"/>
              </a:spcAft>
            </a:pPr>
            <a:endParaRPr lang="en-US" sz="1700" dirty="0">
              <a:gradFill>
                <a:gsLst>
                  <a:gs pos="0">
                    <a:srgbClr val="FFFFFF"/>
                  </a:gs>
                  <a:gs pos="100000">
                    <a:srgbClr val="FFFFFF"/>
                  </a:gs>
                </a:gsLst>
                <a:lin ang="5400000" scaled="0"/>
              </a:gradFill>
            </a:endParaRPr>
          </a:p>
        </p:txBody>
      </p:sp>
      <p:sp>
        <p:nvSpPr>
          <p:cNvPr id="9" name="Text Placeholder 8"/>
          <p:cNvSpPr>
            <a:spLocks noGrp="1"/>
          </p:cNvSpPr>
          <p:nvPr>
            <p:ph type="body" sz="quarter" idx="10" hasCustomPrompt="1"/>
          </p:nvPr>
        </p:nvSpPr>
        <p:spPr>
          <a:xfrm>
            <a:off x="610891" y="1703472"/>
            <a:ext cx="3974493" cy="344710"/>
          </a:xfrm>
        </p:spPr>
        <p:txBody>
          <a:bodyPr/>
          <a:lstStyle>
            <a:lvl1pPr marL="0" marR="0" indent="0" algn="l" defTabSz="914363" rtl="0" eaLnBrk="1" fontAlgn="auto" latinLnBrk="0" hangingPunct="1">
              <a:lnSpc>
                <a:spcPct val="80000"/>
              </a:lnSpc>
              <a:spcBef>
                <a:spcPct val="20000"/>
              </a:spcBef>
              <a:spcAft>
                <a:spcPts val="0"/>
              </a:spcAft>
              <a:buClrTx/>
              <a:buSzPct val="90000"/>
              <a:buFont typeface="Arial" pitchFamily="34" charset="0"/>
              <a:buNone/>
              <a:tabLst/>
              <a:defRPr sz="2800" spc="-80" baseline="0">
                <a:gradFill flip="none" rotWithShape="1">
                  <a:gsLst>
                    <a:gs pos="0">
                      <a:schemeClr val="bg1"/>
                    </a:gs>
                    <a:gs pos="100000">
                      <a:schemeClr val="bg1"/>
                    </a:gs>
                  </a:gsLst>
                  <a:path path="circle">
                    <a:fillToRect r="100000" b="100000"/>
                  </a:path>
                  <a:tileRect l="-100000" t="-100000"/>
                </a:gradFill>
              </a:defRPr>
            </a:lvl1pPr>
            <a:lvl2pPr>
              <a:defRPr>
                <a:gradFill flip="none" rotWithShape="1">
                  <a:gsLst>
                    <a:gs pos="0">
                      <a:schemeClr val="bg1"/>
                    </a:gs>
                    <a:gs pos="100000">
                      <a:schemeClr val="bg1"/>
                    </a:gs>
                  </a:gsLst>
                  <a:path path="circle">
                    <a:fillToRect r="100000" b="100000"/>
                  </a:path>
                  <a:tileRect l="-100000" t="-100000"/>
                </a:gradFill>
              </a:defRPr>
            </a:lvl2pPr>
            <a:lvl3pPr>
              <a:defRPr>
                <a:gradFill flip="none" rotWithShape="1">
                  <a:gsLst>
                    <a:gs pos="0">
                      <a:schemeClr val="bg1"/>
                    </a:gs>
                    <a:gs pos="100000">
                      <a:schemeClr val="bg1"/>
                    </a:gs>
                  </a:gsLst>
                  <a:path path="circle">
                    <a:fillToRect r="100000" b="100000"/>
                  </a:path>
                  <a:tileRect l="-100000" t="-100000"/>
                </a:gradFill>
              </a:defRPr>
            </a:lvl3pPr>
            <a:lvl4pPr>
              <a:defRPr>
                <a:gradFill flip="none" rotWithShape="1">
                  <a:gsLst>
                    <a:gs pos="0">
                      <a:schemeClr val="bg1"/>
                    </a:gs>
                    <a:gs pos="100000">
                      <a:schemeClr val="bg1"/>
                    </a:gs>
                  </a:gsLst>
                  <a:path path="circle">
                    <a:fillToRect r="100000" b="100000"/>
                  </a:path>
                  <a:tileRect l="-100000" t="-100000"/>
                </a:gradFill>
              </a:defRPr>
            </a:lvl4pPr>
            <a:lvl5pPr>
              <a:defRPr>
                <a:gradFill flip="none" rotWithShape="1">
                  <a:gsLst>
                    <a:gs pos="0">
                      <a:schemeClr val="bg1"/>
                    </a:gs>
                    <a:gs pos="100000">
                      <a:schemeClr val="bg1"/>
                    </a:gs>
                  </a:gsLst>
                  <a:path path="circle">
                    <a:fillToRect r="100000" b="100000"/>
                  </a:path>
                  <a:tileRect l="-100000" t="-100000"/>
                </a:gradFill>
              </a:defRPr>
            </a:lvl5pPr>
          </a:lstStyle>
          <a:p>
            <a:pPr lvl="0"/>
            <a:r>
              <a:rPr lang="en-US" dirty="0" smtClean="0"/>
              <a:t>Quote.</a:t>
            </a:r>
          </a:p>
        </p:txBody>
      </p:sp>
      <p:sp>
        <p:nvSpPr>
          <p:cNvPr id="11" name="Text Placeholder 10"/>
          <p:cNvSpPr>
            <a:spLocks noGrp="1"/>
          </p:cNvSpPr>
          <p:nvPr>
            <p:ph type="body" sz="quarter" idx="11" hasCustomPrompt="1"/>
          </p:nvPr>
        </p:nvSpPr>
        <p:spPr>
          <a:xfrm>
            <a:off x="610891" y="4174362"/>
            <a:ext cx="3728367" cy="738664"/>
          </a:xfrm>
        </p:spPr>
        <p:txBody>
          <a:bodyPr/>
          <a:lstStyle>
            <a:lvl1pPr marL="0" indent="0">
              <a:lnSpc>
                <a:spcPct val="80000"/>
              </a:lnSpc>
              <a:spcBef>
                <a:spcPts val="0"/>
              </a:spcBef>
              <a:buNone/>
              <a:defRPr sz="2000">
                <a:gradFill flip="none" rotWithShape="1">
                  <a:gsLst>
                    <a:gs pos="0">
                      <a:schemeClr val="bg1"/>
                    </a:gs>
                    <a:gs pos="100000">
                      <a:schemeClr val="bg1"/>
                    </a:gs>
                  </a:gsLst>
                  <a:path path="circle">
                    <a:fillToRect r="100000" b="100000"/>
                  </a:path>
                  <a:tileRect l="-100000" t="-100000"/>
                </a:gradFill>
                <a:latin typeface="+mj-lt"/>
              </a:defRPr>
            </a:lvl1pPr>
            <a:lvl5pPr marL="1482725" indent="0">
              <a:buNone/>
              <a:defRPr>
                <a:gradFill flip="none" rotWithShape="1">
                  <a:gsLst>
                    <a:gs pos="0">
                      <a:schemeClr val="bg1"/>
                    </a:gs>
                    <a:gs pos="86000">
                      <a:schemeClr val="bg1"/>
                    </a:gs>
                  </a:gsLst>
                  <a:path path="circle">
                    <a:fillToRect r="100000" b="100000"/>
                  </a:path>
                  <a:tileRect l="-100000" t="-100000"/>
                </a:gradFill>
                <a:latin typeface="+mj-lt"/>
              </a:defRPr>
            </a:lvl5pPr>
          </a:lstStyle>
          <a:p>
            <a:pPr lvl="0"/>
            <a:r>
              <a:rPr lang="en-US" dirty="0" smtClean="0"/>
              <a:t>Name</a:t>
            </a:r>
          </a:p>
          <a:p>
            <a:pPr lvl="0"/>
            <a:r>
              <a:rPr lang="en-US" dirty="0" smtClean="0"/>
              <a:t>Role</a:t>
            </a:r>
          </a:p>
          <a:p>
            <a:pPr lvl="0"/>
            <a:r>
              <a:rPr lang="en-US" dirty="0" smtClean="0"/>
              <a:t>Company</a:t>
            </a:r>
            <a:endParaRPr lang="en-US" dirty="0"/>
          </a:p>
        </p:txBody>
      </p:sp>
      <p:sp>
        <p:nvSpPr>
          <p:cNvPr id="13" name="Text Placeholder 12"/>
          <p:cNvSpPr>
            <a:spLocks noGrp="1"/>
          </p:cNvSpPr>
          <p:nvPr>
            <p:ph type="body" sz="quarter" idx="12" hasCustomPrompt="1"/>
          </p:nvPr>
        </p:nvSpPr>
        <p:spPr>
          <a:xfrm>
            <a:off x="10179796" y="4846320"/>
            <a:ext cx="2012204" cy="2011680"/>
          </a:xfrm>
          <a:solidFill>
            <a:schemeClr val="accent2"/>
          </a:solidFill>
        </p:spPr>
        <p:txBody>
          <a:bodyPr lIns="182880" tIns="182880" rIns="182880" bIns="182880">
            <a:noAutofit/>
          </a:bodyPr>
          <a:lstStyle>
            <a:lvl1pPr marL="0" indent="0">
              <a:buNone/>
              <a:defRPr sz="2400" spc="-150">
                <a:gradFill flip="none" rotWithShape="1">
                  <a:gsLst>
                    <a:gs pos="0">
                      <a:schemeClr val="bg1"/>
                    </a:gs>
                    <a:gs pos="86000">
                      <a:schemeClr val="bg1"/>
                    </a:gs>
                  </a:gsLst>
                  <a:path path="circle">
                    <a:fillToRect r="100000" b="100000"/>
                  </a:path>
                  <a:tileRect l="-100000" t="-100000"/>
                </a:gradFill>
              </a:defRPr>
            </a:lvl1pPr>
          </a:lstStyle>
          <a:p>
            <a:pPr lvl="0"/>
            <a:r>
              <a:rPr lang="en-US" dirty="0" smtClean="0"/>
              <a:t>Scenario</a:t>
            </a:r>
          </a:p>
        </p:txBody>
      </p:sp>
    </p:spTree>
    <p:extLst>
      <p:ext uri="{BB962C8B-B14F-4D97-AF65-F5344CB8AC3E}">
        <p14:creationId xmlns:p14="http://schemas.microsoft.com/office/powerpoint/2010/main" val="3592625014"/>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D0E3D0-5B2E-4DFB-8D28-1423936BC47D}" type="datetimeFigureOut">
              <a:rPr lang="en-US" smtClean="0"/>
              <a:t>11/25/2014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EF90E-4B60-4EAC-B9F2-ED9EF8ABCD19}" type="slidenum">
              <a:rPr lang="en-US" smtClean="0"/>
              <a:t>‹#›</a:t>
            </a:fld>
            <a:endParaRPr lang="en-US"/>
          </a:p>
        </p:txBody>
      </p:sp>
    </p:spTree>
    <p:extLst>
      <p:ext uri="{BB962C8B-B14F-4D97-AF65-F5344CB8AC3E}">
        <p14:creationId xmlns:p14="http://schemas.microsoft.com/office/powerpoint/2010/main" val="3937986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p:cNvSpPr/>
          <p:nvPr userDrawn="1"/>
        </p:nvSpPr>
        <p:spPr bwMode="auto">
          <a:xfrm rot="5400000">
            <a:off x="1653508" y="-1653511"/>
            <a:ext cx="6858002" cy="10165023"/>
          </a:xfrm>
          <a:prstGeom prst="rect">
            <a:avLst/>
          </a:prstGeom>
          <a:gradFill>
            <a:gsLst>
              <a:gs pos="0">
                <a:srgbClr val="000000">
                  <a:alpha val="0"/>
                </a:srgbClr>
              </a:gs>
              <a:gs pos="100000">
                <a:srgbClr val="000000">
                  <a:alpha val="66667"/>
                </a:srgbClr>
              </a:gs>
            </a:gsLst>
            <a:lin ang="5400000" scaled="0"/>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68604" tIns="34302" rIns="68604" bIns="34302" numCol="1" rtlCol="0" anchor="ctr" anchorCtr="0" compatLnSpc="1">
            <a:prstTxWarp prst="textNoShape">
              <a:avLst/>
            </a:prstTxWarp>
          </a:bodyPr>
          <a:lstStyle/>
          <a:p>
            <a:pPr algn="ctr" defTabSz="685848" fontAlgn="base">
              <a:spcBef>
                <a:spcPct val="0"/>
              </a:spcBef>
              <a:spcAft>
                <a:spcPct val="0"/>
              </a:spcAft>
            </a:pPr>
            <a:endParaRPr lang="en-US" sz="1700" dirty="0">
              <a:gradFill>
                <a:gsLst>
                  <a:gs pos="0">
                    <a:srgbClr val="FFFFFF"/>
                  </a:gs>
                  <a:gs pos="100000">
                    <a:srgbClr val="FFFFFF"/>
                  </a:gs>
                </a:gsLst>
                <a:lin ang="5400000" scaled="0"/>
              </a:gradFill>
            </a:endParaRPr>
          </a:p>
        </p:txBody>
      </p:sp>
      <p:sp>
        <p:nvSpPr>
          <p:cNvPr id="9" name="Text Placeholder 8"/>
          <p:cNvSpPr>
            <a:spLocks noGrp="1"/>
          </p:cNvSpPr>
          <p:nvPr>
            <p:ph type="body" sz="quarter" idx="10" hasCustomPrompt="1"/>
          </p:nvPr>
        </p:nvSpPr>
        <p:spPr>
          <a:xfrm>
            <a:off x="610891" y="1703472"/>
            <a:ext cx="3974493" cy="344710"/>
          </a:xfrm>
        </p:spPr>
        <p:txBody>
          <a:bodyPr/>
          <a:lstStyle>
            <a:lvl1pPr marL="0" marR="0" indent="0" algn="l" defTabSz="914363" rtl="0" eaLnBrk="1" fontAlgn="auto" latinLnBrk="0" hangingPunct="1">
              <a:lnSpc>
                <a:spcPct val="80000"/>
              </a:lnSpc>
              <a:spcBef>
                <a:spcPct val="20000"/>
              </a:spcBef>
              <a:spcAft>
                <a:spcPts val="0"/>
              </a:spcAft>
              <a:buClrTx/>
              <a:buSzPct val="90000"/>
              <a:buFont typeface="Arial" pitchFamily="34" charset="0"/>
              <a:buNone/>
              <a:tabLst/>
              <a:defRPr sz="2800" spc="-80" baseline="0">
                <a:gradFill flip="none" rotWithShape="1">
                  <a:gsLst>
                    <a:gs pos="0">
                      <a:schemeClr val="bg1"/>
                    </a:gs>
                    <a:gs pos="100000">
                      <a:schemeClr val="bg1"/>
                    </a:gs>
                  </a:gsLst>
                  <a:path path="circle">
                    <a:fillToRect r="100000" b="100000"/>
                  </a:path>
                  <a:tileRect l="-100000" t="-100000"/>
                </a:gradFill>
              </a:defRPr>
            </a:lvl1pPr>
            <a:lvl2pPr>
              <a:defRPr>
                <a:gradFill flip="none" rotWithShape="1">
                  <a:gsLst>
                    <a:gs pos="0">
                      <a:schemeClr val="bg1"/>
                    </a:gs>
                    <a:gs pos="100000">
                      <a:schemeClr val="bg1"/>
                    </a:gs>
                  </a:gsLst>
                  <a:path path="circle">
                    <a:fillToRect r="100000" b="100000"/>
                  </a:path>
                  <a:tileRect l="-100000" t="-100000"/>
                </a:gradFill>
              </a:defRPr>
            </a:lvl2pPr>
            <a:lvl3pPr>
              <a:defRPr>
                <a:gradFill flip="none" rotWithShape="1">
                  <a:gsLst>
                    <a:gs pos="0">
                      <a:schemeClr val="bg1"/>
                    </a:gs>
                    <a:gs pos="100000">
                      <a:schemeClr val="bg1"/>
                    </a:gs>
                  </a:gsLst>
                  <a:path path="circle">
                    <a:fillToRect r="100000" b="100000"/>
                  </a:path>
                  <a:tileRect l="-100000" t="-100000"/>
                </a:gradFill>
              </a:defRPr>
            </a:lvl3pPr>
            <a:lvl4pPr>
              <a:defRPr>
                <a:gradFill flip="none" rotWithShape="1">
                  <a:gsLst>
                    <a:gs pos="0">
                      <a:schemeClr val="bg1"/>
                    </a:gs>
                    <a:gs pos="100000">
                      <a:schemeClr val="bg1"/>
                    </a:gs>
                  </a:gsLst>
                  <a:path path="circle">
                    <a:fillToRect r="100000" b="100000"/>
                  </a:path>
                  <a:tileRect l="-100000" t="-100000"/>
                </a:gradFill>
              </a:defRPr>
            </a:lvl4pPr>
            <a:lvl5pPr>
              <a:defRPr>
                <a:gradFill flip="none" rotWithShape="1">
                  <a:gsLst>
                    <a:gs pos="0">
                      <a:schemeClr val="bg1"/>
                    </a:gs>
                    <a:gs pos="100000">
                      <a:schemeClr val="bg1"/>
                    </a:gs>
                  </a:gsLst>
                  <a:path path="circle">
                    <a:fillToRect r="100000" b="100000"/>
                  </a:path>
                  <a:tileRect l="-100000" t="-100000"/>
                </a:gradFill>
              </a:defRPr>
            </a:lvl5pPr>
          </a:lstStyle>
          <a:p>
            <a:pPr lvl="0"/>
            <a:r>
              <a:rPr lang="en-US" dirty="0" smtClean="0"/>
              <a:t>Quote.</a:t>
            </a:r>
          </a:p>
        </p:txBody>
      </p:sp>
      <p:sp>
        <p:nvSpPr>
          <p:cNvPr id="11" name="Text Placeholder 10"/>
          <p:cNvSpPr>
            <a:spLocks noGrp="1"/>
          </p:cNvSpPr>
          <p:nvPr>
            <p:ph type="body" sz="quarter" idx="11" hasCustomPrompt="1"/>
          </p:nvPr>
        </p:nvSpPr>
        <p:spPr>
          <a:xfrm>
            <a:off x="610891" y="4174362"/>
            <a:ext cx="3728367" cy="738664"/>
          </a:xfrm>
        </p:spPr>
        <p:txBody>
          <a:bodyPr/>
          <a:lstStyle>
            <a:lvl1pPr marL="0" indent="0">
              <a:lnSpc>
                <a:spcPct val="80000"/>
              </a:lnSpc>
              <a:spcBef>
                <a:spcPts val="0"/>
              </a:spcBef>
              <a:buNone/>
              <a:defRPr sz="2000">
                <a:gradFill flip="none" rotWithShape="1">
                  <a:gsLst>
                    <a:gs pos="0">
                      <a:schemeClr val="bg1"/>
                    </a:gs>
                    <a:gs pos="100000">
                      <a:schemeClr val="bg1"/>
                    </a:gs>
                  </a:gsLst>
                  <a:path path="circle">
                    <a:fillToRect r="100000" b="100000"/>
                  </a:path>
                  <a:tileRect l="-100000" t="-100000"/>
                </a:gradFill>
                <a:latin typeface="+mj-lt"/>
              </a:defRPr>
            </a:lvl1pPr>
            <a:lvl5pPr marL="1482725" indent="0">
              <a:buNone/>
              <a:defRPr>
                <a:gradFill flip="none" rotWithShape="1">
                  <a:gsLst>
                    <a:gs pos="0">
                      <a:schemeClr val="bg1"/>
                    </a:gs>
                    <a:gs pos="86000">
                      <a:schemeClr val="bg1"/>
                    </a:gs>
                  </a:gsLst>
                  <a:path path="circle">
                    <a:fillToRect r="100000" b="100000"/>
                  </a:path>
                  <a:tileRect l="-100000" t="-100000"/>
                </a:gradFill>
                <a:latin typeface="+mj-lt"/>
              </a:defRPr>
            </a:lvl5pPr>
          </a:lstStyle>
          <a:p>
            <a:pPr lvl="0"/>
            <a:r>
              <a:rPr lang="en-US" dirty="0" smtClean="0"/>
              <a:t>Name</a:t>
            </a:r>
          </a:p>
          <a:p>
            <a:pPr lvl="0"/>
            <a:r>
              <a:rPr lang="en-US" dirty="0" smtClean="0"/>
              <a:t>Role</a:t>
            </a:r>
          </a:p>
          <a:p>
            <a:pPr lvl="0"/>
            <a:r>
              <a:rPr lang="en-US" dirty="0" smtClean="0"/>
              <a:t>Company</a:t>
            </a:r>
            <a:endParaRPr lang="en-US" dirty="0"/>
          </a:p>
        </p:txBody>
      </p:sp>
      <p:sp>
        <p:nvSpPr>
          <p:cNvPr id="13" name="Text Placeholder 12"/>
          <p:cNvSpPr>
            <a:spLocks noGrp="1"/>
          </p:cNvSpPr>
          <p:nvPr>
            <p:ph type="body" sz="quarter" idx="12" hasCustomPrompt="1"/>
          </p:nvPr>
        </p:nvSpPr>
        <p:spPr>
          <a:xfrm>
            <a:off x="10179796" y="4846320"/>
            <a:ext cx="2012204" cy="2011680"/>
          </a:xfrm>
          <a:solidFill>
            <a:schemeClr val="accent5"/>
          </a:solidFill>
        </p:spPr>
        <p:txBody>
          <a:bodyPr lIns="182880" tIns="182880" rIns="182880" bIns="182880">
            <a:noAutofit/>
          </a:bodyPr>
          <a:lstStyle>
            <a:lvl1pPr marL="0" indent="0">
              <a:buNone/>
              <a:defRPr sz="2400" spc="-150">
                <a:gradFill flip="none" rotWithShape="1">
                  <a:gsLst>
                    <a:gs pos="0">
                      <a:schemeClr val="bg1"/>
                    </a:gs>
                    <a:gs pos="86000">
                      <a:schemeClr val="bg1"/>
                    </a:gs>
                  </a:gsLst>
                  <a:path path="circle">
                    <a:fillToRect r="100000" b="100000"/>
                  </a:path>
                  <a:tileRect l="-100000" t="-100000"/>
                </a:gradFill>
              </a:defRPr>
            </a:lvl1pPr>
          </a:lstStyle>
          <a:p>
            <a:pPr lvl="0"/>
            <a:r>
              <a:rPr lang="en-US" dirty="0" smtClean="0"/>
              <a:t>Scenario</a:t>
            </a:r>
          </a:p>
        </p:txBody>
      </p:sp>
    </p:spTree>
    <p:extLst>
      <p:ext uri="{BB962C8B-B14F-4D97-AF65-F5344CB8AC3E}">
        <p14:creationId xmlns:p14="http://schemas.microsoft.com/office/powerpoint/2010/main" val="1468945541"/>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3" name="Rectangle 2"/>
          <p:cNvSpPr/>
          <p:nvPr userDrawn="1"/>
        </p:nvSpPr>
        <p:spPr bwMode="auto">
          <a:xfrm rot="5400000">
            <a:off x="1653508" y="-1653511"/>
            <a:ext cx="6858002" cy="10165023"/>
          </a:xfrm>
          <a:prstGeom prst="rect">
            <a:avLst/>
          </a:prstGeom>
          <a:gradFill>
            <a:gsLst>
              <a:gs pos="0">
                <a:srgbClr val="000000">
                  <a:alpha val="0"/>
                </a:srgbClr>
              </a:gs>
              <a:gs pos="100000">
                <a:srgbClr val="000000">
                  <a:alpha val="66667"/>
                </a:srgbClr>
              </a:gs>
            </a:gsLst>
            <a:lin ang="5400000" scaled="0"/>
          </a:gradFill>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68604" tIns="34302" rIns="68604" bIns="34302" numCol="1" rtlCol="0" anchor="ctr" anchorCtr="0" compatLnSpc="1">
            <a:prstTxWarp prst="textNoShape">
              <a:avLst/>
            </a:prstTxWarp>
          </a:bodyPr>
          <a:lstStyle/>
          <a:p>
            <a:pPr algn="ctr" defTabSz="685848" fontAlgn="base">
              <a:spcBef>
                <a:spcPct val="0"/>
              </a:spcBef>
              <a:spcAft>
                <a:spcPct val="0"/>
              </a:spcAft>
            </a:pPr>
            <a:endParaRPr lang="en-US" sz="1700" dirty="0">
              <a:gradFill>
                <a:gsLst>
                  <a:gs pos="0">
                    <a:srgbClr val="FFFFFF"/>
                  </a:gs>
                  <a:gs pos="100000">
                    <a:srgbClr val="FFFFFF"/>
                  </a:gs>
                </a:gsLst>
                <a:lin ang="5400000" scaled="0"/>
              </a:gradFill>
            </a:endParaRPr>
          </a:p>
        </p:txBody>
      </p:sp>
      <p:sp>
        <p:nvSpPr>
          <p:cNvPr id="9" name="Text Placeholder 8"/>
          <p:cNvSpPr>
            <a:spLocks noGrp="1"/>
          </p:cNvSpPr>
          <p:nvPr>
            <p:ph type="body" sz="quarter" idx="10" hasCustomPrompt="1"/>
          </p:nvPr>
        </p:nvSpPr>
        <p:spPr>
          <a:xfrm>
            <a:off x="610891" y="1703472"/>
            <a:ext cx="3974493" cy="344710"/>
          </a:xfrm>
        </p:spPr>
        <p:txBody>
          <a:bodyPr/>
          <a:lstStyle>
            <a:lvl1pPr marL="0" marR="0" indent="0" algn="l" defTabSz="914363" rtl="0" eaLnBrk="1" fontAlgn="auto" latinLnBrk="0" hangingPunct="1">
              <a:lnSpc>
                <a:spcPct val="80000"/>
              </a:lnSpc>
              <a:spcBef>
                <a:spcPct val="20000"/>
              </a:spcBef>
              <a:spcAft>
                <a:spcPts val="0"/>
              </a:spcAft>
              <a:buClrTx/>
              <a:buSzPct val="90000"/>
              <a:buFont typeface="Arial" pitchFamily="34" charset="0"/>
              <a:buNone/>
              <a:tabLst/>
              <a:defRPr sz="2800" spc="-80" baseline="0">
                <a:gradFill flip="none" rotWithShape="1">
                  <a:gsLst>
                    <a:gs pos="0">
                      <a:schemeClr val="bg1"/>
                    </a:gs>
                    <a:gs pos="100000">
                      <a:schemeClr val="bg1"/>
                    </a:gs>
                  </a:gsLst>
                  <a:path path="circle">
                    <a:fillToRect r="100000" b="100000"/>
                  </a:path>
                  <a:tileRect l="-100000" t="-100000"/>
                </a:gradFill>
              </a:defRPr>
            </a:lvl1pPr>
            <a:lvl2pPr>
              <a:defRPr>
                <a:gradFill flip="none" rotWithShape="1">
                  <a:gsLst>
                    <a:gs pos="0">
                      <a:schemeClr val="bg1"/>
                    </a:gs>
                    <a:gs pos="100000">
                      <a:schemeClr val="bg1"/>
                    </a:gs>
                  </a:gsLst>
                  <a:path path="circle">
                    <a:fillToRect r="100000" b="100000"/>
                  </a:path>
                  <a:tileRect l="-100000" t="-100000"/>
                </a:gradFill>
              </a:defRPr>
            </a:lvl2pPr>
            <a:lvl3pPr>
              <a:defRPr>
                <a:gradFill flip="none" rotWithShape="1">
                  <a:gsLst>
                    <a:gs pos="0">
                      <a:schemeClr val="bg1"/>
                    </a:gs>
                    <a:gs pos="100000">
                      <a:schemeClr val="bg1"/>
                    </a:gs>
                  </a:gsLst>
                  <a:path path="circle">
                    <a:fillToRect r="100000" b="100000"/>
                  </a:path>
                  <a:tileRect l="-100000" t="-100000"/>
                </a:gradFill>
              </a:defRPr>
            </a:lvl3pPr>
            <a:lvl4pPr>
              <a:defRPr>
                <a:gradFill flip="none" rotWithShape="1">
                  <a:gsLst>
                    <a:gs pos="0">
                      <a:schemeClr val="bg1"/>
                    </a:gs>
                    <a:gs pos="100000">
                      <a:schemeClr val="bg1"/>
                    </a:gs>
                  </a:gsLst>
                  <a:path path="circle">
                    <a:fillToRect r="100000" b="100000"/>
                  </a:path>
                  <a:tileRect l="-100000" t="-100000"/>
                </a:gradFill>
              </a:defRPr>
            </a:lvl4pPr>
            <a:lvl5pPr>
              <a:defRPr>
                <a:gradFill flip="none" rotWithShape="1">
                  <a:gsLst>
                    <a:gs pos="0">
                      <a:schemeClr val="bg1"/>
                    </a:gs>
                    <a:gs pos="100000">
                      <a:schemeClr val="bg1"/>
                    </a:gs>
                  </a:gsLst>
                  <a:path path="circle">
                    <a:fillToRect r="100000" b="100000"/>
                  </a:path>
                  <a:tileRect l="-100000" t="-100000"/>
                </a:gradFill>
              </a:defRPr>
            </a:lvl5pPr>
          </a:lstStyle>
          <a:p>
            <a:pPr lvl="0"/>
            <a:r>
              <a:rPr lang="en-US" dirty="0" smtClean="0"/>
              <a:t>Quote.</a:t>
            </a:r>
          </a:p>
        </p:txBody>
      </p:sp>
      <p:sp>
        <p:nvSpPr>
          <p:cNvPr id="11" name="Text Placeholder 10"/>
          <p:cNvSpPr>
            <a:spLocks noGrp="1"/>
          </p:cNvSpPr>
          <p:nvPr>
            <p:ph type="body" sz="quarter" idx="11" hasCustomPrompt="1"/>
          </p:nvPr>
        </p:nvSpPr>
        <p:spPr>
          <a:xfrm>
            <a:off x="610891" y="4174362"/>
            <a:ext cx="3728367" cy="738664"/>
          </a:xfrm>
        </p:spPr>
        <p:txBody>
          <a:bodyPr/>
          <a:lstStyle>
            <a:lvl1pPr marL="0" indent="0">
              <a:lnSpc>
                <a:spcPct val="80000"/>
              </a:lnSpc>
              <a:spcBef>
                <a:spcPts val="0"/>
              </a:spcBef>
              <a:buNone/>
              <a:defRPr sz="2000">
                <a:gradFill flip="none" rotWithShape="1">
                  <a:gsLst>
                    <a:gs pos="0">
                      <a:schemeClr val="bg1"/>
                    </a:gs>
                    <a:gs pos="100000">
                      <a:schemeClr val="bg1"/>
                    </a:gs>
                  </a:gsLst>
                  <a:path path="circle">
                    <a:fillToRect r="100000" b="100000"/>
                  </a:path>
                  <a:tileRect l="-100000" t="-100000"/>
                </a:gradFill>
                <a:latin typeface="+mj-lt"/>
              </a:defRPr>
            </a:lvl1pPr>
            <a:lvl5pPr marL="1482725" indent="0">
              <a:buNone/>
              <a:defRPr>
                <a:gradFill flip="none" rotWithShape="1">
                  <a:gsLst>
                    <a:gs pos="0">
                      <a:schemeClr val="bg1"/>
                    </a:gs>
                    <a:gs pos="86000">
                      <a:schemeClr val="bg1"/>
                    </a:gs>
                  </a:gsLst>
                  <a:path path="circle">
                    <a:fillToRect r="100000" b="100000"/>
                  </a:path>
                  <a:tileRect l="-100000" t="-100000"/>
                </a:gradFill>
                <a:latin typeface="+mj-lt"/>
              </a:defRPr>
            </a:lvl5pPr>
          </a:lstStyle>
          <a:p>
            <a:pPr lvl="0"/>
            <a:r>
              <a:rPr lang="en-US" dirty="0" smtClean="0"/>
              <a:t>Name</a:t>
            </a:r>
          </a:p>
          <a:p>
            <a:pPr lvl="0"/>
            <a:r>
              <a:rPr lang="en-US" dirty="0" smtClean="0"/>
              <a:t>Role</a:t>
            </a:r>
          </a:p>
          <a:p>
            <a:pPr lvl="0"/>
            <a:r>
              <a:rPr lang="en-US" dirty="0" smtClean="0"/>
              <a:t>Company</a:t>
            </a:r>
            <a:endParaRPr lang="en-US" dirty="0"/>
          </a:p>
        </p:txBody>
      </p:sp>
      <p:sp>
        <p:nvSpPr>
          <p:cNvPr id="13" name="Text Placeholder 12"/>
          <p:cNvSpPr>
            <a:spLocks noGrp="1"/>
          </p:cNvSpPr>
          <p:nvPr>
            <p:ph type="body" sz="quarter" idx="12" hasCustomPrompt="1"/>
          </p:nvPr>
        </p:nvSpPr>
        <p:spPr>
          <a:xfrm>
            <a:off x="10179796" y="4846320"/>
            <a:ext cx="2012204" cy="2011680"/>
          </a:xfrm>
          <a:solidFill>
            <a:schemeClr val="accent4"/>
          </a:solidFill>
        </p:spPr>
        <p:txBody>
          <a:bodyPr lIns="182880" tIns="182880" rIns="182880" bIns="182880">
            <a:noAutofit/>
          </a:bodyPr>
          <a:lstStyle>
            <a:lvl1pPr marL="0" indent="0">
              <a:buNone/>
              <a:defRPr sz="2400" spc="-150">
                <a:gradFill flip="none" rotWithShape="1">
                  <a:gsLst>
                    <a:gs pos="0">
                      <a:schemeClr val="bg1"/>
                    </a:gs>
                    <a:gs pos="86000">
                      <a:schemeClr val="bg1"/>
                    </a:gs>
                  </a:gsLst>
                  <a:path path="circle">
                    <a:fillToRect r="100000" b="100000"/>
                  </a:path>
                  <a:tileRect l="-100000" t="-100000"/>
                </a:gradFill>
              </a:defRPr>
            </a:lvl1pPr>
          </a:lstStyle>
          <a:p>
            <a:pPr lvl="0"/>
            <a:r>
              <a:rPr lang="en-US" dirty="0" smtClean="0"/>
              <a:t>Scenario</a:t>
            </a:r>
          </a:p>
        </p:txBody>
      </p:sp>
    </p:spTree>
    <p:extLst>
      <p:ext uri="{BB962C8B-B14F-4D97-AF65-F5344CB8AC3E}">
        <p14:creationId xmlns:p14="http://schemas.microsoft.com/office/powerpoint/2010/main" val="3245827860"/>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249" y="1447800"/>
            <a:ext cx="11151917"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72552011"/>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249" y="1447800"/>
            <a:ext cx="11151917"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81"/>
            <a:ext cx="12192001"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1969319634"/>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32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40073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66127" y="291070"/>
            <a:ext cx="11645817" cy="836523"/>
          </a:xfrm>
        </p:spPr>
        <p:txBody>
          <a:bodyPr vert="horz" wrap="square" lIns="146301" tIns="91438" rIns="146301" bIns="91438" rtlCol="0" anchor="t" anchorCtr="0">
            <a:spAutoFit/>
          </a:bodyPr>
          <a:lstStyle>
            <a:lvl1pPr>
              <a:lnSpc>
                <a:spcPct val="80000"/>
              </a:lnSpc>
              <a:spcAft>
                <a:spcPts val="0"/>
              </a:spcAft>
              <a:defRPr lang="en-US" sz="4700" spc="-100" dirty="0" smtClean="0">
                <a:solidFill>
                  <a:schemeClr val="tx1">
                    <a:lumMod val="65000"/>
                    <a:lumOff val="35000"/>
                  </a:schemeClr>
                </a:solidFill>
                <a:latin typeface="Segoe UI Light" pitchFamily="34" charset="0"/>
                <a:ea typeface="+mj-ea"/>
                <a:cs typeface="+mj-cs"/>
              </a:defRPr>
            </a:lvl1pPr>
          </a:lstStyle>
          <a:p>
            <a:pPr lvl="0" defTabSz="1218003">
              <a:lnSpc>
                <a:spcPct val="90000"/>
              </a:lnSpc>
              <a:spcBef>
                <a:spcPct val="0"/>
              </a:spcBef>
            </a:pPr>
            <a:r>
              <a:rPr lang="en-US" dirty="0" smtClean="0"/>
              <a:t>Click to edit Master text styles</a:t>
            </a:r>
          </a:p>
        </p:txBody>
      </p:sp>
      <p:pic>
        <p:nvPicPr>
          <p:cNvPr id="4"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925878" y="6386525"/>
            <a:ext cx="986067" cy="35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83111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00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D0E3D0-5B2E-4DFB-8D28-1423936BC47D}" type="datetimeFigureOut">
              <a:rPr lang="en-US" smtClean="0"/>
              <a:t>11/25/2014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EF90E-4B60-4EAC-B9F2-ED9EF8ABCD19}" type="slidenum">
              <a:rPr lang="en-US" smtClean="0"/>
              <a:t>‹#›</a:t>
            </a:fld>
            <a:endParaRPr lang="en-US"/>
          </a:p>
        </p:txBody>
      </p:sp>
    </p:spTree>
    <p:extLst>
      <p:ext uri="{BB962C8B-B14F-4D97-AF65-F5344CB8AC3E}">
        <p14:creationId xmlns:p14="http://schemas.microsoft.com/office/powerpoint/2010/main" val="1095731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D0E3D0-5B2E-4DFB-8D28-1423936BC47D}" type="datetimeFigureOut">
              <a:rPr lang="en-US" smtClean="0"/>
              <a:t>11/25/2014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0EF90E-4B60-4EAC-B9F2-ED9EF8ABCD19}" type="slidenum">
              <a:rPr lang="en-US" smtClean="0"/>
              <a:t>‹#›</a:t>
            </a:fld>
            <a:endParaRPr lang="en-US"/>
          </a:p>
        </p:txBody>
      </p:sp>
    </p:spTree>
    <p:extLst>
      <p:ext uri="{BB962C8B-B14F-4D97-AF65-F5344CB8AC3E}">
        <p14:creationId xmlns:p14="http://schemas.microsoft.com/office/powerpoint/2010/main" val="3816499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D0E3D0-5B2E-4DFB-8D28-1423936BC47D}" type="datetimeFigureOut">
              <a:rPr lang="en-US" smtClean="0"/>
              <a:t>11/25/2014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0EF90E-4B60-4EAC-B9F2-ED9EF8ABCD19}" type="slidenum">
              <a:rPr lang="en-US" smtClean="0"/>
              <a:t>‹#›</a:t>
            </a:fld>
            <a:endParaRPr lang="en-US"/>
          </a:p>
        </p:txBody>
      </p:sp>
    </p:spTree>
    <p:extLst>
      <p:ext uri="{BB962C8B-B14F-4D97-AF65-F5344CB8AC3E}">
        <p14:creationId xmlns:p14="http://schemas.microsoft.com/office/powerpoint/2010/main" val="2824154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D0E3D0-5B2E-4DFB-8D28-1423936BC47D}" type="datetimeFigureOut">
              <a:rPr lang="en-US" smtClean="0"/>
              <a:t>11/25/2014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0EF90E-4B60-4EAC-B9F2-ED9EF8ABCD19}" type="slidenum">
              <a:rPr lang="en-US" smtClean="0"/>
              <a:t>‹#›</a:t>
            </a:fld>
            <a:endParaRPr lang="en-US"/>
          </a:p>
        </p:txBody>
      </p:sp>
    </p:spTree>
    <p:extLst>
      <p:ext uri="{BB962C8B-B14F-4D97-AF65-F5344CB8AC3E}">
        <p14:creationId xmlns:p14="http://schemas.microsoft.com/office/powerpoint/2010/main" val="4121036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D0E3D0-5B2E-4DFB-8D28-1423936BC47D}" type="datetimeFigureOut">
              <a:rPr lang="en-US" smtClean="0"/>
              <a:t>11/25/2014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EF90E-4B60-4EAC-B9F2-ED9EF8ABCD19}" type="slidenum">
              <a:rPr lang="en-US" smtClean="0"/>
              <a:t>‹#›</a:t>
            </a:fld>
            <a:endParaRPr lang="en-US"/>
          </a:p>
        </p:txBody>
      </p:sp>
    </p:spTree>
    <p:extLst>
      <p:ext uri="{BB962C8B-B14F-4D97-AF65-F5344CB8AC3E}">
        <p14:creationId xmlns:p14="http://schemas.microsoft.com/office/powerpoint/2010/main" val="4258756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D0E3D0-5B2E-4DFB-8D28-1423936BC47D}" type="datetimeFigureOut">
              <a:rPr lang="en-US" smtClean="0"/>
              <a:t>11/25/2014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EF90E-4B60-4EAC-B9F2-ED9EF8ABCD19}" type="slidenum">
              <a:rPr lang="en-US" smtClean="0"/>
              <a:t>‹#›</a:t>
            </a:fld>
            <a:endParaRPr lang="en-US"/>
          </a:p>
        </p:txBody>
      </p:sp>
    </p:spTree>
    <p:extLst>
      <p:ext uri="{BB962C8B-B14F-4D97-AF65-F5344CB8AC3E}">
        <p14:creationId xmlns:p14="http://schemas.microsoft.com/office/powerpoint/2010/main" val="3691857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D0E3D0-5B2E-4DFB-8D28-1423936BC47D}" type="datetimeFigureOut">
              <a:rPr lang="en-US" smtClean="0"/>
              <a:t>11/25/2014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EF90E-4B60-4EAC-B9F2-ED9EF8ABCD19}" type="slidenum">
              <a:rPr lang="en-US" smtClean="0"/>
              <a:t>‹#›</a:t>
            </a:fld>
            <a:endParaRPr lang="en-US"/>
          </a:p>
        </p:txBody>
      </p:sp>
    </p:spTree>
    <p:extLst>
      <p:ext uri="{BB962C8B-B14F-4D97-AF65-F5344CB8AC3E}">
        <p14:creationId xmlns:p14="http://schemas.microsoft.com/office/powerpoint/2010/main" val="1116155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9" y="228605"/>
            <a:ext cx="11151917"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248" y="1447800"/>
            <a:ext cx="11151916"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4898594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800" b="0" kern="1200" cap="none" spc="-100" baseline="0" dirty="0" smtClean="0">
          <a:ln w="3175">
            <a:noFill/>
          </a:ln>
          <a:gradFill flip="none" rotWithShape="1">
            <a:gsLst>
              <a:gs pos="0">
                <a:schemeClr val="tx1">
                  <a:lumMod val="75000"/>
                  <a:lumOff val="25000"/>
                </a:schemeClr>
              </a:gs>
              <a:gs pos="86000">
                <a:schemeClr val="tx1">
                  <a:lumMod val="75000"/>
                  <a:lumOff val="25000"/>
                </a:schemeClr>
              </a:gs>
            </a:gsLst>
            <a:lin ang="5400000" scaled="0"/>
            <a:tileRect/>
          </a:gradFill>
          <a:effectLst/>
          <a:latin typeface="+mj-lt"/>
          <a:ea typeface="+mn-ea"/>
          <a:cs typeface="Arial" charset="0"/>
        </a:defRPr>
      </a:lvl1pPr>
    </p:titleStyle>
    <p:bodyStyle>
      <a:lvl1pPr marL="346075" indent="-346075" algn="l" defTabSz="914363" rtl="0" eaLnBrk="1" latinLnBrk="0" hangingPunct="1">
        <a:lnSpc>
          <a:spcPct val="90000"/>
        </a:lnSpc>
        <a:spcBef>
          <a:spcPct val="20000"/>
        </a:spcBef>
        <a:buSzPct val="90000"/>
        <a:buFont typeface="Arial" pitchFamily="34" charset="0"/>
        <a:buChar char="•"/>
        <a:defRPr sz="32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gradFill>
            <a:gsLst>
              <a:gs pos="0">
                <a:schemeClr val="tx1">
                  <a:lumMod val="75000"/>
                  <a:lumOff val="25000"/>
                </a:schemeClr>
              </a:gs>
              <a:gs pos="86000">
                <a:schemeClr val="tx1">
                  <a:lumMod val="75000"/>
                  <a:lumOff val="25000"/>
                </a:schemeClr>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9" y="228605"/>
            <a:ext cx="11151917"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248" y="1447800"/>
            <a:ext cx="11151916"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758150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 id="2147483686" r:id="rId13"/>
    <p:sldLayoutId id="2147483687" r:id="rId14"/>
    <p:sldLayoutId id="2147483688" r:id="rId15"/>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800" b="0" kern="1200" cap="none" spc="-100" baseline="0" dirty="0" smtClean="0">
          <a:ln w="3175">
            <a:noFill/>
          </a:ln>
          <a:solidFill>
            <a:schemeClr val="tx1"/>
          </a:solidFill>
          <a:effectLst/>
          <a:latin typeface="+mj-lt"/>
          <a:ea typeface="+mn-ea"/>
          <a:cs typeface="Arial" charset="0"/>
        </a:defRPr>
      </a:lvl1pPr>
    </p:titleStyle>
    <p:bodyStyle>
      <a:lvl1pPr marL="346075" indent="-346075" algn="l" defTabSz="914363" rtl="0" eaLnBrk="1" latinLnBrk="0" hangingPunct="1">
        <a:lnSpc>
          <a:spcPct val="90000"/>
        </a:lnSpc>
        <a:spcBef>
          <a:spcPct val="20000"/>
        </a:spcBef>
        <a:buSzPct val="90000"/>
        <a:buFont typeface="Arial" pitchFamily="34" charset="0"/>
        <a:buChar char="•"/>
        <a:defRPr sz="3200" kern="1200">
          <a:solidFill>
            <a:schemeClr val="tx1"/>
          </a:solidFill>
          <a:latin typeface="+mn-lt"/>
          <a:ea typeface="+mn-ea"/>
          <a:cs typeface="+mn-cs"/>
        </a:defRPr>
      </a:lvl1pPr>
      <a:lvl2pPr marL="630238" indent="-284163" algn="l" defTabSz="914363" rtl="0" eaLnBrk="1" latinLnBrk="0" hangingPunct="1">
        <a:lnSpc>
          <a:spcPct val="90000"/>
        </a:lnSpc>
        <a:spcBef>
          <a:spcPct val="20000"/>
        </a:spcBef>
        <a:buSzPct val="90000"/>
        <a:buFont typeface="Arial" pitchFamily="34" charset="0"/>
        <a:buChar char="•"/>
        <a:tabLst>
          <a:tab pos="630238" algn="l"/>
        </a:tabLst>
        <a:defRPr sz="2800" kern="1200">
          <a:solidFill>
            <a:schemeClr val="tx1"/>
          </a:solidFill>
          <a:latin typeface="+mn-lt"/>
          <a:ea typeface="+mn-ea"/>
          <a:cs typeface="+mn-cs"/>
        </a:defRPr>
      </a:lvl2pPr>
      <a:lvl3pPr marL="914400" indent="-284163" algn="l" defTabSz="914363" rtl="0" eaLnBrk="1" latinLnBrk="0" hangingPunct="1">
        <a:lnSpc>
          <a:spcPct val="90000"/>
        </a:lnSpc>
        <a:spcBef>
          <a:spcPct val="20000"/>
        </a:spcBef>
        <a:buSzPct val="90000"/>
        <a:buFont typeface="Arial" pitchFamily="34" charset="0"/>
        <a:buChar char="•"/>
        <a:defRPr sz="2400" kern="1200">
          <a:solidFill>
            <a:schemeClr val="tx1"/>
          </a:solidFill>
          <a:latin typeface="+mn-lt"/>
          <a:ea typeface="+mn-ea"/>
          <a:cs typeface="+mn-cs"/>
        </a:defRPr>
      </a:lvl3pPr>
      <a:lvl4pPr marL="1482725" indent="-223838" algn="l" defTabSz="914363" rtl="0" eaLnBrk="1" latinLnBrk="0" hangingPunct="1">
        <a:lnSpc>
          <a:spcPct val="90000"/>
        </a:lnSpc>
        <a:spcBef>
          <a:spcPct val="20000"/>
        </a:spcBef>
        <a:buSzPct val="90000"/>
        <a:buFont typeface="Arial" pitchFamily="34" charset="0"/>
        <a:buChar char="•"/>
        <a:tabLst>
          <a:tab pos="914400" algn="l"/>
        </a:tabLst>
        <a:defRPr sz="2000" kern="1200">
          <a:solidFill>
            <a:schemeClr val="tx1"/>
          </a:solidFill>
          <a:latin typeface="+mn-lt"/>
          <a:ea typeface="+mn-ea"/>
          <a:cs typeface="+mn-cs"/>
        </a:defRPr>
      </a:lvl4pPr>
      <a:lvl5pPr marL="1712913" indent="-230188" algn="l" defTabSz="914363" rtl="0" eaLnBrk="1" latinLnBrk="0" hangingPunct="1">
        <a:lnSpc>
          <a:spcPct val="90000"/>
        </a:lnSpc>
        <a:spcBef>
          <a:spcPct val="20000"/>
        </a:spcBef>
        <a:buSzPct val="90000"/>
        <a:buFont typeface="Arial" pitchFamily="34" charset="0"/>
        <a:buChar char="•"/>
        <a:defRPr sz="20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apps.microsoft.com/windows/en-us/app/624c8578-c6c1-4542-88c9-dd969235722a"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hyperlink" Target="http://apps.microsoft.com/windows/en-us/app/medcitas-medico/f5602fba-d2ea-4532-9f77-a8ed1ac8d360" TargetMode="External"/><Relationship Id="rId7" Type="http://schemas.openxmlformats.org/officeDocument/2006/relationships/hyperlink" Target="http://www.windowsphone.com/en-us/store/app/medcitas-m&#233;dico/e32abbca-bac3-4a6c-b04f-21b5ebb54bdb"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hyperlink" Target="http://apps.microsoft.com/webpdp/app/36adef4a-fb14-4c68-986c-2404e2b3015b"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hyperlink" Target="http://apps.microsoft.com/webpdp/app/6d50c691-0de7-4dd2-9a38-2186abadb3a2"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hyperlink" Target="http://apps.microsoft.com/windows/en-us/app/9cdea51f-f62d-4dd3-bb24-fe683bd547d8"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3" Type="http://schemas.openxmlformats.org/officeDocument/2006/relationships/hyperlink" Target="http://apps.microsoft.com/windows/en-us/app/2ce330ed-46a0-4de8-b65e-214ade33930f"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hyperlink" Target="http://apps.microsoft.com/windows/en-us/app/qa-inspector-for-healthcare/ba0636bd-bb35-44fe-b3ba-147d16fcf49f/m/ROW" TargetMode="External"/><Relationship Id="rId7" Type="http://schemas.openxmlformats.org/officeDocument/2006/relationships/image" Target="../media/image46.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3" Type="http://schemas.openxmlformats.org/officeDocument/2006/relationships/hyperlink" Target="http://apps.microsoft.com/webpdp/app/c03c1d0c-5de5-4c25-ae6c-eca8af8f4bc5"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hyperlink" Target="http://apps.microsoft.com/webpdp/app/8d4b67a6-2939-4ac8-b78d-8c8825483511"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http://www.windowsphone.com/en-us/store/app/uptodate/a0828ed6-9ef0-44d2-9956-34fd66103b1d"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hyperlink" Target="http://apps.microsoft.com/webpdp/app/1c950020-c994-4490-980c-c3709b3dd36c"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apps.microsoft.com/webpdp/app/6a98de40-1c94-4663-907a-ece6790ea5cb" TargetMode="External"/><Relationship Id="rId7" Type="http://schemas.openxmlformats.org/officeDocument/2006/relationships/hyperlink" Target="http://www.windowsphone.com/en-us/store/app/acupressure/a5786124-c6a0-e011-986b-78e7d1fa76f8"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hyperlink" Target="http://apps.microsoft.com/webpdp/app/ebf9baed-a745-4430-b49d-60b3027d66de"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hyperlink" Target="http://apps.microsoft.com/webpdp/app/3eeeb62d-0b05-42c4-86d9-d94875f3c9ca" TargetMode="External"/><Relationship Id="rId7" Type="http://schemas.openxmlformats.org/officeDocument/2006/relationships/hyperlink" Target="http://www.windowsphone.com/en-us/store/app/instant-heart-rate/6f9c2ed4-1106-48a1-8664-b44997c3e24e"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hyperlink" Target="http://apps.microsoft.com/webpdp/app/6d3c47b8-a273-43ed-8e2b-a7c502181c6c"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hyperlink" Target="http://apps.microsoft.com/webpdp/app/73f0e660-d2c3-4f10-beab-98089cabd2cf" TargetMode="External"/><Relationship Id="rId7" Type="http://schemas.openxmlformats.org/officeDocument/2006/relationships/hyperlink" Target="http://www.windowsphone.com/en-us/store/app/carolinas/f2f892e7-372e-4b9b-991f-4be0e52f0a70"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g"/><Relationship Id="rId4" Type="http://schemas.openxmlformats.org/officeDocument/2006/relationships/image" Target="../media/image69.jpg"/></Relationships>
</file>

<file path=ppt/slides/_rels/slide26.xml.rels><?xml version="1.0" encoding="UTF-8" standalone="yes"?>
<Relationships xmlns="http://schemas.openxmlformats.org/package/2006/relationships"><Relationship Id="rId3" Type="http://schemas.openxmlformats.org/officeDocument/2006/relationships/hyperlink" Target="http://apps.microsoft.com/webpdp/app/fe1272c2-9ba4-4fc0-93c6-469b529bf75e"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74.jpeg"/><Relationship Id="rId5" Type="http://schemas.openxmlformats.org/officeDocument/2006/relationships/image" Target="../media/image73.jpg"/><Relationship Id="rId4" Type="http://schemas.openxmlformats.org/officeDocument/2006/relationships/image" Target="../media/image72.jpg"/></Relationships>
</file>

<file path=ppt/slides/_rels/slide27.xml.rels><?xml version="1.0" encoding="UTF-8" standalone="yes"?>
<Relationships xmlns="http://schemas.openxmlformats.org/package/2006/relationships"><Relationship Id="rId3" Type="http://schemas.openxmlformats.org/officeDocument/2006/relationships/hyperlink" Target="http://apps.microsoft.com/windows/en-us/app/1ea984c7-e33e-40b1-b42e-e9b33d1adcac"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75.jpg"/></Relationships>
</file>

<file path=ppt/slides/_rels/slide28.xml.rels><?xml version="1.0" encoding="UTF-8" standalone="yes"?>
<Relationships xmlns="http://schemas.openxmlformats.org/package/2006/relationships"><Relationship Id="rId3" Type="http://schemas.openxmlformats.org/officeDocument/2006/relationships/hyperlink" Target="http://apps.microsoft.com/windows/en-us/app/6bccabc9-9515-4522-9b50-c66237088b0f" TargetMode="External"/><Relationship Id="rId7" Type="http://schemas.openxmlformats.org/officeDocument/2006/relationships/hyperlink" Target="http://www.windowsphone.com/en-us/store/app/endomondo-sports-tracker/6cd31275-c5dd-df11-a844-00237de2db9e"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hyperlink" Target="http://apps.microsoft.com/webpdp/app/e0879b33-8acb-4610-801f-8a3e06d8616b" TargetMode="External"/><Relationship Id="rId7" Type="http://schemas.openxmlformats.org/officeDocument/2006/relationships/hyperlink" Target="http://www.windowsphone.com/en-us/store/app/fitbit/378ebdb6-f31f-4505-a00d-c460ef22e7ff"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hyperlink" Target="http://infopedia/docstore/pages/kcdoc.aspx?k=KC00-15-210499"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hyperlink" Target="http://apps.microsoft.com/windows/en-us/app/b7376871-e002-4084-8144-b0ce1e5d6d92" TargetMode="External"/><Relationship Id="rId5" Type="http://schemas.openxmlformats.org/officeDocument/2006/relationships/hyperlink" Target="http://www.windowsphone.com/en-us/search?q=airstrip%20one%E2%84%A2%20cardiology" TargetMode="External"/><Relationship Id="rId10" Type="http://schemas.openxmlformats.org/officeDocument/2006/relationships/image" Target="../media/image8.png"/><Relationship Id="rId4" Type="http://schemas.openxmlformats.org/officeDocument/2006/relationships/hyperlink" Target="http://apps.microsoft.com/windows/en-sg/app/mymakati/9dbc0941-df4b-4e11-af5e-c3569655582c" TargetMode="Externa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apps.microsoft.com/webpdp/app/5dd3f3c9-1b82-4158-a53e-d853597f4c9b"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1.xml.rels><?xml version="1.0" encoding="UTF-8" standalone="yes"?>
<Relationships xmlns="http://schemas.openxmlformats.org/package/2006/relationships"><Relationship Id="rId3" Type="http://schemas.openxmlformats.org/officeDocument/2006/relationships/hyperlink" Target="http://apps.microsoft.com/windows/hu-hu/app/ikorlap/02E21B86-68B0-47E3-9AA9-AD1E52265430"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86.jpg"/><Relationship Id="rId4" Type="http://schemas.openxmlformats.org/officeDocument/2006/relationships/image" Target="../media/image85.jpg"/></Relationships>
</file>

<file path=ppt/slides/_rels/slide32.xml.rels><?xml version="1.0" encoding="UTF-8" standalone="yes"?>
<Relationships xmlns="http://schemas.openxmlformats.org/package/2006/relationships"><Relationship Id="rId3" Type="http://schemas.openxmlformats.org/officeDocument/2006/relationships/hyperlink" Target="http://apps.microsoft.com/windows/en-us/app/iuvo-communicator/B49B8541-E9F0-4883-A196-BDBD5C23DD80"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88.jpg"/><Relationship Id="rId4" Type="http://schemas.openxmlformats.org/officeDocument/2006/relationships/image" Target="../media/image87.jpg"/></Relationships>
</file>

<file path=ppt/slides/_rels/slide33.xml.rels><?xml version="1.0" encoding="UTF-8" standalone="yes"?>
<Relationships xmlns="http://schemas.openxmlformats.org/package/2006/relationships"><Relationship Id="rId3" Type="http://schemas.openxmlformats.org/officeDocument/2006/relationships/hyperlink" Target="http://apps.microsoft.com/webpdp/app/34dfeac4-b282-40cc-ac1b-bee5c388bce8"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hyperlink" Target="http://www.windowsphone.com/en-us/store/app/lifewise-mobile/4074e02c-c557-42c3-ab9a-30753748b1a5"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92.jpg"/><Relationship Id="rId4" Type="http://schemas.openxmlformats.org/officeDocument/2006/relationships/hyperlink" Target="http://apps.microsoft.com/windows/en-us/app/c16ce020-26ec-4026-9eec-044d0c2bc422"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apps.microsoft.com/webpdp/app/d3dd3aae-9e50-4871-8a91-74cd4f0aca2b"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hyperlink" Target="http://apps.microsoft.com/windows/ru-ru/app/medarhiv/FAD0D42B-C009-4016-9A8C-21E2EBE6882A"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97.jpg"/><Relationship Id="rId4" Type="http://schemas.openxmlformats.org/officeDocument/2006/relationships/image" Target="../media/image96.jpg"/></Relationships>
</file>

<file path=ppt/slides/_rels/slide3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00.jpeg"/><Relationship Id="rId5" Type="http://schemas.openxmlformats.org/officeDocument/2006/relationships/hyperlink" Target="http://apps.microsoft.com/windows/en-us/app/2aae0706-c77d-4c29-9850-157c29ab27d9" TargetMode="External"/><Relationship Id="rId4" Type="http://schemas.openxmlformats.org/officeDocument/2006/relationships/image" Target="../media/image99.jpg"/></Relationships>
</file>

<file path=ppt/slides/_rels/slide38.xml.rels><?xml version="1.0" encoding="UTF-8" standalone="yes"?>
<Relationships xmlns="http://schemas.openxmlformats.org/package/2006/relationships"><Relationship Id="rId3" Type="http://schemas.openxmlformats.org/officeDocument/2006/relationships/hyperlink" Target="http://apps.microsoft.com/windows/pl-pl/app/medicover/f09bf1f3-612f-4e9a-93fd-14f0500bc274"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03.jpeg"/><Relationship Id="rId5" Type="http://schemas.openxmlformats.org/officeDocument/2006/relationships/image" Target="../media/image102.jpg"/><Relationship Id="rId4" Type="http://schemas.openxmlformats.org/officeDocument/2006/relationships/image" Target="../media/image101.jpg"/></Relationships>
</file>

<file path=ppt/slides/_rels/slide39.xml.rels><?xml version="1.0" encoding="UTF-8" standalone="yes"?>
<Relationships xmlns="http://schemas.openxmlformats.org/package/2006/relationships"><Relationship Id="rId3" Type="http://schemas.openxmlformats.org/officeDocument/2006/relationships/hyperlink" Target="http://apps.microsoft.com/windows/en-us/app/medicinecabinet/223107a6-b444-4991-8b9f-2da924136010"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xml.rels><?xml version="1.0" encoding="UTF-8" standalone="yes"?>
<Relationships xmlns="http://schemas.openxmlformats.org/package/2006/relationships"><Relationship Id="rId3" Type="http://schemas.openxmlformats.org/officeDocument/2006/relationships/hyperlink" Target="http://apps.microsoft.com/webpdp/app/9347f509-025f-479a-84c8-ff4e6671e238"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hyperlink" Target="http://apps.microsoft.com/windows/en-us/app/971f9598-0233-44e7-914a-e1495b473e1a" TargetMode="External"/><Relationship Id="rId7"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hyperlink" Target="http://www.windowsphone.com/en-us/store/app/premera-mobile/4a587574-caf4-4d67-882a-c5155e0b373c" TargetMode="External"/><Relationship Id="rId9" Type="http://schemas.openxmlformats.org/officeDocument/2006/relationships/image" Target="../media/image111.png"/></Relationships>
</file>

<file path=ppt/slides/_rels/slide41.xml.rels><?xml version="1.0" encoding="UTF-8" standalone="yes"?>
<Relationships xmlns="http://schemas.openxmlformats.org/package/2006/relationships"><Relationship Id="rId3" Type="http://schemas.openxmlformats.org/officeDocument/2006/relationships/hyperlink" Target="http://apps.microsoft.com/webpdp/app/9cdea51f-f62d-4dd3-bb24-fe683bd547d8" TargetMode="Externa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39.jpg"/><Relationship Id="rId5" Type="http://schemas.openxmlformats.org/officeDocument/2006/relationships/image" Target="../media/image114.png"/><Relationship Id="rId4" Type="http://schemas.openxmlformats.org/officeDocument/2006/relationships/image" Target="../media/image113.png"/></Relationships>
</file>

<file path=ppt/slides/_rels/slide42.xml.rels><?xml version="1.0" encoding="UTF-8" standalone="yes"?>
<Relationships xmlns="http://schemas.openxmlformats.org/package/2006/relationships"><Relationship Id="rId3" Type="http://schemas.openxmlformats.org/officeDocument/2006/relationships/hyperlink" Target="http://apps.microsoft.com/webpdp/app/0fc3b20b-6f81-4a6b-8f0c-bad182e9c228" TargetMode="External"/><Relationship Id="rId7" Type="http://schemas.openxmlformats.org/officeDocument/2006/relationships/image" Target="../media/image118.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3.xml.rels><?xml version="1.0" encoding="UTF-8" standalone="yes"?>
<Relationships xmlns="http://schemas.openxmlformats.org/package/2006/relationships"><Relationship Id="rId3" Type="http://schemas.openxmlformats.org/officeDocument/2006/relationships/hyperlink" Target="http://apps.microsoft.com/webpdp/app/37939927-be10-4ff0-90eb-3428ba89ede9"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png"/></Relationships>
</file>

<file path=ppt/slides/_rels/slide44.xml.rels><?xml version="1.0" encoding="UTF-8" standalone="yes"?>
<Relationships xmlns="http://schemas.openxmlformats.org/package/2006/relationships"><Relationship Id="rId3" Type="http://schemas.openxmlformats.org/officeDocument/2006/relationships/hyperlink" Target="http://apps.microsoft.com/windows/en-us/app/307a9f53-ac66-44bd-a96a-d99aa51070e9" TargetMode="External"/><Relationship Id="rId7" Type="http://schemas.openxmlformats.org/officeDocument/2006/relationships/image" Target="../media/image124.jp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123.jpg"/><Relationship Id="rId5" Type="http://schemas.openxmlformats.org/officeDocument/2006/relationships/image" Target="../media/image122.jpg"/><Relationship Id="rId4" Type="http://schemas.openxmlformats.org/officeDocument/2006/relationships/hyperlink" Target="http://www.windowsphone.com/en-us/store/app/wellspan/dfd94718-8097-e011-986b-78e7d1fa76f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hyperlink" Target="http://apps.microsoft.com/webpdp/app/e8d25f43-482e-41f6-aba2-edb947c28461"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apps.microsoft.com/windows/en-us/app/d86a0e14-7f3d-43c3-9f34-c8c08455be7e"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www.windowsphone.com/en-us/store/app/care-navigator/0e83c463-d6f2-4b2a-a9f9-5205778aa2b0" TargetMode="External"/><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hyperlink" Target="http://apps.microsoft.com/webpdp/app/e8d25f43-482e-41f6-aba2-edb947c28461"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apps.microsoft.com/windows/en-us/app/emr-next/6aedd381-ffeb-4845-b7cc-038dc0d49d3a"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apps.microsoft.com/windows/en-us/app/primemobile-1-6/423fc999-9a26-4869-a43a-199030aeb319" TargetMode="External"/><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hyperlink" Target="http://infopedia/docstore/Pages/KCDoc.aspx?k=KC00-15-208684" TargetMode="External"/><Relationship Id="rId5" Type="http://schemas.openxmlformats.org/officeDocument/2006/relationships/image" Target="../media/image21.png"/><Relationship Id="rId10" Type="http://schemas.openxmlformats.org/officeDocument/2006/relationships/hyperlink" Target="http://infopedia/docstore/Pages/KCDoc.aspx?k=KC00-15-208680" TargetMode="External"/><Relationship Id="rId4" Type="http://schemas.openxmlformats.org/officeDocument/2006/relationships/image" Target="../media/image20.png"/><Relationship Id="rId9" Type="http://schemas.openxmlformats.org/officeDocument/2006/relationships/hyperlink" Target="http://infopedia/docstore/Pages/KCDoc.aspx?k=KC00-15-20868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cstate="print">
            <a:extLst>
              <a:ext uri="{28A0092B-C50C-407E-A947-70E740481C1C}">
                <a14:useLocalDpi xmlns:a14="http://schemas.microsoft.com/office/drawing/2010/main" val="0"/>
              </a:ext>
            </a:extLst>
          </a:blip>
          <a:srcRect l="22831" t="19786" r="9401" b="12411"/>
          <a:stretch/>
        </p:blipFill>
        <p:spPr bwMode="auto">
          <a:xfrm>
            <a:off x="0" y="-1562"/>
            <a:ext cx="12192000" cy="6861123"/>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ctrTitle"/>
          </p:nvPr>
        </p:nvSpPr>
        <p:spPr>
          <a:xfrm>
            <a:off x="152400" y="2503729"/>
            <a:ext cx="4914900" cy="2714626"/>
          </a:xfrm>
        </p:spPr>
        <p:txBody>
          <a:bodyPr>
            <a:normAutofit/>
          </a:bodyPr>
          <a:lstStyle/>
          <a:p>
            <a:r>
              <a:rPr lang="en-US" sz="5400" dirty="0">
                <a:solidFill>
                  <a:schemeClr val="bg1"/>
                </a:solidFill>
              </a:rPr>
              <a:t>Top Windows 8</a:t>
            </a:r>
            <a:br>
              <a:rPr lang="en-US" sz="5400" dirty="0">
                <a:solidFill>
                  <a:schemeClr val="bg1"/>
                </a:solidFill>
              </a:rPr>
            </a:br>
            <a:r>
              <a:rPr lang="en-US" sz="5400" dirty="0">
                <a:solidFill>
                  <a:schemeClr val="bg1"/>
                </a:solidFill>
              </a:rPr>
              <a:t>Health Apps</a:t>
            </a:r>
            <a:br>
              <a:rPr lang="en-US" sz="5400" dirty="0">
                <a:solidFill>
                  <a:schemeClr val="bg1"/>
                </a:solidFill>
              </a:rPr>
            </a:br>
            <a:r>
              <a:rPr lang="en-US" sz="3600" dirty="0">
                <a:solidFill>
                  <a:schemeClr val="bg1"/>
                </a:solidFill>
              </a:rPr>
              <a:t/>
            </a:r>
            <a:br>
              <a:rPr lang="en-US" sz="3600" dirty="0">
                <a:solidFill>
                  <a:schemeClr val="bg1"/>
                </a:solidFill>
              </a:rPr>
            </a:br>
            <a:r>
              <a:rPr lang="en-US" sz="2700" dirty="0">
                <a:solidFill>
                  <a:schemeClr val="bg1"/>
                </a:solidFill>
              </a:rPr>
              <a:t>Updated </a:t>
            </a:r>
            <a:r>
              <a:rPr lang="en-US" sz="2700" dirty="0" smtClean="0">
                <a:solidFill>
                  <a:schemeClr val="bg1"/>
                </a:solidFill>
              </a:rPr>
              <a:t>November 2014</a:t>
            </a:r>
            <a:endParaRPr lang="en-US" sz="3600" dirty="0">
              <a:solidFill>
                <a:schemeClr val="bg1"/>
              </a:solidFill>
            </a:endParaRPr>
          </a:p>
        </p:txBody>
      </p:sp>
    </p:spTree>
    <p:extLst>
      <p:ext uri="{BB962C8B-B14F-4D97-AF65-F5344CB8AC3E}">
        <p14:creationId xmlns:p14="http://schemas.microsoft.com/office/powerpoint/2010/main" val="21629468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GB" dirty="0" err="1" smtClean="0"/>
              <a:t>MedCase</a:t>
            </a:r>
            <a:r>
              <a:rPr lang="en-GB" dirty="0" smtClean="0"/>
              <a:t> - </a:t>
            </a:r>
            <a:r>
              <a:rPr lang="en-GB" dirty="0" err="1" smtClean="0"/>
              <a:t>MedCubes</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38" name="TextBox 37"/>
          <p:cNvSpPr txBox="1"/>
          <p:nvPr/>
        </p:nvSpPr>
        <p:spPr>
          <a:xfrm>
            <a:off x="5048109" y="1654444"/>
            <a:ext cx="4462866" cy="2400657"/>
          </a:xfrm>
          <a:prstGeom prst="rect">
            <a:avLst/>
          </a:prstGeom>
          <a:noFill/>
        </p:spPr>
        <p:txBody>
          <a:bodyPr wrap="square" rtlCol="0">
            <a:spAutoFit/>
          </a:bodyPr>
          <a:lstStyle/>
          <a:p>
            <a:r>
              <a:rPr lang="en-US" b="1" dirty="0" smtClean="0">
                <a:solidFill>
                  <a:prstClr val="white"/>
                </a:solidFill>
              </a:rPr>
              <a:t>To customer value prop:</a:t>
            </a:r>
          </a:p>
          <a:p>
            <a:endParaRPr lang="en-US" sz="1100" b="1" i="1" dirty="0" smtClean="0">
              <a:solidFill>
                <a:prstClr val="white"/>
              </a:solidFill>
            </a:endParaRPr>
          </a:p>
          <a:p>
            <a:r>
              <a:rPr lang="en-US" sz="1100" dirty="0" err="1">
                <a:solidFill>
                  <a:schemeClr val="bg1"/>
                </a:solidFill>
              </a:rPr>
              <a:t>MedCase</a:t>
            </a:r>
            <a:r>
              <a:rPr lang="en-US" sz="1100" dirty="0">
                <a:solidFill>
                  <a:schemeClr val="bg1"/>
                </a:solidFill>
              </a:rPr>
              <a:t> is an App that connects people without access to Healthcare with their doctors. It is a bundle of hard- and software and works in combination with selected medical devices.</a:t>
            </a:r>
          </a:p>
          <a:p>
            <a:endParaRPr lang="en-US" sz="1100" dirty="0" smtClean="0">
              <a:solidFill>
                <a:schemeClr val="bg1"/>
              </a:solidFill>
            </a:endParaRPr>
          </a:p>
          <a:p>
            <a:r>
              <a:rPr lang="en-US" sz="1100" b="1" dirty="0" smtClean="0">
                <a:solidFill>
                  <a:schemeClr val="bg1"/>
                </a:solidFill>
              </a:rPr>
              <a:t>Features:</a:t>
            </a:r>
            <a:endParaRPr lang="en-US" sz="1100" b="1" dirty="0">
              <a:solidFill>
                <a:schemeClr val="bg1"/>
              </a:solidFill>
            </a:endParaRPr>
          </a:p>
          <a:p>
            <a:r>
              <a:rPr lang="en-US" sz="1100" dirty="0">
                <a:solidFill>
                  <a:schemeClr val="bg1"/>
                </a:solidFill>
              </a:rPr>
              <a:t>Connect medical devices</a:t>
            </a:r>
          </a:p>
          <a:p>
            <a:r>
              <a:rPr lang="en-US" sz="1100" dirty="0">
                <a:solidFill>
                  <a:schemeClr val="bg1"/>
                </a:solidFill>
              </a:rPr>
              <a:t>Integrated Triage score</a:t>
            </a:r>
          </a:p>
          <a:p>
            <a:r>
              <a:rPr lang="en-US" sz="1100" dirty="0">
                <a:solidFill>
                  <a:schemeClr val="bg1"/>
                </a:solidFill>
              </a:rPr>
              <a:t>Transfer data to </a:t>
            </a:r>
            <a:r>
              <a:rPr lang="en-US" sz="1100" dirty="0" smtClean="0">
                <a:solidFill>
                  <a:schemeClr val="bg1"/>
                </a:solidFill>
              </a:rPr>
              <a:t>doctors</a:t>
            </a:r>
          </a:p>
          <a:p>
            <a:r>
              <a:rPr lang="en-US" sz="1100" dirty="0">
                <a:solidFill>
                  <a:schemeClr val="bg1"/>
                </a:solidFill>
              </a:rPr>
              <a:t>Various cameras like otoscope, </a:t>
            </a:r>
            <a:r>
              <a:rPr lang="en-US" sz="1100" dirty="0" err="1">
                <a:solidFill>
                  <a:schemeClr val="bg1"/>
                </a:solidFill>
              </a:rPr>
              <a:t>dermascope</a:t>
            </a:r>
            <a:r>
              <a:rPr lang="en-US" sz="1100" dirty="0">
                <a:solidFill>
                  <a:schemeClr val="bg1"/>
                </a:solidFill>
              </a:rPr>
              <a:t>, </a:t>
            </a:r>
            <a:r>
              <a:rPr lang="en-US" sz="1100" dirty="0" smtClean="0">
                <a:solidFill>
                  <a:schemeClr val="bg1"/>
                </a:solidFill>
              </a:rPr>
              <a:t>eye</a:t>
            </a:r>
          </a:p>
          <a:p>
            <a:r>
              <a:rPr lang="en-US" sz="1100" dirty="0">
                <a:solidFill>
                  <a:schemeClr val="bg1"/>
                </a:solidFill>
              </a:rPr>
              <a:t>Recording of stethoscope audio </a:t>
            </a:r>
            <a:r>
              <a:rPr lang="en-US" sz="1100" dirty="0" smtClean="0">
                <a:solidFill>
                  <a:schemeClr val="bg1"/>
                </a:solidFill>
              </a:rPr>
              <a:t>data</a:t>
            </a:r>
            <a:endParaRPr lang="en-US" sz="1100" dirty="0">
              <a:solidFill>
                <a:schemeClr val="bg1"/>
              </a:solidFill>
            </a:endParaRPr>
          </a:p>
          <a:p>
            <a:endParaRPr lang="en-US" sz="1100" dirty="0">
              <a:solidFill>
                <a:schemeClr val="bg1"/>
              </a:solidFill>
            </a:endParaRPr>
          </a:p>
        </p:txBody>
      </p:sp>
      <p:sp>
        <p:nvSpPr>
          <p:cNvPr id="39" name="TextBox 38"/>
          <p:cNvSpPr txBox="1"/>
          <p:nvPr/>
        </p:nvSpPr>
        <p:spPr>
          <a:xfrm>
            <a:off x="539146" y="4024324"/>
            <a:ext cx="3225634" cy="369332"/>
          </a:xfrm>
          <a:prstGeom prst="rect">
            <a:avLst/>
          </a:prstGeom>
          <a:noFill/>
        </p:spPr>
        <p:txBody>
          <a:bodyPr wrap="square" rtlCol="0">
            <a:spAutoFit/>
          </a:bodyPr>
          <a:lstStyle/>
          <a:p>
            <a:r>
              <a:rPr lang="en-US" b="1" dirty="0" smtClean="0">
                <a:solidFill>
                  <a:prstClr val="white"/>
                </a:solidFill>
              </a:rPr>
              <a:t>To partner value prop:</a:t>
            </a: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7" name="TextBox 16"/>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2" name="Rectangle 21"/>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4" name="Rectangle 23"/>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5" name="TextBox 24"/>
          <p:cNvSpPr txBox="1"/>
          <p:nvPr/>
        </p:nvSpPr>
        <p:spPr>
          <a:xfrm>
            <a:off x="539145" y="1669256"/>
            <a:ext cx="2051656" cy="1600438"/>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Health/Fitness</a:t>
            </a:r>
          </a:p>
          <a:p>
            <a:endParaRPr lang="en-US" sz="1400" dirty="0" smtClean="0">
              <a:solidFill>
                <a:prstClr val="white"/>
              </a:solidFill>
            </a:endParaRPr>
          </a:p>
          <a:p>
            <a:r>
              <a:rPr lang="en-US" sz="1400" b="1" dirty="0" smtClean="0">
                <a:solidFill>
                  <a:prstClr val="white"/>
                </a:solidFill>
              </a:rPr>
              <a:t>Target Audience:</a:t>
            </a:r>
            <a:endParaRPr lang="en-US" sz="1400" dirty="0">
              <a:solidFill>
                <a:prstClr val="white"/>
              </a:solidFill>
            </a:endParaRPr>
          </a:p>
          <a:p>
            <a:r>
              <a:rPr lang="en-US" sz="1400" dirty="0" smtClean="0">
                <a:solidFill>
                  <a:prstClr val="white"/>
                </a:solidFill>
              </a:rPr>
              <a:t>Medical professionals</a:t>
            </a:r>
          </a:p>
          <a:p>
            <a:endParaRPr lang="en-US" sz="1400" b="1" dirty="0" smtClean="0">
              <a:solidFill>
                <a:prstClr val="white"/>
              </a:solidFill>
            </a:endParaRPr>
          </a:p>
          <a:p>
            <a:r>
              <a:rPr lang="en-US" sz="1400" b="1" dirty="0" smtClean="0">
                <a:solidFill>
                  <a:prstClr val="white"/>
                </a:solidFill>
              </a:rPr>
              <a:t>MSFT </a:t>
            </a:r>
            <a:r>
              <a:rPr lang="en-US" sz="1400" b="1" dirty="0" smtClean="0">
                <a:solidFill>
                  <a:prstClr val="white"/>
                </a:solidFill>
              </a:rPr>
              <a:t>Owner / Contact:</a:t>
            </a:r>
          </a:p>
        </p:txBody>
      </p:sp>
      <p:sp>
        <p:nvSpPr>
          <p:cNvPr id="26" name="TextBox 2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b="1" dirty="0" smtClean="0">
                <a:solidFill>
                  <a:prstClr val="white"/>
                </a:solidFill>
              </a:rPr>
              <a:t>Store</a:t>
            </a:r>
          </a:p>
          <a:p>
            <a:r>
              <a:rPr lang="en-US" sz="1400" b="1" dirty="0" smtClean="0">
                <a:solidFill>
                  <a:prstClr val="white"/>
                </a:solidFill>
              </a:rPr>
              <a:t>Date Available:</a:t>
            </a:r>
          </a:p>
          <a:p>
            <a:r>
              <a:rPr lang="en-US" sz="1400" b="1" dirty="0" smtClean="0">
                <a:solidFill>
                  <a:prstClr val="white"/>
                </a:solidFill>
              </a:rPr>
              <a:t>2014</a:t>
            </a:r>
          </a:p>
          <a:p>
            <a:r>
              <a:rPr lang="en-US" sz="1400" b="1" dirty="0" smtClean="0">
                <a:solidFill>
                  <a:prstClr val="white"/>
                </a:solidFill>
              </a:rPr>
              <a:t>Regions available:</a:t>
            </a:r>
          </a:p>
          <a:p>
            <a:endParaRPr lang="en-US" sz="1400" b="1" dirty="0" smtClean="0">
              <a:solidFill>
                <a:prstClr val="white"/>
              </a:solidFill>
            </a:endParaRPr>
          </a:p>
          <a:p>
            <a:r>
              <a:rPr lang="en-US" sz="1400" b="1" dirty="0" smtClean="0">
                <a:solidFill>
                  <a:prstClr val="white"/>
                </a:solidFill>
              </a:rPr>
              <a:t>Currently available on iPad?</a:t>
            </a:r>
          </a:p>
          <a:p>
            <a:r>
              <a:rPr lang="en-US" sz="1400" dirty="0" smtClean="0">
                <a:solidFill>
                  <a:srgbClr val="FF0000"/>
                </a:solidFill>
              </a:rPr>
              <a:t>Y</a:t>
            </a:r>
          </a:p>
          <a:p>
            <a:r>
              <a:rPr lang="en-US" sz="1400" b="1" dirty="0" smtClean="0">
                <a:solidFill>
                  <a:prstClr val="white"/>
                </a:solidFill>
              </a:rPr>
              <a:t>Is Win Phone app available?</a:t>
            </a:r>
          </a:p>
          <a:p>
            <a:r>
              <a:rPr lang="en-US" sz="1400" dirty="0">
                <a:solidFill>
                  <a:prstClr val="white"/>
                </a:solidFill>
              </a:rPr>
              <a:t>N</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45" y="4165884"/>
            <a:ext cx="3738333" cy="210312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9762" y="4157738"/>
            <a:ext cx="3738333" cy="210312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8654" y="4163358"/>
            <a:ext cx="3738333" cy="2103120"/>
          </a:xfrm>
          <a:prstGeom prst="rect">
            <a:avLst/>
          </a:prstGeom>
        </p:spPr>
      </p:pic>
    </p:spTree>
    <p:extLst>
      <p:ext uri="{BB962C8B-B14F-4D97-AF65-F5344CB8AC3E}">
        <p14:creationId xmlns:p14="http://schemas.microsoft.com/office/powerpoint/2010/main" val="310574794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18" grpId="0" animBg="1"/>
      <p:bldP spid="22"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GB" dirty="0" err="1" smtClean="0"/>
              <a:t>Netboss</a:t>
            </a:r>
            <a:r>
              <a:rPr lang="en-GB" dirty="0" smtClean="0"/>
              <a:t> </a:t>
            </a:r>
            <a:r>
              <a:rPr lang="en-GB" dirty="0" err="1" smtClean="0"/>
              <a:t>eHealth</a:t>
            </a:r>
            <a:r>
              <a:rPr lang="en-GB" dirty="0" smtClean="0"/>
              <a:t> - </a:t>
            </a:r>
            <a:r>
              <a:rPr lang="en-GB" dirty="0" err="1" smtClean="0"/>
              <a:t>Medcitas</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600438"/>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Patient </a:t>
            </a:r>
            <a:r>
              <a:rPr lang="en-US" sz="1400" dirty="0" smtClean="0">
                <a:solidFill>
                  <a:prstClr val="white"/>
                </a:solidFill>
              </a:rPr>
              <a:t>Management</a:t>
            </a:r>
          </a:p>
          <a:p>
            <a:endParaRPr lang="en-US" sz="1400" dirty="0" smtClean="0">
              <a:solidFill>
                <a:prstClr val="white"/>
              </a:solidFill>
            </a:endParaRPr>
          </a:p>
          <a:p>
            <a:r>
              <a:rPr lang="en-US" sz="1400" b="1" dirty="0" smtClean="0">
                <a:solidFill>
                  <a:prstClr val="white"/>
                </a:solidFill>
              </a:rPr>
              <a:t>Target Audience:</a:t>
            </a:r>
          </a:p>
          <a:p>
            <a:r>
              <a:rPr lang="en-US" sz="1400" dirty="0" smtClean="0">
                <a:solidFill>
                  <a:prstClr val="white"/>
                </a:solidFill>
              </a:rPr>
              <a:t>Professionals</a:t>
            </a:r>
          </a:p>
          <a:p>
            <a:endParaRPr lang="en-US" sz="1400" dirty="0">
              <a:solidFill>
                <a:prstClr val="white"/>
              </a:solidFill>
            </a:endParaRPr>
          </a:p>
          <a:p>
            <a:r>
              <a:rPr lang="en-US" sz="1400" b="1" dirty="0" smtClean="0">
                <a:solidFill>
                  <a:prstClr val="white"/>
                </a:solidFill>
              </a:rPr>
              <a:t>MSFT Owner / Contact:</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	</a:t>
            </a:r>
            <a:endParaRPr lang="en-US" sz="1400" dirty="0">
              <a:solidFill>
                <a:prstClr val="white"/>
              </a:solidFill>
            </a:endParaRPr>
          </a:p>
          <a:p>
            <a:r>
              <a:rPr lang="en-US" sz="1400" b="1" dirty="0" smtClean="0">
                <a:solidFill>
                  <a:prstClr val="white"/>
                </a:solidFill>
              </a:rPr>
              <a:t>Date Available:</a:t>
            </a:r>
          </a:p>
          <a:p>
            <a:r>
              <a:rPr lang="en-US" sz="1400" dirty="0" smtClean="0">
                <a:solidFill>
                  <a:prstClr val="white"/>
                </a:solidFill>
              </a:rPr>
              <a:t>201</a:t>
            </a:r>
          </a:p>
          <a:p>
            <a:r>
              <a:rPr lang="en-US" sz="1400" b="1" dirty="0" smtClean="0">
                <a:solidFill>
                  <a:prstClr val="white"/>
                </a:solidFill>
              </a:rPr>
              <a:t>Regions available:</a:t>
            </a:r>
          </a:p>
          <a:p>
            <a:r>
              <a:rPr lang="en-US" sz="1400" b="1" dirty="0" smtClean="0">
                <a:solidFill>
                  <a:prstClr val="white"/>
                </a:solidFill>
              </a:rPr>
              <a:t>Spanish </a:t>
            </a:r>
            <a:r>
              <a:rPr lang="en-US" sz="1400" b="1" dirty="0" err="1" smtClean="0">
                <a:solidFill>
                  <a:prstClr val="white"/>
                </a:solidFill>
              </a:rPr>
              <a:t>Langauge</a:t>
            </a:r>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Y/N</a:t>
            </a:r>
          </a:p>
          <a:p>
            <a:r>
              <a:rPr lang="en-US" sz="1400" b="1" dirty="0" smtClean="0">
                <a:solidFill>
                  <a:prstClr val="white"/>
                </a:solidFill>
              </a:rPr>
              <a:t>Is Win Phone app available?</a:t>
            </a:r>
          </a:p>
          <a:p>
            <a:r>
              <a:rPr lang="en-US" sz="1400" dirty="0" smtClean="0">
                <a:solidFill>
                  <a:prstClr val="white"/>
                </a:solidFill>
              </a:rPr>
              <a:t>Y/N</a:t>
            </a:r>
            <a:endParaRPr lang="en-US" sz="1400" dirty="0">
              <a:solidFill>
                <a:prstClr val="white"/>
              </a:solidFill>
            </a:endParaRPr>
          </a:p>
        </p:txBody>
      </p:sp>
      <p:sp>
        <p:nvSpPr>
          <p:cNvPr id="38" name="TextBox 37"/>
          <p:cNvSpPr txBox="1"/>
          <p:nvPr/>
        </p:nvSpPr>
        <p:spPr>
          <a:xfrm>
            <a:off x="5048109" y="1654444"/>
            <a:ext cx="4462866" cy="1661993"/>
          </a:xfrm>
          <a:prstGeom prst="rect">
            <a:avLst/>
          </a:prstGeom>
          <a:noFill/>
        </p:spPr>
        <p:txBody>
          <a:bodyPr wrap="square" rtlCol="0">
            <a:spAutoFit/>
          </a:bodyPr>
          <a:lstStyle/>
          <a:p>
            <a:r>
              <a:rPr lang="en-US" b="1" dirty="0" smtClean="0">
                <a:solidFill>
                  <a:prstClr val="white"/>
                </a:solidFill>
              </a:rPr>
              <a:t>To customer value prop:</a:t>
            </a:r>
          </a:p>
          <a:p>
            <a:endParaRPr lang="es-ES" sz="1100" b="1" i="1" dirty="0" smtClean="0">
              <a:solidFill>
                <a:prstClr val="white"/>
              </a:solidFill>
            </a:endParaRPr>
          </a:p>
          <a:p>
            <a:r>
              <a:rPr lang="es-ES" sz="1100" b="1" i="1" dirty="0" err="1" smtClean="0">
                <a:solidFill>
                  <a:prstClr val="white"/>
                </a:solidFill>
              </a:rPr>
              <a:t>Comprehensive</a:t>
            </a:r>
            <a:r>
              <a:rPr lang="es-ES" sz="1100" b="1" i="1" dirty="0" smtClean="0">
                <a:solidFill>
                  <a:prstClr val="white"/>
                </a:solidFill>
              </a:rPr>
              <a:t> </a:t>
            </a:r>
            <a:r>
              <a:rPr lang="es-ES" sz="1100" b="1" i="1" dirty="0" err="1" smtClean="0">
                <a:solidFill>
                  <a:prstClr val="white"/>
                </a:solidFill>
              </a:rPr>
              <a:t>appointment</a:t>
            </a:r>
            <a:r>
              <a:rPr lang="es-ES" sz="1100" b="1" i="1" dirty="0" smtClean="0">
                <a:solidFill>
                  <a:prstClr val="white"/>
                </a:solidFill>
              </a:rPr>
              <a:t> and </a:t>
            </a:r>
            <a:r>
              <a:rPr lang="es-ES" sz="1100" b="1" i="1" dirty="0" err="1" smtClean="0">
                <a:solidFill>
                  <a:prstClr val="white"/>
                </a:solidFill>
              </a:rPr>
              <a:t>patient</a:t>
            </a:r>
            <a:r>
              <a:rPr lang="es-ES" sz="1100" b="1" i="1" dirty="0" smtClean="0">
                <a:solidFill>
                  <a:prstClr val="white"/>
                </a:solidFill>
              </a:rPr>
              <a:t> </a:t>
            </a:r>
            <a:r>
              <a:rPr lang="es-ES" sz="1100" b="1" i="1" dirty="0" err="1" smtClean="0">
                <a:solidFill>
                  <a:prstClr val="white"/>
                </a:solidFill>
              </a:rPr>
              <a:t>flow</a:t>
            </a:r>
            <a:r>
              <a:rPr lang="es-ES" sz="1100" b="1" i="1" dirty="0" smtClean="0">
                <a:solidFill>
                  <a:prstClr val="white"/>
                </a:solidFill>
              </a:rPr>
              <a:t> </a:t>
            </a:r>
            <a:r>
              <a:rPr lang="es-ES" sz="1100" b="1" i="1" dirty="0" err="1" smtClean="0">
                <a:solidFill>
                  <a:prstClr val="white"/>
                </a:solidFill>
              </a:rPr>
              <a:t>management</a:t>
            </a:r>
            <a:r>
              <a:rPr lang="es-ES" sz="1100" b="1" i="1" dirty="0" smtClean="0">
                <a:solidFill>
                  <a:prstClr val="white"/>
                </a:solidFill>
              </a:rPr>
              <a:t>.</a:t>
            </a:r>
          </a:p>
          <a:p>
            <a:endParaRPr lang="es-ES" sz="1100" dirty="0">
              <a:solidFill>
                <a:prstClr val="white"/>
              </a:solidFill>
            </a:endParaRPr>
          </a:p>
          <a:p>
            <a:r>
              <a:rPr lang="es-ES" sz="1100" dirty="0" err="1" smtClean="0">
                <a:solidFill>
                  <a:prstClr val="white"/>
                </a:solidFill>
              </a:rPr>
              <a:t>MedCitas</a:t>
            </a:r>
            <a:r>
              <a:rPr lang="es-ES" sz="1100" dirty="0" smtClean="0">
                <a:solidFill>
                  <a:prstClr val="white"/>
                </a:solidFill>
              </a:rPr>
              <a:t> </a:t>
            </a:r>
            <a:r>
              <a:rPr lang="es-ES" sz="1100" dirty="0">
                <a:solidFill>
                  <a:prstClr val="white"/>
                </a:solidFill>
              </a:rPr>
              <a:t>posibilita la gestión integral de la cita previa y un aumento de su visibilidad y afluencia de pacientes a través del Directorio de Profesionales </a:t>
            </a:r>
            <a:r>
              <a:rPr lang="es-ES" sz="1100" dirty="0" err="1">
                <a:solidFill>
                  <a:prstClr val="white"/>
                </a:solidFill>
              </a:rPr>
              <a:t>MedCitas</a:t>
            </a:r>
            <a:r>
              <a:rPr lang="es-ES" sz="1100" dirty="0">
                <a:solidFill>
                  <a:prstClr val="white"/>
                </a:solidFill>
              </a:rPr>
              <a:t>.</a:t>
            </a:r>
            <a:endParaRPr lang="en-US" sz="1100" dirty="0" smtClean="0">
              <a:solidFill>
                <a:prstClr val="white"/>
              </a:solidFill>
            </a:endParaRPr>
          </a:p>
          <a:p>
            <a:endParaRPr lang="en-US" b="1"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45" y="4117252"/>
            <a:ext cx="3554431" cy="210553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3581" y="4122133"/>
            <a:ext cx="3590881" cy="2100656"/>
          </a:xfrm>
          <a:prstGeom prst="rect">
            <a:avLst/>
          </a:prstGeom>
        </p:spPr>
      </p:pic>
      <p:pic>
        <p:nvPicPr>
          <p:cNvPr id="4098" name="Picture 2" descr="Screen sho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2462" y="4189202"/>
            <a:ext cx="3614737" cy="203358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bwMode="auto">
          <a:xfrm>
            <a:off x="6510757" y="6385952"/>
            <a:ext cx="2860602"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7"/>
              </a:rPr>
              <a:t>Click here to find in Phone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9071721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US" dirty="0" err="1"/>
              <a:t>Truven</a:t>
            </a:r>
            <a:r>
              <a:rPr lang="en-US" dirty="0"/>
              <a:t> Health Analytics </a:t>
            </a:r>
            <a:r>
              <a:rPr lang="en-US" dirty="0" smtClean="0"/>
              <a:t>- </a:t>
            </a:r>
            <a:r>
              <a:rPr lang="en-GB" dirty="0" err="1" smtClean="0"/>
              <a:t>MicroMedex</a:t>
            </a:r>
            <a:r>
              <a:rPr lang="en-GB" dirty="0" smtClean="0"/>
              <a:t> Drug </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600438"/>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Clinical </a:t>
            </a:r>
            <a:r>
              <a:rPr lang="en-US" sz="1400" dirty="0" smtClean="0">
                <a:solidFill>
                  <a:prstClr val="white"/>
                </a:solidFill>
              </a:rPr>
              <a:t>Reference</a:t>
            </a:r>
          </a:p>
          <a:p>
            <a:endParaRPr lang="en-US" sz="1400" dirty="0" smtClean="0">
              <a:solidFill>
                <a:prstClr val="white"/>
              </a:solidFill>
            </a:endParaRPr>
          </a:p>
          <a:p>
            <a:r>
              <a:rPr lang="en-US" sz="1400" b="1" dirty="0" smtClean="0">
                <a:solidFill>
                  <a:prstClr val="white"/>
                </a:solidFill>
              </a:rPr>
              <a:t>Target Audience:</a:t>
            </a:r>
          </a:p>
          <a:p>
            <a:r>
              <a:rPr lang="en-US" sz="1400" dirty="0" smtClean="0">
                <a:solidFill>
                  <a:prstClr val="white"/>
                </a:solidFill>
              </a:rPr>
              <a:t>Clinicians</a:t>
            </a:r>
          </a:p>
          <a:p>
            <a:endParaRPr lang="en-US" sz="1400" dirty="0">
              <a:solidFill>
                <a:prstClr val="white"/>
              </a:solidFill>
            </a:endParaRPr>
          </a:p>
          <a:p>
            <a:r>
              <a:rPr lang="en-US" sz="1400" b="1" dirty="0" smtClean="0">
                <a:solidFill>
                  <a:prstClr val="white"/>
                </a:solidFill>
              </a:rPr>
              <a:t>MSFT Owner / Contact:</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 </a:t>
            </a:r>
          </a:p>
          <a:p>
            <a:r>
              <a:rPr lang="en-US" sz="1400" b="1" dirty="0" smtClean="0">
                <a:solidFill>
                  <a:prstClr val="white"/>
                </a:solidFill>
              </a:rPr>
              <a:t>Date Available:</a:t>
            </a:r>
          </a:p>
          <a:p>
            <a:r>
              <a:rPr lang="en-US" sz="1400" dirty="0" smtClean="0">
                <a:solidFill>
                  <a:prstClr val="white"/>
                </a:solidFill>
              </a:rPr>
              <a:t>May 2013</a:t>
            </a:r>
          </a:p>
          <a:p>
            <a:r>
              <a:rPr lang="en-US" sz="1400" b="1" dirty="0" smtClean="0">
                <a:solidFill>
                  <a:prstClr val="white"/>
                </a:solidFill>
              </a:rPr>
              <a:t>Regions available:</a:t>
            </a:r>
          </a:p>
          <a:p>
            <a:r>
              <a:rPr lang="en-US" sz="1400" b="1" dirty="0" smtClean="0">
                <a:solidFill>
                  <a:prstClr val="white"/>
                </a:solidFill>
              </a:rPr>
              <a:t>All</a:t>
            </a:r>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a:t>
            </a:r>
          </a:p>
          <a:p>
            <a:r>
              <a:rPr lang="en-US" sz="1400" b="1" dirty="0" smtClean="0">
                <a:solidFill>
                  <a:prstClr val="white"/>
                </a:solidFill>
              </a:rPr>
              <a:t>Is Win Phone app available?</a:t>
            </a:r>
          </a:p>
          <a:p>
            <a:r>
              <a:rPr lang="en-US" sz="1400" dirty="0" smtClean="0">
                <a:solidFill>
                  <a:prstClr val="white"/>
                </a:solidFill>
              </a:rPr>
              <a:t>N</a:t>
            </a:r>
            <a:endParaRPr lang="en-US" sz="1400" dirty="0">
              <a:solidFill>
                <a:prstClr val="white"/>
              </a:solidFill>
            </a:endParaRPr>
          </a:p>
        </p:txBody>
      </p:sp>
      <p:sp>
        <p:nvSpPr>
          <p:cNvPr id="38" name="TextBox 37"/>
          <p:cNvSpPr txBox="1"/>
          <p:nvPr/>
        </p:nvSpPr>
        <p:spPr>
          <a:xfrm>
            <a:off x="5048109" y="1654444"/>
            <a:ext cx="4462866" cy="2139047"/>
          </a:xfrm>
          <a:prstGeom prst="rect">
            <a:avLst/>
          </a:prstGeom>
          <a:noFill/>
        </p:spPr>
        <p:txBody>
          <a:bodyPr wrap="square" rtlCol="0">
            <a:spAutoFit/>
          </a:bodyPr>
          <a:lstStyle/>
          <a:p>
            <a:r>
              <a:rPr lang="en-US" b="1" dirty="0" smtClean="0">
                <a:solidFill>
                  <a:prstClr val="white"/>
                </a:solidFill>
              </a:rPr>
              <a:t>To customer value prop:</a:t>
            </a:r>
          </a:p>
          <a:p>
            <a:endParaRPr lang="en-US" sz="1100" b="1" i="1" dirty="0" smtClean="0">
              <a:solidFill>
                <a:prstClr val="white"/>
              </a:solidFill>
            </a:endParaRPr>
          </a:p>
          <a:p>
            <a:r>
              <a:rPr lang="en-US" sz="1100" b="1" i="1" dirty="0" smtClean="0">
                <a:solidFill>
                  <a:prstClr val="white"/>
                </a:solidFill>
              </a:rPr>
              <a:t>Evidenced based drug information.</a:t>
            </a:r>
          </a:p>
          <a:p>
            <a:endParaRPr lang="en-US" sz="1100" dirty="0">
              <a:solidFill>
                <a:prstClr val="white"/>
              </a:solidFill>
            </a:endParaRPr>
          </a:p>
          <a:p>
            <a:r>
              <a:rPr lang="en-US" sz="1100" dirty="0" smtClean="0">
                <a:solidFill>
                  <a:prstClr val="white"/>
                </a:solidFill>
              </a:rPr>
              <a:t>Drug </a:t>
            </a:r>
            <a:r>
              <a:rPr lang="en-US" sz="1100" dirty="0">
                <a:solidFill>
                  <a:prstClr val="white"/>
                </a:solidFill>
              </a:rPr>
              <a:t>Information contains the industry’s most comprehensive drug information and is backed by Micromedex’s thorough, unbiased editorial process. </a:t>
            </a:r>
            <a:endParaRPr lang="en-US" sz="1100" dirty="0" smtClean="0">
              <a:solidFill>
                <a:prstClr val="white"/>
              </a:solidFill>
            </a:endParaRPr>
          </a:p>
          <a:p>
            <a:endParaRPr lang="en-US" sz="1100" dirty="0">
              <a:solidFill>
                <a:prstClr val="white"/>
              </a:solidFill>
            </a:endParaRPr>
          </a:p>
          <a:p>
            <a:r>
              <a:rPr lang="en-US" sz="1100" dirty="0" smtClean="0">
                <a:solidFill>
                  <a:prstClr val="white"/>
                </a:solidFill>
              </a:rPr>
              <a:t>Now </a:t>
            </a:r>
            <a:r>
              <a:rPr lang="en-US" sz="1100" dirty="0">
                <a:solidFill>
                  <a:prstClr val="white"/>
                </a:solidFill>
              </a:rPr>
              <a:t>from anywhere, clinical care teams can instantly get information to support confident treatment decisions.</a:t>
            </a:r>
            <a:br>
              <a:rPr lang="en-US" sz="1100" dirty="0">
                <a:solidFill>
                  <a:prstClr val="white"/>
                </a:solidFill>
              </a:rPr>
            </a:br>
            <a:endParaRPr lang="en-US" sz="1600" b="1"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45" y="4107493"/>
            <a:ext cx="3592914" cy="210841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9280" y="4117252"/>
            <a:ext cx="3571971" cy="2110415"/>
          </a:xfrm>
          <a:prstGeom prst="rect">
            <a:avLst/>
          </a:prstGeom>
        </p:spPr>
      </p:pic>
      <p:pic>
        <p:nvPicPr>
          <p:cNvPr id="5122" name="Picture 2" descr="Screen sho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6445" y="4100178"/>
            <a:ext cx="3760754" cy="2115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56524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1458122" cy="1325563"/>
          </a:xfrm>
        </p:spPr>
        <p:txBody>
          <a:bodyPr/>
          <a:lstStyle/>
          <a:p>
            <a:r>
              <a:rPr lang="en-GB" dirty="0" err="1" smtClean="0"/>
              <a:t>NextDocs</a:t>
            </a:r>
            <a:r>
              <a:rPr lang="en-GB" dirty="0" smtClean="0"/>
              <a:t> - Trials Exchange</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600438"/>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Health </a:t>
            </a:r>
            <a:r>
              <a:rPr lang="en-US" sz="1400" dirty="0" smtClean="0">
                <a:solidFill>
                  <a:prstClr val="white"/>
                </a:solidFill>
              </a:rPr>
              <a:t>Professionals</a:t>
            </a:r>
          </a:p>
          <a:p>
            <a:endParaRPr lang="en-US" sz="1400" dirty="0" smtClean="0">
              <a:solidFill>
                <a:prstClr val="white"/>
              </a:solidFill>
            </a:endParaRPr>
          </a:p>
          <a:p>
            <a:r>
              <a:rPr lang="en-US" sz="1400" b="1" dirty="0" smtClean="0">
                <a:solidFill>
                  <a:prstClr val="white"/>
                </a:solidFill>
              </a:rPr>
              <a:t>Target Audience:</a:t>
            </a:r>
          </a:p>
          <a:p>
            <a:r>
              <a:rPr lang="en-US" sz="1400" dirty="0" smtClean="0">
                <a:solidFill>
                  <a:prstClr val="white"/>
                </a:solidFill>
              </a:rPr>
              <a:t>Clinical Trial staff</a:t>
            </a:r>
          </a:p>
          <a:p>
            <a:endParaRPr lang="en-US" sz="1400" dirty="0">
              <a:solidFill>
                <a:prstClr val="white"/>
              </a:solidFill>
            </a:endParaRPr>
          </a:p>
          <a:p>
            <a:r>
              <a:rPr lang="en-US" sz="1400" b="1" dirty="0" smtClean="0">
                <a:solidFill>
                  <a:prstClr val="white"/>
                </a:solidFill>
              </a:rPr>
              <a:t>MSFT Owner / Contact:</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 </a:t>
            </a:r>
            <a:endParaRPr lang="en-US" sz="1400" dirty="0">
              <a:solidFill>
                <a:prstClr val="white"/>
              </a:solidFill>
            </a:endParaRPr>
          </a:p>
          <a:p>
            <a:r>
              <a:rPr lang="en-US" sz="1400" b="1" dirty="0" smtClean="0">
                <a:solidFill>
                  <a:prstClr val="white"/>
                </a:solidFill>
              </a:rPr>
              <a:t>Date Available:</a:t>
            </a:r>
          </a:p>
          <a:p>
            <a:r>
              <a:rPr lang="en-US" sz="1400" dirty="0" smtClean="0">
                <a:solidFill>
                  <a:prstClr val="white"/>
                </a:solidFill>
              </a:rPr>
              <a:t>Dec 2012</a:t>
            </a:r>
          </a:p>
          <a:p>
            <a:r>
              <a:rPr lang="en-US" sz="1400" b="1" dirty="0" smtClean="0">
                <a:solidFill>
                  <a:prstClr val="white"/>
                </a:solidFill>
              </a:rPr>
              <a:t>Regions available:</a:t>
            </a:r>
          </a:p>
          <a:p>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N</a:t>
            </a:r>
          </a:p>
          <a:p>
            <a:r>
              <a:rPr lang="en-US" sz="1400" b="1" dirty="0" smtClean="0">
                <a:solidFill>
                  <a:prstClr val="white"/>
                </a:solidFill>
              </a:rPr>
              <a:t>Is Win Phone app available?</a:t>
            </a:r>
          </a:p>
          <a:p>
            <a:r>
              <a:rPr lang="en-US" sz="1400" dirty="0" smtClean="0">
                <a:solidFill>
                  <a:prstClr val="white"/>
                </a:solidFill>
              </a:rPr>
              <a:t>N</a:t>
            </a:r>
            <a:endParaRPr lang="en-US" sz="1400" dirty="0">
              <a:solidFill>
                <a:prstClr val="white"/>
              </a:solidFill>
            </a:endParaRPr>
          </a:p>
        </p:txBody>
      </p:sp>
      <p:sp>
        <p:nvSpPr>
          <p:cNvPr id="38" name="TextBox 37"/>
          <p:cNvSpPr txBox="1"/>
          <p:nvPr/>
        </p:nvSpPr>
        <p:spPr>
          <a:xfrm>
            <a:off x="5048109" y="1654444"/>
            <a:ext cx="4462866" cy="2062103"/>
          </a:xfrm>
          <a:prstGeom prst="rect">
            <a:avLst/>
          </a:prstGeom>
          <a:noFill/>
        </p:spPr>
        <p:txBody>
          <a:bodyPr wrap="square" rtlCol="0">
            <a:spAutoFit/>
          </a:bodyPr>
          <a:lstStyle/>
          <a:p>
            <a:r>
              <a:rPr lang="en-US" b="1" dirty="0" smtClean="0">
                <a:solidFill>
                  <a:prstClr val="white"/>
                </a:solidFill>
              </a:rPr>
              <a:t>To customer value prop:</a:t>
            </a:r>
          </a:p>
          <a:p>
            <a:endParaRPr lang="en-US" sz="1100" dirty="0" smtClean="0">
              <a:solidFill>
                <a:prstClr val="white"/>
              </a:solidFill>
            </a:endParaRPr>
          </a:p>
          <a:p>
            <a:r>
              <a:rPr lang="en-US" sz="1100" b="1" i="1" dirty="0" smtClean="0">
                <a:solidFill>
                  <a:prstClr val="white"/>
                </a:solidFill>
              </a:rPr>
              <a:t>Optimized </a:t>
            </a:r>
            <a:r>
              <a:rPr lang="en-US" sz="1100" b="1" i="1" dirty="0">
                <a:solidFill>
                  <a:prstClr val="white"/>
                </a:solidFill>
              </a:rPr>
              <a:t>tablet experience for trial site staff to review trial materials while on the go. </a:t>
            </a:r>
            <a:endParaRPr lang="en-US" sz="1100" b="1" i="1" dirty="0" smtClean="0">
              <a:solidFill>
                <a:prstClr val="white"/>
              </a:solidFill>
            </a:endParaRPr>
          </a:p>
          <a:p>
            <a:endParaRPr lang="en-US" sz="1100" dirty="0">
              <a:solidFill>
                <a:prstClr val="white"/>
              </a:solidFill>
            </a:endParaRPr>
          </a:p>
          <a:p>
            <a:r>
              <a:rPr lang="en-US" sz="1100" dirty="0" smtClean="0">
                <a:solidFill>
                  <a:prstClr val="white"/>
                </a:solidFill>
              </a:rPr>
              <a:t>A </a:t>
            </a:r>
            <a:r>
              <a:rPr lang="en-US" sz="1100" dirty="0">
                <a:solidFill>
                  <a:prstClr val="white"/>
                </a:solidFill>
              </a:rPr>
              <a:t>companion app to the </a:t>
            </a:r>
            <a:r>
              <a:rPr lang="en-US" sz="1100" dirty="0" err="1">
                <a:solidFill>
                  <a:prstClr val="white"/>
                </a:solidFill>
              </a:rPr>
              <a:t>NextDocs</a:t>
            </a:r>
            <a:r>
              <a:rPr lang="en-US" sz="1100" dirty="0">
                <a:solidFill>
                  <a:prstClr val="white"/>
                </a:solidFill>
              </a:rPr>
              <a:t> Trial Exchange web application, this software is designed to deliver notices, essential documents and reference materials to trial site staff in an easy to use, lightweight framework.  </a:t>
            </a:r>
            <a:endParaRPr lang="en-US" sz="1100" dirty="0" smtClean="0">
              <a:solidFill>
                <a:prstClr val="white"/>
              </a:solidFill>
            </a:endParaRPr>
          </a:p>
          <a:p>
            <a:endParaRPr lang="en-US" sz="1100" dirty="0">
              <a:solidFill>
                <a:prstClr val="white"/>
              </a:solidFill>
            </a:endParaRPr>
          </a:p>
          <a:p>
            <a:r>
              <a:rPr lang="en-US" sz="1100" dirty="0" smtClean="0">
                <a:solidFill>
                  <a:prstClr val="white"/>
                </a:solidFill>
              </a:rPr>
              <a:t>Users </a:t>
            </a:r>
            <a:r>
              <a:rPr lang="en-US" sz="1100" dirty="0">
                <a:solidFill>
                  <a:prstClr val="white"/>
                </a:solidFill>
              </a:rPr>
              <a:t>can move easily between trials, view documents and search and share notices</a:t>
            </a:r>
            <a:r>
              <a:rPr lang="en-US" sz="1100" dirty="0" smtClean="0">
                <a:solidFill>
                  <a:prstClr val="white"/>
                </a:solidFill>
              </a:rPr>
              <a:t>.</a:t>
            </a:r>
            <a:endParaRPr lang="en-US" sz="1100" b="1"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9145" y="4117252"/>
            <a:ext cx="3560164" cy="2119707"/>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362077" y="4117252"/>
            <a:ext cx="3591076" cy="2110414"/>
          </a:xfrm>
          <a:prstGeom prst="rect">
            <a:avLst/>
          </a:prstGeom>
        </p:spPr>
      </p:pic>
      <p:pic>
        <p:nvPicPr>
          <p:cNvPr id="6146" name="Picture 2" descr="Screen sho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4886" y="4116681"/>
            <a:ext cx="3752313" cy="2110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9698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1458122" cy="1325563"/>
          </a:xfrm>
        </p:spPr>
        <p:txBody>
          <a:bodyPr/>
          <a:lstStyle/>
          <a:p>
            <a:r>
              <a:rPr lang="en-US" dirty="0" err="1" smtClean="0"/>
              <a:t>PatientLive</a:t>
            </a:r>
            <a:endParaRPr lang="en-US"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815882"/>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Health Professionals, Patients </a:t>
            </a:r>
            <a:endParaRPr lang="en-US" sz="1400" dirty="0" smtClean="0">
              <a:solidFill>
                <a:prstClr val="white"/>
              </a:solidFill>
            </a:endParaRPr>
          </a:p>
          <a:p>
            <a:endParaRPr lang="en-US" sz="1400" dirty="0" smtClean="0">
              <a:solidFill>
                <a:prstClr val="white"/>
              </a:solidFill>
            </a:endParaRPr>
          </a:p>
          <a:p>
            <a:r>
              <a:rPr lang="en-US" sz="1400" b="1" dirty="0" smtClean="0">
                <a:solidFill>
                  <a:prstClr val="white"/>
                </a:solidFill>
              </a:rPr>
              <a:t>Target Audience:</a:t>
            </a:r>
          </a:p>
          <a:p>
            <a:r>
              <a:rPr lang="en-US" sz="1400" dirty="0" smtClean="0">
                <a:solidFill>
                  <a:prstClr val="white"/>
                </a:solidFill>
              </a:rPr>
              <a:t>Clinical Trial staff</a:t>
            </a:r>
          </a:p>
          <a:p>
            <a:endParaRPr lang="en-US" sz="1400" dirty="0">
              <a:solidFill>
                <a:prstClr val="white"/>
              </a:solidFill>
            </a:endParaRPr>
          </a:p>
          <a:p>
            <a:r>
              <a:rPr lang="en-US" sz="1400" b="1" dirty="0" smtClean="0">
                <a:solidFill>
                  <a:prstClr val="white"/>
                </a:solidFill>
              </a:rPr>
              <a:t>MSFT Owner / Contact:</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 </a:t>
            </a:r>
            <a:endParaRPr lang="en-US" sz="1400" dirty="0">
              <a:solidFill>
                <a:prstClr val="white"/>
              </a:solidFill>
            </a:endParaRPr>
          </a:p>
          <a:p>
            <a:r>
              <a:rPr lang="en-US" sz="1400" b="1" dirty="0" smtClean="0">
                <a:solidFill>
                  <a:prstClr val="white"/>
                </a:solidFill>
              </a:rPr>
              <a:t>Date Available:</a:t>
            </a:r>
          </a:p>
          <a:p>
            <a:r>
              <a:rPr lang="en-US" sz="1400" dirty="0">
                <a:solidFill>
                  <a:prstClr val="white"/>
                </a:solidFill>
              </a:rPr>
              <a:t>10/26/12 </a:t>
            </a:r>
            <a:endParaRPr lang="en-US" sz="1400" dirty="0" smtClean="0">
              <a:solidFill>
                <a:prstClr val="white"/>
              </a:solidFill>
            </a:endParaRPr>
          </a:p>
          <a:p>
            <a:r>
              <a:rPr lang="en-US" sz="1400" b="1" dirty="0" smtClean="0">
                <a:solidFill>
                  <a:prstClr val="white"/>
                </a:solidFill>
              </a:rPr>
              <a:t>Regions available:</a:t>
            </a:r>
          </a:p>
          <a:p>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a:t>
            </a:r>
          </a:p>
          <a:p>
            <a:r>
              <a:rPr lang="en-US" sz="1400" b="1" dirty="0" smtClean="0">
                <a:solidFill>
                  <a:prstClr val="white"/>
                </a:solidFill>
              </a:rPr>
              <a:t>Is Win Phone app available?</a:t>
            </a:r>
          </a:p>
          <a:p>
            <a:r>
              <a:rPr lang="en-US" sz="1400" dirty="0" smtClean="0">
                <a:solidFill>
                  <a:prstClr val="white"/>
                </a:solidFill>
              </a:rPr>
              <a:t>N</a:t>
            </a:r>
            <a:endParaRPr lang="en-US" sz="1400" dirty="0">
              <a:solidFill>
                <a:prstClr val="white"/>
              </a:solidFill>
            </a:endParaRPr>
          </a:p>
        </p:txBody>
      </p:sp>
      <p:sp>
        <p:nvSpPr>
          <p:cNvPr id="38" name="TextBox 37"/>
          <p:cNvSpPr txBox="1"/>
          <p:nvPr/>
        </p:nvSpPr>
        <p:spPr>
          <a:xfrm>
            <a:off x="5048109" y="1654444"/>
            <a:ext cx="4462866" cy="1892826"/>
          </a:xfrm>
          <a:prstGeom prst="rect">
            <a:avLst/>
          </a:prstGeom>
          <a:noFill/>
        </p:spPr>
        <p:txBody>
          <a:bodyPr wrap="square" rtlCol="0">
            <a:spAutoFit/>
          </a:bodyPr>
          <a:lstStyle/>
          <a:p>
            <a:r>
              <a:rPr lang="en-US" b="1" dirty="0" smtClean="0">
                <a:solidFill>
                  <a:prstClr val="white"/>
                </a:solidFill>
              </a:rPr>
              <a:t>To customer value prop:</a:t>
            </a:r>
          </a:p>
          <a:p>
            <a:endParaRPr lang="en-US" sz="1100" dirty="0" smtClean="0">
              <a:solidFill>
                <a:prstClr val="white"/>
              </a:solidFill>
            </a:endParaRPr>
          </a:p>
          <a:p>
            <a:endParaRPr lang="en-US" sz="1100" b="1" i="1" dirty="0">
              <a:solidFill>
                <a:prstClr val="white"/>
              </a:solidFill>
            </a:endParaRPr>
          </a:p>
          <a:p>
            <a:r>
              <a:rPr lang="en-US" sz="1100" b="1" i="1" dirty="0">
                <a:solidFill>
                  <a:prstClr val="white"/>
                </a:solidFill>
              </a:rPr>
              <a:t>The </a:t>
            </a:r>
            <a:r>
              <a:rPr lang="en-US" sz="1100" b="1" i="1" dirty="0" err="1">
                <a:solidFill>
                  <a:prstClr val="white"/>
                </a:solidFill>
              </a:rPr>
              <a:t>PatientLive</a:t>
            </a:r>
            <a:r>
              <a:rPr lang="en-US" sz="1100" b="1" i="1" dirty="0">
                <a:solidFill>
                  <a:prstClr val="white"/>
                </a:solidFill>
              </a:rPr>
              <a:t>™ app provides consumers </a:t>
            </a:r>
            <a:r>
              <a:rPr lang="en-US" sz="1100" b="1" i="1" dirty="0" smtClean="0">
                <a:solidFill>
                  <a:prstClr val="white"/>
                </a:solidFill>
              </a:rPr>
              <a:t>and patients with </a:t>
            </a:r>
            <a:r>
              <a:rPr lang="en-US" sz="1100" b="1" i="1" dirty="0">
                <a:solidFill>
                  <a:prstClr val="white"/>
                </a:solidFill>
              </a:rPr>
              <a:t>a comprehensive overview of approved medications and new medical therapies for their conditions (or their loved ones). </a:t>
            </a:r>
            <a:endParaRPr lang="en-US" sz="1100" b="1" i="1" dirty="0" smtClean="0">
              <a:solidFill>
                <a:prstClr val="white"/>
              </a:solidFill>
            </a:endParaRPr>
          </a:p>
          <a:p>
            <a:endParaRPr lang="en-US" sz="1100" dirty="0">
              <a:solidFill>
                <a:prstClr val="white"/>
              </a:solidFill>
            </a:endParaRPr>
          </a:p>
          <a:p>
            <a:r>
              <a:rPr lang="en-US" sz="1100" dirty="0" smtClean="0">
                <a:solidFill>
                  <a:prstClr val="white"/>
                </a:solidFill>
              </a:rPr>
              <a:t>The </a:t>
            </a:r>
            <a:r>
              <a:rPr lang="en-US" sz="1100" dirty="0">
                <a:solidFill>
                  <a:prstClr val="white"/>
                </a:solidFill>
              </a:rPr>
              <a:t>application also provides registrants with personalized updates when new medical therapies are available as well as a link to Microsoft HealthVault™</a:t>
            </a:r>
            <a:endParaRPr lang="en-US" sz="1100"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45" y="4106020"/>
            <a:ext cx="3770840" cy="212140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2786" y="4106020"/>
            <a:ext cx="3770840" cy="2121408"/>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6427" y="4106020"/>
            <a:ext cx="3770840" cy="2121408"/>
          </a:xfrm>
          <a:prstGeom prst="rect">
            <a:avLst/>
          </a:prstGeom>
        </p:spPr>
      </p:pic>
    </p:spTree>
    <p:extLst>
      <p:ext uri="{BB962C8B-B14F-4D97-AF65-F5344CB8AC3E}">
        <p14:creationId xmlns:p14="http://schemas.microsoft.com/office/powerpoint/2010/main" val="58102025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1458122" cy="1325563"/>
          </a:xfrm>
        </p:spPr>
        <p:txBody>
          <a:bodyPr/>
          <a:lstStyle/>
          <a:p>
            <a:r>
              <a:rPr lang="en-US" dirty="0" smtClean="0"/>
              <a:t>Patient Engagement - </a:t>
            </a:r>
            <a:r>
              <a:rPr lang="en-US" dirty="0" err="1"/>
              <a:t>iLinkSystems</a:t>
            </a:r>
            <a:endParaRPr lang="en-US"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2046714"/>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Health Professionals, Patients </a:t>
            </a:r>
          </a:p>
          <a:p>
            <a:endParaRPr lang="en-US" sz="1400" b="1" dirty="0" smtClean="0">
              <a:solidFill>
                <a:prstClr val="white"/>
              </a:solidFill>
            </a:endParaRPr>
          </a:p>
          <a:p>
            <a:r>
              <a:rPr lang="en-US" sz="1400" b="1" dirty="0" smtClean="0">
                <a:solidFill>
                  <a:prstClr val="white"/>
                </a:solidFill>
              </a:rPr>
              <a:t>Target </a:t>
            </a:r>
            <a:r>
              <a:rPr lang="en-US" sz="1400" b="1" dirty="0" smtClean="0">
                <a:solidFill>
                  <a:prstClr val="white"/>
                </a:solidFill>
              </a:rPr>
              <a:t>Audience:</a:t>
            </a:r>
          </a:p>
          <a:p>
            <a:r>
              <a:rPr lang="en-US" sz="1400" dirty="0" smtClean="0">
                <a:solidFill>
                  <a:prstClr val="white"/>
                </a:solidFill>
              </a:rPr>
              <a:t>Clinical Trial </a:t>
            </a:r>
            <a:r>
              <a:rPr lang="en-US" sz="1400" dirty="0" smtClean="0">
                <a:solidFill>
                  <a:prstClr val="white"/>
                </a:solidFill>
              </a:rPr>
              <a:t>staff</a:t>
            </a:r>
          </a:p>
          <a:p>
            <a:endParaRPr lang="en-US" sz="1400" dirty="0" smtClean="0">
              <a:solidFill>
                <a:prstClr val="white"/>
              </a:solidFill>
            </a:endParaRPr>
          </a:p>
          <a:p>
            <a:endParaRPr lang="en-US" sz="1400" dirty="0">
              <a:solidFill>
                <a:prstClr val="white"/>
              </a:solidFill>
            </a:endParaRPr>
          </a:p>
          <a:p>
            <a:r>
              <a:rPr lang="en-US" sz="1400" b="1" dirty="0" smtClean="0">
                <a:solidFill>
                  <a:prstClr val="white"/>
                </a:solidFill>
              </a:rPr>
              <a:t>MSFT Owner / Contact:</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 </a:t>
            </a:r>
            <a:endParaRPr lang="en-US" sz="1400" dirty="0">
              <a:solidFill>
                <a:prstClr val="white"/>
              </a:solidFill>
            </a:endParaRPr>
          </a:p>
          <a:p>
            <a:r>
              <a:rPr lang="en-US" sz="1400" b="1" dirty="0" smtClean="0">
                <a:solidFill>
                  <a:prstClr val="white"/>
                </a:solidFill>
              </a:rPr>
              <a:t>Date Available:</a:t>
            </a:r>
          </a:p>
          <a:p>
            <a:r>
              <a:rPr lang="en-US" sz="1400" dirty="0" smtClean="0">
                <a:solidFill>
                  <a:prstClr val="white"/>
                </a:solidFill>
              </a:rPr>
              <a:t>2013</a:t>
            </a:r>
            <a:endParaRPr lang="en-US" sz="1400" dirty="0" smtClean="0">
              <a:solidFill>
                <a:prstClr val="white"/>
              </a:solidFill>
            </a:endParaRPr>
          </a:p>
          <a:p>
            <a:r>
              <a:rPr lang="en-US" sz="1400" b="1" dirty="0" smtClean="0">
                <a:solidFill>
                  <a:prstClr val="white"/>
                </a:solidFill>
              </a:rPr>
              <a:t>Regions available:</a:t>
            </a:r>
          </a:p>
          <a:p>
            <a:endParaRPr lang="en-US" sz="1400" b="1" dirty="0">
              <a:solidFill>
                <a:prstClr val="white"/>
              </a:solidFill>
            </a:endParaRPr>
          </a:p>
          <a:p>
            <a:r>
              <a:rPr lang="en-US" sz="1400" b="1" dirty="0" smtClean="0">
                <a:solidFill>
                  <a:prstClr val="white"/>
                </a:solidFill>
              </a:rPr>
              <a:t>Currently available on iPad?</a:t>
            </a:r>
          </a:p>
          <a:p>
            <a:r>
              <a:rPr lang="en-US" sz="1400" dirty="0">
                <a:solidFill>
                  <a:prstClr val="white"/>
                </a:solidFill>
              </a:rPr>
              <a:t>N</a:t>
            </a:r>
            <a:endParaRPr lang="en-US" sz="1400" dirty="0" smtClean="0">
              <a:solidFill>
                <a:prstClr val="white"/>
              </a:solidFill>
            </a:endParaRPr>
          </a:p>
          <a:p>
            <a:r>
              <a:rPr lang="en-US" sz="1400" b="1" dirty="0" smtClean="0">
                <a:solidFill>
                  <a:prstClr val="white"/>
                </a:solidFill>
              </a:rPr>
              <a:t>Is Win Phone app available?</a:t>
            </a:r>
          </a:p>
          <a:p>
            <a:r>
              <a:rPr lang="en-US" sz="1400" dirty="0" smtClean="0">
                <a:solidFill>
                  <a:prstClr val="white"/>
                </a:solidFill>
              </a:rPr>
              <a:t>N</a:t>
            </a:r>
            <a:endParaRPr lang="en-US" sz="1400" dirty="0">
              <a:solidFill>
                <a:prstClr val="white"/>
              </a:solidFill>
            </a:endParaRPr>
          </a:p>
        </p:txBody>
      </p:sp>
      <p:sp>
        <p:nvSpPr>
          <p:cNvPr id="38" name="TextBox 37"/>
          <p:cNvSpPr txBox="1"/>
          <p:nvPr/>
        </p:nvSpPr>
        <p:spPr>
          <a:xfrm>
            <a:off x="5048110" y="1667834"/>
            <a:ext cx="4462866" cy="1892826"/>
          </a:xfrm>
          <a:prstGeom prst="rect">
            <a:avLst/>
          </a:prstGeom>
          <a:noFill/>
        </p:spPr>
        <p:txBody>
          <a:bodyPr wrap="square" rtlCol="0">
            <a:spAutoFit/>
          </a:bodyPr>
          <a:lstStyle/>
          <a:p>
            <a:r>
              <a:rPr lang="en-US" b="1" dirty="0" smtClean="0">
                <a:solidFill>
                  <a:prstClr val="white"/>
                </a:solidFill>
              </a:rPr>
              <a:t>To customer value prop:</a:t>
            </a:r>
          </a:p>
          <a:p>
            <a:endParaRPr lang="en-US" sz="1100" b="1" i="1" dirty="0">
              <a:solidFill>
                <a:prstClr val="white"/>
              </a:solidFill>
            </a:endParaRPr>
          </a:p>
          <a:p>
            <a:r>
              <a:rPr lang="en-US" sz="1100" b="1" i="1" dirty="0">
                <a:solidFill>
                  <a:prstClr val="white"/>
                </a:solidFill>
              </a:rPr>
              <a:t>An interactive medium for Patients and Health &amp; Life Sciences organizations to improve health outcomes, consolidate health information of the patient, and cut healthcare costs. </a:t>
            </a:r>
            <a:endParaRPr lang="en-US" sz="1100" b="1" i="1" dirty="0" smtClean="0">
              <a:solidFill>
                <a:prstClr val="white"/>
              </a:solidFill>
            </a:endParaRPr>
          </a:p>
          <a:p>
            <a:endParaRPr lang="en-US" sz="1100" b="1" i="1" dirty="0">
              <a:solidFill>
                <a:prstClr val="white"/>
              </a:solidFill>
            </a:endParaRPr>
          </a:p>
          <a:p>
            <a:r>
              <a:rPr lang="en-US" sz="1100" dirty="0" smtClean="0">
                <a:solidFill>
                  <a:prstClr val="white"/>
                </a:solidFill>
              </a:rPr>
              <a:t>It </a:t>
            </a:r>
            <a:r>
              <a:rPr lang="en-US" sz="1100" dirty="0">
                <a:solidFill>
                  <a:prstClr val="white"/>
                </a:solidFill>
              </a:rPr>
              <a:t>is an Interoperable Solution Accelerator that allows Health and Life Sciences organizations to directly engage members in health-related decision-making, promote clinical trials, while enabling seamless information exchange among different health services</a:t>
            </a:r>
            <a:r>
              <a:rPr lang="en-US" sz="1100" dirty="0" smtClean="0">
                <a:solidFill>
                  <a:prstClr val="white"/>
                </a:solidFill>
              </a:rPr>
              <a:t>.</a:t>
            </a:r>
            <a:endParaRPr lang="en-US" sz="1100" dirty="0" smtClean="0">
              <a:solidFill>
                <a:prstClr val="white"/>
              </a:solidFill>
            </a:endParaRPr>
          </a:p>
        </p:txBody>
      </p:sp>
      <p:sp>
        <p:nvSpPr>
          <p:cNvPr id="18" name="Rectangle 17"/>
          <p:cNvSpPr/>
          <p:nvPr/>
        </p:nvSpPr>
        <p:spPr bwMode="auto">
          <a:xfrm>
            <a:off x="9621043" y="6362803"/>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45" y="4115463"/>
            <a:ext cx="3770840" cy="212140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2786" y="4118541"/>
            <a:ext cx="3770840" cy="212140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6427" y="4123441"/>
            <a:ext cx="3770840" cy="2121408"/>
          </a:xfrm>
          <a:prstGeom prst="rect">
            <a:avLst/>
          </a:prstGeom>
        </p:spPr>
      </p:pic>
    </p:spTree>
    <p:extLst>
      <p:ext uri="{BB962C8B-B14F-4D97-AF65-F5344CB8AC3E}">
        <p14:creationId xmlns:p14="http://schemas.microsoft.com/office/powerpoint/2010/main" val="2414552555"/>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1458122" cy="1325563"/>
          </a:xfrm>
        </p:spPr>
        <p:txBody>
          <a:bodyPr/>
          <a:lstStyle/>
          <a:p>
            <a:r>
              <a:rPr lang="en-US" dirty="0" smtClean="0"/>
              <a:t>QA </a:t>
            </a:r>
            <a:r>
              <a:rPr lang="en-US" dirty="0"/>
              <a:t>Inspector for Health</a:t>
            </a:r>
            <a:endParaRPr lang="en-GB" dirty="0"/>
          </a:p>
        </p:txBody>
      </p:sp>
      <p:sp>
        <p:nvSpPr>
          <p:cNvPr id="21" name="Rectangle 20"/>
          <p:cNvSpPr/>
          <p:nvPr/>
        </p:nvSpPr>
        <p:spPr bwMode="auto">
          <a:xfrm>
            <a:off x="5048110" y="1667834"/>
            <a:ext cx="6074960"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815882"/>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Health Professionals, </a:t>
            </a:r>
            <a:r>
              <a:rPr lang="en-US" sz="1400" dirty="0" smtClean="0">
                <a:solidFill>
                  <a:prstClr val="white"/>
                </a:solidFill>
              </a:rPr>
              <a:t>Admins</a:t>
            </a:r>
          </a:p>
          <a:p>
            <a:endParaRPr lang="en-US" sz="1400" dirty="0" smtClean="0">
              <a:solidFill>
                <a:prstClr val="white"/>
              </a:solidFill>
            </a:endParaRPr>
          </a:p>
          <a:p>
            <a:r>
              <a:rPr lang="en-US" sz="1400" b="1" dirty="0" smtClean="0">
                <a:solidFill>
                  <a:prstClr val="white"/>
                </a:solidFill>
              </a:rPr>
              <a:t>Target Audience:</a:t>
            </a:r>
          </a:p>
          <a:p>
            <a:r>
              <a:rPr lang="en-US" sz="1400" dirty="0" smtClean="0">
                <a:solidFill>
                  <a:prstClr val="white"/>
                </a:solidFill>
              </a:rPr>
              <a:t>Healthcare Admins</a:t>
            </a:r>
          </a:p>
          <a:p>
            <a:endParaRPr lang="en-US" sz="1400" dirty="0">
              <a:solidFill>
                <a:prstClr val="white"/>
              </a:solidFill>
            </a:endParaRPr>
          </a:p>
          <a:p>
            <a:r>
              <a:rPr lang="en-US" sz="1400" b="1" dirty="0" smtClean="0">
                <a:solidFill>
                  <a:prstClr val="white"/>
                </a:solidFill>
              </a:rPr>
              <a:t>MSFT Owner / Contact:</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 </a:t>
            </a:r>
            <a:endParaRPr lang="en-US" sz="1400" dirty="0">
              <a:solidFill>
                <a:prstClr val="white"/>
              </a:solidFill>
            </a:endParaRPr>
          </a:p>
          <a:p>
            <a:r>
              <a:rPr lang="en-US" sz="1400" b="1" dirty="0" smtClean="0">
                <a:solidFill>
                  <a:prstClr val="white"/>
                </a:solidFill>
              </a:rPr>
              <a:t>Date Available:</a:t>
            </a:r>
          </a:p>
          <a:p>
            <a:r>
              <a:rPr lang="en-US" sz="1400" dirty="0" smtClean="0">
                <a:solidFill>
                  <a:prstClr val="white"/>
                </a:solidFill>
              </a:rPr>
              <a:t>Dec 2011</a:t>
            </a:r>
          </a:p>
          <a:p>
            <a:r>
              <a:rPr lang="en-US" sz="1400" b="1" dirty="0" smtClean="0">
                <a:solidFill>
                  <a:prstClr val="white"/>
                </a:solidFill>
              </a:rPr>
              <a:t>Regions available:</a:t>
            </a:r>
          </a:p>
          <a:p>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N</a:t>
            </a:r>
          </a:p>
          <a:p>
            <a:r>
              <a:rPr lang="en-US" sz="1400" b="1" dirty="0" smtClean="0">
                <a:solidFill>
                  <a:prstClr val="white"/>
                </a:solidFill>
              </a:rPr>
              <a:t>Is Win Phone app available?</a:t>
            </a:r>
          </a:p>
          <a:p>
            <a:r>
              <a:rPr lang="en-US" sz="1400" dirty="0">
                <a:solidFill>
                  <a:prstClr val="white"/>
                </a:solidFill>
              </a:rPr>
              <a:t>Y</a:t>
            </a:r>
          </a:p>
        </p:txBody>
      </p:sp>
      <p:sp>
        <p:nvSpPr>
          <p:cNvPr id="38" name="TextBox 37"/>
          <p:cNvSpPr txBox="1"/>
          <p:nvPr/>
        </p:nvSpPr>
        <p:spPr>
          <a:xfrm>
            <a:off x="5048108" y="1654444"/>
            <a:ext cx="6028863" cy="2231380"/>
          </a:xfrm>
          <a:prstGeom prst="rect">
            <a:avLst/>
          </a:prstGeom>
          <a:noFill/>
        </p:spPr>
        <p:txBody>
          <a:bodyPr wrap="square" rtlCol="0">
            <a:spAutoFit/>
          </a:bodyPr>
          <a:lstStyle/>
          <a:p>
            <a:r>
              <a:rPr lang="en-US" b="1" dirty="0" smtClean="0">
                <a:solidFill>
                  <a:prstClr val="white"/>
                </a:solidFill>
              </a:rPr>
              <a:t>To customer value prop:</a:t>
            </a:r>
          </a:p>
          <a:p>
            <a:endParaRPr lang="en-US" sz="1100" dirty="0" smtClean="0">
              <a:solidFill>
                <a:schemeClr val="bg1"/>
              </a:solidFill>
            </a:endParaRPr>
          </a:p>
          <a:p>
            <a:r>
              <a:rPr lang="en-US" sz="1100" dirty="0" smtClean="0">
                <a:solidFill>
                  <a:schemeClr val="bg1"/>
                </a:solidFill>
              </a:rPr>
              <a:t>QA </a:t>
            </a:r>
            <a:r>
              <a:rPr lang="en-US" sz="1100" dirty="0">
                <a:solidFill>
                  <a:schemeClr val="bg1"/>
                </a:solidFill>
              </a:rPr>
              <a:t>Inspector for Healthcare streamlines </a:t>
            </a:r>
            <a:r>
              <a:rPr lang="en-US" sz="1100" dirty="0" smtClean="0">
                <a:solidFill>
                  <a:schemeClr val="bg1"/>
                </a:solidFill>
              </a:rPr>
              <a:t>cleanliness in the inspection </a:t>
            </a:r>
            <a:r>
              <a:rPr lang="en-US" sz="1100" dirty="0">
                <a:solidFill>
                  <a:schemeClr val="bg1"/>
                </a:solidFill>
              </a:rPr>
              <a:t>process from start to reporting.</a:t>
            </a:r>
            <a:br>
              <a:rPr lang="en-US" sz="1100" dirty="0">
                <a:solidFill>
                  <a:schemeClr val="bg1"/>
                </a:solidFill>
              </a:rPr>
            </a:br>
            <a:r>
              <a:rPr lang="en-US" sz="1100" dirty="0">
                <a:solidFill>
                  <a:schemeClr val="bg1"/>
                </a:solidFill>
              </a:rPr>
              <a:t/>
            </a:r>
            <a:br>
              <a:rPr lang="en-US" sz="1100" dirty="0">
                <a:solidFill>
                  <a:schemeClr val="bg1"/>
                </a:solidFill>
              </a:rPr>
            </a:br>
            <a:r>
              <a:rPr lang="en-US" sz="1100" dirty="0" smtClean="0">
                <a:solidFill>
                  <a:schemeClr val="bg1"/>
                </a:solidFill>
              </a:rPr>
              <a:t>Automate </a:t>
            </a:r>
            <a:r>
              <a:rPr lang="en-US" sz="1100" dirty="0">
                <a:solidFill>
                  <a:schemeClr val="bg1"/>
                </a:solidFill>
              </a:rPr>
              <a:t>all housekeeping inspections and </a:t>
            </a:r>
            <a:r>
              <a:rPr lang="en-US" sz="1100" dirty="0" smtClean="0">
                <a:solidFill>
                  <a:schemeClr val="bg1"/>
                </a:solidFill>
              </a:rPr>
              <a:t>surveys, add </a:t>
            </a:r>
            <a:r>
              <a:rPr lang="en-US" sz="1100" dirty="0">
                <a:solidFill>
                  <a:schemeClr val="bg1"/>
                </a:solidFill>
              </a:rPr>
              <a:t>ratings, photos, notes and due dates to all </a:t>
            </a:r>
            <a:r>
              <a:rPr lang="en-US" sz="1100" dirty="0" smtClean="0">
                <a:solidFill>
                  <a:schemeClr val="bg1"/>
                </a:solidFill>
              </a:rPr>
              <a:t>items, drill </a:t>
            </a:r>
            <a:r>
              <a:rPr lang="en-US" sz="1100" dirty="0">
                <a:solidFill>
                  <a:schemeClr val="bg1"/>
                </a:solidFill>
              </a:rPr>
              <a:t>down to individual checklists by </a:t>
            </a:r>
            <a:r>
              <a:rPr lang="en-US" sz="1100" dirty="0" smtClean="0">
                <a:solidFill>
                  <a:schemeClr val="bg1"/>
                </a:solidFill>
              </a:rPr>
              <a:t>location </a:t>
            </a:r>
            <a:r>
              <a:rPr lang="en-US" sz="1100" dirty="0">
                <a:solidFill>
                  <a:schemeClr val="bg1"/>
                </a:solidFill>
              </a:rPr>
              <a:t>you are </a:t>
            </a:r>
            <a:r>
              <a:rPr lang="en-US" sz="1100" dirty="0" smtClean="0">
                <a:solidFill>
                  <a:schemeClr val="bg1"/>
                </a:solidFill>
              </a:rPr>
              <a:t>in, demand inspectors </a:t>
            </a:r>
            <a:r>
              <a:rPr lang="en-US" sz="1100" dirty="0">
                <a:solidFill>
                  <a:schemeClr val="bg1"/>
                </a:solidFill>
              </a:rPr>
              <a:t>sign off after completing </a:t>
            </a:r>
            <a:r>
              <a:rPr lang="en-US" sz="1100" dirty="0" smtClean="0">
                <a:solidFill>
                  <a:schemeClr val="bg1"/>
                </a:solidFill>
              </a:rPr>
              <a:t>inspection, assign </a:t>
            </a:r>
            <a:r>
              <a:rPr lang="en-US" sz="1100" dirty="0">
                <a:solidFill>
                  <a:schemeClr val="bg1"/>
                </a:solidFill>
              </a:rPr>
              <a:t>a responsible to all failed </a:t>
            </a:r>
            <a:r>
              <a:rPr lang="en-US" sz="1100" dirty="0" smtClean="0">
                <a:solidFill>
                  <a:schemeClr val="bg1"/>
                </a:solidFill>
              </a:rPr>
              <a:t>items, resolve </a:t>
            </a:r>
            <a:r>
              <a:rPr lang="en-US" sz="1100" dirty="0">
                <a:solidFill>
                  <a:schemeClr val="bg1"/>
                </a:solidFill>
              </a:rPr>
              <a:t>all follow-up issues in real time or add additional notes and photos.</a:t>
            </a:r>
            <a:br>
              <a:rPr lang="en-US" sz="1100" dirty="0">
                <a:solidFill>
                  <a:schemeClr val="bg1"/>
                </a:solidFill>
              </a:rPr>
            </a:br>
            <a:r>
              <a:rPr lang="en-US" sz="1100" dirty="0">
                <a:solidFill>
                  <a:schemeClr val="bg1"/>
                </a:solidFill>
              </a:rPr>
              <a:t/>
            </a:r>
            <a:br>
              <a:rPr lang="en-US" sz="1100" dirty="0">
                <a:solidFill>
                  <a:schemeClr val="bg1"/>
                </a:solidFill>
              </a:rPr>
            </a:br>
            <a:r>
              <a:rPr lang="en-US" sz="1100" dirty="0">
                <a:solidFill>
                  <a:schemeClr val="bg1"/>
                </a:solidFill>
              </a:rPr>
              <a:t>All inspection data collected is uploaded to a custom backend portal. The portal allows users to customize their locations, checklists and users. Run performance, audit and score reports on housekeepers, items, inspections, locations and more!</a:t>
            </a:r>
            <a:endParaRPr lang="en-US" sz="1100" b="1" dirty="0" smtClean="0">
              <a:solidFill>
                <a:schemeClr val="bg1"/>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45" y="4072342"/>
            <a:ext cx="1192360" cy="212140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2161" y="4072342"/>
            <a:ext cx="1192360" cy="212140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5177" y="4072342"/>
            <a:ext cx="1192360" cy="212140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8193" y="4072342"/>
            <a:ext cx="1192360" cy="2121408"/>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1209" y="4072342"/>
            <a:ext cx="1192360" cy="2121408"/>
          </a:xfrm>
          <a:prstGeom prst="rect">
            <a:avLst/>
          </a:prstGeom>
        </p:spPr>
      </p:pic>
    </p:spTree>
    <p:extLst>
      <p:ext uri="{BB962C8B-B14F-4D97-AF65-F5344CB8AC3E}">
        <p14:creationId xmlns:p14="http://schemas.microsoft.com/office/powerpoint/2010/main" val="125714775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GB" dirty="0" smtClean="0"/>
              <a:t>SAP AG - SAP EMR Unwired</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815882"/>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EMR</a:t>
            </a:r>
          </a:p>
          <a:p>
            <a:endParaRPr lang="en-US" sz="1400" dirty="0">
              <a:solidFill>
                <a:prstClr val="white"/>
              </a:solidFill>
            </a:endParaRPr>
          </a:p>
          <a:p>
            <a:r>
              <a:rPr lang="en-US" sz="1400" b="1" dirty="0" smtClean="0">
                <a:solidFill>
                  <a:prstClr val="white"/>
                </a:solidFill>
              </a:rPr>
              <a:t>Target Audience:</a:t>
            </a:r>
          </a:p>
          <a:p>
            <a:r>
              <a:rPr lang="en-US" sz="1400" dirty="0" smtClean="0">
                <a:solidFill>
                  <a:prstClr val="white"/>
                </a:solidFill>
              </a:rPr>
              <a:t>Clinicians</a:t>
            </a:r>
          </a:p>
          <a:p>
            <a:endParaRPr lang="en-US" sz="1400" dirty="0">
              <a:solidFill>
                <a:prstClr val="white"/>
              </a:solidFill>
            </a:endParaRPr>
          </a:p>
          <a:p>
            <a:r>
              <a:rPr lang="en-US" sz="1400" b="1" dirty="0" smtClean="0">
                <a:solidFill>
                  <a:prstClr val="white"/>
                </a:solidFill>
              </a:rPr>
              <a:t>MSFT Owner / Contact: </a:t>
            </a:r>
            <a:r>
              <a:rPr lang="en-US" sz="1400" dirty="0">
                <a:solidFill>
                  <a:prstClr val="white"/>
                </a:solidFill>
              </a:rPr>
              <a:t>Bettina Zielke</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a:t>
            </a:r>
            <a:endParaRPr lang="en-US" sz="1400" dirty="0">
              <a:solidFill>
                <a:prstClr val="white"/>
              </a:solidFill>
            </a:endParaRPr>
          </a:p>
          <a:p>
            <a:r>
              <a:rPr lang="en-US" sz="1400" b="1" dirty="0" smtClean="0">
                <a:solidFill>
                  <a:prstClr val="white"/>
                </a:solidFill>
              </a:rPr>
              <a:t>Date Available:</a:t>
            </a:r>
          </a:p>
          <a:p>
            <a:r>
              <a:rPr lang="en-US" sz="1400" dirty="0" smtClean="0">
                <a:solidFill>
                  <a:prstClr val="white"/>
                </a:solidFill>
              </a:rPr>
              <a:t> Available now</a:t>
            </a:r>
          </a:p>
          <a:p>
            <a:r>
              <a:rPr lang="en-US" sz="1400" b="1" dirty="0" smtClean="0">
                <a:solidFill>
                  <a:prstClr val="white"/>
                </a:solidFill>
              </a:rPr>
              <a:t>Regions available:</a:t>
            </a:r>
          </a:p>
          <a:p>
            <a:r>
              <a:rPr lang="en-US" sz="1400" b="1" dirty="0" smtClean="0">
                <a:solidFill>
                  <a:prstClr val="white"/>
                </a:solidFill>
              </a:rPr>
              <a:t>WW</a:t>
            </a:r>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a:t>
            </a:r>
          </a:p>
          <a:p>
            <a:r>
              <a:rPr lang="en-US" sz="1400" b="1" dirty="0" smtClean="0">
                <a:solidFill>
                  <a:prstClr val="white"/>
                </a:solidFill>
              </a:rPr>
              <a:t>Is Win Phone app available?</a:t>
            </a:r>
          </a:p>
          <a:p>
            <a:r>
              <a:rPr lang="en-US" sz="1400" dirty="0" smtClean="0">
                <a:solidFill>
                  <a:prstClr val="white"/>
                </a:solidFill>
              </a:rPr>
              <a:t>N</a:t>
            </a:r>
            <a:endParaRPr lang="en-US" sz="1400" dirty="0">
              <a:solidFill>
                <a:prstClr val="white"/>
              </a:solidFill>
            </a:endParaRPr>
          </a:p>
        </p:txBody>
      </p:sp>
      <p:sp>
        <p:nvSpPr>
          <p:cNvPr id="38" name="TextBox 37"/>
          <p:cNvSpPr txBox="1"/>
          <p:nvPr/>
        </p:nvSpPr>
        <p:spPr>
          <a:xfrm>
            <a:off x="5048109" y="1654444"/>
            <a:ext cx="4462866" cy="1831271"/>
          </a:xfrm>
          <a:prstGeom prst="rect">
            <a:avLst/>
          </a:prstGeom>
          <a:noFill/>
        </p:spPr>
        <p:txBody>
          <a:bodyPr wrap="square" rtlCol="0">
            <a:spAutoFit/>
          </a:bodyPr>
          <a:lstStyle/>
          <a:p>
            <a:r>
              <a:rPr lang="en-US" b="1" dirty="0" smtClean="0">
                <a:solidFill>
                  <a:prstClr val="white"/>
                </a:solidFill>
              </a:rPr>
              <a:t>To customer value prop:</a:t>
            </a:r>
          </a:p>
          <a:p>
            <a:endParaRPr lang="en-US" sz="1100" dirty="0" smtClean="0">
              <a:solidFill>
                <a:prstClr val="white"/>
              </a:solidFill>
            </a:endParaRPr>
          </a:p>
          <a:p>
            <a:r>
              <a:rPr lang="en-US" sz="1100" b="1" i="1" dirty="0" smtClean="0">
                <a:solidFill>
                  <a:prstClr val="white"/>
                </a:solidFill>
              </a:rPr>
              <a:t>Physicians </a:t>
            </a:r>
            <a:r>
              <a:rPr lang="en-US" sz="1100" b="1" i="1" dirty="0">
                <a:solidFill>
                  <a:prstClr val="white"/>
                </a:solidFill>
              </a:rPr>
              <a:t>and nurses have easy, secure access to patient data right at the point of care. </a:t>
            </a:r>
            <a:endParaRPr lang="en-US" sz="1100" b="1" i="1" dirty="0" smtClean="0">
              <a:solidFill>
                <a:prstClr val="white"/>
              </a:solidFill>
            </a:endParaRPr>
          </a:p>
          <a:p>
            <a:endParaRPr lang="en-US" sz="1100" dirty="0">
              <a:solidFill>
                <a:prstClr val="white"/>
              </a:solidFill>
            </a:endParaRPr>
          </a:p>
          <a:p>
            <a:r>
              <a:rPr lang="en-US" sz="1100" dirty="0" smtClean="0">
                <a:solidFill>
                  <a:prstClr val="white"/>
                </a:solidFill>
              </a:rPr>
              <a:t>The </a:t>
            </a:r>
            <a:r>
              <a:rPr lang="en-US" sz="1100" dirty="0">
                <a:solidFill>
                  <a:prstClr val="white"/>
                </a:solidFill>
              </a:rPr>
              <a:t>app connects to clinical back-end systems, including hospital information and imaging systems (PACS), and displays the patient's data on the Windows tablet in a clear and easy-to-read format</a:t>
            </a:r>
            <a:endParaRPr lang="en-US" sz="1100" dirty="0" smtClean="0">
              <a:solidFill>
                <a:prstClr val="white"/>
              </a:solidFill>
            </a:endParaRPr>
          </a:p>
          <a:p>
            <a:endParaRPr lang="en-US" b="1"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135" y="4161944"/>
            <a:ext cx="3542982" cy="203393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1731" y="4161944"/>
            <a:ext cx="3517746" cy="2033934"/>
          </a:xfrm>
          <a:prstGeom prst="rect">
            <a:avLst/>
          </a:prstGeom>
        </p:spPr>
      </p:pic>
      <p:pic>
        <p:nvPicPr>
          <p:cNvPr id="7170" name="Picture 2" descr="Ciplun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0373" y="4162104"/>
            <a:ext cx="3615069" cy="203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1677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GB" dirty="0" err="1" smtClean="0"/>
              <a:t>UpToDate</a:t>
            </a:r>
            <a:r>
              <a:rPr lang="en-GB" dirty="0" smtClean="0"/>
              <a:t> - </a:t>
            </a:r>
            <a:r>
              <a:rPr lang="en-GB" dirty="0" err="1" smtClean="0"/>
              <a:t>UpToDate</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3" name="Rectangle 22"/>
          <p:cNvSpPr/>
          <p:nvPr/>
        </p:nvSpPr>
        <p:spPr bwMode="auto">
          <a:xfrm>
            <a:off x="539145" y="4112371"/>
            <a:ext cx="4059400" cy="2105537"/>
          </a:xfrm>
          <a:prstGeom prst="rect">
            <a:avLst/>
          </a:prstGeom>
          <a:solidFill>
            <a:srgbClr val="F285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600438"/>
          </a:xfrm>
          <a:prstGeom prst="rect">
            <a:avLst/>
          </a:prstGeom>
          <a:noFill/>
        </p:spPr>
        <p:txBody>
          <a:bodyPr wrap="square" rtlCol="0">
            <a:spAutoFit/>
          </a:bodyPr>
          <a:lstStyle/>
          <a:p>
            <a:r>
              <a:rPr lang="en-US" sz="1400" b="1" dirty="0" smtClean="0">
                <a:solidFill>
                  <a:prstClr val="white"/>
                </a:solidFill>
              </a:rPr>
              <a:t>App type:</a:t>
            </a:r>
          </a:p>
          <a:p>
            <a:r>
              <a:rPr lang="en-US" sz="1400" dirty="0">
                <a:solidFill>
                  <a:prstClr val="white"/>
                </a:solidFill>
              </a:rPr>
              <a:t>Decision </a:t>
            </a:r>
            <a:r>
              <a:rPr lang="en-US" sz="1400" dirty="0" smtClean="0">
                <a:solidFill>
                  <a:prstClr val="white"/>
                </a:solidFill>
              </a:rPr>
              <a:t>Support</a:t>
            </a:r>
          </a:p>
          <a:p>
            <a:endParaRPr lang="en-US" sz="1400" dirty="0">
              <a:solidFill>
                <a:prstClr val="white"/>
              </a:solidFill>
            </a:endParaRPr>
          </a:p>
          <a:p>
            <a:r>
              <a:rPr lang="en-US" sz="1400" b="1" dirty="0" smtClean="0">
                <a:solidFill>
                  <a:prstClr val="white"/>
                </a:solidFill>
              </a:rPr>
              <a:t>Target Audience:</a:t>
            </a:r>
          </a:p>
          <a:p>
            <a:r>
              <a:rPr lang="en-US" sz="1400" dirty="0">
                <a:solidFill>
                  <a:prstClr val="white"/>
                </a:solidFill>
              </a:rPr>
              <a:t>Medical </a:t>
            </a:r>
            <a:r>
              <a:rPr lang="en-US" sz="1400" dirty="0" smtClean="0">
                <a:solidFill>
                  <a:prstClr val="white"/>
                </a:solidFill>
              </a:rPr>
              <a:t>Professionals</a:t>
            </a:r>
          </a:p>
          <a:p>
            <a:endParaRPr lang="en-US" sz="1400" dirty="0">
              <a:solidFill>
                <a:prstClr val="white"/>
              </a:solidFill>
            </a:endParaRPr>
          </a:p>
          <a:p>
            <a:r>
              <a:rPr lang="en-US" sz="1400" b="1" dirty="0" smtClean="0">
                <a:solidFill>
                  <a:prstClr val="white"/>
                </a:solidFill>
              </a:rPr>
              <a:t>MSFT Owner / Contact:</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a:t>
            </a:r>
            <a:endParaRPr lang="en-US" sz="1400" dirty="0">
              <a:solidFill>
                <a:prstClr val="white"/>
              </a:solidFill>
            </a:endParaRPr>
          </a:p>
          <a:p>
            <a:r>
              <a:rPr lang="en-US" sz="1400" b="1" dirty="0" smtClean="0">
                <a:solidFill>
                  <a:prstClr val="white"/>
                </a:solidFill>
              </a:rPr>
              <a:t>Date Available:</a:t>
            </a:r>
          </a:p>
          <a:p>
            <a:r>
              <a:rPr lang="en-US" sz="1400" dirty="0" smtClean="0">
                <a:solidFill>
                  <a:prstClr val="white"/>
                </a:solidFill>
              </a:rPr>
              <a:t>10/31</a:t>
            </a:r>
          </a:p>
          <a:p>
            <a:r>
              <a:rPr lang="en-US" sz="1400" b="1" dirty="0" smtClean="0">
                <a:solidFill>
                  <a:prstClr val="white"/>
                </a:solidFill>
              </a:rPr>
              <a:t>Regions available:</a:t>
            </a:r>
          </a:p>
          <a:p>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a:t>
            </a:r>
          </a:p>
          <a:p>
            <a:r>
              <a:rPr lang="en-US" sz="1400" b="1" dirty="0" smtClean="0">
                <a:solidFill>
                  <a:prstClr val="white"/>
                </a:solidFill>
              </a:rPr>
              <a:t>Is Win Phone app available?</a:t>
            </a:r>
          </a:p>
          <a:p>
            <a:r>
              <a:rPr lang="en-US" sz="1400" dirty="0" smtClean="0">
                <a:solidFill>
                  <a:prstClr val="white"/>
                </a:solidFill>
              </a:rPr>
              <a:t>Y</a:t>
            </a:r>
            <a:endParaRPr lang="en-US" sz="1400" dirty="0">
              <a:solidFill>
                <a:prstClr val="white"/>
              </a:solidFill>
            </a:endParaRPr>
          </a:p>
        </p:txBody>
      </p:sp>
      <p:sp>
        <p:nvSpPr>
          <p:cNvPr id="38" name="TextBox 37"/>
          <p:cNvSpPr txBox="1"/>
          <p:nvPr/>
        </p:nvSpPr>
        <p:spPr>
          <a:xfrm>
            <a:off x="5048109" y="1654444"/>
            <a:ext cx="4462866" cy="1938992"/>
          </a:xfrm>
          <a:prstGeom prst="rect">
            <a:avLst/>
          </a:prstGeom>
          <a:noFill/>
        </p:spPr>
        <p:txBody>
          <a:bodyPr wrap="square" rtlCol="0">
            <a:spAutoFit/>
          </a:bodyPr>
          <a:lstStyle/>
          <a:p>
            <a:r>
              <a:rPr lang="en-US" b="1" dirty="0" smtClean="0">
                <a:solidFill>
                  <a:prstClr val="white"/>
                </a:solidFill>
              </a:rPr>
              <a:t>To customer value prop:</a:t>
            </a:r>
          </a:p>
          <a:p>
            <a:endParaRPr lang="en-US" sz="1100" dirty="0" smtClean="0">
              <a:solidFill>
                <a:prstClr val="white"/>
              </a:solidFill>
            </a:endParaRPr>
          </a:p>
          <a:p>
            <a:r>
              <a:rPr lang="en-US" sz="1100" b="1" i="1" dirty="0" smtClean="0">
                <a:solidFill>
                  <a:prstClr val="white"/>
                </a:solidFill>
              </a:rPr>
              <a:t>Find </a:t>
            </a:r>
            <a:r>
              <a:rPr lang="en-US" sz="1100" b="1" i="1" dirty="0">
                <a:solidFill>
                  <a:prstClr val="white"/>
                </a:solidFill>
              </a:rPr>
              <a:t>clinical answers at the point of care or anywhere you need </a:t>
            </a:r>
            <a:r>
              <a:rPr lang="en-US" sz="1100" b="1" i="1" dirty="0" smtClean="0">
                <a:solidFill>
                  <a:prstClr val="white"/>
                </a:solidFill>
              </a:rPr>
              <a:t>them</a:t>
            </a:r>
            <a:r>
              <a:rPr lang="en-US" sz="1100" b="1" i="1" dirty="0">
                <a:solidFill>
                  <a:prstClr val="white"/>
                </a:solidFill>
              </a:rPr>
              <a:t>.</a:t>
            </a:r>
            <a:endParaRPr lang="en-US" sz="1100" b="1" i="1" dirty="0" smtClean="0">
              <a:solidFill>
                <a:prstClr val="white"/>
              </a:solidFill>
            </a:endParaRPr>
          </a:p>
          <a:p>
            <a:endParaRPr lang="en-US" sz="1100" dirty="0">
              <a:solidFill>
                <a:prstClr val="white"/>
              </a:solidFill>
            </a:endParaRPr>
          </a:p>
          <a:p>
            <a:r>
              <a:rPr lang="en-US" sz="1100" dirty="0" smtClean="0">
                <a:solidFill>
                  <a:prstClr val="white"/>
                </a:solidFill>
              </a:rPr>
              <a:t>Access </a:t>
            </a:r>
            <a:r>
              <a:rPr lang="en-US" sz="1100" dirty="0">
                <a:solidFill>
                  <a:prstClr val="white"/>
                </a:solidFill>
              </a:rPr>
              <a:t>current, synthesized clinical information from </a:t>
            </a:r>
            <a:r>
              <a:rPr lang="en-US" sz="1100" dirty="0" err="1">
                <a:solidFill>
                  <a:prstClr val="white"/>
                </a:solidFill>
              </a:rPr>
              <a:t>UpToDate</a:t>
            </a:r>
            <a:r>
              <a:rPr lang="en-US" sz="1100" dirty="0">
                <a:solidFill>
                  <a:prstClr val="white"/>
                </a:solidFill>
              </a:rPr>
              <a:t>® — including evidence-based recommendations — quickly and easily on your Windows 8 phone or tablet. </a:t>
            </a:r>
            <a:endParaRPr lang="en-US" sz="1100" b="1" dirty="0">
              <a:solidFill>
                <a:prstClr val="white"/>
              </a:solidFill>
            </a:endParaRPr>
          </a:p>
          <a:p>
            <a:endParaRPr lang="en-US" b="1" i="1" dirty="0" smtClean="0">
              <a:solidFill>
                <a:prstClr val="white"/>
              </a:solidFill>
            </a:endParaRPr>
          </a:p>
          <a:p>
            <a:endParaRPr lang="en-US" b="1" dirty="0" smtClean="0">
              <a:solidFill>
                <a:prstClr val="white"/>
              </a:solidFill>
            </a:endParaRPr>
          </a:p>
        </p:txBody>
      </p:sp>
      <p:sp>
        <p:nvSpPr>
          <p:cNvPr id="39" name="TextBox 38"/>
          <p:cNvSpPr txBox="1"/>
          <p:nvPr/>
        </p:nvSpPr>
        <p:spPr>
          <a:xfrm>
            <a:off x="539144" y="4116997"/>
            <a:ext cx="3780606" cy="1200329"/>
          </a:xfrm>
          <a:prstGeom prst="rect">
            <a:avLst/>
          </a:prstGeom>
          <a:noFill/>
        </p:spPr>
        <p:txBody>
          <a:bodyPr wrap="square" rtlCol="0">
            <a:spAutoFit/>
          </a:bodyPr>
          <a:lstStyle/>
          <a:p>
            <a:r>
              <a:rPr lang="en-US" b="1" dirty="0" smtClean="0">
                <a:solidFill>
                  <a:prstClr val="white"/>
                </a:solidFill>
              </a:rPr>
              <a:t>Demo Username: CONV5</a:t>
            </a:r>
          </a:p>
          <a:p>
            <a:r>
              <a:rPr lang="en-US" b="1" dirty="0" smtClean="0">
                <a:solidFill>
                  <a:prstClr val="white"/>
                </a:solidFill>
              </a:rPr>
              <a:t>Demo Password: CONV6</a:t>
            </a:r>
          </a:p>
          <a:p>
            <a:endParaRPr lang="en-US" b="1" dirty="0">
              <a:solidFill>
                <a:prstClr val="white"/>
              </a:solidFill>
            </a:endParaRPr>
          </a:p>
          <a:p>
            <a:r>
              <a:rPr lang="en-US" b="1" dirty="0" smtClean="0">
                <a:solidFill>
                  <a:prstClr val="white"/>
                </a:solidFill>
              </a:rPr>
              <a:t>DO NOT SHARE OUTSIDE OF MSFT</a:t>
            </a:r>
            <a:endParaRPr lang="en-US" b="1" dirty="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7" name="Picture 1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62048" y="4122570"/>
            <a:ext cx="3514734" cy="2085137"/>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14319" y="4122569"/>
            <a:ext cx="3422676" cy="2085137"/>
          </a:xfrm>
          <a:prstGeom prst="rect">
            <a:avLst/>
          </a:prstGeom>
        </p:spPr>
      </p:pic>
      <p:sp>
        <p:nvSpPr>
          <p:cNvPr id="16" name="Rectangle 15"/>
          <p:cNvSpPr/>
          <p:nvPr/>
        </p:nvSpPr>
        <p:spPr bwMode="auto">
          <a:xfrm>
            <a:off x="6510757" y="6385952"/>
            <a:ext cx="2860602"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6"/>
              </a:rPr>
              <a:t>Click here to find in Phone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28454539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4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8" grpId="0"/>
      <p:bldP spid="29" grpId="0" animBg="1"/>
      <p:bldP spid="30" grpId="0" animBg="1"/>
      <p:bldP spid="18"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GB" dirty="0" err="1" smtClean="0"/>
              <a:t>VitalHub</a:t>
            </a:r>
            <a:r>
              <a:rPr lang="en-GB" dirty="0" smtClean="0"/>
              <a:t> - </a:t>
            </a:r>
            <a:r>
              <a:rPr lang="en-GB" dirty="0" err="1" smtClean="0"/>
              <a:t>VitalHub</a:t>
            </a:r>
            <a:r>
              <a:rPr lang="en-GB" dirty="0" smtClean="0"/>
              <a:t> Chart</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815882"/>
          </a:xfrm>
          <a:prstGeom prst="rect">
            <a:avLst/>
          </a:prstGeom>
          <a:noFill/>
        </p:spPr>
        <p:txBody>
          <a:bodyPr wrap="square" rtlCol="0">
            <a:spAutoFit/>
          </a:bodyPr>
          <a:lstStyle/>
          <a:p>
            <a:r>
              <a:rPr lang="en-US" sz="1400" b="1" dirty="0" smtClean="0">
                <a:solidFill>
                  <a:prstClr val="white"/>
                </a:solidFill>
              </a:rPr>
              <a:t>App type: </a:t>
            </a:r>
            <a:r>
              <a:rPr lang="en-US" sz="1400" dirty="0">
                <a:solidFill>
                  <a:prstClr val="white"/>
                </a:solidFill>
              </a:rPr>
              <a:t>EMR</a:t>
            </a:r>
          </a:p>
          <a:p>
            <a:endParaRPr lang="en-US" sz="1400" b="1" dirty="0" smtClean="0">
              <a:solidFill>
                <a:prstClr val="white"/>
              </a:solidFill>
            </a:endParaRPr>
          </a:p>
          <a:p>
            <a:r>
              <a:rPr lang="en-US" sz="1400" b="1" dirty="0" smtClean="0">
                <a:solidFill>
                  <a:prstClr val="white"/>
                </a:solidFill>
              </a:rPr>
              <a:t>Target Audience:</a:t>
            </a:r>
          </a:p>
          <a:p>
            <a:r>
              <a:rPr lang="en-US" sz="1400" dirty="0">
                <a:solidFill>
                  <a:prstClr val="white"/>
                </a:solidFill>
              </a:rPr>
              <a:t>Clinicians</a:t>
            </a:r>
          </a:p>
          <a:p>
            <a:endParaRPr lang="en-US" sz="1400" dirty="0" smtClean="0">
              <a:solidFill>
                <a:prstClr val="white"/>
              </a:solidFill>
            </a:endParaRPr>
          </a:p>
          <a:p>
            <a:endParaRPr lang="en-US" sz="1400" dirty="0">
              <a:solidFill>
                <a:prstClr val="white"/>
              </a:solidFill>
            </a:endParaRPr>
          </a:p>
          <a:p>
            <a:r>
              <a:rPr lang="en-US" sz="1400" b="1" dirty="0" smtClean="0">
                <a:solidFill>
                  <a:prstClr val="white"/>
                </a:solidFill>
              </a:rPr>
              <a:t>MSFT Owner / Contact: </a:t>
            </a:r>
            <a:r>
              <a:rPr lang="en-US" sz="1400" dirty="0">
                <a:solidFill>
                  <a:prstClr val="white"/>
                </a:solidFill>
              </a:rPr>
              <a:t>Hemang Patel</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a:t>
            </a:r>
            <a:endParaRPr lang="en-US" sz="1400" dirty="0">
              <a:solidFill>
                <a:prstClr val="white"/>
              </a:solidFill>
            </a:endParaRPr>
          </a:p>
          <a:p>
            <a:r>
              <a:rPr lang="en-US" sz="1400" b="1" dirty="0" smtClean="0">
                <a:solidFill>
                  <a:prstClr val="white"/>
                </a:solidFill>
              </a:rPr>
              <a:t>Date Available:</a:t>
            </a:r>
          </a:p>
          <a:p>
            <a:r>
              <a:rPr lang="en-US" sz="1400" dirty="0" smtClean="0">
                <a:solidFill>
                  <a:prstClr val="white"/>
                </a:solidFill>
              </a:rPr>
              <a:t>June 2013</a:t>
            </a:r>
          </a:p>
          <a:p>
            <a:r>
              <a:rPr lang="en-US" sz="1400" b="1" dirty="0" smtClean="0">
                <a:solidFill>
                  <a:prstClr val="white"/>
                </a:solidFill>
              </a:rPr>
              <a:t>Regions available:</a:t>
            </a:r>
          </a:p>
          <a:p>
            <a:r>
              <a:rPr lang="en-US" sz="1400" b="1" dirty="0" smtClean="0">
                <a:solidFill>
                  <a:prstClr val="white"/>
                </a:solidFill>
              </a:rPr>
              <a:t>All</a:t>
            </a:r>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a:t>
            </a:r>
          </a:p>
          <a:p>
            <a:r>
              <a:rPr lang="en-US" sz="1400" b="1" dirty="0" smtClean="0">
                <a:solidFill>
                  <a:prstClr val="white"/>
                </a:solidFill>
              </a:rPr>
              <a:t>Is Win Phone app available?</a:t>
            </a:r>
          </a:p>
          <a:p>
            <a:r>
              <a:rPr lang="en-US" sz="1400" smtClean="0">
                <a:solidFill>
                  <a:prstClr val="white"/>
                </a:solidFill>
              </a:rPr>
              <a:t>N</a:t>
            </a:r>
            <a:endParaRPr lang="en-US" sz="1400" dirty="0">
              <a:solidFill>
                <a:prstClr val="white"/>
              </a:solidFill>
            </a:endParaRPr>
          </a:p>
        </p:txBody>
      </p:sp>
      <p:sp>
        <p:nvSpPr>
          <p:cNvPr id="38" name="TextBox 37"/>
          <p:cNvSpPr txBox="1"/>
          <p:nvPr/>
        </p:nvSpPr>
        <p:spPr>
          <a:xfrm>
            <a:off x="5048109" y="1654444"/>
            <a:ext cx="4462866" cy="1892826"/>
          </a:xfrm>
          <a:prstGeom prst="rect">
            <a:avLst/>
          </a:prstGeom>
          <a:noFill/>
        </p:spPr>
        <p:txBody>
          <a:bodyPr wrap="square" rtlCol="0">
            <a:spAutoFit/>
          </a:bodyPr>
          <a:lstStyle/>
          <a:p>
            <a:r>
              <a:rPr lang="en-US" b="1" dirty="0" smtClean="0">
                <a:solidFill>
                  <a:prstClr val="white"/>
                </a:solidFill>
              </a:rPr>
              <a:t>To customer value prop:</a:t>
            </a:r>
          </a:p>
          <a:p>
            <a:endParaRPr lang="en-US" sz="1100" dirty="0" smtClean="0">
              <a:solidFill>
                <a:prstClr val="white"/>
              </a:solidFill>
            </a:endParaRPr>
          </a:p>
          <a:p>
            <a:r>
              <a:rPr lang="en-US" sz="1100" b="1" i="1" dirty="0" smtClean="0">
                <a:solidFill>
                  <a:prstClr val="white"/>
                </a:solidFill>
              </a:rPr>
              <a:t>Single, </a:t>
            </a:r>
            <a:r>
              <a:rPr lang="en-US" sz="1100" b="1" i="1" dirty="0">
                <a:solidFill>
                  <a:prstClr val="white"/>
                </a:solidFill>
              </a:rPr>
              <a:t>unified, intuitive interface into multiple clinical systems. </a:t>
            </a:r>
            <a:endParaRPr lang="en-US" sz="1100" b="1" i="1" dirty="0" smtClean="0">
              <a:solidFill>
                <a:prstClr val="white"/>
              </a:solidFill>
            </a:endParaRPr>
          </a:p>
          <a:p>
            <a:endParaRPr lang="en-US" sz="1100" dirty="0">
              <a:solidFill>
                <a:prstClr val="white"/>
              </a:solidFill>
            </a:endParaRPr>
          </a:p>
          <a:p>
            <a:r>
              <a:rPr lang="en-US" sz="1100" dirty="0" err="1" smtClean="0">
                <a:solidFill>
                  <a:prstClr val="white"/>
                </a:solidFill>
              </a:rPr>
              <a:t>VitalHub</a:t>
            </a:r>
            <a:r>
              <a:rPr lang="en-US" sz="1100" dirty="0" smtClean="0">
                <a:solidFill>
                  <a:prstClr val="white"/>
                </a:solidFill>
              </a:rPr>
              <a:t> </a:t>
            </a:r>
            <a:r>
              <a:rPr lang="en-US" sz="1100" dirty="0">
                <a:solidFill>
                  <a:prstClr val="white"/>
                </a:solidFill>
              </a:rPr>
              <a:t>was designed by and for clinicians to deliver concise, relevant patient information at-a-glance. </a:t>
            </a:r>
            <a:endParaRPr lang="en-US" sz="1100" dirty="0" smtClean="0">
              <a:solidFill>
                <a:prstClr val="white"/>
              </a:solidFill>
            </a:endParaRPr>
          </a:p>
          <a:p>
            <a:endParaRPr lang="en-US" sz="1100" dirty="0">
              <a:solidFill>
                <a:prstClr val="white"/>
              </a:solidFill>
            </a:endParaRPr>
          </a:p>
          <a:p>
            <a:r>
              <a:rPr lang="en-US" sz="1100" dirty="0" err="1" smtClean="0">
                <a:solidFill>
                  <a:prstClr val="white"/>
                </a:solidFill>
              </a:rPr>
              <a:t>VitalHub’s</a:t>
            </a:r>
            <a:r>
              <a:rPr lang="en-US" sz="1100" dirty="0" smtClean="0">
                <a:solidFill>
                  <a:prstClr val="white"/>
                </a:solidFill>
              </a:rPr>
              <a:t> </a:t>
            </a:r>
            <a:r>
              <a:rPr lang="en-US" sz="1100" dirty="0">
                <a:solidFill>
                  <a:prstClr val="white"/>
                </a:solidFill>
              </a:rPr>
              <a:t>mobile solution provides clinicians with an integrated view of the patient by rapidly accessing and aggregating data from multiple disparate systems, saving clinicians’ time </a:t>
            </a:r>
            <a:r>
              <a:rPr lang="en-US" sz="1100" dirty="0" smtClean="0">
                <a:solidFill>
                  <a:prstClr val="white"/>
                </a:solidFill>
              </a:rPr>
              <a:t>.</a:t>
            </a:r>
            <a:endParaRPr lang="en-US" b="1"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45" y="4125301"/>
            <a:ext cx="3572446" cy="209748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182" y="4125301"/>
            <a:ext cx="3543124" cy="2110416"/>
          </a:xfrm>
          <a:prstGeom prst="rect">
            <a:avLst/>
          </a:prstGeom>
        </p:spPr>
      </p:pic>
      <p:pic>
        <p:nvPicPr>
          <p:cNvPr id="8194" name="Picture 2" descr="Screen sho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5897" y="4125301"/>
            <a:ext cx="3751302" cy="2110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86353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1"/>
            <a:ext cx="12188952" cy="6859715"/>
          </a:xfrm>
          <a:prstGeom prst="rect">
            <a:avLst/>
          </a:prstGeom>
        </p:spPr>
      </p:pic>
      <p:sp>
        <p:nvSpPr>
          <p:cNvPr id="2" name="Title 1"/>
          <p:cNvSpPr>
            <a:spLocks noGrp="1"/>
          </p:cNvSpPr>
          <p:nvPr>
            <p:ph type="title"/>
          </p:nvPr>
        </p:nvSpPr>
        <p:spPr>
          <a:xfrm>
            <a:off x="565244" y="365125"/>
            <a:ext cx="6330855" cy="5706902"/>
          </a:xfrm>
          <a:solidFill>
            <a:schemeClr val="bg1">
              <a:alpha val="50000"/>
            </a:schemeClr>
          </a:solidFill>
        </p:spPr>
        <p:txBody>
          <a:bodyPr anchor="t">
            <a:noAutofit/>
          </a:bodyPr>
          <a:lstStyle/>
          <a:p>
            <a:pPr lvl="0">
              <a:lnSpc>
                <a:spcPct val="100000"/>
              </a:lnSpc>
              <a:spcBef>
                <a:spcPts val="1800"/>
              </a:spcBef>
            </a:pPr>
            <a:r>
              <a:rPr lang="en-US" dirty="0" smtClean="0"/>
              <a:t>Section 1 – apps for health professionals</a:t>
            </a:r>
            <a:endParaRPr lang="en-US" dirty="0"/>
          </a:p>
        </p:txBody>
      </p:sp>
      <p:sp>
        <p:nvSpPr>
          <p:cNvPr id="3" name="TextBox 2"/>
          <p:cNvSpPr txBox="1"/>
          <p:nvPr/>
        </p:nvSpPr>
        <p:spPr>
          <a:xfrm>
            <a:off x="719897" y="2853160"/>
            <a:ext cx="4103225" cy="2585323"/>
          </a:xfrm>
          <a:prstGeom prst="rect">
            <a:avLst/>
          </a:prstGeom>
          <a:noFill/>
        </p:spPr>
        <p:txBody>
          <a:bodyPr wrap="square" rtlCol="0">
            <a:spAutoFit/>
          </a:bodyPr>
          <a:lstStyle/>
          <a:p>
            <a:pPr marL="285750" indent="-285750">
              <a:buFont typeface="Arial" panose="020B0604020202020204" pitchFamily="34" charset="0"/>
              <a:buChar char="•"/>
            </a:pPr>
            <a:r>
              <a:rPr lang="en-US" dirty="0" err="1">
                <a:solidFill>
                  <a:prstClr val="black"/>
                </a:solidFill>
              </a:rPr>
              <a:t>AirStrip</a:t>
            </a:r>
            <a:r>
              <a:rPr lang="en-US" dirty="0">
                <a:solidFill>
                  <a:prstClr val="black"/>
                </a:solidFill>
              </a:rPr>
              <a:t> </a:t>
            </a:r>
            <a:r>
              <a:rPr lang="en-US" dirty="0" smtClean="0">
                <a:solidFill>
                  <a:prstClr val="black"/>
                </a:solidFill>
              </a:rPr>
              <a:t>ONE</a:t>
            </a:r>
            <a:endParaRPr lang="en-US" sz="1600" dirty="0" smtClean="0"/>
          </a:p>
          <a:p>
            <a:pPr marL="285750" indent="-285750">
              <a:buFont typeface="Arial" panose="020B0604020202020204" pitchFamily="34" charset="0"/>
              <a:buChar char="•"/>
            </a:pPr>
            <a:r>
              <a:rPr lang="en-US" dirty="0" smtClean="0">
                <a:solidFill>
                  <a:prstClr val="black"/>
                </a:solidFill>
              </a:rPr>
              <a:t>AHRQ </a:t>
            </a:r>
            <a:r>
              <a:rPr lang="en-US" dirty="0" err="1" smtClean="0">
                <a:solidFill>
                  <a:prstClr val="black"/>
                </a:solidFill>
              </a:rPr>
              <a:t>ePSS</a:t>
            </a:r>
            <a:endParaRPr lang="en-US" dirty="0" smtClean="0">
              <a:solidFill>
                <a:prstClr val="black"/>
              </a:solidFill>
            </a:endParaRPr>
          </a:p>
          <a:p>
            <a:pPr marL="285750" indent="-285750">
              <a:buFont typeface="Arial" panose="020B0604020202020204" pitchFamily="34" charset="0"/>
              <a:buChar char="•"/>
            </a:pPr>
            <a:r>
              <a:rPr lang="en-US" dirty="0" smtClean="0">
                <a:solidFill>
                  <a:prstClr val="black"/>
                </a:solidFill>
              </a:rPr>
              <a:t>CDC</a:t>
            </a:r>
          </a:p>
          <a:p>
            <a:pPr marL="285750" indent="-285750">
              <a:buFont typeface="Arial" panose="020B0604020202020204" pitchFamily="34" charset="0"/>
              <a:buChar char="•"/>
            </a:pPr>
            <a:r>
              <a:rPr lang="en-US" dirty="0" smtClean="0"/>
              <a:t>Care Navigator</a:t>
            </a:r>
          </a:p>
          <a:p>
            <a:pPr marL="285750" indent="-285750">
              <a:buFont typeface="Arial" panose="020B0604020202020204" pitchFamily="34" charset="0"/>
              <a:buChar char="•"/>
            </a:pPr>
            <a:r>
              <a:rPr lang="en-US" dirty="0" smtClean="0"/>
              <a:t>Care Optimizer</a:t>
            </a:r>
          </a:p>
          <a:p>
            <a:pPr marL="285750" indent="-285750">
              <a:buFont typeface="Arial" panose="020B0604020202020204" pitchFamily="34" charset="0"/>
              <a:buChar char="•"/>
            </a:pPr>
            <a:r>
              <a:rPr lang="en-US" dirty="0" smtClean="0"/>
              <a:t>EMR </a:t>
            </a:r>
            <a:r>
              <a:rPr lang="en-US" dirty="0" smtClean="0"/>
              <a:t>Next</a:t>
            </a:r>
          </a:p>
          <a:p>
            <a:pPr marL="285750" indent="-285750">
              <a:buFont typeface="Arial" panose="020B0604020202020204" pitchFamily="34" charset="0"/>
              <a:buChar char="•"/>
            </a:pPr>
            <a:r>
              <a:rPr lang="en-US" dirty="0" err="1" smtClean="0"/>
              <a:t>GreenWay</a:t>
            </a:r>
            <a:r>
              <a:rPr lang="en-US" dirty="0" smtClean="0"/>
              <a:t> </a:t>
            </a:r>
            <a:r>
              <a:rPr lang="en-US" dirty="0" err="1" smtClean="0"/>
              <a:t>PrimeMobile</a:t>
            </a:r>
            <a:endParaRPr lang="en-US" dirty="0" smtClean="0"/>
          </a:p>
          <a:p>
            <a:pPr marL="285750" indent="-285750">
              <a:buFont typeface="Arial" panose="020B0604020202020204" pitchFamily="34" charset="0"/>
              <a:buChar char="•"/>
            </a:pPr>
            <a:r>
              <a:rPr lang="en-US" dirty="0" err="1" smtClean="0"/>
              <a:t>MedCase</a:t>
            </a:r>
            <a:endParaRPr lang="en-US" dirty="0" smtClean="0"/>
          </a:p>
          <a:p>
            <a:pPr marL="285750" indent="-285750">
              <a:buFont typeface="Arial" panose="020B0604020202020204" pitchFamily="34" charset="0"/>
              <a:buChar char="•"/>
            </a:pPr>
            <a:r>
              <a:rPr lang="en-US" dirty="0" err="1" smtClean="0">
                <a:solidFill>
                  <a:prstClr val="black"/>
                </a:solidFill>
              </a:rPr>
              <a:t>Medcitas</a:t>
            </a:r>
            <a:r>
              <a:rPr lang="en-US" dirty="0" smtClean="0">
                <a:solidFill>
                  <a:prstClr val="black"/>
                </a:solidFill>
              </a:rPr>
              <a:t> </a:t>
            </a:r>
            <a:r>
              <a:rPr lang="en-US" dirty="0">
                <a:solidFill>
                  <a:prstClr val="black"/>
                </a:solidFill>
              </a:rPr>
              <a:t>(</a:t>
            </a:r>
            <a:r>
              <a:rPr lang="en-US" dirty="0" smtClean="0">
                <a:solidFill>
                  <a:prstClr val="black"/>
                </a:solidFill>
              </a:rPr>
              <a:t>Spanish)</a:t>
            </a:r>
          </a:p>
        </p:txBody>
      </p:sp>
      <p:sp>
        <p:nvSpPr>
          <p:cNvPr id="4" name="Rectangle 3"/>
          <p:cNvSpPr/>
          <p:nvPr/>
        </p:nvSpPr>
        <p:spPr>
          <a:xfrm>
            <a:off x="3340100" y="2853160"/>
            <a:ext cx="6096000" cy="2308324"/>
          </a:xfrm>
          <a:prstGeom prst="rect">
            <a:avLst/>
          </a:prstGeom>
        </p:spPr>
        <p:txBody>
          <a:bodyPr>
            <a:spAutoFit/>
          </a:bodyPr>
          <a:lstStyle/>
          <a:p>
            <a:pPr marL="285750" indent="-285750">
              <a:buFont typeface="Arial" panose="020B0604020202020204" pitchFamily="34" charset="0"/>
              <a:buChar char="•"/>
            </a:pPr>
            <a:r>
              <a:rPr lang="en-US" dirty="0" err="1"/>
              <a:t>MicroMedex</a:t>
            </a:r>
            <a:r>
              <a:rPr lang="en-US" dirty="0"/>
              <a:t> Drug Information</a:t>
            </a:r>
          </a:p>
          <a:p>
            <a:pPr marL="285750" indent="-285750">
              <a:buFont typeface="Arial" panose="020B0604020202020204" pitchFamily="34" charset="0"/>
              <a:buChar char="•"/>
            </a:pPr>
            <a:r>
              <a:rPr lang="en-GB" dirty="0" err="1"/>
              <a:t>NextDocs</a:t>
            </a:r>
            <a:r>
              <a:rPr lang="en-GB" dirty="0"/>
              <a:t> Clinical Trials Exchange</a:t>
            </a:r>
          </a:p>
          <a:p>
            <a:pPr marL="285750" indent="-285750">
              <a:buFont typeface="Arial" panose="020B0604020202020204" pitchFamily="34" charset="0"/>
              <a:buChar char="•"/>
            </a:pPr>
            <a:r>
              <a:rPr lang="en-GB" dirty="0" err="1" smtClean="0"/>
              <a:t>PatientLive</a:t>
            </a:r>
            <a:endParaRPr lang="en-GB" dirty="0" smtClean="0"/>
          </a:p>
          <a:p>
            <a:pPr marL="285750" indent="-285750">
              <a:buFont typeface="Arial" panose="020B0604020202020204" pitchFamily="34" charset="0"/>
              <a:buChar char="•"/>
            </a:pPr>
            <a:r>
              <a:rPr lang="en-US" dirty="0"/>
              <a:t>Patient Engagement</a:t>
            </a:r>
            <a:endParaRPr lang="en-GB" dirty="0"/>
          </a:p>
          <a:p>
            <a:pPr marL="285750" indent="-285750">
              <a:buFont typeface="Arial" panose="020B0604020202020204" pitchFamily="34" charset="0"/>
              <a:buChar char="•"/>
            </a:pPr>
            <a:r>
              <a:rPr lang="en-GB" dirty="0"/>
              <a:t>QA Inspector for Health</a:t>
            </a:r>
          </a:p>
          <a:p>
            <a:pPr marL="285750" indent="-285750">
              <a:buFont typeface="Arial" panose="020B0604020202020204" pitchFamily="34" charset="0"/>
              <a:buChar char="•"/>
            </a:pPr>
            <a:r>
              <a:rPr lang="en-GB" dirty="0"/>
              <a:t>SAP EMR</a:t>
            </a:r>
          </a:p>
          <a:p>
            <a:pPr marL="285750" indent="-285750">
              <a:buFont typeface="Arial" panose="020B0604020202020204" pitchFamily="34" charset="0"/>
              <a:buChar char="•"/>
            </a:pPr>
            <a:r>
              <a:rPr lang="en-GB" dirty="0" err="1"/>
              <a:t>UpToDate</a:t>
            </a:r>
            <a:endParaRPr lang="en-US" dirty="0"/>
          </a:p>
          <a:p>
            <a:pPr marL="285750" indent="-285750">
              <a:buFont typeface="Arial" panose="020B0604020202020204" pitchFamily="34" charset="0"/>
              <a:buChar char="•"/>
            </a:pPr>
            <a:r>
              <a:rPr lang="en-US" dirty="0" err="1">
                <a:solidFill>
                  <a:prstClr val="black"/>
                </a:solidFill>
              </a:rPr>
              <a:t>VitalHub</a:t>
            </a:r>
            <a:endParaRPr lang="en-US" dirty="0"/>
          </a:p>
        </p:txBody>
      </p:sp>
    </p:spTree>
    <p:extLst>
      <p:ext uri="{BB962C8B-B14F-4D97-AF65-F5344CB8AC3E}">
        <p14:creationId xmlns:p14="http://schemas.microsoft.com/office/powerpoint/2010/main" val="29669100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21444" y="0"/>
            <a:ext cx="12434888" cy="6993632"/>
          </a:xfrm>
          <a:prstGeom prst="rect">
            <a:avLst/>
          </a:prstGeom>
          <a:solidFill>
            <a:schemeClr val="bg1">
              <a:alpha val="72000"/>
            </a:schemeClr>
          </a:solidFill>
          <a:ln>
            <a:noFill/>
          </a:ln>
        </p:spPr>
      </p:pic>
      <p:sp>
        <p:nvSpPr>
          <p:cNvPr id="2" name="Title 1"/>
          <p:cNvSpPr>
            <a:spLocks noGrp="1"/>
          </p:cNvSpPr>
          <p:nvPr>
            <p:ph type="title"/>
          </p:nvPr>
        </p:nvSpPr>
        <p:spPr>
          <a:xfrm>
            <a:off x="365395" y="910955"/>
            <a:ext cx="5161516" cy="1330842"/>
          </a:xfrm>
          <a:solidFill>
            <a:schemeClr val="bg1">
              <a:alpha val="72000"/>
            </a:schemeClr>
          </a:solidFill>
        </p:spPr>
        <p:txBody>
          <a:bodyPr/>
          <a:lstStyle/>
          <a:p>
            <a:r>
              <a:rPr lang="en-US" dirty="0" smtClean="0"/>
              <a:t>Section 2 – health </a:t>
            </a:r>
            <a:br>
              <a:rPr lang="en-US" dirty="0" smtClean="0"/>
            </a:br>
            <a:r>
              <a:rPr lang="en-US" dirty="0" smtClean="0"/>
              <a:t>apps for consumers</a:t>
            </a:r>
            <a:endParaRPr lang="en-US" dirty="0"/>
          </a:p>
        </p:txBody>
      </p:sp>
      <p:sp>
        <p:nvSpPr>
          <p:cNvPr id="4" name="Content Placeholder 2"/>
          <p:cNvSpPr txBox="1">
            <a:spLocks/>
          </p:cNvSpPr>
          <p:nvPr/>
        </p:nvSpPr>
        <p:spPr>
          <a:xfrm>
            <a:off x="478411" y="2718520"/>
            <a:ext cx="4855590" cy="34997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solidFill>
                <a:prstClr val="black"/>
              </a:solidFill>
            </a:endParaRPr>
          </a:p>
          <a:p>
            <a:pPr marL="0" indent="0">
              <a:buFont typeface="Arial" panose="020B0604020202020204" pitchFamily="34" charset="0"/>
              <a:buNone/>
            </a:pPr>
            <a:endParaRPr lang="en-US" dirty="0">
              <a:solidFill>
                <a:prstClr val="black"/>
              </a:solidFill>
            </a:endParaRPr>
          </a:p>
        </p:txBody>
      </p:sp>
      <p:sp>
        <p:nvSpPr>
          <p:cNvPr id="5" name="Content Placeholder 2"/>
          <p:cNvSpPr txBox="1">
            <a:spLocks/>
          </p:cNvSpPr>
          <p:nvPr/>
        </p:nvSpPr>
        <p:spPr>
          <a:xfrm>
            <a:off x="365395" y="2241798"/>
            <a:ext cx="2369892" cy="3293208"/>
          </a:xfrm>
          <a:prstGeom prst="rect">
            <a:avLst/>
          </a:prstGeom>
          <a:solidFill>
            <a:schemeClr val="bg1">
              <a:alpha val="72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dirty="0" err="1" smtClean="0">
                <a:solidFill>
                  <a:prstClr val="black"/>
                </a:solidFill>
              </a:rPr>
              <a:t>Accupressure</a:t>
            </a:r>
            <a:endParaRPr lang="en-US" sz="1600" dirty="0" smtClean="0">
              <a:solidFill>
                <a:prstClr val="black"/>
              </a:solidFill>
            </a:endParaRPr>
          </a:p>
          <a:p>
            <a:pPr>
              <a:lnSpc>
                <a:spcPct val="100000"/>
              </a:lnSpc>
              <a:spcBef>
                <a:spcPts val="0"/>
              </a:spcBef>
            </a:pPr>
            <a:r>
              <a:rPr lang="en-US" sz="1600" dirty="0" smtClean="0">
                <a:solidFill>
                  <a:prstClr val="black"/>
                </a:solidFill>
              </a:rPr>
              <a:t>Aetna Passage (</a:t>
            </a:r>
            <a:r>
              <a:rPr lang="en-US" sz="1600" dirty="0" err="1" smtClean="0">
                <a:solidFill>
                  <a:prstClr val="black"/>
                </a:solidFill>
              </a:rPr>
              <a:t>WalkTheWorld</a:t>
            </a:r>
            <a:r>
              <a:rPr lang="en-US" sz="1600" dirty="0" smtClean="0">
                <a:solidFill>
                  <a:prstClr val="black"/>
                </a:solidFill>
              </a:rPr>
              <a:t>)</a:t>
            </a:r>
          </a:p>
          <a:p>
            <a:pPr>
              <a:lnSpc>
                <a:spcPct val="100000"/>
              </a:lnSpc>
              <a:spcBef>
                <a:spcPts val="0"/>
              </a:spcBef>
            </a:pPr>
            <a:r>
              <a:rPr lang="en-US" sz="1600" dirty="0" err="1" smtClean="0">
                <a:solidFill>
                  <a:prstClr val="black"/>
                </a:solidFill>
              </a:rPr>
              <a:t>Azumio</a:t>
            </a:r>
            <a:r>
              <a:rPr lang="en-US" sz="1600" dirty="0" smtClean="0">
                <a:solidFill>
                  <a:prstClr val="black"/>
                </a:solidFill>
              </a:rPr>
              <a:t> Health and Fitness Suite</a:t>
            </a:r>
          </a:p>
          <a:p>
            <a:pPr>
              <a:lnSpc>
                <a:spcPct val="100000"/>
              </a:lnSpc>
              <a:spcBef>
                <a:spcPts val="0"/>
              </a:spcBef>
            </a:pPr>
            <a:r>
              <a:rPr lang="en-US" sz="1600" dirty="0" smtClean="0">
                <a:solidFill>
                  <a:prstClr val="black"/>
                </a:solidFill>
              </a:rPr>
              <a:t>Ball Strike</a:t>
            </a:r>
          </a:p>
          <a:p>
            <a:pPr>
              <a:lnSpc>
                <a:spcPct val="100000"/>
              </a:lnSpc>
              <a:spcBef>
                <a:spcPts val="0"/>
              </a:spcBef>
            </a:pPr>
            <a:r>
              <a:rPr lang="en-US" sz="1600" dirty="0" smtClean="0">
                <a:solidFill>
                  <a:prstClr val="black"/>
                </a:solidFill>
              </a:rPr>
              <a:t>Carolinas Healthcare System</a:t>
            </a:r>
          </a:p>
          <a:p>
            <a:pPr>
              <a:lnSpc>
                <a:spcPct val="100000"/>
              </a:lnSpc>
              <a:spcBef>
                <a:spcPts val="0"/>
              </a:spcBef>
            </a:pPr>
            <a:r>
              <a:rPr lang="en-US" sz="1600" dirty="0" smtClean="0"/>
              <a:t>Children’s Hospital of Colorado</a:t>
            </a:r>
          </a:p>
          <a:p>
            <a:pPr>
              <a:lnSpc>
                <a:spcPct val="100000"/>
              </a:lnSpc>
              <a:spcBef>
                <a:spcPts val="0"/>
              </a:spcBef>
            </a:pPr>
            <a:r>
              <a:rPr lang="en-US" sz="1600" dirty="0" smtClean="0"/>
              <a:t>Dubai Health Authority</a:t>
            </a:r>
          </a:p>
          <a:p>
            <a:pPr>
              <a:lnSpc>
                <a:spcPct val="100000"/>
              </a:lnSpc>
              <a:spcBef>
                <a:spcPts val="0"/>
              </a:spcBef>
            </a:pPr>
            <a:r>
              <a:rPr lang="en-US" sz="1600" dirty="0" err="1" smtClean="0">
                <a:solidFill>
                  <a:prstClr val="black"/>
                </a:solidFill>
              </a:rPr>
              <a:t>Endomondo</a:t>
            </a:r>
            <a:endParaRPr lang="en-US" sz="1600" dirty="0" smtClean="0">
              <a:solidFill>
                <a:prstClr val="black"/>
              </a:solidFill>
            </a:endParaRPr>
          </a:p>
          <a:p>
            <a:pPr>
              <a:lnSpc>
                <a:spcPct val="100000"/>
              </a:lnSpc>
              <a:spcBef>
                <a:spcPts val="0"/>
              </a:spcBef>
            </a:pPr>
            <a:r>
              <a:rPr lang="en-US" sz="1600" dirty="0" smtClean="0">
                <a:solidFill>
                  <a:prstClr val="black"/>
                </a:solidFill>
              </a:rPr>
              <a:t>Fitbit</a:t>
            </a:r>
          </a:p>
        </p:txBody>
      </p:sp>
      <p:sp>
        <p:nvSpPr>
          <p:cNvPr id="6" name="Rectangle 5"/>
          <p:cNvSpPr/>
          <p:nvPr/>
        </p:nvSpPr>
        <p:spPr>
          <a:xfrm>
            <a:off x="2735287" y="2241797"/>
            <a:ext cx="2791624" cy="3293209"/>
          </a:xfrm>
          <a:prstGeom prst="rect">
            <a:avLst/>
          </a:prstGeom>
          <a:solidFill>
            <a:schemeClr val="bg1">
              <a:alpha val="72000"/>
            </a:schemeClr>
          </a:solidFill>
        </p:spPr>
        <p:txBody>
          <a:bodyPr wrap="square">
            <a:spAutoFit/>
          </a:bodyPr>
          <a:lstStyle/>
          <a:p>
            <a:pPr marL="285750" indent="-285750">
              <a:buFont typeface="Arial" panose="020B0604020202020204" pitchFamily="34" charset="0"/>
              <a:buChar char="•"/>
            </a:pPr>
            <a:r>
              <a:rPr lang="en-US" sz="1600" dirty="0">
                <a:solidFill>
                  <a:prstClr val="black"/>
                </a:solidFill>
              </a:rPr>
              <a:t>Health Choices (NHS</a:t>
            </a:r>
            <a:r>
              <a:rPr lang="en-US" sz="1600" dirty="0" smtClean="0">
                <a:solidFill>
                  <a:prstClr val="black"/>
                </a:solidFill>
              </a:rPr>
              <a:t>)</a:t>
            </a:r>
          </a:p>
          <a:p>
            <a:pPr marL="285750" indent="-285750">
              <a:buFont typeface="Arial" panose="020B0604020202020204" pitchFamily="34" charset="0"/>
              <a:buChar char="•"/>
            </a:pPr>
            <a:r>
              <a:rPr lang="en-US" sz="1600" dirty="0" err="1" smtClean="0">
                <a:solidFill>
                  <a:prstClr val="black"/>
                </a:solidFill>
              </a:rPr>
              <a:t>iKorlap</a:t>
            </a:r>
            <a:r>
              <a:rPr lang="en-US" sz="1600" dirty="0" smtClean="0">
                <a:solidFill>
                  <a:prstClr val="black"/>
                </a:solidFill>
              </a:rPr>
              <a:t> </a:t>
            </a:r>
            <a:r>
              <a:rPr lang="en-US" sz="1600" dirty="0">
                <a:solidFill>
                  <a:prstClr val="black"/>
                </a:solidFill>
              </a:rPr>
              <a:t>(Hungary)</a:t>
            </a:r>
          </a:p>
          <a:p>
            <a:pPr marL="285750" indent="-285750">
              <a:buFont typeface="Arial" panose="020B0604020202020204" pitchFamily="34" charset="0"/>
              <a:buChar char="•"/>
            </a:pPr>
            <a:r>
              <a:rPr lang="en-US" sz="1600" dirty="0">
                <a:solidFill>
                  <a:prstClr val="black"/>
                </a:solidFill>
              </a:rPr>
              <a:t>J&amp;J Digital Health </a:t>
            </a:r>
            <a:r>
              <a:rPr lang="en-US" sz="1600" dirty="0" smtClean="0">
                <a:solidFill>
                  <a:prstClr val="black"/>
                </a:solidFill>
              </a:rPr>
              <a:t>Scorecard</a:t>
            </a:r>
          </a:p>
          <a:p>
            <a:pPr marL="285750" indent="-285750">
              <a:buFont typeface="Arial" panose="020B0604020202020204" pitchFamily="34" charset="0"/>
              <a:buChar char="•"/>
            </a:pPr>
            <a:r>
              <a:rPr lang="en-US" sz="1600" dirty="0" err="1" smtClean="0"/>
              <a:t>LifeWise</a:t>
            </a:r>
            <a:endParaRPr lang="en-US" sz="1600" dirty="0"/>
          </a:p>
          <a:p>
            <a:pPr marL="285750" indent="-285750">
              <a:buFont typeface="Arial" panose="020B0604020202020204" pitchFamily="34" charset="0"/>
              <a:buChar char="•"/>
            </a:pPr>
            <a:r>
              <a:rPr lang="en-US" sz="1600" dirty="0"/>
              <a:t>Mayo Pregnancy App</a:t>
            </a:r>
          </a:p>
          <a:p>
            <a:pPr marL="285750" indent="-285750">
              <a:buFont typeface="Arial" panose="020B0604020202020204" pitchFamily="34" charset="0"/>
              <a:buChar char="•"/>
            </a:pPr>
            <a:r>
              <a:rPr lang="en-US" sz="1600" dirty="0" err="1" smtClean="0"/>
              <a:t>Medicover</a:t>
            </a:r>
            <a:r>
              <a:rPr lang="en-US" sz="1600" dirty="0" smtClean="0"/>
              <a:t> </a:t>
            </a:r>
            <a:r>
              <a:rPr lang="en-US" sz="1600" dirty="0"/>
              <a:t>(Polish</a:t>
            </a:r>
            <a:r>
              <a:rPr lang="en-US" sz="1600" dirty="0" smtClean="0"/>
              <a:t>)</a:t>
            </a:r>
          </a:p>
          <a:p>
            <a:pPr marL="285750" indent="-285750">
              <a:buFont typeface="Arial" panose="020B0604020202020204" pitchFamily="34" charset="0"/>
              <a:buChar char="•"/>
            </a:pPr>
            <a:r>
              <a:rPr lang="en-US" sz="1600" dirty="0" smtClean="0"/>
              <a:t>Medical </a:t>
            </a:r>
            <a:r>
              <a:rPr lang="en-US" sz="1600" dirty="0"/>
              <a:t>Image </a:t>
            </a:r>
            <a:r>
              <a:rPr lang="en-US" sz="1600" dirty="0" smtClean="0"/>
              <a:t>Vault</a:t>
            </a:r>
          </a:p>
          <a:p>
            <a:pPr marL="285750" indent="-285750">
              <a:buFont typeface="Arial" panose="020B0604020202020204" pitchFamily="34" charset="0"/>
              <a:buChar char="•"/>
            </a:pPr>
            <a:r>
              <a:rPr lang="en-US" sz="1600" dirty="0" err="1" smtClean="0"/>
              <a:t>NextGen</a:t>
            </a:r>
            <a:r>
              <a:rPr lang="en-US" sz="1600" dirty="0" smtClean="0"/>
              <a:t> </a:t>
            </a:r>
            <a:r>
              <a:rPr lang="en-US" sz="1600" dirty="0"/>
              <a:t>Medicine </a:t>
            </a:r>
            <a:r>
              <a:rPr lang="en-US" sz="1600" dirty="0" smtClean="0"/>
              <a:t>Cabinet</a:t>
            </a:r>
          </a:p>
          <a:p>
            <a:pPr marL="285750" indent="-285750">
              <a:buFont typeface="Arial" panose="020B0604020202020204" pitchFamily="34" charset="0"/>
              <a:buChar char="•"/>
            </a:pPr>
            <a:r>
              <a:rPr lang="en-US" sz="1600" dirty="0" err="1" smtClean="0"/>
              <a:t>Premera</a:t>
            </a:r>
            <a:r>
              <a:rPr lang="en-US" sz="1600" dirty="0" smtClean="0"/>
              <a:t> Windows App</a:t>
            </a:r>
          </a:p>
          <a:p>
            <a:pPr marL="285750" indent="-285750">
              <a:buFont typeface="Arial" panose="020B0604020202020204" pitchFamily="34" charset="0"/>
              <a:buChar char="•"/>
            </a:pPr>
            <a:r>
              <a:rPr lang="en-US" sz="1600" dirty="0" err="1" smtClean="0">
                <a:solidFill>
                  <a:prstClr val="black"/>
                </a:solidFill>
              </a:rPr>
              <a:t>PatientLive</a:t>
            </a:r>
            <a:endParaRPr lang="en-US" sz="1600" dirty="0" smtClean="0">
              <a:solidFill>
                <a:prstClr val="black"/>
              </a:solidFill>
            </a:endParaRPr>
          </a:p>
          <a:p>
            <a:pPr marL="285750" indent="-285750">
              <a:buFont typeface="Arial" panose="020B0604020202020204" pitchFamily="34" charset="0"/>
              <a:buChar char="•"/>
            </a:pPr>
            <a:r>
              <a:rPr lang="en-US" sz="1600" dirty="0" err="1" smtClean="0">
                <a:solidFill>
                  <a:prstClr val="black"/>
                </a:solidFill>
              </a:rPr>
              <a:t>TalkingTiles</a:t>
            </a:r>
            <a:r>
              <a:rPr lang="en-US" sz="1600" dirty="0" smtClean="0">
                <a:solidFill>
                  <a:prstClr val="black"/>
                </a:solidFill>
              </a:rPr>
              <a:t> </a:t>
            </a:r>
          </a:p>
          <a:p>
            <a:pPr marL="285750" indent="-285750">
              <a:buFont typeface="Arial" panose="020B0604020202020204" pitchFamily="34" charset="0"/>
              <a:buChar char="•"/>
            </a:pPr>
            <a:r>
              <a:rPr lang="en-US" sz="1600" dirty="0" smtClean="0">
                <a:solidFill>
                  <a:prstClr val="black"/>
                </a:solidFill>
              </a:rPr>
              <a:t>Unilever </a:t>
            </a:r>
            <a:r>
              <a:rPr lang="en-US" sz="1600" dirty="0" err="1" smtClean="0">
                <a:solidFill>
                  <a:prstClr val="black"/>
                </a:solidFill>
              </a:rPr>
              <a:t>HeartAge</a:t>
            </a:r>
            <a:endParaRPr lang="en-US" sz="1600" dirty="0" smtClean="0">
              <a:solidFill>
                <a:prstClr val="black"/>
              </a:solidFill>
            </a:endParaRPr>
          </a:p>
          <a:p>
            <a:pPr marL="285750" indent="-285750">
              <a:buFont typeface="Arial" panose="020B0604020202020204" pitchFamily="34" charset="0"/>
              <a:buChar char="•"/>
            </a:pPr>
            <a:r>
              <a:rPr lang="en-US" sz="1600" dirty="0" err="1" smtClean="0">
                <a:solidFill>
                  <a:prstClr val="black"/>
                </a:solidFill>
              </a:rPr>
              <a:t>WellSpan</a:t>
            </a:r>
            <a:r>
              <a:rPr lang="en-US" sz="1600" dirty="0" smtClean="0">
                <a:solidFill>
                  <a:prstClr val="black"/>
                </a:solidFill>
              </a:rPr>
              <a:t> Health</a:t>
            </a:r>
            <a:endParaRPr lang="en-US" sz="1600" dirty="0">
              <a:solidFill>
                <a:prstClr val="black"/>
              </a:solidFill>
            </a:endParaRPr>
          </a:p>
        </p:txBody>
      </p:sp>
    </p:spTree>
    <p:extLst>
      <p:ext uri="{BB962C8B-B14F-4D97-AF65-F5344CB8AC3E}">
        <p14:creationId xmlns:p14="http://schemas.microsoft.com/office/powerpoint/2010/main" val="34489835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US" dirty="0"/>
              <a:t>AM Mobile </a:t>
            </a:r>
            <a:r>
              <a:rPr lang="en-US" dirty="0" smtClean="0"/>
              <a:t>- </a:t>
            </a:r>
            <a:r>
              <a:rPr lang="en-GB" dirty="0" smtClean="0"/>
              <a:t>Acupressure: Treat yourself</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2031325"/>
          </a:xfrm>
          <a:prstGeom prst="rect">
            <a:avLst/>
          </a:prstGeom>
          <a:noFill/>
        </p:spPr>
        <p:txBody>
          <a:bodyPr wrap="square" rtlCol="0">
            <a:spAutoFit/>
          </a:bodyPr>
          <a:lstStyle/>
          <a:p>
            <a:r>
              <a:rPr lang="en-US" sz="1400" b="1" dirty="0" smtClean="0">
                <a:solidFill>
                  <a:prstClr val="white"/>
                </a:solidFill>
              </a:rPr>
              <a:t>App type:</a:t>
            </a:r>
          </a:p>
          <a:p>
            <a:r>
              <a:rPr lang="en-US" sz="1400" dirty="0">
                <a:solidFill>
                  <a:prstClr val="white"/>
                </a:solidFill>
              </a:rPr>
              <a:t>Consumer </a:t>
            </a:r>
            <a:r>
              <a:rPr lang="en-US" sz="1400" dirty="0" smtClean="0">
                <a:solidFill>
                  <a:prstClr val="white"/>
                </a:solidFill>
              </a:rPr>
              <a:t>health</a:t>
            </a:r>
          </a:p>
          <a:p>
            <a:endParaRPr lang="en-US" sz="1400" dirty="0">
              <a:solidFill>
                <a:prstClr val="white"/>
              </a:solidFill>
            </a:endParaRPr>
          </a:p>
          <a:p>
            <a:r>
              <a:rPr lang="en-US" sz="1400" b="1" dirty="0" smtClean="0">
                <a:solidFill>
                  <a:prstClr val="white"/>
                </a:solidFill>
              </a:rPr>
              <a:t>Target Audience:</a:t>
            </a:r>
          </a:p>
          <a:p>
            <a:r>
              <a:rPr lang="en-US" sz="1400" dirty="0" smtClean="0">
                <a:solidFill>
                  <a:prstClr val="white"/>
                </a:solidFill>
              </a:rPr>
              <a:t>Consumer</a:t>
            </a:r>
          </a:p>
          <a:p>
            <a:endParaRPr lang="en-US" sz="1400" dirty="0">
              <a:solidFill>
                <a:prstClr val="white"/>
              </a:solidFill>
            </a:endParaRPr>
          </a:p>
          <a:p>
            <a:r>
              <a:rPr lang="en-US" sz="1400" b="1" dirty="0" smtClean="0">
                <a:solidFill>
                  <a:prstClr val="white"/>
                </a:solidFill>
              </a:rPr>
              <a:t>MSFT Owner / Contact:</a:t>
            </a:r>
          </a:p>
          <a:p>
            <a:r>
              <a:rPr lang="en-US" sz="1400" dirty="0">
                <a:solidFill>
                  <a:prstClr val="white"/>
                </a:solidFill>
              </a:rPr>
              <a:t>Valentina Ion</a:t>
            </a:r>
          </a:p>
          <a:p>
            <a:endParaRPr lang="en-US" sz="1400" dirty="0" smtClean="0">
              <a:solidFill>
                <a:prstClr val="white"/>
              </a:solidFill>
            </a:endParaRP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a:t>
            </a:r>
            <a:endParaRPr lang="en-US" sz="1400" dirty="0">
              <a:solidFill>
                <a:prstClr val="white"/>
              </a:solidFill>
            </a:endParaRPr>
          </a:p>
          <a:p>
            <a:r>
              <a:rPr lang="en-US" sz="1400" b="1" dirty="0" smtClean="0">
                <a:solidFill>
                  <a:prstClr val="white"/>
                </a:solidFill>
              </a:rPr>
              <a:t>Date Available:</a:t>
            </a:r>
          </a:p>
          <a:p>
            <a:r>
              <a:rPr lang="en-US" sz="1400" dirty="0" smtClean="0">
                <a:solidFill>
                  <a:prstClr val="white"/>
                </a:solidFill>
              </a:rPr>
              <a:t>10/26</a:t>
            </a:r>
          </a:p>
          <a:p>
            <a:r>
              <a:rPr lang="en-US" sz="1400" b="1" dirty="0" smtClean="0">
                <a:solidFill>
                  <a:prstClr val="white"/>
                </a:solidFill>
              </a:rPr>
              <a:t>Regions available:</a:t>
            </a:r>
          </a:p>
          <a:p>
            <a:r>
              <a:rPr lang="en-US" sz="1400" dirty="0" smtClean="0">
                <a:solidFill>
                  <a:prstClr val="white"/>
                </a:solidFill>
              </a:rPr>
              <a:t>WW</a:t>
            </a:r>
            <a:endParaRPr lang="en-US" sz="1400"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Y/N</a:t>
            </a:r>
          </a:p>
          <a:p>
            <a:r>
              <a:rPr lang="en-US" sz="1400" b="1" dirty="0" smtClean="0">
                <a:solidFill>
                  <a:prstClr val="white"/>
                </a:solidFill>
              </a:rPr>
              <a:t>Is Win Phone app available?</a:t>
            </a:r>
          </a:p>
          <a:p>
            <a:r>
              <a:rPr lang="en-US" sz="1400" dirty="0" smtClean="0">
                <a:solidFill>
                  <a:prstClr val="white"/>
                </a:solidFill>
              </a:rPr>
              <a:t>N</a:t>
            </a:r>
            <a:endParaRPr lang="en-US" sz="1400" dirty="0">
              <a:solidFill>
                <a:prstClr val="white"/>
              </a:solidFill>
            </a:endParaRPr>
          </a:p>
        </p:txBody>
      </p:sp>
      <p:sp>
        <p:nvSpPr>
          <p:cNvPr id="38" name="TextBox 37"/>
          <p:cNvSpPr txBox="1"/>
          <p:nvPr/>
        </p:nvSpPr>
        <p:spPr>
          <a:xfrm>
            <a:off x="5048109" y="1654444"/>
            <a:ext cx="4462866" cy="1892826"/>
          </a:xfrm>
          <a:prstGeom prst="rect">
            <a:avLst/>
          </a:prstGeom>
          <a:noFill/>
        </p:spPr>
        <p:txBody>
          <a:bodyPr wrap="square" rtlCol="0">
            <a:spAutoFit/>
          </a:bodyPr>
          <a:lstStyle/>
          <a:p>
            <a:r>
              <a:rPr lang="en-US" b="1" dirty="0" smtClean="0">
                <a:solidFill>
                  <a:prstClr val="white"/>
                </a:solidFill>
              </a:rPr>
              <a:t>To customer value prop:</a:t>
            </a:r>
          </a:p>
          <a:p>
            <a:endParaRPr lang="en-US" sz="1100" dirty="0" smtClean="0">
              <a:solidFill>
                <a:prstClr val="white"/>
              </a:solidFill>
            </a:endParaRPr>
          </a:p>
          <a:p>
            <a:r>
              <a:rPr lang="en-US" sz="1100" b="1" i="1" dirty="0" smtClean="0">
                <a:solidFill>
                  <a:prstClr val="white"/>
                </a:solidFill>
              </a:rPr>
              <a:t>Easy </a:t>
            </a:r>
            <a:r>
              <a:rPr lang="en-US" sz="1100" b="1" i="1" dirty="0">
                <a:solidFill>
                  <a:prstClr val="white"/>
                </a:solidFill>
              </a:rPr>
              <a:t>to use app with illustrated instructions </a:t>
            </a:r>
            <a:r>
              <a:rPr lang="en-US" sz="1100" b="1" i="1" dirty="0" smtClean="0">
                <a:solidFill>
                  <a:prstClr val="white"/>
                </a:solidFill>
              </a:rPr>
              <a:t>for doing acupressure </a:t>
            </a:r>
            <a:r>
              <a:rPr lang="en-US" sz="1100" b="1" i="1" dirty="0">
                <a:solidFill>
                  <a:prstClr val="white"/>
                </a:solidFill>
              </a:rPr>
              <a:t>point massage.</a:t>
            </a:r>
          </a:p>
          <a:p>
            <a:endParaRPr lang="en-US" sz="1100" dirty="0" smtClean="0">
              <a:solidFill>
                <a:prstClr val="white"/>
              </a:solidFill>
            </a:endParaRPr>
          </a:p>
          <a:p>
            <a:r>
              <a:rPr lang="en-US" sz="1100" dirty="0" smtClean="0">
                <a:solidFill>
                  <a:prstClr val="white"/>
                </a:solidFill>
              </a:rPr>
              <a:t>Acupressure </a:t>
            </a:r>
            <a:r>
              <a:rPr lang="en-US" sz="1100" dirty="0">
                <a:solidFill>
                  <a:prstClr val="white"/>
                </a:solidFill>
              </a:rPr>
              <a:t>is an ancient healing art that uses the fingers to press key points on the surface of the skin to stimulate the body's natural self-curative abilities. When these points are pressed, they release muscular tension and promote the circulation of blood and the body's life force to aid healing</a:t>
            </a:r>
            <a:r>
              <a:rPr lang="en-US" sz="1100" dirty="0" smtClean="0">
                <a:solidFill>
                  <a:prstClr val="white"/>
                </a:solidFill>
              </a:rPr>
              <a:t>.</a:t>
            </a:r>
            <a:endParaRPr lang="en-US" b="1"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8175" y="4112371"/>
            <a:ext cx="3476704" cy="2105537"/>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384389" y="4112371"/>
            <a:ext cx="3461298" cy="2105537"/>
          </a:xfrm>
          <a:prstGeom prst="rect">
            <a:avLst/>
          </a:prstGeom>
        </p:spPr>
      </p:pic>
      <p:pic>
        <p:nvPicPr>
          <p:cNvPr id="9218" name="Picture 2" descr="Screen sho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5197" y="4112371"/>
            <a:ext cx="3678682" cy="206956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bwMode="auto">
          <a:xfrm>
            <a:off x="6510757" y="6385952"/>
            <a:ext cx="2860602"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7"/>
              </a:rPr>
              <a:t>Click here to find in Phone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26165893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1348054" cy="1325563"/>
          </a:xfrm>
        </p:spPr>
        <p:txBody>
          <a:bodyPr/>
          <a:lstStyle/>
          <a:p>
            <a:r>
              <a:rPr lang="en-GB" dirty="0" smtClean="0"/>
              <a:t>Aetna - Passage (</a:t>
            </a:r>
            <a:r>
              <a:rPr lang="en-GB" dirty="0" err="1" smtClean="0"/>
              <a:t>WalkTheWorld</a:t>
            </a:r>
            <a:r>
              <a:rPr lang="en-GB" dirty="0" smtClean="0"/>
              <a:t>)</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600438"/>
          </a:xfrm>
          <a:prstGeom prst="rect">
            <a:avLst/>
          </a:prstGeom>
          <a:noFill/>
        </p:spPr>
        <p:txBody>
          <a:bodyPr wrap="square" rtlCol="0">
            <a:spAutoFit/>
          </a:bodyPr>
          <a:lstStyle/>
          <a:p>
            <a:r>
              <a:rPr lang="en-US" sz="1400" b="1" dirty="0" smtClean="0">
                <a:solidFill>
                  <a:prstClr val="white"/>
                </a:solidFill>
              </a:rPr>
              <a:t>App type:</a:t>
            </a:r>
          </a:p>
          <a:p>
            <a:r>
              <a:rPr lang="en-US" sz="1400" dirty="0">
                <a:solidFill>
                  <a:prstClr val="white"/>
                </a:solidFill>
              </a:rPr>
              <a:t>Consumer </a:t>
            </a:r>
            <a:r>
              <a:rPr lang="en-US" sz="1400" dirty="0" smtClean="0">
                <a:solidFill>
                  <a:prstClr val="white"/>
                </a:solidFill>
              </a:rPr>
              <a:t>fitness</a:t>
            </a:r>
          </a:p>
          <a:p>
            <a:endParaRPr lang="en-US" sz="1400" dirty="0">
              <a:solidFill>
                <a:prstClr val="white"/>
              </a:solidFill>
            </a:endParaRPr>
          </a:p>
          <a:p>
            <a:r>
              <a:rPr lang="en-US" sz="1400" b="1" dirty="0" smtClean="0">
                <a:solidFill>
                  <a:prstClr val="white"/>
                </a:solidFill>
              </a:rPr>
              <a:t>Target Audience:</a:t>
            </a:r>
          </a:p>
          <a:p>
            <a:r>
              <a:rPr lang="en-US" sz="1400" dirty="0" smtClean="0">
                <a:solidFill>
                  <a:prstClr val="white"/>
                </a:solidFill>
              </a:rPr>
              <a:t>Consumer</a:t>
            </a:r>
          </a:p>
          <a:p>
            <a:endParaRPr lang="en-US" sz="1400" dirty="0">
              <a:solidFill>
                <a:prstClr val="white"/>
              </a:solidFill>
            </a:endParaRPr>
          </a:p>
          <a:p>
            <a:r>
              <a:rPr lang="en-US" sz="1400" b="1" dirty="0" smtClean="0">
                <a:solidFill>
                  <a:prstClr val="white"/>
                </a:solidFill>
              </a:rPr>
              <a:t>MSFT Owner / Contact:</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 / </a:t>
            </a:r>
            <a:r>
              <a:rPr lang="en-US" sz="1400" dirty="0" err="1" smtClean="0">
                <a:solidFill>
                  <a:prstClr val="white"/>
                </a:solidFill>
              </a:rPr>
              <a:t>sideload</a:t>
            </a:r>
            <a:endParaRPr lang="en-US" sz="1400" dirty="0">
              <a:solidFill>
                <a:prstClr val="white"/>
              </a:solidFill>
            </a:endParaRPr>
          </a:p>
          <a:p>
            <a:r>
              <a:rPr lang="en-US" sz="1400" b="1" dirty="0" smtClean="0">
                <a:solidFill>
                  <a:prstClr val="white"/>
                </a:solidFill>
              </a:rPr>
              <a:t>Date Available:</a:t>
            </a:r>
          </a:p>
          <a:p>
            <a:endParaRPr lang="en-US" sz="1400" dirty="0" smtClean="0">
              <a:solidFill>
                <a:prstClr val="white"/>
              </a:solidFill>
            </a:endParaRPr>
          </a:p>
          <a:p>
            <a:r>
              <a:rPr lang="en-US" sz="1400" b="1" dirty="0" smtClean="0">
                <a:solidFill>
                  <a:prstClr val="white"/>
                </a:solidFill>
              </a:rPr>
              <a:t>Regions available:</a:t>
            </a:r>
          </a:p>
          <a:p>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Y/N</a:t>
            </a:r>
          </a:p>
          <a:p>
            <a:r>
              <a:rPr lang="en-US" sz="1400" b="1" dirty="0" smtClean="0">
                <a:solidFill>
                  <a:prstClr val="white"/>
                </a:solidFill>
              </a:rPr>
              <a:t>Is Win Phone app available?</a:t>
            </a:r>
          </a:p>
          <a:p>
            <a:r>
              <a:rPr lang="en-US" sz="1400" dirty="0" smtClean="0">
                <a:solidFill>
                  <a:prstClr val="white"/>
                </a:solidFill>
              </a:rPr>
              <a:t>Y/N</a:t>
            </a:r>
            <a:endParaRPr lang="en-US" sz="1400" dirty="0">
              <a:solidFill>
                <a:prstClr val="white"/>
              </a:solidFill>
            </a:endParaRPr>
          </a:p>
        </p:txBody>
      </p:sp>
      <p:sp>
        <p:nvSpPr>
          <p:cNvPr id="38" name="TextBox 37"/>
          <p:cNvSpPr txBox="1"/>
          <p:nvPr/>
        </p:nvSpPr>
        <p:spPr>
          <a:xfrm>
            <a:off x="5048109" y="1654444"/>
            <a:ext cx="4462866" cy="2062103"/>
          </a:xfrm>
          <a:prstGeom prst="rect">
            <a:avLst/>
          </a:prstGeom>
          <a:noFill/>
        </p:spPr>
        <p:txBody>
          <a:bodyPr wrap="square" rtlCol="0">
            <a:spAutoFit/>
          </a:bodyPr>
          <a:lstStyle/>
          <a:p>
            <a:r>
              <a:rPr lang="en-US" b="1" dirty="0" smtClean="0">
                <a:solidFill>
                  <a:prstClr val="white"/>
                </a:solidFill>
              </a:rPr>
              <a:t>To customer value prop:</a:t>
            </a:r>
          </a:p>
          <a:p>
            <a:endParaRPr lang="en-US" sz="1100" dirty="0" smtClean="0">
              <a:solidFill>
                <a:prstClr val="white"/>
              </a:solidFill>
            </a:endParaRPr>
          </a:p>
          <a:p>
            <a:r>
              <a:rPr lang="en-US" sz="1100" b="1" i="1" dirty="0" smtClean="0">
                <a:solidFill>
                  <a:prstClr val="white"/>
                </a:solidFill>
              </a:rPr>
              <a:t>Transforms </a:t>
            </a:r>
            <a:r>
              <a:rPr lang="en-US" sz="1100" b="1" i="1" dirty="0">
                <a:solidFill>
                  <a:prstClr val="white"/>
                </a:solidFill>
              </a:rPr>
              <a:t>the running, walking, and cycling that you track using </a:t>
            </a:r>
            <a:r>
              <a:rPr lang="en-US" sz="1100" b="1" i="1" dirty="0" err="1">
                <a:solidFill>
                  <a:prstClr val="white"/>
                </a:solidFill>
              </a:rPr>
              <a:t>FitBit</a:t>
            </a:r>
            <a:r>
              <a:rPr lang="en-US" sz="1100" b="1" i="1" dirty="0">
                <a:solidFill>
                  <a:prstClr val="white"/>
                </a:solidFill>
              </a:rPr>
              <a:t> or </a:t>
            </a:r>
            <a:r>
              <a:rPr lang="en-US" sz="1100" b="1" i="1" dirty="0" err="1">
                <a:solidFill>
                  <a:prstClr val="white"/>
                </a:solidFill>
              </a:rPr>
              <a:t>RunKeeper</a:t>
            </a:r>
            <a:r>
              <a:rPr lang="en-US" sz="1100" b="1" i="1" dirty="0">
                <a:solidFill>
                  <a:prstClr val="white"/>
                </a:solidFill>
              </a:rPr>
              <a:t> into a game-like experience.  </a:t>
            </a:r>
            <a:endParaRPr lang="en-US" sz="1100" b="1" i="1" dirty="0" smtClean="0">
              <a:solidFill>
                <a:prstClr val="white"/>
              </a:solidFill>
            </a:endParaRPr>
          </a:p>
          <a:p>
            <a:endParaRPr lang="en-US" sz="1100" dirty="0">
              <a:solidFill>
                <a:prstClr val="white"/>
              </a:solidFill>
            </a:endParaRPr>
          </a:p>
          <a:p>
            <a:r>
              <a:rPr lang="en-US" sz="1100" dirty="0" smtClean="0">
                <a:solidFill>
                  <a:prstClr val="white"/>
                </a:solidFill>
              </a:rPr>
              <a:t>Your </a:t>
            </a:r>
            <a:r>
              <a:rPr lang="en-US" sz="1100" dirty="0">
                <a:solidFill>
                  <a:prstClr val="white"/>
                </a:solidFill>
              </a:rPr>
              <a:t>goal is to complete courses by getting active.  A mile that you record in </a:t>
            </a:r>
            <a:r>
              <a:rPr lang="en-US" sz="1100" dirty="0" err="1">
                <a:solidFill>
                  <a:prstClr val="white"/>
                </a:solidFill>
              </a:rPr>
              <a:t>RunKeeper</a:t>
            </a:r>
            <a:r>
              <a:rPr lang="en-US" sz="1100" dirty="0">
                <a:solidFill>
                  <a:prstClr val="white"/>
                </a:solidFill>
              </a:rPr>
              <a:t> or </a:t>
            </a:r>
            <a:r>
              <a:rPr lang="en-US" sz="1100" dirty="0" err="1">
                <a:solidFill>
                  <a:prstClr val="white"/>
                </a:solidFill>
              </a:rPr>
              <a:t>FitBit</a:t>
            </a:r>
            <a:r>
              <a:rPr lang="en-US" sz="1100" dirty="0">
                <a:solidFill>
                  <a:prstClr val="white"/>
                </a:solidFill>
              </a:rPr>
              <a:t> is a mile that you progress through the course.  As you progress through the course, you unlock a beautiful virtual memory book that let's you explore the sites you would have passed on your journey. </a:t>
            </a:r>
            <a:r>
              <a:rPr lang="en-US" sz="1100" dirty="0">
                <a:solidFill>
                  <a:prstClr val="black"/>
                </a:solidFill>
              </a:rPr>
              <a:t/>
            </a:r>
            <a:br>
              <a:rPr lang="en-US" sz="1100" dirty="0">
                <a:solidFill>
                  <a:prstClr val="black"/>
                </a:solidFill>
              </a:rPr>
            </a:br>
            <a:endParaRPr lang="en-US" sz="1100" b="1"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9145" y="4216393"/>
            <a:ext cx="3565114" cy="2113801"/>
          </a:xfrm>
          <a:prstGeom prst="rect">
            <a:avLst/>
          </a:prstGeom>
          <a:ln>
            <a:solidFill>
              <a:schemeClr val="tx1"/>
            </a:solidFill>
          </a:ln>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386400" y="4207911"/>
            <a:ext cx="3565114" cy="2113801"/>
          </a:xfrm>
          <a:prstGeom prst="rect">
            <a:avLst/>
          </a:prstGeom>
        </p:spPr>
      </p:pic>
      <p:pic>
        <p:nvPicPr>
          <p:cNvPr id="10242" name="Picture 2" descr="Screen sho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3655" y="4232365"/>
            <a:ext cx="3734226" cy="2100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216344"/>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1348054" cy="1325563"/>
          </a:xfrm>
        </p:spPr>
        <p:txBody>
          <a:bodyPr/>
          <a:lstStyle/>
          <a:p>
            <a:r>
              <a:rPr lang="en-GB" dirty="0" err="1" smtClean="0"/>
              <a:t>Azumio</a:t>
            </a:r>
            <a:r>
              <a:rPr lang="en-GB" dirty="0" smtClean="0"/>
              <a:t> - </a:t>
            </a:r>
            <a:r>
              <a:rPr lang="en-GB" dirty="0" err="1" smtClean="0"/>
              <a:t>Azumio</a:t>
            </a:r>
            <a:r>
              <a:rPr lang="en-GB" dirty="0" smtClean="0"/>
              <a:t> Health and Fitness Suite</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815882"/>
          </a:xfrm>
          <a:prstGeom prst="rect">
            <a:avLst/>
          </a:prstGeom>
          <a:noFill/>
        </p:spPr>
        <p:txBody>
          <a:bodyPr wrap="square" rtlCol="0">
            <a:spAutoFit/>
          </a:bodyPr>
          <a:lstStyle/>
          <a:p>
            <a:r>
              <a:rPr lang="en-US" sz="1400" b="1" dirty="0" smtClean="0">
                <a:solidFill>
                  <a:prstClr val="white"/>
                </a:solidFill>
              </a:rPr>
              <a:t>App type:</a:t>
            </a:r>
          </a:p>
          <a:p>
            <a:r>
              <a:rPr lang="en-US" sz="1400" dirty="0">
                <a:solidFill>
                  <a:prstClr val="white"/>
                </a:solidFill>
              </a:rPr>
              <a:t>Consumer </a:t>
            </a:r>
            <a:r>
              <a:rPr lang="en-US" sz="1400" dirty="0" smtClean="0">
                <a:solidFill>
                  <a:prstClr val="white"/>
                </a:solidFill>
              </a:rPr>
              <a:t>Fitness</a:t>
            </a:r>
          </a:p>
          <a:p>
            <a:endParaRPr lang="en-US" sz="1400" dirty="0">
              <a:solidFill>
                <a:prstClr val="white"/>
              </a:solidFill>
            </a:endParaRPr>
          </a:p>
          <a:p>
            <a:r>
              <a:rPr lang="en-US" sz="1400" b="1" dirty="0" smtClean="0">
                <a:solidFill>
                  <a:prstClr val="white"/>
                </a:solidFill>
              </a:rPr>
              <a:t>Target Audience:</a:t>
            </a:r>
          </a:p>
          <a:p>
            <a:r>
              <a:rPr lang="en-US" sz="1400" dirty="0" smtClean="0">
                <a:solidFill>
                  <a:prstClr val="white"/>
                </a:solidFill>
              </a:rPr>
              <a:t>Consumer</a:t>
            </a:r>
          </a:p>
          <a:p>
            <a:endParaRPr lang="en-US" sz="1400" dirty="0">
              <a:solidFill>
                <a:prstClr val="white"/>
              </a:solidFill>
            </a:endParaRPr>
          </a:p>
          <a:p>
            <a:r>
              <a:rPr lang="en-US" sz="1400" b="1" dirty="0" smtClean="0">
                <a:solidFill>
                  <a:prstClr val="white"/>
                </a:solidFill>
              </a:rPr>
              <a:t>MSFT Owner / Contact: </a:t>
            </a:r>
            <a:r>
              <a:rPr lang="en-US" sz="1400" dirty="0">
                <a:solidFill>
                  <a:prstClr val="white"/>
                </a:solidFill>
              </a:rPr>
              <a:t>Ben Flock</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a:t>
            </a:r>
            <a:endParaRPr lang="en-US" sz="1400" dirty="0">
              <a:solidFill>
                <a:prstClr val="white"/>
              </a:solidFill>
            </a:endParaRPr>
          </a:p>
          <a:p>
            <a:r>
              <a:rPr lang="en-US" sz="1400" b="1" dirty="0" smtClean="0">
                <a:solidFill>
                  <a:prstClr val="white"/>
                </a:solidFill>
              </a:rPr>
              <a:t>Date Available:</a:t>
            </a:r>
          </a:p>
          <a:p>
            <a:endParaRPr lang="en-US" sz="1400" dirty="0" smtClean="0">
              <a:solidFill>
                <a:prstClr val="white"/>
              </a:solidFill>
            </a:endParaRPr>
          </a:p>
          <a:p>
            <a:r>
              <a:rPr lang="en-US" sz="1400" b="1" dirty="0" smtClean="0">
                <a:solidFill>
                  <a:prstClr val="white"/>
                </a:solidFill>
              </a:rPr>
              <a:t>Regions available:</a:t>
            </a:r>
          </a:p>
          <a:p>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Y/N</a:t>
            </a:r>
          </a:p>
          <a:p>
            <a:r>
              <a:rPr lang="en-US" sz="1400" b="1" dirty="0" smtClean="0">
                <a:solidFill>
                  <a:prstClr val="white"/>
                </a:solidFill>
              </a:rPr>
              <a:t>Is Win Phone app available?</a:t>
            </a:r>
          </a:p>
          <a:p>
            <a:r>
              <a:rPr lang="en-US" sz="1400" dirty="0" smtClean="0">
                <a:solidFill>
                  <a:prstClr val="white"/>
                </a:solidFill>
              </a:rPr>
              <a:t>Y/N</a:t>
            </a:r>
            <a:endParaRPr lang="en-US" sz="1400" dirty="0">
              <a:solidFill>
                <a:prstClr val="white"/>
              </a:solidFill>
            </a:endParaRPr>
          </a:p>
        </p:txBody>
      </p:sp>
      <p:sp>
        <p:nvSpPr>
          <p:cNvPr id="38" name="TextBox 37"/>
          <p:cNvSpPr txBox="1"/>
          <p:nvPr/>
        </p:nvSpPr>
        <p:spPr>
          <a:xfrm>
            <a:off x="5048109" y="1654444"/>
            <a:ext cx="4462866" cy="1215717"/>
          </a:xfrm>
          <a:prstGeom prst="rect">
            <a:avLst/>
          </a:prstGeom>
          <a:noFill/>
        </p:spPr>
        <p:txBody>
          <a:bodyPr wrap="square" rtlCol="0">
            <a:spAutoFit/>
          </a:bodyPr>
          <a:lstStyle/>
          <a:p>
            <a:r>
              <a:rPr lang="en-US" b="1" dirty="0" smtClean="0">
                <a:solidFill>
                  <a:prstClr val="white"/>
                </a:solidFill>
              </a:rPr>
              <a:t>To customer value prop:</a:t>
            </a:r>
          </a:p>
          <a:p>
            <a:endParaRPr lang="en-US" sz="1100" dirty="0" smtClean="0">
              <a:solidFill>
                <a:prstClr val="white"/>
              </a:solidFill>
            </a:endParaRPr>
          </a:p>
          <a:p>
            <a:r>
              <a:rPr lang="en-US" sz="1100" b="1" i="1" dirty="0" smtClean="0">
                <a:solidFill>
                  <a:prstClr val="white"/>
                </a:solidFill>
              </a:rPr>
              <a:t>Access </a:t>
            </a:r>
            <a:r>
              <a:rPr lang="en-US" sz="1100" b="1" i="1" dirty="0">
                <a:solidFill>
                  <a:prstClr val="white"/>
                </a:solidFill>
              </a:rPr>
              <a:t>all your health information at one place, at one time.</a:t>
            </a:r>
            <a:br>
              <a:rPr lang="en-US" sz="1100" b="1" i="1" dirty="0">
                <a:solidFill>
                  <a:prstClr val="white"/>
                </a:solidFill>
              </a:rPr>
            </a:br>
            <a:r>
              <a:rPr lang="en-US" sz="1100" b="1" i="1" dirty="0">
                <a:solidFill>
                  <a:prstClr val="white"/>
                </a:solidFill>
              </a:rPr>
              <a:t> </a:t>
            </a:r>
            <a:br>
              <a:rPr lang="en-US" sz="1100" b="1" i="1" dirty="0">
                <a:solidFill>
                  <a:prstClr val="white"/>
                </a:solidFill>
              </a:rPr>
            </a:br>
            <a:r>
              <a:rPr lang="en-US" sz="1100" dirty="0" smtClean="0">
                <a:solidFill>
                  <a:prstClr val="white"/>
                </a:solidFill>
              </a:rPr>
              <a:t>The </a:t>
            </a:r>
            <a:r>
              <a:rPr lang="en-US" sz="1100" dirty="0" err="1">
                <a:solidFill>
                  <a:prstClr val="white"/>
                </a:solidFill>
              </a:rPr>
              <a:t>Azumio</a:t>
            </a:r>
            <a:r>
              <a:rPr lang="en-US" sz="1100" dirty="0">
                <a:solidFill>
                  <a:prstClr val="white"/>
                </a:solidFill>
              </a:rPr>
              <a:t> Health and Fitness Dashboard gives you access to heart rate information and your latest heart rate readings</a:t>
            </a:r>
            <a:r>
              <a:rPr lang="en-US" sz="1100" dirty="0" smtClean="0">
                <a:solidFill>
                  <a:prstClr val="white"/>
                </a:solidFill>
              </a:rPr>
              <a:t>.</a:t>
            </a:r>
            <a:endParaRPr lang="en-US" sz="1100" b="1"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66315" y="4111451"/>
            <a:ext cx="3552426" cy="2152743"/>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62380" y="4112742"/>
            <a:ext cx="3542622" cy="2156701"/>
          </a:xfrm>
          <a:prstGeom prst="rect">
            <a:avLst/>
          </a:prstGeom>
        </p:spPr>
      </p:pic>
      <p:pic>
        <p:nvPicPr>
          <p:cNvPr id="11266" name="Picture 2" descr="Screen sho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141" y="4107701"/>
            <a:ext cx="3842534" cy="216174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bwMode="auto">
          <a:xfrm>
            <a:off x="6510757" y="6385952"/>
            <a:ext cx="2860602"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7"/>
              </a:rPr>
              <a:t>Click here to find in Phone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5764619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US" dirty="0"/>
              <a:t>GPS Tuner </a:t>
            </a:r>
            <a:r>
              <a:rPr lang="en-US" dirty="0" smtClean="0"/>
              <a:t>- </a:t>
            </a:r>
            <a:r>
              <a:rPr lang="en-GB" dirty="0" smtClean="0"/>
              <a:t>Ball Strike </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815882"/>
          </a:xfrm>
          <a:prstGeom prst="rect">
            <a:avLst/>
          </a:prstGeom>
          <a:noFill/>
        </p:spPr>
        <p:txBody>
          <a:bodyPr wrap="square" rtlCol="0">
            <a:spAutoFit/>
          </a:bodyPr>
          <a:lstStyle/>
          <a:p>
            <a:r>
              <a:rPr lang="en-US" sz="1400" b="1" dirty="0" smtClean="0">
                <a:solidFill>
                  <a:prstClr val="white"/>
                </a:solidFill>
              </a:rPr>
              <a:t>App type:</a:t>
            </a:r>
          </a:p>
          <a:p>
            <a:r>
              <a:rPr lang="en-US" sz="1400" dirty="0">
                <a:solidFill>
                  <a:prstClr val="white"/>
                </a:solidFill>
              </a:rPr>
              <a:t>Consumer </a:t>
            </a:r>
            <a:r>
              <a:rPr lang="en-US" sz="1400" dirty="0" smtClean="0">
                <a:solidFill>
                  <a:prstClr val="white"/>
                </a:solidFill>
              </a:rPr>
              <a:t>fitness</a:t>
            </a:r>
          </a:p>
          <a:p>
            <a:endParaRPr lang="en-US" sz="1400" dirty="0">
              <a:solidFill>
                <a:prstClr val="white"/>
              </a:solidFill>
            </a:endParaRPr>
          </a:p>
          <a:p>
            <a:r>
              <a:rPr lang="en-US" sz="1400" b="1" dirty="0" smtClean="0">
                <a:solidFill>
                  <a:prstClr val="white"/>
                </a:solidFill>
              </a:rPr>
              <a:t>Target Audience:</a:t>
            </a:r>
          </a:p>
          <a:p>
            <a:r>
              <a:rPr lang="en-US" sz="1400" dirty="0">
                <a:solidFill>
                  <a:prstClr val="white"/>
                </a:solidFill>
              </a:rPr>
              <a:t>Consumer </a:t>
            </a:r>
          </a:p>
          <a:p>
            <a:endParaRPr lang="en-US" sz="1400" dirty="0">
              <a:solidFill>
                <a:prstClr val="white"/>
              </a:solidFill>
            </a:endParaRPr>
          </a:p>
          <a:p>
            <a:r>
              <a:rPr lang="en-US" sz="1400" b="1" dirty="0" smtClean="0">
                <a:solidFill>
                  <a:prstClr val="white"/>
                </a:solidFill>
              </a:rPr>
              <a:t>MSFT Owner / Contact:</a:t>
            </a:r>
          </a:p>
          <a:p>
            <a:r>
              <a:rPr lang="en-US" sz="1400" dirty="0">
                <a:solidFill>
                  <a:prstClr val="white"/>
                </a:solidFill>
              </a:rPr>
              <a:t>Valentina Ion</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a:t>
            </a:r>
            <a:endParaRPr lang="en-US" sz="1400" dirty="0">
              <a:solidFill>
                <a:prstClr val="white"/>
              </a:solidFill>
            </a:endParaRPr>
          </a:p>
          <a:p>
            <a:r>
              <a:rPr lang="en-US" sz="1400" b="1" dirty="0" smtClean="0">
                <a:solidFill>
                  <a:prstClr val="white"/>
                </a:solidFill>
              </a:rPr>
              <a:t>Date Available:</a:t>
            </a:r>
          </a:p>
          <a:p>
            <a:r>
              <a:rPr lang="en-US" sz="1400" dirty="0" smtClean="0">
                <a:solidFill>
                  <a:prstClr val="white"/>
                </a:solidFill>
              </a:rPr>
              <a:t>10/26</a:t>
            </a:r>
          </a:p>
          <a:p>
            <a:r>
              <a:rPr lang="en-US" sz="1400" b="1" dirty="0" smtClean="0">
                <a:solidFill>
                  <a:prstClr val="white"/>
                </a:solidFill>
              </a:rPr>
              <a:t>Regions available:</a:t>
            </a:r>
          </a:p>
          <a:p>
            <a:r>
              <a:rPr lang="en-US" sz="1400" dirty="0" smtClean="0">
                <a:solidFill>
                  <a:prstClr val="white"/>
                </a:solidFill>
              </a:rPr>
              <a:t>WW</a:t>
            </a:r>
            <a:endParaRPr lang="en-US" sz="1400"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N</a:t>
            </a:r>
          </a:p>
          <a:p>
            <a:r>
              <a:rPr lang="en-US" sz="1400" b="1" dirty="0" smtClean="0">
                <a:solidFill>
                  <a:prstClr val="white"/>
                </a:solidFill>
              </a:rPr>
              <a:t>Is Win Phone app available?</a:t>
            </a:r>
          </a:p>
          <a:p>
            <a:r>
              <a:rPr lang="en-US" sz="1400" dirty="0" smtClean="0">
                <a:solidFill>
                  <a:prstClr val="white"/>
                </a:solidFill>
              </a:rPr>
              <a:t>N</a:t>
            </a:r>
            <a:endParaRPr lang="en-US" sz="1400" dirty="0">
              <a:solidFill>
                <a:prstClr val="white"/>
              </a:solidFill>
            </a:endParaRPr>
          </a:p>
        </p:txBody>
      </p:sp>
      <p:sp>
        <p:nvSpPr>
          <p:cNvPr id="38" name="TextBox 37"/>
          <p:cNvSpPr txBox="1"/>
          <p:nvPr/>
        </p:nvSpPr>
        <p:spPr>
          <a:xfrm>
            <a:off x="5048109" y="1654444"/>
            <a:ext cx="4462866" cy="1554272"/>
          </a:xfrm>
          <a:prstGeom prst="rect">
            <a:avLst/>
          </a:prstGeom>
          <a:noFill/>
        </p:spPr>
        <p:txBody>
          <a:bodyPr wrap="square" rtlCol="0">
            <a:spAutoFit/>
          </a:bodyPr>
          <a:lstStyle/>
          <a:p>
            <a:r>
              <a:rPr lang="en-US" b="1" dirty="0" smtClean="0">
                <a:solidFill>
                  <a:prstClr val="white"/>
                </a:solidFill>
              </a:rPr>
              <a:t>To customer value prop:</a:t>
            </a:r>
          </a:p>
          <a:p>
            <a:endParaRPr lang="en-US" sz="1100" dirty="0" smtClean="0">
              <a:solidFill>
                <a:prstClr val="white"/>
              </a:solidFill>
            </a:endParaRPr>
          </a:p>
          <a:p>
            <a:r>
              <a:rPr lang="en-US" sz="1100" b="1" i="1" dirty="0" smtClean="0">
                <a:solidFill>
                  <a:prstClr val="white"/>
                </a:solidFill>
              </a:rPr>
              <a:t>Augmented reality fitness game.</a:t>
            </a:r>
          </a:p>
          <a:p>
            <a:endParaRPr lang="en-US" sz="1100" b="1" i="1" dirty="0" smtClean="0">
              <a:solidFill>
                <a:prstClr val="white"/>
              </a:solidFill>
            </a:endParaRPr>
          </a:p>
          <a:p>
            <a:r>
              <a:rPr lang="en-US" sz="1100" dirty="0" smtClean="0">
                <a:solidFill>
                  <a:prstClr val="white"/>
                </a:solidFill>
              </a:rPr>
              <a:t>Simply </a:t>
            </a:r>
            <a:r>
              <a:rPr lang="en-US" sz="1100" dirty="0">
                <a:solidFill>
                  <a:prstClr val="white"/>
                </a:solidFill>
              </a:rPr>
              <a:t>stand in front of your computer's camera and start burning calories! </a:t>
            </a:r>
            <a:endParaRPr lang="en-US" sz="1100" dirty="0" smtClean="0">
              <a:solidFill>
                <a:prstClr val="white"/>
              </a:solidFill>
            </a:endParaRPr>
          </a:p>
          <a:p>
            <a:endParaRPr lang="en-US" sz="1100" dirty="0">
              <a:solidFill>
                <a:prstClr val="white"/>
              </a:solidFill>
            </a:endParaRPr>
          </a:p>
          <a:p>
            <a:r>
              <a:rPr lang="en-US" sz="1100" dirty="0" smtClean="0">
                <a:solidFill>
                  <a:prstClr val="white"/>
                </a:solidFill>
              </a:rPr>
              <a:t>You </a:t>
            </a:r>
            <a:r>
              <a:rPr lang="en-US" sz="1100" dirty="0">
                <a:solidFill>
                  <a:prstClr val="white"/>
                </a:solidFill>
              </a:rPr>
              <a:t>are motivated and challenged by this fitness application, where you use your body to twist, turn, kick, hit and jump to make the balls explode</a:t>
            </a:r>
            <a:r>
              <a:rPr lang="en-US" sz="1100" dirty="0" smtClean="0">
                <a:solidFill>
                  <a:prstClr val="white"/>
                </a:solidFill>
              </a:rPr>
              <a:t>.</a:t>
            </a:r>
            <a:endParaRPr lang="en-US" sz="1100" b="1"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9145" y="4115176"/>
            <a:ext cx="3503072" cy="2105537"/>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315277" y="4115176"/>
            <a:ext cx="3466602" cy="2106747"/>
          </a:xfrm>
          <a:prstGeom prst="rect">
            <a:avLst/>
          </a:prstGeom>
        </p:spPr>
      </p:pic>
      <p:pic>
        <p:nvPicPr>
          <p:cNvPr id="12290" name="Picture 2" descr="http://wscont2.apps.microsoft.com/winstore/1x/b6584e0b-6840-43dd-a1dc-e9b9dfc0ea9d/Screenshot.2057.679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4939" y="4115176"/>
            <a:ext cx="3739793" cy="2103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79001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GB" dirty="0" smtClean="0"/>
              <a:t>Carolinas Healthcare System</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815882"/>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Lookup</a:t>
            </a:r>
          </a:p>
          <a:p>
            <a:endParaRPr lang="en-US" sz="1400" dirty="0">
              <a:solidFill>
                <a:prstClr val="white"/>
              </a:solidFill>
            </a:endParaRPr>
          </a:p>
          <a:p>
            <a:r>
              <a:rPr lang="en-US" sz="1400" b="1" dirty="0" smtClean="0">
                <a:solidFill>
                  <a:prstClr val="white"/>
                </a:solidFill>
              </a:rPr>
              <a:t>Target Audience:</a:t>
            </a:r>
          </a:p>
          <a:p>
            <a:r>
              <a:rPr lang="en-US" sz="1400" dirty="0" smtClean="0">
                <a:solidFill>
                  <a:prstClr val="white"/>
                </a:solidFill>
              </a:rPr>
              <a:t>Patients </a:t>
            </a:r>
          </a:p>
          <a:p>
            <a:endParaRPr lang="en-US" sz="1400" dirty="0">
              <a:solidFill>
                <a:prstClr val="white"/>
              </a:solidFill>
            </a:endParaRPr>
          </a:p>
          <a:p>
            <a:r>
              <a:rPr lang="en-US" sz="1400" b="1" dirty="0" smtClean="0">
                <a:solidFill>
                  <a:prstClr val="white"/>
                </a:solidFill>
              </a:rPr>
              <a:t>MSFT Owner / Contact: </a:t>
            </a:r>
            <a:r>
              <a:rPr lang="en-US" sz="1400" dirty="0">
                <a:solidFill>
                  <a:prstClr val="white"/>
                </a:solidFill>
              </a:rPr>
              <a:t>Cindy O’Neill</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a:t>
            </a:r>
            <a:endParaRPr lang="en-US" sz="1400" dirty="0">
              <a:solidFill>
                <a:prstClr val="white"/>
              </a:solidFill>
            </a:endParaRPr>
          </a:p>
          <a:p>
            <a:r>
              <a:rPr lang="en-US" sz="1400" b="1" dirty="0" smtClean="0">
                <a:solidFill>
                  <a:prstClr val="white"/>
                </a:solidFill>
              </a:rPr>
              <a:t>Date Available:</a:t>
            </a:r>
          </a:p>
          <a:p>
            <a:r>
              <a:rPr lang="en-US" sz="1400" dirty="0" smtClean="0">
                <a:solidFill>
                  <a:prstClr val="white"/>
                </a:solidFill>
              </a:rPr>
              <a:t>May 2013</a:t>
            </a:r>
          </a:p>
          <a:p>
            <a:r>
              <a:rPr lang="en-US" sz="1400" b="1" dirty="0" smtClean="0">
                <a:solidFill>
                  <a:prstClr val="white"/>
                </a:solidFill>
              </a:rPr>
              <a:t>Regions available:</a:t>
            </a:r>
          </a:p>
          <a:p>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Y/N</a:t>
            </a:r>
          </a:p>
          <a:p>
            <a:r>
              <a:rPr lang="en-US" sz="1400" b="1" dirty="0" smtClean="0">
                <a:solidFill>
                  <a:prstClr val="white"/>
                </a:solidFill>
              </a:rPr>
              <a:t>Is Win Phone app available?</a:t>
            </a:r>
          </a:p>
          <a:p>
            <a:r>
              <a:rPr lang="en-US" sz="1400" dirty="0" smtClean="0">
                <a:solidFill>
                  <a:prstClr val="white"/>
                </a:solidFill>
              </a:rPr>
              <a:t>Y/N</a:t>
            </a:r>
            <a:endParaRPr lang="en-US" sz="1400" dirty="0">
              <a:solidFill>
                <a:prstClr val="white"/>
              </a:solidFill>
            </a:endParaRPr>
          </a:p>
        </p:txBody>
      </p:sp>
      <p:sp>
        <p:nvSpPr>
          <p:cNvPr id="38" name="TextBox 37"/>
          <p:cNvSpPr txBox="1"/>
          <p:nvPr/>
        </p:nvSpPr>
        <p:spPr>
          <a:xfrm>
            <a:off x="5048109" y="1654444"/>
            <a:ext cx="4462866" cy="1938992"/>
          </a:xfrm>
          <a:prstGeom prst="rect">
            <a:avLst/>
          </a:prstGeom>
          <a:noFill/>
        </p:spPr>
        <p:txBody>
          <a:bodyPr wrap="square" rtlCol="0">
            <a:spAutoFit/>
          </a:bodyPr>
          <a:lstStyle/>
          <a:p>
            <a:r>
              <a:rPr lang="en-US" b="1" dirty="0" smtClean="0">
                <a:solidFill>
                  <a:prstClr val="white"/>
                </a:solidFill>
              </a:rPr>
              <a:t>To customer value prop:</a:t>
            </a:r>
          </a:p>
          <a:p>
            <a:endParaRPr lang="en-US" sz="1100" dirty="0" smtClean="0">
              <a:solidFill>
                <a:prstClr val="white"/>
              </a:solidFill>
            </a:endParaRPr>
          </a:p>
          <a:p>
            <a:r>
              <a:rPr lang="en-US" sz="1100" b="1" i="1" dirty="0" smtClean="0">
                <a:solidFill>
                  <a:prstClr val="white"/>
                </a:solidFill>
              </a:rPr>
              <a:t>This </a:t>
            </a:r>
            <a:r>
              <a:rPr lang="en-US" sz="1100" b="1" i="1" dirty="0">
                <a:solidFill>
                  <a:prstClr val="white"/>
                </a:solidFill>
              </a:rPr>
              <a:t>free application allows users to find local Carolinas HealthCare System (CHS) Hospitals, Emergency Rooms and Urgent Care locations with up-to-date wait times and driving directions. </a:t>
            </a:r>
            <a:endParaRPr lang="en-US" sz="1100" b="1" i="1" dirty="0" smtClean="0">
              <a:solidFill>
                <a:prstClr val="white"/>
              </a:solidFill>
            </a:endParaRPr>
          </a:p>
          <a:p>
            <a:endParaRPr lang="en-US" sz="1100" dirty="0">
              <a:solidFill>
                <a:prstClr val="white"/>
              </a:solidFill>
            </a:endParaRPr>
          </a:p>
          <a:p>
            <a:r>
              <a:rPr lang="en-US" sz="1100" dirty="0" smtClean="0">
                <a:solidFill>
                  <a:prstClr val="white"/>
                </a:solidFill>
              </a:rPr>
              <a:t>Users </a:t>
            </a:r>
            <a:r>
              <a:rPr lang="en-US" sz="1100" dirty="0">
                <a:solidFill>
                  <a:prstClr val="white"/>
                </a:solidFill>
              </a:rPr>
              <a:t>also may search for a provider by name or specialty.</a:t>
            </a:r>
          </a:p>
          <a:p>
            <a:endParaRPr lang="en-US" b="1" dirty="0" smtClean="0">
              <a:solidFill>
                <a:prstClr val="white"/>
              </a:solidFill>
            </a:endParaRPr>
          </a:p>
          <a:p>
            <a:endParaRPr lang="en-US" b="1"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420" y="4239767"/>
            <a:ext cx="3553374" cy="209748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9017" y="4231611"/>
            <a:ext cx="3560165" cy="2113800"/>
          </a:xfrm>
          <a:prstGeom prst="rect">
            <a:avLst/>
          </a:prstGeom>
        </p:spPr>
      </p:pic>
      <p:pic>
        <p:nvPicPr>
          <p:cNvPr id="13314" name="Picture 2" descr="http://wscont1.apps.microsoft.com/winstore/1x/d0ff7560-b9b6-4599-a074-e527c3ec31e4/Screenshot.174820.10000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1761" y="4189530"/>
            <a:ext cx="3817619" cy="214772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bwMode="auto">
          <a:xfrm>
            <a:off x="6510757" y="6385952"/>
            <a:ext cx="2860602"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7"/>
              </a:rPr>
              <a:t>Click here to find in Phone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80564929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GB" dirty="0" smtClean="0"/>
              <a:t>Children’s Hospital Colorado</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815882"/>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Lookup</a:t>
            </a:r>
          </a:p>
          <a:p>
            <a:endParaRPr lang="en-US" sz="1400" dirty="0" smtClean="0">
              <a:solidFill>
                <a:prstClr val="white"/>
              </a:solidFill>
            </a:endParaRPr>
          </a:p>
          <a:p>
            <a:r>
              <a:rPr lang="en-US" sz="1400" b="1" dirty="0" smtClean="0">
                <a:solidFill>
                  <a:prstClr val="white"/>
                </a:solidFill>
              </a:rPr>
              <a:t>Target Audience:</a:t>
            </a:r>
          </a:p>
          <a:p>
            <a:r>
              <a:rPr lang="en-US" sz="1400" dirty="0" smtClean="0">
                <a:solidFill>
                  <a:prstClr val="white"/>
                </a:solidFill>
              </a:rPr>
              <a:t>Patient</a:t>
            </a:r>
          </a:p>
          <a:p>
            <a:endParaRPr lang="en-US" sz="1400" dirty="0">
              <a:solidFill>
                <a:prstClr val="white"/>
              </a:solidFill>
            </a:endParaRPr>
          </a:p>
          <a:p>
            <a:r>
              <a:rPr lang="en-US" sz="1400" b="1" dirty="0" smtClean="0">
                <a:solidFill>
                  <a:prstClr val="white"/>
                </a:solidFill>
              </a:rPr>
              <a:t>MSFT Owner / Contact: </a:t>
            </a:r>
            <a:r>
              <a:rPr lang="en-US" sz="1400" dirty="0" smtClean="0">
                <a:solidFill>
                  <a:prstClr val="white"/>
                </a:solidFill>
              </a:rPr>
              <a:t>Sam Robinson</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 </a:t>
            </a:r>
          </a:p>
          <a:p>
            <a:r>
              <a:rPr lang="en-US" sz="1400" b="1" dirty="0" smtClean="0">
                <a:solidFill>
                  <a:prstClr val="white"/>
                </a:solidFill>
              </a:rPr>
              <a:t>Date Available:</a:t>
            </a:r>
          </a:p>
          <a:p>
            <a:r>
              <a:rPr lang="en-US" sz="1400" dirty="0" smtClean="0">
                <a:solidFill>
                  <a:prstClr val="white"/>
                </a:solidFill>
              </a:rPr>
              <a:t>May 2013</a:t>
            </a:r>
          </a:p>
          <a:p>
            <a:r>
              <a:rPr lang="en-US" sz="1400" b="1" dirty="0" smtClean="0">
                <a:solidFill>
                  <a:prstClr val="white"/>
                </a:solidFill>
              </a:rPr>
              <a:t>Regions available:</a:t>
            </a:r>
          </a:p>
          <a:p>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a:t>
            </a:r>
          </a:p>
          <a:p>
            <a:r>
              <a:rPr lang="en-US" sz="1400" b="1" dirty="0" smtClean="0">
                <a:solidFill>
                  <a:prstClr val="white"/>
                </a:solidFill>
              </a:rPr>
              <a:t>Is Win Phone app available?</a:t>
            </a:r>
          </a:p>
          <a:p>
            <a:r>
              <a:rPr lang="en-US" sz="1400" dirty="0" smtClean="0">
                <a:solidFill>
                  <a:prstClr val="white"/>
                </a:solidFill>
              </a:rPr>
              <a:t>N</a:t>
            </a:r>
            <a:endParaRPr lang="en-US" sz="1400" dirty="0">
              <a:solidFill>
                <a:prstClr val="white"/>
              </a:solidFill>
            </a:endParaRPr>
          </a:p>
        </p:txBody>
      </p:sp>
      <p:sp>
        <p:nvSpPr>
          <p:cNvPr id="38" name="TextBox 37"/>
          <p:cNvSpPr txBox="1"/>
          <p:nvPr/>
        </p:nvSpPr>
        <p:spPr>
          <a:xfrm>
            <a:off x="5048109" y="1654444"/>
            <a:ext cx="4462866" cy="1723549"/>
          </a:xfrm>
          <a:prstGeom prst="rect">
            <a:avLst/>
          </a:prstGeom>
          <a:noFill/>
        </p:spPr>
        <p:txBody>
          <a:bodyPr wrap="square" rtlCol="0">
            <a:spAutoFit/>
          </a:bodyPr>
          <a:lstStyle/>
          <a:p>
            <a:r>
              <a:rPr lang="en-US" b="1" dirty="0" smtClean="0">
                <a:solidFill>
                  <a:prstClr val="white"/>
                </a:solidFill>
              </a:rPr>
              <a:t>To customer value prop:</a:t>
            </a:r>
          </a:p>
          <a:p>
            <a:endParaRPr lang="en-US" sz="1100" dirty="0" smtClean="0">
              <a:solidFill>
                <a:prstClr val="white"/>
              </a:solidFill>
            </a:endParaRPr>
          </a:p>
          <a:p>
            <a:r>
              <a:rPr lang="en-US" sz="1100" b="1" i="1" dirty="0" smtClean="0">
                <a:solidFill>
                  <a:prstClr val="white"/>
                </a:solidFill>
              </a:rPr>
              <a:t>Discover </a:t>
            </a:r>
            <a:r>
              <a:rPr lang="en-US" sz="1100" b="1" i="1" dirty="0">
                <a:solidFill>
                  <a:prstClr val="white"/>
                </a:solidFill>
              </a:rPr>
              <a:t>Children's Hospital Colorado and get advice from our experts.</a:t>
            </a:r>
            <a:br>
              <a:rPr lang="en-US" sz="1100" b="1" i="1" dirty="0">
                <a:solidFill>
                  <a:prstClr val="white"/>
                </a:solidFill>
              </a:rPr>
            </a:br>
            <a:r>
              <a:rPr lang="en-US" sz="1100" dirty="0">
                <a:solidFill>
                  <a:prstClr val="white"/>
                </a:solidFill>
              </a:rPr>
              <a:t/>
            </a:r>
            <a:br>
              <a:rPr lang="en-US" sz="1100" dirty="0">
                <a:solidFill>
                  <a:prstClr val="white"/>
                </a:solidFill>
              </a:rPr>
            </a:br>
            <a:r>
              <a:rPr lang="en-US" sz="1100" dirty="0">
                <a:solidFill>
                  <a:prstClr val="white"/>
                </a:solidFill>
              </a:rPr>
              <a:t>What's the difference between a cold and the flu? Should I call 911, my child's pediatrician, or wait it out?</a:t>
            </a:r>
            <a:br>
              <a:rPr lang="en-US" sz="1100" dirty="0">
                <a:solidFill>
                  <a:prstClr val="white"/>
                </a:solidFill>
              </a:rPr>
            </a:br>
            <a:r>
              <a:rPr lang="en-US" sz="1100" dirty="0">
                <a:solidFill>
                  <a:prstClr val="white"/>
                </a:solidFill>
              </a:rPr>
              <a:t/>
            </a:r>
            <a:br>
              <a:rPr lang="en-US" sz="1100" dirty="0">
                <a:solidFill>
                  <a:prstClr val="white"/>
                </a:solidFill>
              </a:rPr>
            </a:br>
            <a:r>
              <a:rPr lang="en-US" sz="1100" dirty="0">
                <a:solidFill>
                  <a:prstClr val="white"/>
                </a:solidFill>
              </a:rPr>
              <a:t>Where is the nearest Children's Hospital Colorado facility? What services are offered in each </a:t>
            </a:r>
            <a:r>
              <a:rPr lang="en-US" sz="1100" dirty="0" smtClean="0">
                <a:solidFill>
                  <a:prstClr val="white"/>
                </a:solidFill>
              </a:rPr>
              <a:t>location? </a:t>
            </a: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45" y="4126753"/>
            <a:ext cx="3560164" cy="211380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3357" y="4139610"/>
            <a:ext cx="3560164" cy="2088086"/>
          </a:xfrm>
          <a:prstGeom prst="rect">
            <a:avLst/>
          </a:prstGeom>
        </p:spPr>
      </p:pic>
      <p:pic>
        <p:nvPicPr>
          <p:cNvPr id="14338" name="Picture 2" descr="Screen sho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7568" y="4152468"/>
            <a:ext cx="3814881" cy="2146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59697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US" dirty="0"/>
              <a:t>Dubai Health Authority</a:t>
            </a:r>
          </a:p>
        </p:txBody>
      </p:sp>
      <p:sp>
        <p:nvSpPr>
          <p:cNvPr id="21" name="Rectangle 20"/>
          <p:cNvSpPr/>
          <p:nvPr/>
        </p:nvSpPr>
        <p:spPr bwMode="auto">
          <a:xfrm>
            <a:off x="5048109" y="1667834"/>
            <a:ext cx="683908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600438"/>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Consumer </a:t>
            </a:r>
            <a:r>
              <a:rPr lang="en-US" sz="1400" dirty="0" smtClean="0">
                <a:solidFill>
                  <a:prstClr val="white"/>
                </a:solidFill>
              </a:rPr>
              <a:t>fitness</a:t>
            </a:r>
          </a:p>
          <a:p>
            <a:endParaRPr lang="en-US" sz="1400" dirty="0" smtClean="0">
              <a:solidFill>
                <a:prstClr val="white"/>
              </a:solidFill>
            </a:endParaRPr>
          </a:p>
          <a:p>
            <a:r>
              <a:rPr lang="en-US" sz="1400" b="1" dirty="0" smtClean="0">
                <a:solidFill>
                  <a:prstClr val="white"/>
                </a:solidFill>
              </a:rPr>
              <a:t>Target Audience:</a:t>
            </a:r>
          </a:p>
          <a:p>
            <a:r>
              <a:rPr lang="en-US" sz="1400" dirty="0" smtClean="0">
                <a:solidFill>
                  <a:prstClr val="white"/>
                </a:solidFill>
              </a:rPr>
              <a:t>Consumer</a:t>
            </a:r>
          </a:p>
          <a:p>
            <a:endParaRPr lang="en-US" sz="1400" dirty="0">
              <a:solidFill>
                <a:prstClr val="white"/>
              </a:solidFill>
            </a:endParaRPr>
          </a:p>
          <a:p>
            <a:r>
              <a:rPr lang="en-US" sz="1400" b="1" dirty="0" smtClean="0">
                <a:solidFill>
                  <a:prstClr val="white"/>
                </a:solidFill>
              </a:rPr>
              <a:t>MSFT Owner / Contact:</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 </a:t>
            </a:r>
            <a:endParaRPr lang="en-US" sz="1400" dirty="0">
              <a:solidFill>
                <a:prstClr val="white"/>
              </a:solidFill>
            </a:endParaRPr>
          </a:p>
          <a:p>
            <a:r>
              <a:rPr lang="en-US" sz="1400" b="1" dirty="0" smtClean="0">
                <a:solidFill>
                  <a:prstClr val="white"/>
                </a:solidFill>
              </a:rPr>
              <a:t>Date Available:</a:t>
            </a:r>
          </a:p>
          <a:p>
            <a:r>
              <a:rPr lang="en-US" sz="1400" dirty="0" smtClean="0">
                <a:solidFill>
                  <a:prstClr val="white"/>
                </a:solidFill>
              </a:rPr>
              <a:t>2013</a:t>
            </a:r>
          </a:p>
          <a:p>
            <a:r>
              <a:rPr lang="en-US" sz="1400" b="1" dirty="0" smtClean="0">
                <a:solidFill>
                  <a:prstClr val="white"/>
                </a:solidFill>
              </a:rPr>
              <a:t>Regions available:</a:t>
            </a:r>
          </a:p>
          <a:p>
            <a:r>
              <a:rPr lang="en-US" sz="1400" dirty="0" smtClean="0">
                <a:solidFill>
                  <a:prstClr val="white"/>
                </a:solidFill>
              </a:rPr>
              <a:t>All</a:t>
            </a:r>
            <a:endParaRPr lang="en-US" sz="1400"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a:t>
            </a:r>
          </a:p>
          <a:p>
            <a:r>
              <a:rPr lang="en-US" sz="1400" b="1" dirty="0" smtClean="0">
                <a:solidFill>
                  <a:prstClr val="white"/>
                </a:solidFill>
              </a:rPr>
              <a:t>Is Win Phone app available?</a:t>
            </a:r>
          </a:p>
          <a:p>
            <a:r>
              <a:rPr lang="en-US" sz="1400" dirty="0" smtClean="0">
                <a:solidFill>
                  <a:prstClr val="white"/>
                </a:solidFill>
              </a:rPr>
              <a:t>N</a:t>
            </a:r>
            <a:endParaRPr lang="en-US" sz="1400" dirty="0">
              <a:solidFill>
                <a:prstClr val="white"/>
              </a:solidFill>
            </a:endParaRPr>
          </a:p>
        </p:txBody>
      </p:sp>
      <p:sp>
        <p:nvSpPr>
          <p:cNvPr id="38" name="TextBox 37"/>
          <p:cNvSpPr txBox="1"/>
          <p:nvPr/>
        </p:nvSpPr>
        <p:spPr>
          <a:xfrm>
            <a:off x="5022522" y="1667834"/>
            <a:ext cx="6839090" cy="2554545"/>
          </a:xfrm>
          <a:prstGeom prst="rect">
            <a:avLst/>
          </a:prstGeom>
          <a:noFill/>
        </p:spPr>
        <p:txBody>
          <a:bodyPr wrap="square" rtlCol="0">
            <a:spAutoFit/>
          </a:bodyPr>
          <a:lstStyle/>
          <a:p>
            <a:r>
              <a:rPr lang="en-US" b="1" dirty="0" smtClean="0">
                <a:solidFill>
                  <a:prstClr val="white"/>
                </a:solidFill>
              </a:rPr>
              <a:t>To customer value prop:</a:t>
            </a:r>
          </a:p>
          <a:p>
            <a:endParaRPr lang="en-US" sz="500" dirty="0" smtClean="0">
              <a:solidFill>
                <a:prstClr val="white"/>
              </a:solidFill>
            </a:endParaRPr>
          </a:p>
          <a:p>
            <a:r>
              <a:rPr lang="en-US" sz="1100" b="1" i="1" dirty="0">
                <a:solidFill>
                  <a:prstClr val="white"/>
                </a:solidFill>
              </a:rPr>
              <a:t>DHA smartphone app provides an easy access to numerous healthcare services on customer’s preferred device.</a:t>
            </a:r>
          </a:p>
          <a:p>
            <a:endParaRPr lang="en-US" sz="500" dirty="0" smtClean="0">
              <a:solidFill>
                <a:prstClr val="white"/>
              </a:solidFill>
            </a:endParaRPr>
          </a:p>
          <a:p>
            <a:pPr marL="171450" indent="-171450">
              <a:buFont typeface="Arial" panose="020B0604020202020204" pitchFamily="34" charset="0"/>
              <a:buChar char="•"/>
            </a:pPr>
            <a:r>
              <a:rPr lang="en-US" sz="1100" dirty="0" smtClean="0"/>
              <a:t>Access Profile</a:t>
            </a:r>
            <a:r>
              <a:rPr lang="en-US" sz="1100" dirty="0"/>
              <a:t>, Appointments, Prescriptions, Lab Results, In-Patient Visits, Medical Advices, My Records etc.</a:t>
            </a:r>
          </a:p>
          <a:p>
            <a:pPr marL="171450" indent="-171450">
              <a:buFont typeface="Arial" panose="020B0604020202020204" pitchFamily="34" charset="0"/>
              <a:buChar char="•"/>
            </a:pPr>
            <a:r>
              <a:rPr lang="en-US" sz="1100" dirty="0"/>
              <a:t>Child Vaccination feature will allow parents to register their children to view complete vaccination plan</a:t>
            </a:r>
          </a:p>
          <a:p>
            <a:pPr marL="171450" indent="-171450">
              <a:buFont typeface="Arial" panose="020B0604020202020204" pitchFamily="34" charset="0"/>
              <a:buChar char="•"/>
            </a:pPr>
            <a:r>
              <a:rPr lang="en-US" sz="1100" dirty="0"/>
              <a:t>Health Packages: The customers will be to view and request health packages through this feature like Diabetes, Smoking &amp; Women </a:t>
            </a:r>
            <a:r>
              <a:rPr lang="en-US" sz="1100" dirty="0" smtClean="0"/>
              <a:t>Health</a:t>
            </a:r>
          </a:p>
          <a:p>
            <a:pPr marL="171450" indent="-171450">
              <a:buFont typeface="Arial" panose="020B0604020202020204" pitchFamily="34" charset="0"/>
              <a:buChar char="•"/>
            </a:pPr>
            <a:r>
              <a:rPr lang="en-US" sz="1100" dirty="0" smtClean="0"/>
              <a:t>Search </a:t>
            </a:r>
            <a:r>
              <a:rPr lang="en-US" sz="1100" dirty="0"/>
              <a:t>Facilities, Professionals: Features to search professionals &amp; facilities, verify license details</a:t>
            </a:r>
          </a:p>
          <a:p>
            <a:pPr marL="171450" indent="-171450">
              <a:buFont typeface="Arial" panose="020B0604020202020204" pitchFamily="34" charset="0"/>
              <a:buChar char="•"/>
            </a:pPr>
            <a:r>
              <a:rPr lang="en-US" sz="1100" dirty="0"/>
              <a:t>ENAYA Insurance network search, Application Tracking, Verify Sick Leave, Auction Status, Supplier Profile, Professional Profile, Facility Profile, Blood Donation, BMI Calculator, </a:t>
            </a:r>
            <a:r>
              <a:rPr lang="en-US" sz="1100" dirty="0" err="1"/>
              <a:t>etc</a:t>
            </a:r>
            <a:endParaRPr lang="en-US" sz="1100" dirty="0"/>
          </a:p>
          <a:p>
            <a:pPr marL="171450" indent="-171450">
              <a:buFont typeface="Arial" panose="020B0604020202020204" pitchFamily="34" charset="0"/>
              <a:buChar char="•"/>
            </a:pPr>
            <a:r>
              <a:rPr lang="en-US" sz="1100" dirty="0"/>
              <a:t>DHA &amp; its Facilities: List of DHA Facilities, Maps, Driving directions, Visiting doctors, news, events, feedback, emergency numbers</a:t>
            </a:r>
          </a:p>
          <a:p>
            <a:endParaRPr lang="en-US" sz="1100" b="1" i="1" dirty="0" smtClean="0">
              <a:solidFill>
                <a:prstClr val="white"/>
              </a:solidFill>
            </a:endParaRPr>
          </a:p>
          <a:p>
            <a:endParaRPr lang="en-US" sz="1100" b="1"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45" y="4183384"/>
            <a:ext cx="3770840" cy="2121408"/>
          </a:xfrm>
          <a:prstGeom prst="rect">
            <a:avLst/>
          </a:prstGeom>
        </p:spPr>
      </p:pic>
    </p:spTree>
    <p:extLst>
      <p:ext uri="{BB962C8B-B14F-4D97-AF65-F5344CB8AC3E}">
        <p14:creationId xmlns:p14="http://schemas.microsoft.com/office/powerpoint/2010/main" val="265471074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US" dirty="0" err="1"/>
              <a:t>Endomondo</a:t>
            </a:r>
            <a:r>
              <a:rPr lang="en-US" dirty="0"/>
              <a:t> US </a:t>
            </a:r>
            <a:r>
              <a:rPr lang="en-US" dirty="0" smtClean="0"/>
              <a:t>- </a:t>
            </a:r>
            <a:r>
              <a:rPr lang="en-GB" dirty="0" err="1" smtClean="0"/>
              <a:t>Endomondo</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815882"/>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Consumer </a:t>
            </a:r>
            <a:r>
              <a:rPr lang="en-US" sz="1400" dirty="0" smtClean="0">
                <a:solidFill>
                  <a:prstClr val="white"/>
                </a:solidFill>
              </a:rPr>
              <a:t>fitness</a:t>
            </a:r>
          </a:p>
          <a:p>
            <a:endParaRPr lang="en-US" sz="1400" dirty="0" smtClean="0">
              <a:solidFill>
                <a:prstClr val="white"/>
              </a:solidFill>
            </a:endParaRPr>
          </a:p>
          <a:p>
            <a:r>
              <a:rPr lang="en-US" sz="1400" b="1" dirty="0" smtClean="0">
                <a:solidFill>
                  <a:prstClr val="white"/>
                </a:solidFill>
              </a:rPr>
              <a:t>Target Audience:</a:t>
            </a:r>
          </a:p>
          <a:p>
            <a:r>
              <a:rPr lang="en-US" sz="1400" dirty="0" smtClean="0">
                <a:solidFill>
                  <a:prstClr val="white"/>
                </a:solidFill>
              </a:rPr>
              <a:t>Consumer</a:t>
            </a:r>
          </a:p>
          <a:p>
            <a:endParaRPr lang="en-US" sz="1400" dirty="0">
              <a:solidFill>
                <a:prstClr val="white"/>
              </a:solidFill>
            </a:endParaRPr>
          </a:p>
          <a:p>
            <a:r>
              <a:rPr lang="en-US" sz="1400" b="1" dirty="0" smtClean="0">
                <a:solidFill>
                  <a:prstClr val="white"/>
                </a:solidFill>
              </a:rPr>
              <a:t>MSFT Owner / Contact:</a:t>
            </a:r>
          </a:p>
          <a:p>
            <a:r>
              <a:rPr lang="en-US" sz="1400" dirty="0" smtClean="0">
                <a:solidFill>
                  <a:prstClr val="white"/>
                </a:solidFill>
              </a:rPr>
              <a:t>Ben Flock</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 / </a:t>
            </a:r>
            <a:r>
              <a:rPr lang="en-US" sz="1400" dirty="0" err="1" smtClean="0">
                <a:solidFill>
                  <a:prstClr val="white"/>
                </a:solidFill>
              </a:rPr>
              <a:t>sideload</a:t>
            </a:r>
            <a:endParaRPr lang="en-US" sz="1400" dirty="0">
              <a:solidFill>
                <a:prstClr val="white"/>
              </a:solidFill>
            </a:endParaRPr>
          </a:p>
          <a:p>
            <a:r>
              <a:rPr lang="en-US" sz="1400" b="1" dirty="0" smtClean="0">
                <a:solidFill>
                  <a:prstClr val="white"/>
                </a:solidFill>
              </a:rPr>
              <a:t>Date Available:</a:t>
            </a:r>
          </a:p>
          <a:p>
            <a:r>
              <a:rPr lang="en-US" sz="1400" dirty="0" smtClean="0">
                <a:solidFill>
                  <a:prstClr val="white"/>
                </a:solidFill>
              </a:rPr>
              <a:t>10/26</a:t>
            </a:r>
          </a:p>
          <a:p>
            <a:r>
              <a:rPr lang="en-US" sz="1400" b="1" dirty="0" smtClean="0">
                <a:solidFill>
                  <a:prstClr val="white"/>
                </a:solidFill>
              </a:rPr>
              <a:t>Regions available:</a:t>
            </a:r>
          </a:p>
          <a:p>
            <a:r>
              <a:rPr lang="en-US" sz="1400" dirty="0" smtClean="0">
                <a:solidFill>
                  <a:prstClr val="white"/>
                </a:solidFill>
              </a:rPr>
              <a:t>All</a:t>
            </a:r>
            <a:endParaRPr lang="en-US" sz="1400"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a:t>
            </a:r>
          </a:p>
          <a:p>
            <a:r>
              <a:rPr lang="en-US" sz="1400" b="1" dirty="0" smtClean="0">
                <a:solidFill>
                  <a:prstClr val="white"/>
                </a:solidFill>
              </a:rPr>
              <a:t>Is Win Phone app available?</a:t>
            </a:r>
          </a:p>
          <a:p>
            <a:r>
              <a:rPr lang="en-US" sz="1400" dirty="0" smtClean="0">
                <a:solidFill>
                  <a:prstClr val="white"/>
                </a:solidFill>
              </a:rPr>
              <a:t>N</a:t>
            </a:r>
            <a:endParaRPr lang="en-US" sz="1400" dirty="0">
              <a:solidFill>
                <a:prstClr val="white"/>
              </a:solidFill>
            </a:endParaRPr>
          </a:p>
        </p:txBody>
      </p:sp>
      <p:sp>
        <p:nvSpPr>
          <p:cNvPr id="38" name="TextBox 37"/>
          <p:cNvSpPr txBox="1"/>
          <p:nvPr/>
        </p:nvSpPr>
        <p:spPr>
          <a:xfrm>
            <a:off x="5048109" y="1654444"/>
            <a:ext cx="4462866" cy="2108269"/>
          </a:xfrm>
          <a:prstGeom prst="rect">
            <a:avLst/>
          </a:prstGeom>
          <a:noFill/>
        </p:spPr>
        <p:txBody>
          <a:bodyPr wrap="square" rtlCol="0">
            <a:spAutoFit/>
          </a:bodyPr>
          <a:lstStyle/>
          <a:p>
            <a:r>
              <a:rPr lang="en-US" b="1" dirty="0" smtClean="0">
                <a:solidFill>
                  <a:prstClr val="white"/>
                </a:solidFill>
              </a:rPr>
              <a:t>To customer value prop:</a:t>
            </a:r>
          </a:p>
          <a:p>
            <a:endParaRPr lang="en-US" sz="1100" dirty="0" smtClean="0">
              <a:solidFill>
                <a:prstClr val="white"/>
              </a:solidFill>
            </a:endParaRPr>
          </a:p>
          <a:p>
            <a:r>
              <a:rPr lang="en-US" sz="1100" b="1" i="1" dirty="0" smtClean="0">
                <a:solidFill>
                  <a:prstClr val="white"/>
                </a:solidFill>
              </a:rPr>
              <a:t>Keep </a:t>
            </a:r>
            <a:r>
              <a:rPr lang="en-US" sz="1100" b="1" i="1" dirty="0">
                <a:solidFill>
                  <a:prstClr val="white"/>
                </a:solidFill>
              </a:rPr>
              <a:t>track of your personal fitness activities and share them with your friends. Make sports more fun by challenging your friends.</a:t>
            </a:r>
          </a:p>
          <a:p>
            <a:endParaRPr lang="en-US" sz="1100" dirty="0">
              <a:solidFill>
                <a:prstClr val="white"/>
              </a:solidFill>
            </a:endParaRPr>
          </a:p>
          <a:p>
            <a:r>
              <a:rPr lang="en-US" sz="1100" dirty="0">
                <a:solidFill>
                  <a:prstClr val="white"/>
                </a:solidFill>
              </a:rPr>
              <a:t>This application is a companion to the </a:t>
            </a:r>
            <a:r>
              <a:rPr lang="en-US" sz="1100" dirty="0" err="1">
                <a:solidFill>
                  <a:prstClr val="white"/>
                </a:solidFill>
              </a:rPr>
              <a:t>Endomondo</a:t>
            </a:r>
            <a:r>
              <a:rPr lang="en-US" sz="1100" dirty="0">
                <a:solidFill>
                  <a:prstClr val="white"/>
                </a:solidFill>
              </a:rPr>
              <a:t> mobile application. Track your activities with the mobile phone and use this application to review your results and browse your friends results</a:t>
            </a:r>
          </a:p>
          <a:p>
            <a:endParaRPr lang="en-US" b="1" i="1" dirty="0" smtClean="0">
              <a:solidFill>
                <a:prstClr val="white"/>
              </a:solidFill>
            </a:endParaRPr>
          </a:p>
          <a:p>
            <a:endParaRPr lang="en-US" b="1"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7" name="Picture 6" descr="endomon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145" y="4120634"/>
            <a:ext cx="3508899" cy="209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335972" y="4120634"/>
            <a:ext cx="3508900" cy="2097273"/>
          </a:xfrm>
          <a:prstGeom prst="rect">
            <a:avLst/>
          </a:prstGeom>
        </p:spPr>
      </p:pic>
      <p:pic>
        <p:nvPicPr>
          <p:cNvPr id="15362" name="Picture 2" descr="http://wscont1.apps.microsoft.com/winstore/1x/0077c4f0-b2cf-478b-b263-655fd829f4aa/Screenshot.675.222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2801" y="4120634"/>
            <a:ext cx="3754398" cy="211215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bwMode="auto">
          <a:xfrm>
            <a:off x="6510757" y="6385952"/>
            <a:ext cx="2860602"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7"/>
              </a:rPr>
              <a:t>Click here to find in Phone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93161117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GB" dirty="0" err="1" smtClean="0"/>
              <a:t>Fitbit</a:t>
            </a:r>
            <a:r>
              <a:rPr lang="en-GB" dirty="0" smtClean="0"/>
              <a:t> - </a:t>
            </a:r>
            <a:r>
              <a:rPr lang="en-GB" dirty="0" err="1" smtClean="0"/>
              <a:t>Fitbit</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600438"/>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Fitness</a:t>
            </a:r>
          </a:p>
          <a:p>
            <a:endParaRPr lang="en-US" sz="1400" dirty="0" smtClean="0">
              <a:solidFill>
                <a:prstClr val="white"/>
              </a:solidFill>
            </a:endParaRPr>
          </a:p>
          <a:p>
            <a:r>
              <a:rPr lang="en-US" sz="1400" b="1" dirty="0" smtClean="0">
                <a:solidFill>
                  <a:prstClr val="white"/>
                </a:solidFill>
              </a:rPr>
              <a:t>Target Audience:</a:t>
            </a:r>
          </a:p>
          <a:p>
            <a:r>
              <a:rPr lang="en-US" sz="1400" dirty="0" smtClean="0">
                <a:solidFill>
                  <a:prstClr val="white"/>
                </a:solidFill>
              </a:rPr>
              <a:t>Consumer</a:t>
            </a:r>
          </a:p>
          <a:p>
            <a:endParaRPr lang="en-US" sz="1400" dirty="0">
              <a:solidFill>
                <a:prstClr val="white"/>
              </a:solidFill>
            </a:endParaRPr>
          </a:p>
          <a:p>
            <a:r>
              <a:rPr lang="en-US" sz="1400" b="1" dirty="0" smtClean="0">
                <a:solidFill>
                  <a:prstClr val="white"/>
                </a:solidFill>
              </a:rPr>
              <a:t>MSFT Owner / Contact:</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a:t>
            </a:r>
            <a:endParaRPr lang="en-US" sz="1400" dirty="0">
              <a:solidFill>
                <a:prstClr val="white"/>
              </a:solidFill>
            </a:endParaRPr>
          </a:p>
          <a:p>
            <a:r>
              <a:rPr lang="en-US" sz="1400" b="1" dirty="0" smtClean="0">
                <a:solidFill>
                  <a:prstClr val="white"/>
                </a:solidFill>
              </a:rPr>
              <a:t>Date Available:</a:t>
            </a:r>
          </a:p>
          <a:p>
            <a:r>
              <a:rPr lang="en-US" sz="1400" dirty="0" smtClean="0">
                <a:solidFill>
                  <a:prstClr val="white"/>
                </a:solidFill>
              </a:rPr>
              <a:t>Dec 2012</a:t>
            </a:r>
          </a:p>
          <a:p>
            <a:r>
              <a:rPr lang="en-US" sz="1400" b="1" dirty="0" smtClean="0">
                <a:solidFill>
                  <a:prstClr val="white"/>
                </a:solidFill>
              </a:rPr>
              <a:t>Regions available:</a:t>
            </a:r>
          </a:p>
          <a:p>
            <a:r>
              <a:rPr lang="en-US" sz="1400" b="1" dirty="0" smtClean="0">
                <a:solidFill>
                  <a:prstClr val="white"/>
                </a:solidFill>
              </a:rPr>
              <a:t>All</a:t>
            </a:r>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a:t>
            </a:r>
          </a:p>
          <a:p>
            <a:r>
              <a:rPr lang="en-US" sz="1400" b="1" dirty="0" smtClean="0">
                <a:solidFill>
                  <a:prstClr val="white"/>
                </a:solidFill>
              </a:rPr>
              <a:t>Is Win Phone app available?</a:t>
            </a:r>
          </a:p>
          <a:p>
            <a:r>
              <a:rPr lang="en-US" sz="1400" dirty="0" smtClean="0">
                <a:solidFill>
                  <a:prstClr val="white"/>
                </a:solidFill>
              </a:rPr>
              <a:t>N</a:t>
            </a:r>
            <a:endParaRPr lang="en-US" sz="1400" dirty="0">
              <a:solidFill>
                <a:prstClr val="white"/>
              </a:solidFill>
            </a:endParaRPr>
          </a:p>
        </p:txBody>
      </p:sp>
      <p:sp>
        <p:nvSpPr>
          <p:cNvPr id="38" name="TextBox 37"/>
          <p:cNvSpPr txBox="1"/>
          <p:nvPr/>
        </p:nvSpPr>
        <p:spPr>
          <a:xfrm>
            <a:off x="5048109" y="1654444"/>
            <a:ext cx="4462866" cy="1154162"/>
          </a:xfrm>
          <a:prstGeom prst="rect">
            <a:avLst/>
          </a:prstGeom>
          <a:noFill/>
        </p:spPr>
        <p:txBody>
          <a:bodyPr wrap="square" rtlCol="0">
            <a:spAutoFit/>
          </a:bodyPr>
          <a:lstStyle/>
          <a:p>
            <a:r>
              <a:rPr lang="en-US" b="1" dirty="0" smtClean="0">
                <a:solidFill>
                  <a:prstClr val="white"/>
                </a:solidFill>
              </a:rPr>
              <a:t>To customer value prop:</a:t>
            </a:r>
          </a:p>
          <a:p>
            <a:endParaRPr lang="en-US" sz="1100" dirty="0" smtClean="0">
              <a:solidFill>
                <a:prstClr val="white"/>
              </a:solidFill>
            </a:endParaRPr>
          </a:p>
          <a:p>
            <a:r>
              <a:rPr lang="en-US" sz="1100" b="1" i="1" dirty="0" smtClean="0">
                <a:solidFill>
                  <a:prstClr val="white"/>
                </a:solidFill>
              </a:rPr>
              <a:t>This </a:t>
            </a:r>
            <a:r>
              <a:rPr lang="en-US" sz="1100" b="1" i="1" dirty="0">
                <a:solidFill>
                  <a:prstClr val="white"/>
                </a:solidFill>
              </a:rPr>
              <a:t>app enables you to view graphs of your activity levels, sleep and weight and gives you a clear picture of your health and fitness trends.</a:t>
            </a:r>
            <a:endParaRPr lang="en-US" sz="1100" b="1" i="1" dirty="0" smtClean="0">
              <a:solidFill>
                <a:prstClr val="white"/>
              </a:solidFill>
            </a:endParaRPr>
          </a:p>
          <a:p>
            <a:endParaRPr lang="en-US" b="1"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9145" y="4128260"/>
            <a:ext cx="3566593" cy="2108704"/>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298873" y="4128260"/>
            <a:ext cx="3567206" cy="2119094"/>
          </a:xfrm>
          <a:prstGeom prst="rect">
            <a:avLst/>
          </a:prstGeom>
        </p:spPr>
      </p:pic>
      <p:pic>
        <p:nvPicPr>
          <p:cNvPr id="16386" name="Picture 2" descr="Screen sho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9214" y="4132777"/>
            <a:ext cx="3827985" cy="215355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bwMode="auto">
          <a:xfrm>
            <a:off x="6510757" y="6385952"/>
            <a:ext cx="2860602"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7"/>
              </a:rPr>
              <a:t>Click here to find in Phone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86818868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6197" y="247796"/>
            <a:ext cx="1618488" cy="910138"/>
          </a:xfrm>
          <a:prstGeom prst="rect">
            <a:avLst/>
          </a:prstGeom>
        </p:spPr>
      </p:pic>
      <p:sp>
        <p:nvSpPr>
          <p:cNvPr id="4" name="Title 3"/>
          <p:cNvSpPr>
            <a:spLocks noGrp="1"/>
          </p:cNvSpPr>
          <p:nvPr>
            <p:ph type="title"/>
          </p:nvPr>
        </p:nvSpPr>
        <p:spPr>
          <a:xfrm>
            <a:off x="539145" y="374087"/>
            <a:ext cx="10515600" cy="1325563"/>
          </a:xfrm>
        </p:spPr>
        <p:txBody>
          <a:bodyPr/>
          <a:lstStyle/>
          <a:p>
            <a:r>
              <a:rPr lang="en-US" dirty="0" smtClean="0"/>
              <a:t>Airstrip ONE</a:t>
            </a:r>
            <a:endParaRPr lang="en-GB" dirty="0"/>
          </a:p>
        </p:txBody>
      </p:sp>
      <p:sp>
        <p:nvSpPr>
          <p:cNvPr id="21" name="Rectangle 20"/>
          <p:cNvSpPr/>
          <p:nvPr/>
        </p:nvSpPr>
        <p:spPr bwMode="auto">
          <a:xfrm>
            <a:off x="516372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1200" spc="-51" dirty="0" err="1">
              <a:gradFill>
                <a:gsLst>
                  <a:gs pos="0">
                    <a:srgbClr val="FFFFFF"/>
                  </a:gs>
                  <a:gs pos="100000">
                    <a:srgbClr val="FFFFFF"/>
                  </a:gs>
                </a:gsLst>
                <a:lin ang="5400000" scaled="0"/>
              </a:gradFill>
              <a:ea typeface="Segoe UI" pitchFamily="34" charset="0"/>
              <a:cs typeface="Segoe UI" pitchFamily="34" charset="0"/>
            </a:endParaRPr>
          </a:p>
        </p:txBody>
      </p:sp>
      <p:sp>
        <p:nvSpPr>
          <p:cNvPr id="28" name="TextBox 27"/>
          <p:cNvSpPr txBox="1"/>
          <p:nvPr/>
        </p:nvSpPr>
        <p:spPr>
          <a:xfrm>
            <a:off x="7507234" y="1709826"/>
            <a:ext cx="2061107" cy="369332"/>
          </a:xfrm>
          <a:prstGeom prst="rect">
            <a:avLst/>
          </a:prstGeom>
          <a:noFill/>
        </p:spPr>
        <p:txBody>
          <a:bodyPr wrap="square" lIns="0" tIns="0" rIns="0" bIns="0" rtlCol="0">
            <a:spAutoFit/>
          </a:bodyPr>
          <a:lstStyle/>
          <a:p>
            <a:pPr defTabSz="914498">
              <a:defRPr/>
            </a:pPr>
            <a:r>
              <a:rPr lang="en-GB" sz="1200" kern="0" dirty="0">
                <a:solidFill>
                  <a:srgbClr val="FFFFFF"/>
                </a:solidFill>
              </a:rPr>
              <a:t/>
            </a:r>
            <a:br>
              <a:rPr lang="en-GB" sz="1200" kern="0" dirty="0">
                <a:solidFill>
                  <a:srgbClr val="FFFFFF"/>
                </a:solidFill>
              </a:rPr>
            </a:br>
            <a:endParaRPr lang="en-GB" sz="1200" kern="0" dirty="0">
              <a:solidFill>
                <a:srgbClr val="FFFFFF"/>
              </a:solidFill>
            </a:endParaRPr>
          </a:p>
        </p:txBody>
      </p:sp>
      <p:sp>
        <p:nvSpPr>
          <p:cNvPr id="2" name="TextBox 1"/>
          <p:cNvSpPr txBox="1"/>
          <p:nvPr/>
        </p:nvSpPr>
        <p:spPr>
          <a:xfrm>
            <a:off x="2998268" y="1699650"/>
            <a:ext cx="492507" cy="560153"/>
          </a:xfrm>
          <a:prstGeom prst="rect">
            <a:avLst/>
          </a:prstGeom>
          <a:noFill/>
        </p:spPr>
        <p:txBody>
          <a:bodyPr wrap="none" lIns="243840" tIns="195072" rIns="243840" bIns="195072" rtlCol="0">
            <a:spAutoFit/>
          </a:bodyPr>
          <a:lstStyle/>
          <a:p>
            <a:pPr>
              <a:lnSpc>
                <a:spcPct val="90000"/>
              </a:lnSpc>
              <a:spcAft>
                <a:spcPts val="800"/>
              </a:spcAft>
            </a:pPr>
            <a:endParaRPr lang="en-US" sz="1200" dirty="0">
              <a:solidFill>
                <a:prstClr val="white"/>
              </a:solidFill>
            </a:endParaRPr>
          </a:p>
        </p:txBody>
      </p:sp>
      <p:sp>
        <p:nvSpPr>
          <p:cNvPr id="29" name="Rectangle 28"/>
          <p:cNvSpPr/>
          <p:nvPr/>
        </p:nvSpPr>
        <p:spPr bwMode="auto">
          <a:xfrm>
            <a:off x="2674390" y="1675177"/>
            <a:ext cx="2426960"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1200" spc="-51" dirty="0">
              <a:gradFill>
                <a:gsLst>
                  <a:gs pos="0">
                    <a:srgbClr val="FFFFFF"/>
                  </a:gs>
                  <a:gs pos="100000">
                    <a:srgbClr val="FFFFFF"/>
                  </a:gs>
                </a:gsLst>
                <a:lin ang="5400000" scaled="0"/>
              </a:gradFill>
              <a:ea typeface="Segoe UI" pitchFamily="34" charset="0"/>
              <a:cs typeface="Segoe UI" pitchFamily="34" charset="0"/>
            </a:endParaRPr>
          </a:p>
          <a:p>
            <a:pPr algn="ctr" defTabSz="914198" fontAlgn="base">
              <a:spcBef>
                <a:spcPct val="0"/>
              </a:spcBef>
              <a:spcAft>
                <a:spcPct val="0"/>
              </a:spcAft>
            </a:pPr>
            <a:endParaRPr lang="en-GB" sz="1200" spc="-51" dirty="0">
              <a:gradFill>
                <a:gsLst>
                  <a:gs pos="0">
                    <a:srgbClr val="FFFFFF"/>
                  </a:gs>
                  <a:gs pos="100000">
                    <a:srgbClr val="FFFFFF"/>
                  </a:gs>
                </a:gsLst>
                <a:lin ang="5400000" scaled="0"/>
              </a:gradFill>
              <a:ea typeface="Segoe UI" pitchFamily="34" charset="0"/>
              <a:cs typeface="Segoe UI" pitchFamily="34" charset="0"/>
            </a:endParaRPr>
          </a:p>
          <a:p>
            <a:pPr algn="ctr" defTabSz="914198" fontAlgn="base">
              <a:spcBef>
                <a:spcPct val="0"/>
              </a:spcBef>
              <a:spcAft>
                <a:spcPct val="0"/>
              </a:spcAft>
            </a:pPr>
            <a:endParaRPr lang="en-GB" sz="1200" spc="-51" dirty="0">
              <a:gradFill>
                <a:gsLst>
                  <a:gs pos="0">
                    <a:srgbClr val="FFFFFF"/>
                  </a:gs>
                  <a:gs pos="100000">
                    <a:srgbClr val="FFFFFF"/>
                  </a:gs>
                </a:gsLst>
                <a:lin ang="5400000" scaled="0"/>
              </a:gradFill>
              <a:ea typeface="Segoe UI" pitchFamily="34" charset="0"/>
              <a:cs typeface="Segoe UI" pitchFamily="34" charset="0"/>
            </a:endParaRPr>
          </a:p>
          <a:p>
            <a:pPr algn="ctr" defTabSz="914198" fontAlgn="base">
              <a:spcBef>
                <a:spcPct val="0"/>
              </a:spcBef>
              <a:spcAft>
                <a:spcPct val="0"/>
              </a:spcAft>
            </a:pPr>
            <a:endParaRPr lang="en-GB" sz="1200" spc="-51" dirty="0">
              <a:gradFill>
                <a:gsLst>
                  <a:gs pos="0">
                    <a:srgbClr val="FFFFFF"/>
                  </a:gs>
                  <a:gs pos="100000">
                    <a:srgbClr val="FFFFFF"/>
                  </a:gs>
                </a:gsLst>
                <a:lin ang="5400000" scaled="0"/>
              </a:gradFill>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1200" spc="-51" dirty="0">
              <a:gradFill>
                <a:gsLst>
                  <a:gs pos="0">
                    <a:srgbClr val="FFFFFF"/>
                  </a:gs>
                  <a:gs pos="100000">
                    <a:srgbClr val="FFFFFF"/>
                  </a:gs>
                </a:gsLst>
                <a:lin ang="5400000" scaled="0"/>
              </a:gradFill>
              <a:ea typeface="Segoe UI" pitchFamily="34" charset="0"/>
              <a:cs typeface="Segoe UI" pitchFamily="34" charset="0"/>
            </a:endParaRPr>
          </a:p>
          <a:p>
            <a:pPr algn="ctr" defTabSz="914198" fontAlgn="base">
              <a:spcBef>
                <a:spcPct val="0"/>
              </a:spcBef>
              <a:spcAft>
                <a:spcPct val="0"/>
              </a:spcAft>
            </a:pPr>
            <a:endParaRPr lang="en-GB" sz="1200" spc="-51" dirty="0">
              <a:gradFill>
                <a:gsLst>
                  <a:gs pos="0">
                    <a:srgbClr val="FFFFFF"/>
                  </a:gs>
                  <a:gs pos="100000">
                    <a:srgbClr val="FFFFFF"/>
                  </a:gs>
                </a:gsLst>
                <a:lin ang="5400000" scaled="0"/>
              </a:gradFill>
              <a:ea typeface="Segoe UI" pitchFamily="34" charset="0"/>
              <a:cs typeface="Segoe UI" pitchFamily="34" charset="0"/>
            </a:endParaRPr>
          </a:p>
          <a:p>
            <a:pPr algn="ctr" defTabSz="914198" fontAlgn="base">
              <a:spcBef>
                <a:spcPct val="0"/>
              </a:spcBef>
              <a:spcAft>
                <a:spcPct val="0"/>
              </a:spcAft>
            </a:pPr>
            <a:endParaRPr lang="en-GB" sz="1200" spc="-51"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Box 2"/>
          <p:cNvSpPr txBox="1"/>
          <p:nvPr/>
        </p:nvSpPr>
        <p:spPr>
          <a:xfrm>
            <a:off x="539145" y="1669256"/>
            <a:ext cx="2051656" cy="2031325"/>
          </a:xfrm>
          <a:prstGeom prst="rect">
            <a:avLst/>
          </a:prstGeom>
          <a:noFill/>
        </p:spPr>
        <p:txBody>
          <a:bodyPr wrap="square" rtlCol="0">
            <a:spAutoFit/>
          </a:bodyPr>
          <a:lstStyle/>
          <a:p>
            <a:r>
              <a:rPr lang="en-US" sz="1400" b="1" dirty="0" smtClean="0">
                <a:solidFill>
                  <a:prstClr val="white"/>
                </a:solidFill>
              </a:rPr>
              <a:t>App type</a:t>
            </a:r>
            <a:r>
              <a:rPr lang="en-US" sz="1400" dirty="0" smtClean="0">
                <a:solidFill>
                  <a:prstClr val="white"/>
                </a:solidFill>
              </a:rPr>
              <a:t>: Medical Records</a:t>
            </a:r>
          </a:p>
          <a:p>
            <a:endParaRPr lang="en-US" sz="1400" dirty="0" smtClean="0">
              <a:solidFill>
                <a:prstClr val="white"/>
              </a:solidFill>
            </a:endParaRPr>
          </a:p>
          <a:p>
            <a:r>
              <a:rPr lang="en-US" sz="1400" b="1" dirty="0" smtClean="0">
                <a:solidFill>
                  <a:prstClr val="white"/>
                </a:solidFill>
              </a:rPr>
              <a:t>Target Audience: </a:t>
            </a:r>
            <a:r>
              <a:rPr lang="en-US" sz="1400" dirty="0">
                <a:solidFill>
                  <a:prstClr val="white"/>
                </a:solidFill>
              </a:rPr>
              <a:t>Health </a:t>
            </a:r>
            <a:r>
              <a:rPr lang="en-US" sz="1400" dirty="0" smtClean="0">
                <a:solidFill>
                  <a:prstClr val="white"/>
                </a:solidFill>
              </a:rPr>
              <a:t>Care (</a:t>
            </a:r>
            <a:r>
              <a:rPr lang="en-US" sz="1400" dirty="0">
                <a:solidFill>
                  <a:prstClr val="white"/>
                </a:solidFill>
              </a:rPr>
              <a:t>Cardiology)</a:t>
            </a:r>
          </a:p>
          <a:p>
            <a:endParaRPr lang="en-US" sz="1400" dirty="0" smtClean="0">
              <a:solidFill>
                <a:prstClr val="white"/>
              </a:solidFill>
            </a:endParaRPr>
          </a:p>
          <a:p>
            <a:endParaRPr lang="en-US" sz="1400" dirty="0">
              <a:solidFill>
                <a:prstClr val="white"/>
              </a:solidFill>
            </a:endParaRPr>
          </a:p>
          <a:p>
            <a:r>
              <a:rPr lang="en-US" sz="1400" b="1" dirty="0" smtClean="0">
                <a:solidFill>
                  <a:prstClr val="white"/>
                </a:solidFill>
              </a:rPr>
              <a:t>MSFT Owner / Contact:</a:t>
            </a:r>
          </a:p>
          <a:p>
            <a:r>
              <a:rPr lang="en-US" sz="1400" dirty="0">
                <a:solidFill>
                  <a:prstClr val="white"/>
                </a:solidFill>
              </a:rPr>
              <a:t>Gareth </a:t>
            </a:r>
            <a:r>
              <a:rPr lang="en-US" sz="1400" dirty="0" smtClean="0">
                <a:solidFill>
                  <a:prstClr val="white"/>
                </a:solidFill>
              </a:rPr>
              <a:t>Hall</a:t>
            </a:r>
          </a:p>
        </p:txBody>
      </p:sp>
      <p:sp>
        <p:nvSpPr>
          <p:cNvPr id="36" name="TextBox 35"/>
          <p:cNvSpPr txBox="1"/>
          <p:nvPr/>
        </p:nvSpPr>
        <p:spPr>
          <a:xfrm>
            <a:off x="2668695" y="1697561"/>
            <a:ext cx="2432655" cy="1569660"/>
          </a:xfrm>
          <a:prstGeom prst="rect">
            <a:avLst/>
          </a:prstGeom>
          <a:noFill/>
        </p:spPr>
        <p:txBody>
          <a:bodyPr wrap="square" rtlCol="0">
            <a:spAutoFit/>
          </a:bodyPr>
          <a:lstStyle/>
          <a:p>
            <a:r>
              <a:rPr lang="en-US" sz="1200" b="1" dirty="0" smtClean="0">
                <a:solidFill>
                  <a:prstClr val="white"/>
                </a:solidFill>
              </a:rPr>
              <a:t>Delivery: </a:t>
            </a:r>
            <a:r>
              <a:rPr lang="en-US" sz="1200" dirty="0" smtClean="0">
                <a:solidFill>
                  <a:prstClr val="white"/>
                </a:solidFill>
              </a:rPr>
              <a:t>Store</a:t>
            </a:r>
          </a:p>
          <a:p>
            <a:endParaRPr lang="en-US" sz="1200" dirty="0" smtClean="0">
              <a:solidFill>
                <a:prstClr val="white"/>
              </a:solidFill>
            </a:endParaRPr>
          </a:p>
          <a:p>
            <a:r>
              <a:rPr lang="en-US" sz="1200" b="1" dirty="0" smtClean="0">
                <a:solidFill>
                  <a:prstClr val="white"/>
                </a:solidFill>
              </a:rPr>
              <a:t>Date Available: </a:t>
            </a:r>
            <a:r>
              <a:rPr lang="en-US" sz="1200" dirty="0" smtClean="0">
                <a:solidFill>
                  <a:prstClr val="white"/>
                </a:solidFill>
              </a:rPr>
              <a:t>Now</a:t>
            </a:r>
          </a:p>
          <a:p>
            <a:endParaRPr lang="en-US" sz="1200" dirty="0" smtClean="0">
              <a:solidFill>
                <a:prstClr val="white"/>
              </a:solidFill>
            </a:endParaRPr>
          </a:p>
          <a:p>
            <a:r>
              <a:rPr lang="en-US" sz="1200" b="1" dirty="0" smtClean="0">
                <a:solidFill>
                  <a:prstClr val="white"/>
                </a:solidFill>
              </a:rPr>
              <a:t>Regions available: </a:t>
            </a:r>
            <a:endParaRPr lang="en-US" sz="1200" dirty="0" smtClean="0">
              <a:solidFill>
                <a:prstClr val="white"/>
              </a:solidFill>
            </a:endParaRPr>
          </a:p>
          <a:p>
            <a:endParaRPr lang="en-US" sz="1200" b="1" dirty="0">
              <a:solidFill>
                <a:prstClr val="white"/>
              </a:solidFill>
            </a:endParaRPr>
          </a:p>
          <a:p>
            <a:r>
              <a:rPr lang="en-US" sz="1200" b="1" dirty="0" smtClean="0">
                <a:solidFill>
                  <a:prstClr val="white"/>
                </a:solidFill>
              </a:rPr>
              <a:t>Currently available on iPad? </a:t>
            </a:r>
            <a:r>
              <a:rPr lang="en-US" sz="1200" dirty="0" smtClean="0">
                <a:solidFill>
                  <a:prstClr val="white"/>
                </a:solidFill>
              </a:rPr>
              <a:t>Yes</a:t>
            </a:r>
          </a:p>
          <a:p>
            <a:r>
              <a:rPr lang="en-US" sz="1200" b="1" dirty="0" smtClean="0">
                <a:solidFill>
                  <a:prstClr val="white"/>
                </a:solidFill>
              </a:rPr>
              <a:t>Is Win Phone app available?  </a:t>
            </a:r>
            <a:r>
              <a:rPr lang="en-US" sz="1200" dirty="0" smtClean="0">
                <a:solidFill>
                  <a:prstClr val="white"/>
                </a:solidFill>
              </a:rPr>
              <a:t>Yes</a:t>
            </a:r>
            <a:endParaRPr lang="en-US" sz="1200" dirty="0">
              <a:solidFill>
                <a:prstClr val="white"/>
              </a:solidFill>
            </a:endParaRPr>
          </a:p>
        </p:txBody>
      </p:sp>
      <p:sp>
        <p:nvSpPr>
          <p:cNvPr id="38" name="TextBox 37"/>
          <p:cNvSpPr txBox="1"/>
          <p:nvPr/>
        </p:nvSpPr>
        <p:spPr>
          <a:xfrm>
            <a:off x="5163719" y="1654444"/>
            <a:ext cx="4462866" cy="830997"/>
          </a:xfrm>
          <a:prstGeom prst="rect">
            <a:avLst/>
          </a:prstGeom>
          <a:noFill/>
        </p:spPr>
        <p:txBody>
          <a:bodyPr wrap="square" rtlCol="0">
            <a:spAutoFit/>
          </a:bodyPr>
          <a:lstStyle/>
          <a:p>
            <a:r>
              <a:rPr lang="en-US" sz="1200" b="1" dirty="0" smtClean="0">
                <a:solidFill>
                  <a:prstClr val="white"/>
                </a:solidFill>
              </a:rPr>
              <a:t>To customer value prop:</a:t>
            </a:r>
          </a:p>
          <a:p>
            <a:r>
              <a:rPr lang="en-US" sz="1200" i="1" dirty="0" err="1">
                <a:solidFill>
                  <a:prstClr val="white"/>
                </a:solidFill>
              </a:rPr>
              <a:t>AirStrip</a:t>
            </a:r>
            <a:r>
              <a:rPr lang="en-US" sz="1200" i="1" dirty="0">
                <a:solidFill>
                  <a:prstClr val="white"/>
                </a:solidFill>
              </a:rPr>
              <a:t> ONE is the complete enterprise solution that provides the architecture and interactive user experience that fully delivers on the promise of clinical mobility. </a:t>
            </a:r>
          </a:p>
        </p:txBody>
      </p:sp>
      <p:sp>
        <p:nvSpPr>
          <p:cNvPr id="19" name="Rectangle 18"/>
          <p:cNvSpPr/>
          <p:nvPr/>
        </p:nvSpPr>
        <p:spPr bwMode="auto">
          <a:xfrm>
            <a:off x="9688954" y="1669256"/>
            <a:ext cx="2198245" cy="227507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fontAlgn="base">
              <a:spcBef>
                <a:spcPct val="0"/>
              </a:spcBef>
              <a:spcAft>
                <a:spcPct val="0"/>
              </a:spcAft>
            </a:pPr>
            <a:r>
              <a:rPr lang="en-GB" sz="1200" b="1" dirty="0">
                <a:solidFill>
                  <a:prstClr val="white"/>
                </a:solidFill>
              </a:rPr>
              <a:t>Windows 8 features used </a:t>
            </a:r>
            <a:r>
              <a:rPr lang="en-GB" sz="1200" b="1" dirty="0" smtClean="0">
                <a:solidFill>
                  <a:prstClr val="white"/>
                </a:solidFill>
              </a:rPr>
              <a:t>(e.g. </a:t>
            </a:r>
            <a:r>
              <a:rPr lang="en-GB" sz="1200" b="1" dirty="0">
                <a:solidFill>
                  <a:prstClr val="white"/>
                </a:solidFill>
              </a:rPr>
              <a:t>share charm</a:t>
            </a:r>
            <a:r>
              <a:rPr lang="en-GB" sz="1200" b="1" dirty="0" smtClean="0">
                <a:solidFill>
                  <a:prstClr val="white"/>
                </a:solidFill>
              </a:rPr>
              <a:t>):</a:t>
            </a:r>
          </a:p>
          <a:p>
            <a:pPr fontAlgn="base">
              <a:spcBef>
                <a:spcPct val="0"/>
              </a:spcBef>
              <a:spcAft>
                <a:spcPct val="0"/>
              </a:spcAft>
            </a:pPr>
            <a:endParaRPr lang="en-GB" sz="1200" b="1" dirty="0">
              <a:solidFill>
                <a:prstClr val="white"/>
              </a:solidFill>
            </a:endParaRPr>
          </a:p>
          <a:p>
            <a:pPr marL="285750" indent="-285750" fontAlgn="base">
              <a:spcBef>
                <a:spcPct val="0"/>
              </a:spcBef>
              <a:spcAft>
                <a:spcPct val="0"/>
              </a:spcAft>
              <a:buFontTx/>
              <a:buChar char="-"/>
            </a:pPr>
            <a:r>
              <a:rPr lang="en-GB" sz="1200" dirty="0">
                <a:solidFill>
                  <a:prstClr val="white"/>
                </a:solidFill>
              </a:rPr>
              <a:t>Build for touch</a:t>
            </a:r>
          </a:p>
          <a:p>
            <a:pPr marL="285750" indent="-285750" fontAlgn="base">
              <a:spcBef>
                <a:spcPct val="0"/>
              </a:spcBef>
              <a:spcAft>
                <a:spcPct val="0"/>
              </a:spcAft>
              <a:buFontTx/>
              <a:buChar char="-"/>
            </a:pPr>
            <a:r>
              <a:rPr lang="en-GB" sz="1200" dirty="0">
                <a:solidFill>
                  <a:prstClr val="white"/>
                </a:solidFill>
              </a:rPr>
              <a:t>Cloud connected</a:t>
            </a:r>
          </a:p>
          <a:p>
            <a:pPr marL="285750" indent="-285750" fontAlgn="base">
              <a:spcBef>
                <a:spcPct val="0"/>
              </a:spcBef>
              <a:spcAft>
                <a:spcPct val="0"/>
              </a:spcAft>
              <a:buFontTx/>
              <a:buChar char="-"/>
            </a:pPr>
            <a:r>
              <a:rPr lang="en-GB" sz="1200" dirty="0">
                <a:solidFill>
                  <a:prstClr val="white"/>
                </a:solidFill>
              </a:rPr>
              <a:t>Pinch/stretch zoom</a:t>
            </a:r>
          </a:p>
          <a:p>
            <a:pPr marL="285750" indent="-285750" fontAlgn="base">
              <a:spcBef>
                <a:spcPct val="0"/>
              </a:spcBef>
              <a:spcAft>
                <a:spcPct val="0"/>
              </a:spcAft>
              <a:buFontTx/>
              <a:buChar char="-"/>
            </a:pPr>
            <a:r>
              <a:rPr lang="en-GB" sz="1200" dirty="0">
                <a:solidFill>
                  <a:prstClr val="white"/>
                </a:solidFill>
              </a:rPr>
              <a:t>Live tile updates</a:t>
            </a:r>
          </a:p>
          <a:p>
            <a:pPr marL="285750" indent="-285750" fontAlgn="base">
              <a:spcBef>
                <a:spcPct val="0"/>
              </a:spcBef>
              <a:spcAft>
                <a:spcPct val="0"/>
              </a:spcAft>
              <a:buFontTx/>
              <a:buChar char="-"/>
            </a:pPr>
            <a:r>
              <a:rPr lang="en-GB" sz="1200" dirty="0">
                <a:solidFill>
                  <a:prstClr val="white"/>
                </a:solidFill>
              </a:rPr>
              <a:t>Pin to start screen</a:t>
            </a:r>
          </a:p>
          <a:p>
            <a:pPr fontAlgn="base">
              <a:spcBef>
                <a:spcPct val="0"/>
              </a:spcBef>
              <a:spcAft>
                <a:spcPct val="0"/>
              </a:spcAft>
            </a:pPr>
            <a:endParaRPr lang="en-GB" sz="1200" b="1" dirty="0">
              <a:solidFill>
                <a:prstClr val="white"/>
              </a:solidFill>
            </a:endParaRPr>
          </a:p>
        </p:txBody>
      </p:sp>
      <p:sp>
        <p:nvSpPr>
          <p:cNvPr id="18" name="Rectangle 17">
            <a:hlinkClick r:id="rId4"/>
          </p:cNvPr>
          <p:cNvSpPr/>
          <p:nvPr/>
        </p:nvSpPr>
        <p:spPr bwMode="auto">
          <a:xfrm>
            <a:off x="8192779" y="6385952"/>
            <a:ext cx="3694420"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Click here to find in Windows Phone </a:t>
            </a: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5"/>
              </a:rPr>
              <a:t>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grpSp>
        <p:nvGrpSpPr>
          <p:cNvPr id="23" name="Group 22"/>
          <p:cNvGrpSpPr/>
          <p:nvPr/>
        </p:nvGrpSpPr>
        <p:grpSpPr>
          <a:xfrm>
            <a:off x="10028488" y="694194"/>
            <a:ext cx="1537819" cy="617821"/>
            <a:chOff x="4804364" y="1898312"/>
            <a:chExt cx="1537819" cy="617821"/>
          </a:xfrm>
          <a:solidFill>
            <a:schemeClr val="accent1"/>
          </a:solidFill>
        </p:grpSpPr>
        <p:sp>
          <p:nvSpPr>
            <p:cNvPr id="24" name="Rectangle 23"/>
            <p:cNvSpPr/>
            <p:nvPr/>
          </p:nvSpPr>
          <p:spPr bwMode="auto">
            <a:xfrm>
              <a:off x="4808190" y="2137568"/>
              <a:ext cx="1533993" cy="378565"/>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spAutoFit/>
            </a:bodyPr>
            <a:lstStyle/>
            <a:p>
              <a:pPr defTabSz="913852" fontAlgn="base">
                <a:lnSpc>
                  <a:spcPct val="90000"/>
                </a:lnSpc>
                <a:spcBef>
                  <a:spcPct val="0"/>
                </a:spcBef>
                <a:spcAft>
                  <a:spcPct val="0"/>
                </a:spcAft>
              </a:pPr>
              <a:r>
                <a:rPr lang="en-US" sz="1400" dirty="0" smtClean="0">
                  <a:solidFill>
                    <a:prstClr val="white"/>
                  </a:solidFill>
                </a:rPr>
                <a:t>Airstrip ONE</a:t>
              </a:r>
              <a:endParaRPr lang="en-US" sz="1400" dirty="0">
                <a:solidFill>
                  <a:prstClr val="white"/>
                </a:solidFill>
              </a:endParaRPr>
            </a:p>
          </p:txBody>
        </p:sp>
        <p:sp>
          <p:nvSpPr>
            <p:cNvPr id="25" name="Right Triangle 24"/>
            <p:cNvSpPr/>
            <p:nvPr/>
          </p:nvSpPr>
          <p:spPr bwMode="auto">
            <a:xfrm flipH="1">
              <a:off x="4804364" y="1898312"/>
              <a:ext cx="257709" cy="240867"/>
            </a:xfrm>
            <a:prstGeom prst="rtTriangl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852" fontAlgn="base">
                <a:lnSpc>
                  <a:spcPct val="90000"/>
                </a:lnSpc>
                <a:spcBef>
                  <a:spcPct val="0"/>
                </a:spcBef>
                <a:spcAft>
                  <a:spcPct val="0"/>
                </a:spcAft>
              </a:pPr>
              <a:endParaRPr lang="en-US" sz="1600" dirty="0" err="1">
                <a:gradFill>
                  <a:gsLst>
                    <a:gs pos="1250">
                      <a:srgbClr val="FFFFFF"/>
                    </a:gs>
                    <a:gs pos="10417">
                      <a:srgbClr val="FFFFFF"/>
                    </a:gs>
                  </a:gsLst>
                  <a:lin ang="5400000" scaled="0"/>
                </a:gradFill>
              </a:endParaRPr>
            </a:p>
          </p:txBody>
        </p:sp>
      </p:grpSp>
      <p:sp>
        <p:nvSpPr>
          <p:cNvPr id="27" name="Rectangle 26">
            <a:hlinkClick r:id="rId4"/>
          </p:cNvPr>
          <p:cNvSpPr/>
          <p:nvPr/>
        </p:nvSpPr>
        <p:spPr bwMode="auto">
          <a:xfrm>
            <a:off x="4953315" y="6378179"/>
            <a:ext cx="3088657"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Click here to find in Windows </a:t>
            </a: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6"/>
              </a:rPr>
              <a:t>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1" name="Rectangle 30">
            <a:hlinkClick r:id="rId4"/>
          </p:cNvPr>
          <p:cNvSpPr/>
          <p:nvPr/>
        </p:nvSpPr>
        <p:spPr bwMode="auto">
          <a:xfrm>
            <a:off x="3032047" y="6393295"/>
            <a:ext cx="1770461"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Click here for </a:t>
            </a: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7"/>
              </a:rPr>
              <a:t>Script</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145" y="4138105"/>
            <a:ext cx="3657600" cy="2056809"/>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84372" y="4138105"/>
            <a:ext cx="3657600" cy="2056809"/>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29599" y="4138105"/>
            <a:ext cx="3657600" cy="2056809"/>
          </a:xfrm>
          <a:prstGeom prst="rect">
            <a:avLst/>
          </a:prstGeom>
        </p:spPr>
      </p:pic>
    </p:spTree>
    <p:extLst>
      <p:ext uri="{BB962C8B-B14F-4D97-AF65-F5344CB8AC3E}">
        <p14:creationId xmlns:p14="http://schemas.microsoft.com/office/powerpoint/2010/main" val="426282075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4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9" grpId="0" animBg="1"/>
      <p:bldP spid="18" grpId="0" animBg="1"/>
      <p:bldP spid="27" grpId="0"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US" dirty="0"/>
              <a:t>3chillies </a:t>
            </a:r>
            <a:r>
              <a:rPr lang="en-US" dirty="0" smtClean="0"/>
              <a:t>- </a:t>
            </a:r>
            <a:r>
              <a:rPr lang="en-GB" dirty="0" smtClean="0"/>
              <a:t>Health Choices</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815882"/>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Consumer </a:t>
            </a:r>
            <a:r>
              <a:rPr lang="en-US" sz="1400" dirty="0" smtClean="0">
                <a:solidFill>
                  <a:prstClr val="white"/>
                </a:solidFill>
              </a:rPr>
              <a:t>Health</a:t>
            </a:r>
          </a:p>
          <a:p>
            <a:endParaRPr lang="en-US" sz="1400" dirty="0" smtClean="0">
              <a:solidFill>
                <a:prstClr val="white"/>
              </a:solidFill>
            </a:endParaRPr>
          </a:p>
          <a:p>
            <a:r>
              <a:rPr lang="en-US" sz="1400" b="1" dirty="0" smtClean="0">
                <a:solidFill>
                  <a:prstClr val="white"/>
                </a:solidFill>
              </a:rPr>
              <a:t>Target Audience:</a:t>
            </a:r>
          </a:p>
          <a:p>
            <a:r>
              <a:rPr lang="en-US" sz="1400" dirty="0" smtClean="0">
                <a:solidFill>
                  <a:prstClr val="white"/>
                </a:solidFill>
              </a:rPr>
              <a:t>Consumer</a:t>
            </a:r>
          </a:p>
          <a:p>
            <a:endParaRPr lang="en-US" sz="1400" dirty="0">
              <a:solidFill>
                <a:prstClr val="white"/>
              </a:solidFill>
            </a:endParaRPr>
          </a:p>
          <a:p>
            <a:r>
              <a:rPr lang="en-US" sz="1400" b="1" dirty="0" smtClean="0">
                <a:solidFill>
                  <a:prstClr val="white"/>
                </a:solidFill>
              </a:rPr>
              <a:t>MSFT Owner / Contact:</a:t>
            </a:r>
          </a:p>
          <a:p>
            <a:r>
              <a:rPr lang="en-US" sz="1400" dirty="0" smtClean="0">
                <a:solidFill>
                  <a:prstClr val="white"/>
                </a:solidFill>
              </a:rPr>
              <a:t>Carlos Gomes</a:t>
            </a:r>
          </a:p>
        </p:txBody>
      </p:sp>
      <p:sp>
        <p:nvSpPr>
          <p:cNvPr id="36" name="TextBox 35"/>
          <p:cNvSpPr txBox="1"/>
          <p:nvPr/>
        </p:nvSpPr>
        <p:spPr>
          <a:xfrm>
            <a:off x="2742265" y="1697561"/>
            <a:ext cx="2285331" cy="2154436"/>
          </a:xfrm>
          <a:prstGeom prst="rect">
            <a:avLst/>
          </a:prstGeom>
          <a:noFill/>
        </p:spPr>
        <p:txBody>
          <a:bodyPr wrap="square" rtlCol="0">
            <a:spAutoFit/>
          </a:bodyPr>
          <a:lstStyle/>
          <a:p>
            <a:r>
              <a:rPr lang="en-US" sz="1200" b="1" dirty="0" smtClean="0">
                <a:solidFill>
                  <a:prstClr val="white"/>
                </a:solidFill>
              </a:rPr>
              <a:t>Delivery:</a:t>
            </a:r>
          </a:p>
          <a:p>
            <a:r>
              <a:rPr lang="en-US" sz="1200" dirty="0" smtClean="0">
                <a:solidFill>
                  <a:prstClr val="white"/>
                </a:solidFill>
              </a:rPr>
              <a:t>Store</a:t>
            </a:r>
            <a:endParaRPr lang="en-US" sz="1200" dirty="0">
              <a:solidFill>
                <a:prstClr val="white"/>
              </a:solidFill>
            </a:endParaRPr>
          </a:p>
          <a:p>
            <a:r>
              <a:rPr lang="en-US" sz="1200" b="1" dirty="0" smtClean="0">
                <a:solidFill>
                  <a:prstClr val="white"/>
                </a:solidFill>
              </a:rPr>
              <a:t>Date Available:</a:t>
            </a:r>
          </a:p>
          <a:p>
            <a:r>
              <a:rPr lang="en-US" sz="1200" dirty="0" smtClean="0">
                <a:solidFill>
                  <a:prstClr val="white"/>
                </a:solidFill>
              </a:rPr>
              <a:t>10/26</a:t>
            </a:r>
          </a:p>
          <a:p>
            <a:r>
              <a:rPr lang="en-US" sz="1200" b="1" dirty="0" smtClean="0">
                <a:solidFill>
                  <a:prstClr val="white"/>
                </a:solidFill>
              </a:rPr>
              <a:t>Regions available:</a:t>
            </a:r>
          </a:p>
          <a:p>
            <a:r>
              <a:rPr lang="en-US" sz="1200" dirty="0" smtClean="0">
                <a:solidFill>
                  <a:prstClr val="white"/>
                </a:solidFill>
              </a:rPr>
              <a:t>UK Only (will be in internal demo WW </a:t>
            </a:r>
            <a:r>
              <a:rPr lang="en-US" sz="1200" dirty="0" err="1" smtClean="0">
                <a:solidFill>
                  <a:prstClr val="white"/>
                </a:solidFill>
              </a:rPr>
              <a:t>corp</a:t>
            </a:r>
            <a:r>
              <a:rPr lang="en-US" sz="1200" dirty="0" smtClean="0">
                <a:solidFill>
                  <a:prstClr val="white"/>
                </a:solidFill>
              </a:rPr>
              <a:t> app store soon )</a:t>
            </a:r>
            <a:endParaRPr lang="en-US" sz="1200" dirty="0">
              <a:solidFill>
                <a:prstClr val="white"/>
              </a:solidFill>
            </a:endParaRPr>
          </a:p>
          <a:p>
            <a:r>
              <a:rPr lang="en-US" sz="1200" b="1" dirty="0" smtClean="0">
                <a:solidFill>
                  <a:prstClr val="white"/>
                </a:solidFill>
              </a:rPr>
              <a:t>Currently available on iPad?</a:t>
            </a:r>
          </a:p>
          <a:p>
            <a:r>
              <a:rPr lang="en-US" sz="1200" dirty="0" smtClean="0">
                <a:solidFill>
                  <a:prstClr val="white"/>
                </a:solidFill>
              </a:rPr>
              <a:t>Y</a:t>
            </a:r>
          </a:p>
          <a:p>
            <a:r>
              <a:rPr lang="en-US" sz="1100" b="1" dirty="0" smtClean="0">
                <a:solidFill>
                  <a:prstClr val="white"/>
                </a:solidFill>
              </a:rPr>
              <a:t>Is Win Phone app available?</a:t>
            </a:r>
          </a:p>
          <a:p>
            <a:r>
              <a:rPr lang="en-US" sz="1200" dirty="0" smtClean="0">
                <a:solidFill>
                  <a:prstClr val="white"/>
                </a:solidFill>
              </a:rPr>
              <a:t>Y</a:t>
            </a:r>
            <a:endParaRPr lang="en-US" sz="1200" dirty="0">
              <a:solidFill>
                <a:prstClr val="white"/>
              </a:solidFill>
            </a:endParaRPr>
          </a:p>
        </p:txBody>
      </p:sp>
      <p:sp>
        <p:nvSpPr>
          <p:cNvPr id="38" name="TextBox 37"/>
          <p:cNvSpPr txBox="1"/>
          <p:nvPr/>
        </p:nvSpPr>
        <p:spPr>
          <a:xfrm>
            <a:off x="5048109" y="1654444"/>
            <a:ext cx="4462866" cy="1738938"/>
          </a:xfrm>
          <a:prstGeom prst="rect">
            <a:avLst/>
          </a:prstGeom>
          <a:noFill/>
        </p:spPr>
        <p:txBody>
          <a:bodyPr wrap="square" rtlCol="0">
            <a:spAutoFit/>
          </a:bodyPr>
          <a:lstStyle/>
          <a:p>
            <a:r>
              <a:rPr lang="en-US" b="1" dirty="0" smtClean="0">
                <a:solidFill>
                  <a:prstClr val="white"/>
                </a:solidFill>
              </a:rPr>
              <a:t>To customer value prop:</a:t>
            </a:r>
          </a:p>
          <a:p>
            <a:endParaRPr lang="en-US" sz="1200" b="1" i="1" dirty="0">
              <a:solidFill>
                <a:prstClr val="white"/>
              </a:solidFill>
            </a:endParaRPr>
          </a:p>
          <a:p>
            <a:r>
              <a:rPr lang="en-US" sz="1100" b="1" i="1" dirty="0" smtClean="0">
                <a:solidFill>
                  <a:prstClr val="white"/>
                </a:solidFill>
              </a:rPr>
              <a:t>Information </a:t>
            </a:r>
            <a:r>
              <a:rPr lang="en-US" sz="1100" b="1" i="1" dirty="0">
                <a:solidFill>
                  <a:prstClr val="white"/>
                </a:solidFill>
              </a:rPr>
              <a:t>about NHS services in England and health information </a:t>
            </a:r>
            <a:r>
              <a:rPr lang="en-US" sz="1100" b="1" i="1" dirty="0" smtClean="0">
                <a:solidFill>
                  <a:prstClr val="white"/>
                </a:solidFill>
              </a:rPr>
              <a:t>at your </a:t>
            </a:r>
            <a:r>
              <a:rPr lang="en-US" sz="1100" b="1" i="1" dirty="0">
                <a:solidFill>
                  <a:prstClr val="white"/>
                </a:solidFill>
              </a:rPr>
              <a:t>fingertips. </a:t>
            </a:r>
            <a:endParaRPr lang="en-US" sz="1100" b="1" i="1" dirty="0" smtClean="0">
              <a:solidFill>
                <a:prstClr val="white"/>
              </a:solidFill>
            </a:endParaRPr>
          </a:p>
          <a:p>
            <a:endParaRPr lang="en-US" sz="1100" dirty="0">
              <a:solidFill>
                <a:prstClr val="white"/>
              </a:solidFill>
            </a:endParaRPr>
          </a:p>
          <a:p>
            <a:r>
              <a:rPr lang="en-US" sz="1100" dirty="0" smtClean="0">
                <a:solidFill>
                  <a:prstClr val="white"/>
                </a:solidFill>
              </a:rPr>
              <a:t>This </a:t>
            </a:r>
            <a:r>
              <a:rPr lang="en-US" sz="1100" dirty="0">
                <a:solidFill>
                  <a:prstClr val="white"/>
                </a:solidFill>
              </a:rPr>
              <a:t>App has been developed in collaboration with NHS Choices who supply all NHS service details and condition / treatment information. Integration with Microsoft® HealthVault® adds the ability to save condition and NHS service information against a secure personal account</a:t>
            </a:r>
            <a:r>
              <a:rPr lang="en-US" sz="1100" dirty="0" smtClean="0">
                <a:solidFill>
                  <a:prstClr val="white"/>
                </a:solidFill>
              </a:rPr>
              <a:t>.</a:t>
            </a: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7410" name="Picture 2" descr="Ciplun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145" y="4208991"/>
            <a:ext cx="3621889" cy="203761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Ciplun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9205" y="4208990"/>
            <a:ext cx="3641602" cy="2048701"/>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Ciplun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18979" y="4208990"/>
            <a:ext cx="3614737" cy="2033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04604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US" dirty="0" err="1"/>
              <a:t>Hospitaly</a:t>
            </a:r>
            <a:r>
              <a:rPr lang="en-US" dirty="0"/>
              <a:t> </a:t>
            </a:r>
            <a:r>
              <a:rPr lang="en-US" dirty="0" err="1" smtClean="0"/>
              <a:t>Kft</a:t>
            </a:r>
            <a:r>
              <a:rPr lang="en-US" dirty="0" smtClean="0"/>
              <a:t> - </a:t>
            </a:r>
            <a:r>
              <a:rPr lang="en-GB" dirty="0" err="1" smtClean="0"/>
              <a:t>iKorlap</a:t>
            </a:r>
            <a:r>
              <a:rPr lang="en-GB" dirty="0" smtClean="0"/>
              <a:t> (Hungary)</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600438"/>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Reference</a:t>
            </a:r>
          </a:p>
          <a:p>
            <a:endParaRPr lang="en-US" sz="1400" dirty="0">
              <a:solidFill>
                <a:prstClr val="white"/>
              </a:solidFill>
            </a:endParaRPr>
          </a:p>
          <a:p>
            <a:r>
              <a:rPr lang="en-US" sz="1400" b="1" dirty="0" smtClean="0">
                <a:solidFill>
                  <a:prstClr val="white"/>
                </a:solidFill>
              </a:rPr>
              <a:t>Target Audience:</a:t>
            </a:r>
          </a:p>
          <a:p>
            <a:r>
              <a:rPr lang="en-US" sz="1400" dirty="0" smtClean="0">
                <a:solidFill>
                  <a:prstClr val="white"/>
                </a:solidFill>
              </a:rPr>
              <a:t>Patient</a:t>
            </a:r>
          </a:p>
          <a:p>
            <a:endParaRPr lang="en-US" sz="1400" dirty="0">
              <a:solidFill>
                <a:prstClr val="white"/>
              </a:solidFill>
            </a:endParaRPr>
          </a:p>
          <a:p>
            <a:r>
              <a:rPr lang="en-US" sz="1400" b="1" dirty="0" smtClean="0">
                <a:solidFill>
                  <a:prstClr val="white"/>
                </a:solidFill>
              </a:rPr>
              <a:t>MSFT Owner / Contact:</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a:t>
            </a:r>
            <a:endParaRPr lang="en-US" sz="1400" dirty="0">
              <a:solidFill>
                <a:prstClr val="white"/>
              </a:solidFill>
            </a:endParaRPr>
          </a:p>
          <a:p>
            <a:r>
              <a:rPr lang="en-US" sz="1400" b="1" dirty="0" smtClean="0">
                <a:solidFill>
                  <a:prstClr val="white"/>
                </a:solidFill>
              </a:rPr>
              <a:t>Date Available:</a:t>
            </a:r>
          </a:p>
          <a:p>
            <a:r>
              <a:rPr lang="en-US" sz="1400" dirty="0" smtClean="0">
                <a:solidFill>
                  <a:prstClr val="white"/>
                </a:solidFill>
              </a:rPr>
              <a:t>2012</a:t>
            </a:r>
          </a:p>
          <a:p>
            <a:r>
              <a:rPr lang="en-US" sz="1400" b="1" dirty="0" smtClean="0">
                <a:solidFill>
                  <a:prstClr val="white"/>
                </a:solidFill>
              </a:rPr>
              <a:t>Regions available:</a:t>
            </a:r>
          </a:p>
          <a:p>
            <a:r>
              <a:rPr lang="en-US" sz="1400" b="1" dirty="0" smtClean="0">
                <a:solidFill>
                  <a:prstClr val="white"/>
                </a:solidFill>
              </a:rPr>
              <a:t>Hungary</a:t>
            </a:r>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Y/N</a:t>
            </a:r>
          </a:p>
          <a:p>
            <a:r>
              <a:rPr lang="en-US" sz="1400" b="1" dirty="0" smtClean="0">
                <a:solidFill>
                  <a:prstClr val="white"/>
                </a:solidFill>
              </a:rPr>
              <a:t>Is Win Phone app available?</a:t>
            </a:r>
          </a:p>
          <a:p>
            <a:r>
              <a:rPr lang="en-US" sz="1400" dirty="0" smtClean="0">
                <a:solidFill>
                  <a:prstClr val="white"/>
                </a:solidFill>
              </a:rPr>
              <a:t>Y/N</a:t>
            </a:r>
            <a:endParaRPr lang="en-US" sz="1400" dirty="0">
              <a:solidFill>
                <a:prstClr val="white"/>
              </a:solidFill>
            </a:endParaRPr>
          </a:p>
        </p:txBody>
      </p:sp>
      <p:sp>
        <p:nvSpPr>
          <p:cNvPr id="38" name="TextBox 37"/>
          <p:cNvSpPr txBox="1"/>
          <p:nvPr/>
        </p:nvSpPr>
        <p:spPr>
          <a:xfrm>
            <a:off x="5048109" y="1654444"/>
            <a:ext cx="4462866" cy="2062103"/>
          </a:xfrm>
          <a:prstGeom prst="rect">
            <a:avLst/>
          </a:prstGeom>
          <a:noFill/>
        </p:spPr>
        <p:txBody>
          <a:bodyPr wrap="square" rtlCol="0">
            <a:spAutoFit/>
          </a:bodyPr>
          <a:lstStyle/>
          <a:p>
            <a:r>
              <a:rPr lang="en-US" b="1" dirty="0" smtClean="0">
                <a:solidFill>
                  <a:prstClr val="white"/>
                </a:solidFill>
              </a:rPr>
              <a:t>To customer value prop:</a:t>
            </a:r>
          </a:p>
          <a:p>
            <a:endParaRPr lang="en-US" sz="1100" dirty="0" smtClean="0">
              <a:solidFill>
                <a:prstClr val="white"/>
              </a:solidFill>
            </a:endParaRPr>
          </a:p>
          <a:p>
            <a:r>
              <a:rPr lang="en-US" sz="1100" b="1" i="1" dirty="0" smtClean="0">
                <a:solidFill>
                  <a:prstClr val="white"/>
                </a:solidFill>
              </a:rPr>
              <a:t>View your medical information online.</a:t>
            </a:r>
          </a:p>
          <a:p>
            <a:endParaRPr lang="en-US" sz="1100" b="1" i="1" dirty="0">
              <a:solidFill>
                <a:prstClr val="white"/>
              </a:solidFill>
            </a:endParaRPr>
          </a:p>
          <a:p>
            <a:r>
              <a:rPr lang="en-US" sz="1100" dirty="0" smtClean="0">
                <a:solidFill>
                  <a:prstClr val="white"/>
                </a:solidFill>
              </a:rPr>
              <a:t>A </a:t>
            </a:r>
            <a:r>
              <a:rPr lang="en-US" sz="1100" dirty="0" err="1">
                <a:solidFill>
                  <a:prstClr val="white"/>
                </a:solidFill>
              </a:rPr>
              <a:t>háziorvosnak</a:t>
            </a:r>
            <a:r>
              <a:rPr lang="en-US" sz="1100" dirty="0">
                <a:solidFill>
                  <a:prstClr val="white"/>
                </a:solidFill>
              </a:rPr>
              <a:t> </a:t>
            </a:r>
            <a:r>
              <a:rPr lang="en-US" sz="1100" dirty="0" err="1">
                <a:solidFill>
                  <a:prstClr val="white"/>
                </a:solidFill>
              </a:rPr>
              <a:t>lehetősége</a:t>
            </a:r>
            <a:r>
              <a:rPr lang="en-US" sz="1100" dirty="0">
                <a:solidFill>
                  <a:prstClr val="white"/>
                </a:solidFill>
              </a:rPr>
              <a:t> van </a:t>
            </a:r>
            <a:r>
              <a:rPr lang="en-US" sz="1100" dirty="0" err="1">
                <a:solidFill>
                  <a:prstClr val="white"/>
                </a:solidFill>
              </a:rPr>
              <a:t>áttekinteni</a:t>
            </a:r>
            <a:r>
              <a:rPr lang="en-US" sz="1100" dirty="0">
                <a:solidFill>
                  <a:prstClr val="white"/>
                </a:solidFill>
              </a:rPr>
              <a:t> </a:t>
            </a:r>
            <a:r>
              <a:rPr lang="en-US" sz="1100" dirty="0" err="1">
                <a:solidFill>
                  <a:prstClr val="white"/>
                </a:solidFill>
              </a:rPr>
              <a:t>páciense</a:t>
            </a:r>
            <a:r>
              <a:rPr lang="en-US" sz="1100" dirty="0">
                <a:solidFill>
                  <a:prstClr val="white"/>
                </a:solidFill>
              </a:rPr>
              <a:t> </a:t>
            </a:r>
            <a:r>
              <a:rPr lang="en-US" sz="1100" dirty="0" err="1">
                <a:solidFill>
                  <a:prstClr val="white"/>
                </a:solidFill>
              </a:rPr>
              <a:t>kórtörténetét</a:t>
            </a:r>
            <a:r>
              <a:rPr lang="en-US" sz="1100" dirty="0">
                <a:solidFill>
                  <a:prstClr val="white"/>
                </a:solidFill>
              </a:rPr>
              <a:t>, a </a:t>
            </a:r>
            <a:r>
              <a:rPr lang="en-US" sz="1100" dirty="0" err="1">
                <a:solidFill>
                  <a:prstClr val="white"/>
                </a:solidFill>
              </a:rPr>
              <a:t>közfinanszírozásban</a:t>
            </a:r>
            <a:r>
              <a:rPr lang="en-US" sz="1100" dirty="0">
                <a:solidFill>
                  <a:prstClr val="white"/>
                </a:solidFill>
              </a:rPr>
              <a:t> </a:t>
            </a:r>
            <a:r>
              <a:rPr lang="en-US" sz="1100" dirty="0" err="1">
                <a:solidFill>
                  <a:prstClr val="white"/>
                </a:solidFill>
              </a:rPr>
              <a:t>hozzárendelt</a:t>
            </a:r>
            <a:r>
              <a:rPr lang="en-US" sz="1100" dirty="0">
                <a:solidFill>
                  <a:prstClr val="white"/>
                </a:solidFill>
              </a:rPr>
              <a:t> </a:t>
            </a:r>
            <a:r>
              <a:rPr lang="en-US" sz="1100" dirty="0" err="1">
                <a:solidFill>
                  <a:prstClr val="white"/>
                </a:solidFill>
              </a:rPr>
              <a:t>ellátási</a:t>
            </a:r>
            <a:r>
              <a:rPr lang="en-US" sz="1100" dirty="0">
                <a:solidFill>
                  <a:prstClr val="white"/>
                </a:solidFill>
              </a:rPr>
              <a:t> </a:t>
            </a:r>
            <a:r>
              <a:rPr lang="en-US" sz="1100" dirty="0" err="1">
                <a:solidFill>
                  <a:prstClr val="white"/>
                </a:solidFill>
              </a:rPr>
              <a:t>eseményeket</a:t>
            </a:r>
            <a:r>
              <a:rPr lang="en-US" sz="1100" dirty="0">
                <a:solidFill>
                  <a:prstClr val="white"/>
                </a:solidFill>
              </a:rPr>
              <a:t>, </a:t>
            </a:r>
            <a:r>
              <a:rPr lang="en-US" sz="1100" dirty="0" err="1">
                <a:solidFill>
                  <a:prstClr val="white"/>
                </a:solidFill>
              </a:rPr>
              <a:t>valamint</a:t>
            </a:r>
            <a:r>
              <a:rPr lang="en-US" sz="1100" dirty="0">
                <a:solidFill>
                  <a:prstClr val="white"/>
                </a:solidFill>
              </a:rPr>
              <a:t> a </a:t>
            </a:r>
            <a:r>
              <a:rPr lang="en-US" sz="1100" dirty="0" err="1">
                <a:solidFill>
                  <a:prstClr val="white"/>
                </a:solidFill>
              </a:rPr>
              <a:t>beváltott</a:t>
            </a:r>
            <a:r>
              <a:rPr lang="en-US" sz="1100" dirty="0">
                <a:solidFill>
                  <a:prstClr val="white"/>
                </a:solidFill>
              </a:rPr>
              <a:t> </a:t>
            </a:r>
            <a:r>
              <a:rPr lang="en-US" sz="1100" dirty="0" err="1" smtClean="0">
                <a:solidFill>
                  <a:prstClr val="white"/>
                </a:solidFill>
              </a:rPr>
              <a:t>recepteket</a:t>
            </a:r>
            <a:endParaRPr lang="en-US" sz="1100" dirty="0" smtClean="0">
              <a:solidFill>
                <a:prstClr val="white"/>
              </a:solidFill>
            </a:endParaRPr>
          </a:p>
          <a:p>
            <a:endParaRPr lang="en-US" sz="1100" dirty="0">
              <a:solidFill>
                <a:prstClr val="white"/>
              </a:solidFill>
            </a:endParaRPr>
          </a:p>
          <a:p>
            <a:r>
              <a:rPr lang="en-US" sz="1100" dirty="0" err="1">
                <a:solidFill>
                  <a:prstClr val="white"/>
                </a:solidFill>
              </a:rPr>
              <a:t>Előzetes</a:t>
            </a:r>
            <a:r>
              <a:rPr lang="en-US" sz="1100" dirty="0">
                <a:solidFill>
                  <a:prstClr val="white"/>
                </a:solidFill>
              </a:rPr>
              <a:t> </a:t>
            </a:r>
            <a:r>
              <a:rPr lang="en-US" sz="1100" dirty="0" err="1">
                <a:solidFill>
                  <a:prstClr val="white"/>
                </a:solidFill>
              </a:rPr>
              <a:t>rövid</a:t>
            </a:r>
            <a:r>
              <a:rPr lang="en-US" sz="1100" dirty="0">
                <a:solidFill>
                  <a:prstClr val="white"/>
                </a:solidFill>
              </a:rPr>
              <a:t> </a:t>
            </a:r>
            <a:r>
              <a:rPr lang="en-US" sz="1100" dirty="0" err="1">
                <a:solidFill>
                  <a:prstClr val="white"/>
                </a:solidFill>
              </a:rPr>
              <a:t>regisztráció</a:t>
            </a:r>
            <a:r>
              <a:rPr lang="en-US" sz="1100" dirty="0">
                <a:solidFill>
                  <a:prstClr val="white"/>
                </a:solidFill>
              </a:rPr>
              <a:t> </a:t>
            </a:r>
            <a:r>
              <a:rPr lang="en-US" sz="1100" dirty="0" err="1">
                <a:solidFill>
                  <a:prstClr val="white"/>
                </a:solidFill>
              </a:rPr>
              <a:t>után</a:t>
            </a:r>
            <a:r>
              <a:rPr lang="en-US" sz="1100" dirty="0">
                <a:solidFill>
                  <a:prstClr val="white"/>
                </a:solidFill>
              </a:rPr>
              <a:t> a </a:t>
            </a:r>
            <a:r>
              <a:rPr lang="en-US" sz="1100" dirty="0" err="1">
                <a:solidFill>
                  <a:prstClr val="white"/>
                </a:solidFill>
              </a:rPr>
              <a:t>háziorvosnak</a:t>
            </a:r>
            <a:r>
              <a:rPr lang="en-US" sz="1100" dirty="0">
                <a:solidFill>
                  <a:prstClr val="white"/>
                </a:solidFill>
              </a:rPr>
              <a:t> </a:t>
            </a:r>
            <a:r>
              <a:rPr lang="en-US" sz="1100" dirty="0" err="1">
                <a:solidFill>
                  <a:prstClr val="white"/>
                </a:solidFill>
              </a:rPr>
              <a:t>azonnal</a:t>
            </a:r>
            <a:r>
              <a:rPr lang="en-US" sz="1100" dirty="0">
                <a:solidFill>
                  <a:prstClr val="white"/>
                </a:solidFill>
              </a:rPr>
              <a:t> </a:t>
            </a:r>
            <a:r>
              <a:rPr lang="en-US" sz="1100" dirty="0" err="1">
                <a:solidFill>
                  <a:prstClr val="white"/>
                </a:solidFill>
              </a:rPr>
              <a:t>rendelkezésére</a:t>
            </a:r>
            <a:r>
              <a:rPr lang="en-US" sz="1100" dirty="0">
                <a:solidFill>
                  <a:prstClr val="white"/>
                </a:solidFill>
              </a:rPr>
              <a:t> </a:t>
            </a:r>
            <a:r>
              <a:rPr lang="en-US" sz="1100" dirty="0" err="1">
                <a:solidFill>
                  <a:prstClr val="white"/>
                </a:solidFill>
              </a:rPr>
              <a:t>áll</a:t>
            </a:r>
            <a:endParaRPr lang="en-US" sz="1100" dirty="0">
              <a:solidFill>
                <a:prstClr val="white"/>
              </a:solidFill>
            </a:endParaRPr>
          </a:p>
          <a:p>
            <a:r>
              <a:rPr lang="en-US" sz="1100" dirty="0">
                <a:solidFill>
                  <a:prstClr val="white"/>
                </a:solidFill>
              </a:rPr>
              <a:t>A </a:t>
            </a:r>
            <a:r>
              <a:rPr lang="en-US" sz="1100" dirty="0" err="1">
                <a:solidFill>
                  <a:prstClr val="white"/>
                </a:solidFill>
              </a:rPr>
              <a:t>pontos</a:t>
            </a:r>
            <a:r>
              <a:rPr lang="en-US" sz="1100" dirty="0">
                <a:solidFill>
                  <a:prstClr val="white"/>
                </a:solidFill>
              </a:rPr>
              <a:t> </a:t>
            </a:r>
            <a:r>
              <a:rPr lang="en-US" sz="1100" dirty="0" err="1">
                <a:solidFill>
                  <a:prstClr val="white"/>
                </a:solidFill>
              </a:rPr>
              <a:t>és</a:t>
            </a:r>
            <a:r>
              <a:rPr lang="en-US" sz="1100" dirty="0">
                <a:solidFill>
                  <a:prstClr val="white"/>
                </a:solidFill>
              </a:rPr>
              <a:t> </a:t>
            </a:r>
            <a:r>
              <a:rPr lang="en-US" sz="1100" dirty="0" err="1">
                <a:solidFill>
                  <a:prstClr val="white"/>
                </a:solidFill>
              </a:rPr>
              <a:t>megbízható</a:t>
            </a:r>
            <a:r>
              <a:rPr lang="en-US" sz="1100" dirty="0">
                <a:solidFill>
                  <a:prstClr val="white"/>
                </a:solidFill>
              </a:rPr>
              <a:t> </a:t>
            </a:r>
            <a:r>
              <a:rPr lang="en-US" sz="1100" dirty="0" err="1">
                <a:solidFill>
                  <a:prstClr val="white"/>
                </a:solidFill>
              </a:rPr>
              <a:t>kórkép</a:t>
            </a:r>
            <a:r>
              <a:rPr lang="en-US" sz="1100" dirty="0">
                <a:solidFill>
                  <a:prstClr val="white"/>
                </a:solidFill>
              </a:rPr>
              <a:t> </a:t>
            </a:r>
            <a:r>
              <a:rPr lang="en-US" sz="1100" dirty="0" err="1">
                <a:solidFill>
                  <a:prstClr val="white"/>
                </a:solidFill>
              </a:rPr>
              <a:t>révén</a:t>
            </a:r>
            <a:r>
              <a:rPr lang="en-US" sz="1100" dirty="0">
                <a:solidFill>
                  <a:prstClr val="white"/>
                </a:solidFill>
              </a:rPr>
              <a:t> </a:t>
            </a:r>
            <a:r>
              <a:rPr lang="en-US" sz="1100" dirty="0" err="1">
                <a:solidFill>
                  <a:prstClr val="white"/>
                </a:solidFill>
              </a:rPr>
              <a:t>csökkennek</a:t>
            </a:r>
            <a:r>
              <a:rPr lang="en-US" sz="1100" dirty="0">
                <a:solidFill>
                  <a:prstClr val="white"/>
                </a:solidFill>
              </a:rPr>
              <a:t> a </a:t>
            </a:r>
            <a:r>
              <a:rPr lang="en-US" sz="1100" dirty="0" err="1">
                <a:solidFill>
                  <a:prstClr val="white"/>
                </a:solidFill>
              </a:rPr>
              <a:t>feleslegesen</a:t>
            </a:r>
            <a:r>
              <a:rPr lang="en-US" sz="1100" dirty="0">
                <a:solidFill>
                  <a:prstClr val="white"/>
                </a:solidFill>
              </a:rPr>
              <a:t> </a:t>
            </a:r>
            <a:r>
              <a:rPr lang="en-US" sz="1100" dirty="0" err="1">
                <a:solidFill>
                  <a:prstClr val="white"/>
                </a:solidFill>
              </a:rPr>
              <a:t>ismételt</a:t>
            </a:r>
            <a:r>
              <a:rPr lang="en-US" sz="1100" dirty="0">
                <a:solidFill>
                  <a:prstClr val="white"/>
                </a:solidFill>
              </a:rPr>
              <a:t> </a:t>
            </a:r>
            <a:r>
              <a:rPr lang="en-US" sz="1100" dirty="0" err="1">
                <a:solidFill>
                  <a:prstClr val="white"/>
                </a:solidFill>
              </a:rPr>
              <a:t>vizsgálatok</a:t>
            </a:r>
            <a:r>
              <a:rPr lang="en-US" sz="1100" dirty="0">
                <a:solidFill>
                  <a:prstClr val="white"/>
                </a:solidFill>
              </a:rPr>
              <a:t>, </a:t>
            </a:r>
            <a:r>
              <a:rPr lang="en-US" sz="1100" dirty="0" err="1">
                <a:solidFill>
                  <a:prstClr val="white"/>
                </a:solidFill>
              </a:rPr>
              <a:t>javul</a:t>
            </a:r>
            <a:r>
              <a:rPr lang="en-US" sz="1100" dirty="0">
                <a:solidFill>
                  <a:prstClr val="white"/>
                </a:solidFill>
              </a:rPr>
              <a:t> a </a:t>
            </a:r>
            <a:r>
              <a:rPr lang="en-US" sz="1100" dirty="0" err="1">
                <a:solidFill>
                  <a:prstClr val="white"/>
                </a:solidFill>
              </a:rPr>
              <a:t>gyógyítás</a:t>
            </a:r>
            <a:r>
              <a:rPr lang="en-US" sz="1100" dirty="0">
                <a:solidFill>
                  <a:prstClr val="white"/>
                </a:solidFill>
              </a:rPr>
              <a:t> </a:t>
            </a:r>
            <a:r>
              <a:rPr lang="en-US" sz="1100" dirty="0" err="1" smtClean="0">
                <a:solidFill>
                  <a:prstClr val="white"/>
                </a:solidFill>
              </a:rPr>
              <a:t>hatásfoka</a:t>
            </a:r>
            <a:endParaRPr lang="en-US" b="1"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46" y="4208990"/>
            <a:ext cx="3554432" cy="209727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4646" y="4208990"/>
            <a:ext cx="3516180" cy="2097273"/>
          </a:xfrm>
          <a:prstGeom prst="rect">
            <a:avLst/>
          </a:prstGeom>
        </p:spPr>
      </p:pic>
    </p:spTree>
    <p:extLst>
      <p:ext uri="{BB962C8B-B14F-4D97-AF65-F5344CB8AC3E}">
        <p14:creationId xmlns:p14="http://schemas.microsoft.com/office/powerpoint/2010/main" val="166617300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1348054" cy="1325563"/>
          </a:xfrm>
        </p:spPr>
        <p:txBody>
          <a:bodyPr/>
          <a:lstStyle/>
          <a:p>
            <a:r>
              <a:rPr lang="en-US" dirty="0"/>
              <a:t>Luna Assistive </a:t>
            </a:r>
            <a:r>
              <a:rPr lang="en-US" dirty="0" smtClean="0"/>
              <a:t>Technology – </a:t>
            </a:r>
            <a:r>
              <a:rPr lang="en-GB" dirty="0" smtClean="0"/>
              <a:t>IUVO Communicator</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600438"/>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Assisted </a:t>
            </a:r>
            <a:r>
              <a:rPr lang="en-US" sz="1400" dirty="0" smtClean="0">
                <a:solidFill>
                  <a:prstClr val="white"/>
                </a:solidFill>
              </a:rPr>
              <a:t>Speech</a:t>
            </a:r>
          </a:p>
          <a:p>
            <a:endParaRPr lang="en-US" sz="1400" dirty="0" smtClean="0">
              <a:solidFill>
                <a:prstClr val="white"/>
              </a:solidFill>
            </a:endParaRPr>
          </a:p>
          <a:p>
            <a:r>
              <a:rPr lang="en-US" sz="1400" b="1" dirty="0" smtClean="0">
                <a:solidFill>
                  <a:prstClr val="white"/>
                </a:solidFill>
              </a:rPr>
              <a:t>Target Audience:</a:t>
            </a:r>
          </a:p>
          <a:p>
            <a:r>
              <a:rPr lang="en-US" sz="1400" dirty="0" smtClean="0">
                <a:solidFill>
                  <a:prstClr val="white"/>
                </a:solidFill>
              </a:rPr>
              <a:t>Patient</a:t>
            </a:r>
          </a:p>
          <a:p>
            <a:endParaRPr lang="en-US" sz="1400" dirty="0">
              <a:solidFill>
                <a:prstClr val="white"/>
              </a:solidFill>
            </a:endParaRPr>
          </a:p>
          <a:p>
            <a:r>
              <a:rPr lang="en-US" sz="1400" b="1" dirty="0" smtClean="0">
                <a:solidFill>
                  <a:prstClr val="white"/>
                </a:solidFill>
              </a:rPr>
              <a:t>MSFT Owner / Contact:</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a:t>
            </a:r>
            <a:endParaRPr lang="en-US" sz="1400" dirty="0">
              <a:solidFill>
                <a:prstClr val="white"/>
              </a:solidFill>
            </a:endParaRPr>
          </a:p>
          <a:p>
            <a:r>
              <a:rPr lang="en-US" sz="1400" b="1" dirty="0" smtClean="0">
                <a:solidFill>
                  <a:prstClr val="white"/>
                </a:solidFill>
              </a:rPr>
              <a:t>Date Available:</a:t>
            </a:r>
          </a:p>
          <a:p>
            <a:r>
              <a:rPr lang="en-US" sz="1400" dirty="0" smtClean="0">
                <a:solidFill>
                  <a:prstClr val="white"/>
                </a:solidFill>
              </a:rPr>
              <a:t>2012</a:t>
            </a:r>
          </a:p>
          <a:p>
            <a:r>
              <a:rPr lang="en-US" sz="1400" b="1" dirty="0" smtClean="0">
                <a:solidFill>
                  <a:prstClr val="white"/>
                </a:solidFill>
              </a:rPr>
              <a:t>Regions available:</a:t>
            </a:r>
          </a:p>
          <a:p>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Y/N</a:t>
            </a:r>
          </a:p>
          <a:p>
            <a:r>
              <a:rPr lang="en-US" sz="1400" b="1" dirty="0" smtClean="0">
                <a:solidFill>
                  <a:prstClr val="white"/>
                </a:solidFill>
              </a:rPr>
              <a:t>Is Win Phone app available?</a:t>
            </a:r>
          </a:p>
          <a:p>
            <a:r>
              <a:rPr lang="en-US" sz="1400" dirty="0" smtClean="0">
                <a:solidFill>
                  <a:prstClr val="white"/>
                </a:solidFill>
              </a:rPr>
              <a:t>Y/N</a:t>
            </a:r>
            <a:endParaRPr lang="en-US" sz="1400" dirty="0">
              <a:solidFill>
                <a:prstClr val="white"/>
              </a:solidFill>
            </a:endParaRPr>
          </a:p>
        </p:txBody>
      </p:sp>
      <p:sp>
        <p:nvSpPr>
          <p:cNvPr id="38" name="TextBox 37"/>
          <p:cNvSpPr txBox="1"/>
          <p:nvPr/>
        </p:nvSpPr>
        <p:spPr>
          <a:xfrm>
            <a:off x="5048109" y="1654444"/>
            <a:ext cx="4462866" cy="1661993"/>
          </a:xfrm>
          <a:prstGeom prst="rect">
            <a:avLst/>
          </a:prstGeom>
          <a:noFill/>
        </p:spPr>
        <p:txBody>
          <a:bodyPr wrap="square" rtlCol="0">
            <a:spAutoFit/>
          </a:bodyPr>
          <a:lstStyle/>
          <a:p>
            <a:r>
              <a:rPr lang="en-US" b="1" dirty="0" smtClean="0">
                <a:solidFill>
                  <a:prstClr val="white"/>
                </a:solidFill>
              </a:rPr>
              <a:t>To customer value prop:</a:t>
            </a:r>
          </a:p>
          <a:p>
            <a:endParaRPr lang="en-US" b="1" i="1" dirty="0" smtClean="0">
              <a:solidFill>
                <a:prstClr val="white"/>
              </a:solidFill>
            </a:endParaRPr>
          </a:p>
          <a:p>
            <a:r>
              <a:rPr lang="en-US" sz="1100" dirty="0" smtClean="0">
                <a:solidFill>
                  <a:prstClr val="white"/>
                </a:solidFill>
              </a:rPr>
              <a:t>A </a:t>
            </a:r>
            <a:r>
              <a:rPr lang="en-US" sz="1100" dirty="0">
                <a:solidFill>
                  <a:prstClr val="white"/>
                </a:solidFill>
              </a:rPr>
              <a:t>modular communicator for people with speech disabilities. </a:t>
            </a:r>
            <a:endParaRPr lang="en-US" sz="1100" dirty="0" smtClean="0">
              <a:solidFill>
                <a:prstClr val="white"/>
              </a:solidFill>
            </a:endParaRPr>
          </a:p>
          <a:p>
            <a:endParaRPr lang="en-US" sz="1100" dirty="0">
              <a:solidFill>
                <a:prstClr val="white"/>
              </a:solidFill>
            </a:endParaRPr>
          </a:p>
          <a:p>
            <a:r>
              <a:rPr lang="en-US" sz="1100" dirty="0" smtClean="0">
                <a:solidFill>
                  <a:prstClr val="white"/>
                </a:solidFill>
              </a:rPr>
              <a:t>The </a:t>
            </a:r>
            <a:r>
              <a:rPr lang="en-US" sz="1100" dirty="0">
                <a:solidFill>
                  <a:prstClr val="white"/>
                </a:solidFill>
              </a:rPr>
              <a:t>best thing about IUVO is that you are creating your own interactive in-app tiles! Using your own custom tiles, You can create complex sentences and prepare user for any </a:t>
            </a:r>
            <a:r>
              <a:rPr lang="en-US" sz="1100" dirty="0" smtClean="0">
                <a:solidFill>
                  <a:prstClr val="white"/>
                </a:solidFill>
              </a:rPr>
              <a:t>situation.</a:t>
            </a:r>
          </a:p>
          <a:p>
            <a:endParaRPr lang="en-US" sz="1100"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46" y="4220856"/>
            <a:ext cx="3572656" cy="211599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7216" y="4230931"/>
            <a:ext cx="3579416" cy="2095841"/>
          </a:xfrm>
          <a:prstGeom prst="rect">
            <a:avLst/>
          </a:prstGeom>
        </p:spPr>
      </p:pic>
    </p:spTree>
    <p:extLst>
      <p:ext uri="{BB962C8B-B14F-4D97-AF65-F5344CB8AC3E}">
        <p14:creationId xmlns:p14="http://schemas.microsoft.com/office/powerpoint/2010/main" val="332851272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GB" dirty="0" smtClean="0"/>
              <a:t>Johnson &amp; Johnson - Digital </a:t>
            </a:r>
            <a:r>
              <a:rPr lang="en-GB" dirty="0"/>
              <a:t>Health Scorecard</a:t>
            </a:r>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38" name="TextBox 37"/>
          <p:cNvSpPr txBox="1"/>
          <p:nvPr/>
        </p:nvSpPr>
        <p:spPr>
          <a:xfrm>
            <a:off x="5048109" y="1654444"/>
            <a:ext cx="4462866" cy="2400657"/>
          </a:xfrm>
          <a:prstGeom prst="rect">
            <a:avLst/>
          </a:prstGeom>
          <a:noFill/>
        </p:spPr>
        <p:txBody>
          <a:bodyPr wrap="square" rtlCol="0">
            <a:spAutoFit/>
          </a:bodyPr>
          <a:lstStyle/>
          <a:p>
            <a:r>
              <a:rPr lang="en-US" b="1" dirty="0" smtClean="0">
                <a:solidFill>
                  <a:prstClr val="white"/>
                </a:solidFill>
              </a:rPr>
              <a:t>To customer value prop:</a:t>
            </a:r>
          </a:p>
          <a:p>
            <a:endParaRPr lang="en-US" sz="1100" dirty="0" smtClean="0">
              <a:solidFill>
                <a:prstClr val="white"/>
              </a:solidFill>
            </a:endParaRPr>
          </a:p>
          <a:p>
            <a:r>
              <a:rPr lang="en-US" sz="1100" b="1" i="1" dirty="0" smtClean="0">
                <a:solidFill>
                  <a:prstClr val="white"/>
                </a:solidFill>
              </a:rPr>
              <a:t>Helps </a:t>
            </a:r>
            <a:r>
              <a:rPr lang="en-US" sz="1100" b="1" i="1" dirty="0">
                <a:solidFill>
                  <a:prstClr val="white"/>
                </a:solidFill>
              </a:rPr>
              <a:t>you understand your likelihood of developing common chronic diseases such as diabetes, heart or respiratory diseases or cancer.  </a:t>
            </a:r>
            <a:endParaRPr lang="en-US" sz="1100" b="1" i="1" dirty="0" smtClean="0">
              <a:solidFill>
                <a:prstClr val="white"/>
              </a:solidFill>
            </a:endParaRPr>
          </a:p>
          <a:p>
            <a:endParaRPr lang="en-US" sz="1100" dirty="0">
              <a:solidFill>
                <a:prstClr val="white"/>
              </a:solidFill>
            </a:endParaRPr>
          </a:p>
          <a:p>
            <a:r>
              <a:rPr lang="en-US" sz="1100" dirty="0" smtClean="0">
                <a:solidFill>
                  <a:prstClr val="white"/>
                </a:solidFill>
              </a:rPr>
              <a:t>With </a:t>
            </a:r>
            <a:r>
              <a:rPr lang="en-US" sz="1100" dirty="0">
                <a:solidFill>
                  <a:prstClr val="white"/>
                </a:solidFill>
              </a:rPr>
              <a:t>just a few minutes of your time, this application takes you through seven key questions about your current health measures and habits.  Based on your answers, a personal health risk factor score is calculated.  Your healthcare provider can then help you identify ways to improve your health score and reduce your risk through lifestyle changes, treatments and community-based support resources.</a:t>
            </a:r>
          </a:p>
          <a:p>
            <a:endParaRPr lang="en-US" sz="1100" b="1" i="1" dirty="0" smtClean="0">
              <a:solidFill>
                <a:prstClr val="white"/>
              </a:solidFill>
            </a:endParaRPr>
          </a:p>
          <a:p>
            <a:endParaRPr lang="en-US" sz="1100" b="1"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7" name="TextBox 16"/>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2" name="Rectangle 21"/>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4" name="Rectangle 23"/>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5" name="TextBox 24"/>
          <p:cNvSpPr txBox="1"/>
          <p:nvPr/>
        </p:nvSpPr>
        <p:spPr>
          <a:xfrm>
            <a:off x="539145" y="1669256"/>
            <a:ext cx="2051656" cy="2031325"/>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Consumer </a:t>
            </a:r>
            <a:r>
              <a:rPr lang="en-US" sz="1400" dirty="0" smtClean="0">
                <a:solidFill>
                  <a:prstClr val="white"/>
                </a:solidFill>
              </a:rPr>
              <a:t>health</a:t>
            </a:r>
          </a:p>
          <a:p>
            <a:endParaRPr lang="en-US" sz="1400" dirty="0" smtClean="0">
              <a:solidFill>
                <a:prstClr val="white"/>
              </a:solidFill>
            </a:endParaRPr>
          </a:p>
          <a:p>
            <a:r>
              <a:rPr lang="en-US" sz="1400" b="1" dirty="0" smtClean="0">
                <a:solidFill>
                  <a:prstClr val="white"/>
                </a:solidFill>
              </a:rPr>
              <a:t>Target Audience:</a:t>
            </a:r>
          </a:p>
          <a:p>
            <a:r>
              <a:rPr lang="en-US" sz="1400" dirty="0">
                <a:solidFill>
                  <a:prstClr val="white"/>
                </a:solidFill>
              </a:rPr>
              <a:t>Consumer</a:t>
            </a:r>
          </a:p>
          <a:p>
            <a:endParaRPr lang="en-US" sz="1400" dirty="0" smtClean="0">
              <a:solidFill>
                <a:prstClr val="white"/>
              </a:solidFill>
            </a:endParaRPr>
          </a:p>
          <a:p>
            <a:endParaRPr lang="en-US" sz="1400" dirty="0">
              <a:solidFill>
                <a:prstClr val="white"/>
              </a:solidFill>
            </a:endParaRPr>
          </a:p>
          <a:p>
            <a:r>
              <a:rPr lang="en-US" sz="1400" b="1" dirty="0" smtClean="0">
                <a:solidFill>
                  <a:prstClr val="white"/>
                </a:solidFill>
              </a:rPr>
              <a:t>MSFT Owner / Contact:</a:t>
            </a:r>
          </a:p>
          <a:p>
            <a:r>
              <a:rPr lang="en-US" sz="1400" dirty="0">
                <a:solidFill>
                  <a:prstClr val="white"/>
                </a:solidFill>
              </a:rPr>
              <a:t>Ben Flock</a:t>
            </a:r>
          </a:p>
        </p:txBody>
      </p:sp>
      <p:sp>
        <p:nvSpPr>
          <p:cNvPr id="26" name="TextBox 25"/>
          <p:cNvSpPr txBox="1"/>
          <p:nvPr/>
        </p:nvSpPr>
        <p:spPr>
          <a:xfrm>
            <a:off x="2742265" y="1697561"/>
            <a:ext cx="2285331" cy="2462213"/>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a:t>
            </a:r>
          </a:p>
          <a:p>
            <a:r>
              <a:rPr lang="en-US" sz="1400" b="1" dirty="0" smtClean="0">
                <a:solidFill>
                  <a:prstClr val="white"/>
                </a:solidFill>
              </a:rPr>
              <a:t>Date Available:</a:t>
            </a:r>
          </a:p>
          <a:p>
            <a:r>
              <a:rPr lang="en-US" sz="1400" b="1" dirty="0" smtClean="0">
                <a:solidFill>
                  <a:prstClr val="white"/>
                </a:solidFill>
              </a:rPr>
              <a:t>10/26</a:t>
            </a:r>
          </a:p>
          <a:p>
            <a:r>
              <a:rPr lang="en-US" sz="1400" b="1" dirty="0" smtClean="0">
                <a:solidFill>
                  <a:prstClr val="white"/>
                </a:solidFill>
              </a:rPr>
              <a:t>Regions available:</a:t>
            </a:r>
          </a:p>
          <a:p>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Y/N</a:t>
            </a:r>
          </a:p>
          <a:p>
            <a:r>
              <a:rPr lang="en-US" sz="1400" b="1" dirty="0">
                <a:solidFill>
                  <a:prstClr val="white"/>
                </a:solidFill>
              </a:rPr>
              <a:t>Is Win Phone app available?</a:t>
            </a:r>
          </a:p>
          <a:p>
            <a:r>
              <a:rPr lang="en-US" sz="1400" dirty="0">
                <a:solidFill>
                  <a:prstClr val="white"/>
                </a:solidFill>
              </a:rPr>
              <a:t>Y/N</a:t>
            </a:r>
          </a:p>
          <a:p>
            <a:endParaRPr lang="en-US" sz="1400" dirty="0">
              <a:solidFill>
                <a:prstClr val="white"/>
              </a:solidFill>
            </a:endParaRPr>
          </a:p>
        </p:txBody>
      </p:sp>
      <p:pic>
        <p:nvPicPr>
          <p:cNvPr id="27" name="Picture 2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9145" y="4108808"/>
            <a:ext cx="3717536" cy="210910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450744" y="4108808"/>
            <a:ext cx="3409231" cy="2109100"/>
          </a:xfrm>
          <a:prstGeom prst="rect">
            <a:avLst/>
          </a:prstGeom>
        </p:spPr>
      </p:pic>
      <p:pic>
        <p:nvPicPr>
          <p:cNvPr id="18434" name="Picture 2" descr="Screen sho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4039" y="4113460"/>
            <a:ext cx="3740693" cy="2104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23663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18" grpId="0" animBg="1"/>
      <p:bldP spid="22"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US" dirty="0" err="1" smtClean="0"/>
              <a:t>LifeWise</a:t>
            </a:r>
            <a:endParaRPr lang="en-US" dirty="0"/>
          </a:p>
        </p:txBody>
      </p:sp>
      <p:sp>
        <p:nvSpPr>
          <p:cNvPr id="21" name="Rectangle 20"/>
          <p:cNvSpPr/>
          <p:nvPr/>
        </p:nvSpPr>
        <p:spPr bwMode="auto">
          <a:xfrm>
            <a:off x="5048109" y="1667834"/>
            <a:ext cx="6746621"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38" name="TextBox 37"/>
          <p:cNvSpPr txBox="1"/>
          <p:nvPr/>
        </p:nvSpPr>
        <p:spPr>
          <a:xfrm>
            <a:off x="5112447" y="1654444"/>
            <a:ext cx="6682284" cy="2569934"/>
          </a:xfrm>
          <a:prstGeom prst="rect">
            <a:avLst/>
          </a:prstGeom>
          <a:noFill/>
        </p:spPr>
        <p:txBody>
          <a:bodyPr wrap="square" rtlCol="0">
            <a:spAutoFit/>
          </a:bodyPr>
          <a:lstStyle/>
          <a:p>
            <a:r>
              <a:rPr lang="en-US" b="1" dirty="0" smtClean="0">
                <a:solidFill>
                  <a:prstClr val="white"/>
                </a:solidFill>
              </a:rPr>
              <a:t>To customer value prop:</a:t>
            </a:r>
          </a:p>
          <a:p>
            <a:endParaRPr lang="en-US" sz="1100" dirty="0" smtClean="0">
              <a:solidFill>
                <a:prstClr val="white"/>
              </a:solidFill>
            </a:endParaRPr>
          </a:p>
          <a:p>
            <a:r>
              <a:rPr lang="en-US" sz="1100" b="1" i="1" dirty="0" smtClean="0">
                <a:solidFill>
                  <a:schemeClr val="bg1"/>
                </a:solidFill>
              </a:rPr>
              <a:t>Consumers can find a doctor near them using their mobile device.</a:t>
            </a:r>
          </a:p>
          <a:p>
            <a:endParaRPr lang="en-US" sz="1100" dirty="0" smtClean="0">
              <a:solidFill>
                <a:schemeClr val="bg1"/>
              </a:solidFill>
            </a:endParaRPr>
          </a:p>
          <a:p>
            <a:r>
              <a:rPr lang="en-US" sz="1100" b="1" dirty="0" smtClean="0">
                <a:solidFill>
                  <a:schemeClr val="bg1"/>
                </a:solidFill>
              </a:rPr>
              <a:t>Features</a:t>
            </a:r>
            <a:endParaRPr lang="en-US" sz="1100" b="1" dirty="0">
              <a:solidFill>
                <a:schemeClr val="bg1"/>
              </a:solidFill>
            </a:endParaRPr>
          </a:p>
          <a:p>
            <a:pPr marL="171450" indent="-171450">
              <a:buFont typeface="Arial" panose="020B0604020202020204" pitchFamily="34" charset="0"/>
              <a:buChar char="•"/>
            </a:pPr>
            <a:r>
              <a:rPr lang="en-US" sz="1100" dirty="0">
                <a:solidFill>
                  <a:schemeClr val="bg1"/>
                </a:solidFill>
              </a:rPr>
              <a:t>Find a Doctor - In network or out-of-town, know where to go for quality healthcare with doctor reviews &amp; ratings</a:t>
            </a:r>
          </a:p>
          <a:p>
            <a:pPr marL="171450" indent="-171450">
              <a:buFont typeface="Arial" panose="020B0604020202020204" pitchFamily="34" charset="0"/>
              <a:buChar char="•"/>
            </a:pPr>
            <a:r>
              <a:rPr lang="en-US" sz="1100" dirty="0">
                <a:solidFill>
                  <a:schemeClr val="bg1"/>
                </a:solidFill>
              </a:rPr>
              <a:t>Mobile Proof of Coverage - Keep your member info handy on your phone</a:t>
            </a:r>
          </a:p>
          <a:p>
            <a:pPr marL="171450" indent="-171450">
              <a:buFont typeface="Arial" panose="020B0604020202020204" pitchFamily="34" charset="0"/>
              <a:buChar char="•"/>
            </a:pPr>
            <a:r>
              <a:rPr lang="en-US" sz="1100" dirty="0">
                <a:solidFill>
                  <a:schemeClr val="bg1"/>
                </a:solidFill>
              </a:rPr>
              <a:t>Member Discounts - Save through the Extras! Program</a:t>
            </a:r>
          </a:p>
          <a:p>
            <a:pPr marL="171450" indent="-171450">
              <a:buFont typeface="Arial" panose="020B0604020202020204" pitchFamily="34" charset="0"/>
              <a:buChar char="•"/>
            </a:pPr>
            <a:r>
              <a:rPr lang="en-US" sz="1100" dirty="0">
                <a:solidFill>
                  <a:schemeClr val="bg1"/>
                </a:solidFill>
              </a:rPr>
              <a:t>Customer Service - Get answers to health plan questions</a:t>
            </a:r>
          </a:p>
          <a:p>
            <a:pPr marL="171450" indent="-171450">
              <a:buFont typeface="Arial" panose="020B0604020202020204" pitchFamily="34" charset="0"/>
              <a:buChar char="•"/>
            </a:pPr>
            <a:r>
              <a:rPr lang="en-US" sz="1100" dirty="0">
                <a:solidFill>
                  <a:schemeClr val="bg1"/>
                </a:solidFill>
              </a:rPr>
              <a:t>Find info about our trusted partner's app to manage your funding accounts - HSA/FSA/HRA</a:t>
            </a:r>
          </a:p>
          <a:p>
            <a:pPr marL="171450" indent="-171450">
              <a:buFont typeface="Arial" panose="020B0604020202020204" pitchFamily="34" charset="0"/>
              <a:buChar char="•"/>
            </a:pPr>
            <a:r>
              <a:rPr lang="en-US" sz="1100" dirty="0">
                <a:solidFill>
                  <a:schemeClr val="bg1"/>
                </a:solidFill>
              </a:rPr>
              <a:t>24-hour </a:t>
            </a:r>
            <a:r>
              <a:rPr lang="en-US" sz="1100" dirty="0" err="1">
                <a:solidFill>
                  <a:schemeClr val="bg1"/>
                </a:solidFill>
              </a:rPr>
              <a:t>NurseLine</a:t>
            </a:r>
            <a:r>
              <a:rPr lang="en-US" sz="1100" dirty="0">
                <a:solidFill>
                  <a:schemeClr val="bg1"/>
                </a:solidFill>
              </a:rPr>
              <a:t> - Ask a nurse about the best remedies for bee </a:t>
            </a:r>
            <a:r>
              <a:rPr lang="en-US" sz="1100" dirty="0" smtClean="0">
                <a:solidFill>
                  <a:schemeClr val="bg1"/>
                </a:solidFill>
              </a:rPr>
              <a:t>stings and broken bones</a:t>
            </a:r>
            <a:endParaRPr lang="en-US" sz="1100" dirty="0">
              <a:solidFill>
                <a:schemeClr val="bg1"/>
              </a:solidFill>
            </a:endParaRPr>
          </a:p>
          <a:p>
            <a:endParaRPr lang="en-US" sz="1100" b="1" i="1" dirty="0" smtClean="0">
              <a:solidFill>
                <a:prstClr val="white"/>
              </a:solidFill>
            </a:endParaRPr>
          </a:p>
          <a:p>
            <a:endParaRPr lang="en-US" sz="1100" b="1" dirty="0" smtClean="0">
              <a:solidFill>
                <a:prstClr val="white"/>
              </a:solidFill>
            </a:endParaRPr>
          </a:p>
        </p:txBody>
      </p:sp>
      <p:sp>
        <p:nvSpPr>
          <p:cNvPr id="18" name="Rectangle 17"/>
          <p:cNvSpPr/>
          <p:nvPr/>
        </p:nvSpPr>
        <p:spPr bwMode="auto">
          <a:xfrm>
            <a:off x="8663651" y="6385952"/>
            <a:ext cx="3223548"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Phone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7" name="TextBox 16"/>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2" name="Rectangle 21"/>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4" name="Rectangle 23"/>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5" name="TextBox 24"/>
          <p:cNvSpPr txBox="1"/>
          <p:nvPr/>
        </p:nvSpPr>
        <p:spPr>
          <a:xfrm>
            <a:off x="539145" y="1669256"/>
            <a:ext cx="2051656" cy="1600438"/>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Consumer </a:t>
            </a:r>
            <a:r>
              <a:rPr lang="en-US" sz="1400" dirty="0" smtClean="0">
                <a:solidFill>
                  <a:prstClr val="white"/>
                </a:solidFill>
              </a:rPr>
              <a:t>Health</a:t>
            </a:r>
          </a:p>
          <a:p>
            <a:endParaRPr lang="en-US" sz="1400" dirty="0" smtClean="0">
              <a:solidFill>
                <a:prstClr val="white"/>
              </a:solidFill>
            </a:endParaRPr>
          </a:p>
          <a:p>
            <a:r>
              <a:rPr lang="en-US" sz="1400" b="1" dirty="0" smtClean="0">
                <a:solidFill>
                  <a:prstClr val="white"/>
                </a:solidFill>
              </a:rPr>
              <a:t>Target Audience:</a:t>
            </a:r>
          </a:p>
          <a:p>
            <a:r>
              <a:rPr lang="en-US" sz="1400" dirty="0">
                <a:solidFill>
                  <a:prstClr val="white"/>
                </a:solidFill>
              </a:rPr>
              <a:t>Consumer</a:t>
            </a:r>
          </a:p>
          <a:p>
            <a:endParaRPr lang="en-US" sz="1400" dirty="0">
              <a:solidFill>
                <a:prstClr val="white"/>
              </a:solidFill>
            </a:endParaRPr>
          </a:p>
          <a:p>
            <a:r>
              <a:rPr lang="en-US" sz="1400" b="1" dirty="0" smtClean="0">
                <a:solidFill>
                  <a:prstClr val="white"/>
                </a:solidFill>
              </a:rPr>
              <a:t>MSFT Owner / Contact:</a:t>
            </a:r>
          </a:p>
        </p:txBody>
      </p:sp>
      <p:sp>
        <p:nvSpPr>
          <p:cNvPr id="26" name="TextBox 25"/>
          <p:cNvSpPr txBox="1"/>
          <p:nvPr/>
        </p:nvSpPr>
        <p:spPr>
          <a:xfrm>
            <a:off x="2742265" y="1697561"/>
            <a:ext cx="2285331" cy="2462213"/>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a:t>
            </a:r>
          </a:p>
          <a:p>
            <a:r>
              <a:rPr lang="en-US" sz="1400" b="1" dirty="0" smtClean="0">
                <a:solidFill>
                  <a:prstClr val="white"/>
                </a:solidFill>
              </a:rPr>
              <a:t>Date Available:</a:t>
            </a:r>
          </a:p>
          <a:p>
            <a:r>
              <a:rPr lang="en-US" sz="1400" dirty="0" smtClean="0">
                <a:solidFill>
                  <a:prstClr val="white"/>
                </a:solidFill>
              </a:rPr>
              <a:t>2014</a:t>
            </a:r>
          </a:p>
          <a:p>
            <a:r>
              <a:rPr lang="en-US" sz="1400" b="1" dirty="0" smtClean="0">
                <a:solidFill>
                  <a:prstClr val="white"/>
                </a:solidFill>
              </a:rPr>
              <a:t>Regions available:</a:t>
            </a:r>
          </a:p>
          <a:p>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a:t>
            </a:r>
          </a:p>
          <a:p>
            <a:r>
              <a:rPr lang="en-US" sz="1400" b="1" dirty="0" smtClean="0">
                <a:solidFill>
                  <a:prstClr val="white"/>
                </a:solidFill>
              </a:rPr>
              <a:t>Is </a:t>
            </a:r>
            <a:r>
              <a:rPr lang="en-US" sz="1400" b="1" dirty="0">
                <a:solidFill>
                  <a:prstClr val="white"/>
                </a:solidFill>
              </a:rPr>
              <a:t>Win Phone app available?</a:t>
            </a:r>
          </a:p>
          <a:p>
            <a:r>
              <a:rPr lang="en-US" sz="1400" dirty="0" smtClean="0">
                <a:solidFill>
                  <a:prstClr val="white"/>
                </a:solidFill>
              </a:rPr>
              <a:t>Y</a:t>
            </a:r>
            <a:endParaRPr lang="en-US" sz="1400" dirty="0">
              <a:solidFill>
                <a:prstClr val="white"/>
              </a:solidFill>
            </a:endParaRPr>
          </a:p>
          <a:p>
            <a:endParaRPr lang="en-US" sz="1400" dirty="0">
              <a:solidFill>
                <a:prstClr val="white"/>
              </a:solidFill>
            </a:endParaRPr>
          </a:p>
        </p:txBody>
      </p:sp>
      <p:sp>
        <p:nvSpPr>
          <p:cNvPr id="15" name="Rectangle 14"/>
          <p:cNvSpPr/>
          <p:nvPr/>
        </p:nvSpPr>
        <p:spPr bwMode="auto">
          <a:xfrm>
            <a:off x="6302415" y="6385622"/>
            <a:ext cx="2239701"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4"/>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145" y="4224378"/>
            <a:ext cx="3770840" cy="2121408"/>
          </a:xfrm>
          <a:prstGeom prst="rect">
            <a:avLst/>
          </a:prstGeom>
        </p:spPr>
      </p:pic>
    </p:spTree>
    <p:extLst>
      <p:ext uri="{BB962C8B-B14F-4D97-AF65-F5344CB8AC3E}">
        <p14:creationId xmlns:p14="http://schemas.microsoft.com/office/powerpoint/2010/main" val="15177539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18" grpId="0" animBg="1"/>
      <p:bldP spid="22" grpId="0" animBg="1"/>
      <p:bldP spid="2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GB" dirty="0" smtClean="0"/>
              <a:t>Mayo Clinic – Mayo Clinic on Pregnancy</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815882"/>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Consumer </a:t>
            </a:r>
            <a:r>
              <a:rPr lang="en-US" sz="1400" dirty="0" smtClean="0">
                <a:solidFill>
                  <a:prstClr val="white"/>
                </a:solidFill>
              </a:rPr>
              <a:t>Health</a:t>
            </a:r>
          </a:p>
          <a:p>
            <a:endParaRPr lang="en-US" sz="1400" dirty="0" smtClean="0">
              <a:solidFill>
                <a:prstClr val="white"/>
              </a:solidFill>
            </a:endParaRPr>
          </a:p>
          <a:p>
            <a:r>
              <a:rPr lang="en-US" sz="1400" b="1" dirty="0" smtClean="0">
                <a:solidFill>
                  <a:prstClr val="white"/>
                </a:solidFill>
              </a:rPr>
              <a:t>Target Audience:</a:t>
            </a:r>
          </a:p>
          <a:p>
            <a:r>
              <a:rPr lang="en-US" sz="1400" dirty="0" smtClean="0">
                <a:solidFill>
                  <a:prstClr val="white"/>
                </a:solidFill>
              </a:rPr>
              <a:t>Consumer</a:t>
            </a:r>
          </a:p>
          <a:p>
            <a:endParaRPr lang="en-US" sz="1400" dirty="0">
              <a:solidFill>
                <a:prstClr val="white"/>
              </a:solidFill>
            </a:endParaRPr>
          </a:p>
          <a:p>
            <a:r>
              <a:rPr lang="en-US" sz="1400" b="1" dirty="0" smtClean="0">
                <a:solidFill>
                  <a:prstClr val="white"/>
                </a:solidFill>
              </a:rPr>
              <a:t>MSFT Owner / Contact: </a:t>
            </a:r>
            <a:r>
              <a:rPr lang="en-US" sz="1400" dirty="0" smtClean="0">
                <a:solidFill>
                  <a:prstClr val="white"/>
                </a:solidFill>
              </a:rPr>
              <a:t>Ben Flock</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 </a:t>
            </a:r>
          </a:p>
          <a:p>
            <a:r>
              <a:rPr lang="en-US" sz="1400" b="1" dirty="0" smtClean="0">
                <a:solidFill>
                  <a:prstClr val="white"/>
                </a:solidFill>
              </a:rPr>
              <a:t>Date Available:</a:t>
            </a:r>
          </a:p>
          <a:p>
            <a:r>
              <a:rPr lang="en-US" sz="1400" dirty="0" smtClean="0">
                <a:solidFill>
                  <a:prstClr val="white"/>
                </a:solidFill>
              </a:rPr>
              <a:t>Dec 2012</a:t>
            </a:r>
          </a:p>
          <a:p>
            <a:r>
              <a:rPr lang="en-US" sz="1400" b="1" dirty="0" smtClean="0">
                <a:solidFill>
                  <a:prstClr val="white"/>
                </a:solidFill>
              </a:rPr>
              <a:t>Regions available:</a:t>
            </a:r>
          </a:p>
          <a:p>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N</a:t>
            </a:r>
          </a:p>
          <a:p>
            <a:r>
              <a:rPr lang="en-US" sz="1400" b="1" dirty="0" smtClean="0">
                <a:solidFill>
                  <a:prstClr val="white"/>
                </a:solidFill>
              </a:rPr>
              <a:t>Is Win Phone app available?</a:t>
            </a:r>
          </a:p>
          <a:p>
            <a:r>
              <a:rPr lang="en-US" sz="1400" dirty="0" smtClean="0">
                <a:solidFill>
                  <a:prstClr val="white"/>
                </a:solidFill>
              </a:rPr>
              <a:t>N</a:t>
            </a:r>
            <a:endParaRPr lang="en-US" sz="1400" dirty="0">
              <a:solidFill>
                <a:prstClr val="white"/>
              </a:solidFill>
            </a:endParaRPr>
          </a:p>
        </p:txBody>
      </p:sp>
      <p:sp>
        <p:nvSpPr>
          <p:cNvPr id="38" name="TextBox 37"/>
          <p:cNvSpPr txBox="1"/>
          <p:nvPr/>
        </p:nvSpPr>
        <p:spPr>
          <a:xfrm>
            <a:off x="5048109" y="1654444"/>
            <a:ext cx="4462866" cy="1823576"/>
          </a:xfrm>
          <a:prstGeom prst="rect">
            <a:avLst/>
          </a:prstGeom>
          <a:noFill/>
        </p:spPr>
        <p:txBody>
          <a:bodyPr wrap="square" rtlCol="0">
            <a:spAutoFit/>
          </a:bodyPr>
          <a:lstStyle/>
          <a:p>
            <a:r>
              <a:rPr lang="en-US" b="1" dirty="0" smtClean="0">
                <a:solidFill>
                  <a:prstClr val="white"/>
                </a:solidFill>
              </a:rPr>
              <a:t>To customer value prop:</a:t>
            </a:r>
            <a:endParaRPr lang="en-US" b="1" i="1" dirty="0" smtClean="0">
              <a:solidFill>
                <a:prstClr val="white"/>
              </a:solidFill>
            </a:endParaRPr>
          </a:p>
          <a:p>
            <a:endParaRPr lang="en-US" sz="1050" dirty="0" smtClean="0">
              <a:solidFill>
                <a:prstClr val="white"/>
              </a:solidFill>
            </a:endParaRPr>
          </a:p>
          <a:p>
            <a:r>
              <a:rPr lang="en-US" sz="1050" b="1" i="1" dirty="0" smtClean="0">
                <a:solidFill>
                  <a:prstClr val="white"/>
                </a:solidFill>
              </a:rPr>
              <a:t>Guide </a:t>
            </a:r>
            <a:r>
              <a:rPr lang="en-US" sz="1050" b="1" i="1" dirty="0">
                <a:solidFill>
                  <a:prstClr val="white"/>
                </a:solidFill>
              </a:rPr>
              <a:t>to pregnancy, childbirth and your baby's first three months</a:t>
            </a:r>
            <a:r>
              <a:rPr lang="en-US" sz="1050" b="1" i="1" dirty="0" smtClean="0">
                <a:solidFill>
                  <a:prstClr val="white"/>
                </a:solidFill>
              </a:rPr>
              <a:t>.</a:t>
            </a:r>
          </a:p>
          <a:p>
            <a:r>
              <a:rPr lang="en-US" sz="1050" dirty="0">
                <a:solidFill>
                  <a:prstClr val="white"/>
                </a:solidFill>
              </a:rPr>
              <a:t/>
            </a:r>
            <a:br>
              <a:rPr lang="en-US" sz="1050" dirty="0">
                <a:solidFill>
                  <a:prstClr val="white"/>
                </a:solidFill>
              </a:rPr>
            </a:br>
            <a:r>
              <a:rPr lang="en-US" sz="1050" dirty="0">
                <a:solidFill>
                  <a:prstClr val="white"/>
                </a:solidFill>
              </a:rPr>
              <a:t>Simply enter your due date (or baby's birth date) to start receiving weekly medical guidance. Mayo Clinic on Pregnancy gives you valuable knowledge and tips to guide you through your pregnancy beginning the day you learn you’re expecting all the way to birth and through the postpartum experience, helping you become more confident and prepared for your baby's arrival and earliest months</a:t>
            </a:r>
            <a:r>
              <a:rPr lang="en-US" sz="1050" dirty="0" smtClean="0">
                <a:solidFill>
                  <a:prstClr val="white"/>
                </a:solidFill>
              </a:rPr>
              <a:t>.</a:t>
            </a:r>
            <a:endParaRPr lang="en-US" sz="1050" b="1"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37984" y="4117252"/>
            <a:ext cx="3592488" cy="2123885"/>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197294" y="4117252"/>
            <a:ext cx="3618009" cy="2123885"/>
          </a:xfrm>
          <a:prstGeom prst="rect">
            <a:avLst/>
          </a:prstGeom>
        </p:spPr>
      </p:pic>
      <p:pic>
        <p:nvPicPr>
          <p:cNvPr id="19458" name="Picture 2" descr="Screen sho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2125" y="4117250"/>
            <a:ext cx="3775243" cy="212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21911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US" dirty="0"/>
              <a:t>Prof Telecom </a:t>
            </a:r>
            <a:r>
              <a:rPr lang="en-US" dirty="0" smtClean="0"/>
              <a:t>- </a:t>
            </a:r>
            <a:r>
              <a:rPr lang="en-GB" dirty="0" err="1" smtClean="0"/>
              <a:t>Medarhiv</a:t>
            </a:r>
            <a:r>
              <a:rPr lang="en-GB" dirty="0" smtClean="0"/>
              <a:t> (Russia)</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600438"/>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PHR</a:t>
            </a:r>
          </a:p>
          <a:p>
            <a:endParaRPr lang="en-US" sz="1400" dirty="0" smtClean="0">
              <a:solidFill>
                <a:prstClr val="white"/>
              </a:solidFill>
            </a:endParaRPr>
          </a:p>
          <a:p>
            <a:r>
              <a:rPr lang="en-US" sz="1400" b="1" dirty="0" smtClean="0">
                <a:solidFill>
                  <a:prstClr val="white"/>
                </a:solidFill>
              </a:rPr>
              <a:t>Target Audience:</a:t>
            </a:r>
          </a:p>
          <a:p>
            <a:r>
              <a:rPr lang="en-US" sz="1400" dirty="0" smtClean="0">
                <a:solidFill>
                  <a:prstClr val="white"/>
                </a:solidFill>
              </a:rPr>
              <a:t>Patient</a:t>
            </a:r>
          </a:p>
          <a:p>
            <a:endParaRPr lang="en-US" sz="1400" dirty="0">
              <a:solidFill>
                <a:prstClr val="white"/>
              </a:solidFill>
            </a:endParaRPr>
          </a:p>
          <a:p>
            <a:r>
              <a:rPr lang="en-US" sz="1400" b="1" dirty="0" smtClean="0">
                <a:solidFill>
                  <a:prstClr val="white"/>
                </a:solidFill>
              </a:rPr>
              <a:t>MSFT Owner / Contact:</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 </a:t>
            </a:r>
            <a:endParaRPr lang="en-US" sz="1400" dirty="0">
              <a:solidFill>
                <a:prstClr val="white"/>
              </a:solidFill>
            </a:endParaRPr>
          </a:p>
          <a:p>
            <a:r>
              <a:rPr lang="en-US" sz="1400" b="1" dirty="0" smtClean="0">
                <a:solidFill>
                  <a:prstClr val="white"/>
                </a:solidFill>
              </a:rPr>
              <a:t>Date Available:</a:t>
            </a:r>
          </a:p>
          <a:p>
            <a:r>
              <a:rPr lang="en-US" sz="1400" dirty="0" smtClean="0">
                <a:solidFill>
                  <a:prstClr val="white"/>
                </a:solidFill>
              </a:rPr>
              <a:t>2012</a:t>
            </a:r>
          </a:p>
          <a:p>
            <a:r>
              <a:rPr lang="en-US" sz="1400" b="1" dirty="0" smtClean="0">
                <a:solidFill>
                  <a:prstClr val="white"/>
                </a:solidFill>
              </a:rPr>
              <a:t>Regions available:</a:t>
            </a:r>
          </a:p>
          <a:p>
            <a:r>
              <a:rPr lang="en-US" sz="1400" b="1" dirty="0" smtClean="0">
                <a:solidFill>
                  <a:prstClr val="white"/>
                </a:solidFill>
              </a:rPr>
              <a:t>Russia</a:t>
            </a:r>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Y/N</a:t>
            </a:r>
          </a:p>
          <a:p>
            <a:r>
              <a:rPr lang="en-US" sz="1400" b="1" dirty="0" smtClean="0">
                <a:solidFill>
                  <a:prstClr val="white"/>
                </a:solidFill>
              </a:rPr>
              <a:t>Is Win Phone app available?</a:t>
            </a:r>
          </a:p>
          <a:p>
            <a:r>
              <a:rPr lang="en-US" sz="1400" dirty="0" smtClean="0">
                <a:solidFill>
                  <a:prstClr val="white"/>
                </a:solidFill>
              </a:rPr>
              <a:t>Y/N</a:t>
            </a:r>
            <a:endParaRPr lang="en-US" sz="1400" dirty="0">
              <a:solidFill>
                <a:prstClr val="white"/>
              </a:solidFill>
            </a:endParaRPr>
          </a:p>
        </p:txBody>
      </p:sp>
      <p:sp>
        <p:nvSpPr>
          <p:cNvPr id="38" name="TextBox 37"/>
          <p:cNvSpPr txBox="1"/>
          <p:nvPr/>
        </p:nvSpPr>
        <p:spPr>
          <a:xfrm>
            <a:off x="5048109" y="1654444"/>
            <a:ext cx="4462866" cy="2062103"/>
          </a:xfrm>
          <a:prstGeom prst="rect">
            <a:avLst/>
          </a:prstGeom>
          <a:noFill/>
        </p:spPr>
        <p:txBody>
          <a:bodyPr wrap="square" rtlCol="0">
            <a:spAutoFit/>
          </a:bodyPr>
          <a:lstStyle/>
          <a:p>
            <a:r>
              <a:rPr lang="en-US" b="1" dirty="0" smtClean="0">
                <a:solidFill>
                  <a:prstClr val="white"/>
                </a:solidFill>
              </a:rPr>
              <a:t>To customer value prop:</a:t>
            </a:r>
          </a:p>
          <a:p>
            <a:endParaRPr lang="en-US" sz="1100" dirty="0" smtClean="0">
              <a:solidFill>
                <a:prstClr val="white"/>
              </a:solidFill>
            </a:endParaRPr>
          </a:p>
          <a:p>
            <a:r>
              <a:rPr lang="en-US" sz="1100" b="1" i="1" dirty="0" smtClean="0">
                <a:solidFill>
                  <a:prstClr val="white"/>
                </a:solidFill>
              </a:rPr>
              <a:t>Integrated view of your medical records and medicine reminders.</a:t>
            </a:r>
          </a:p>
          <a:p>
            <a:pPr marL="171450" indent="-171450">
              <a:buFont typeface="Arial" panose="020B0604020202020204" pitchFamily="34" charset="0"/>
              <a:buChar char="•"/>
            </a:pPr>
            <a:endParaRPr lang="en-US" sz="1100" dirty="0">
              <a:solidFill>
                <a:prstClr val="white"/>
              </a:solidFill>
            </a:endParaRPr>
          </a:p>
          <a:p>
            <a:pPr marL="171450" indent="-171450">
              <a:buFont typeface="Arial" panose="020B0604020202020204" pitchFamily="34" charset="0"/>
              <a:buChar char="•"/>
            </a:pPr>
            <a:r>
              <a:rPr lang="ru-RU" sz="1100" dirty="0" smtClean="0">
                <a:solidFill>
                  <a:prstClr val="white"/>
                </a:solidFill>
              </a:rPr>
              <a:t>Получать </a:t>
            </a:r>
            <a:r>
              <a:rPr lang="ru-RU" sz="1100" dirty="0">
                <a:solidFill>
                  <a:prstClr val="white"/>
                </a:solidFill>
              </a:rPr>
              <a:t>напоминания о наступлении событий медицинского календаря Мед@рхива</a:t>
            </a:r>
          </a:p>
          <a:p>
            <a:pPr marL="171450" indent="-171450">
              <a:buFont typeface="Arial" panose="020B0604020202020204" pitchFamily="34" charset="0"/>
              <a:buChar char="•"/>
            </a:pPr>
            <a:r>
              <a:rPr lang="ru-RU" sz="1100" dirty="0" smtClean="0">
                <a:solidFill>
                  <a:prstClr val="white"/>
                </a:solidFill>
              </a:rPr>
              <a:t>Вносить </a:t>
            </a:r>
            <a:r>
              <a:rPr lang="ru-RU" sz="1100" dirty="0">
                <a:solidFill>
                  <a:prstClr val="white"/>
                </a:solidFill>
              </a:rPr>
              <a:t>записи о приеме лекарств и физиологических показателях в электронную медицинскую карту</a:t>
            </a:r>
          </a:p>
          <a:p>
            <a:pPr marL="171450" indent="-171450">
              <a:buFont typeface="Arial" panose="020B0604020202020204" pitchFamily="34" charset="0"/>
              <a:buChar char="•"/>
            </a:pPr>
            <a:r>
              <a:rPr lang="ru-RU" sz="1100" dirty="0" smtClean="0">
                <a:solidFill>
                  <a:prstClr val="white"/>
                </a:solidFill>
              </a:rPr>
              <a:t>Отправлять </a:t>
            </a:r>
            <a:r>
              <a:rPr lang="ru-RU" sz="1100" dirty="0">
                <a:solidFill>
                  <a:prstClr val="white"/>
                </a:solidFill>
              </a:rPr>
              <a:t>в медицинскую карту актуальные фото (медицинские документы, фото травм и т.п.)</a:t>
            </a:r>
          </a:p>
          <a:p>
            <a:pPr marL="171450" indent="-171450">
              <a:buFont typeface="Arial" panose="020B0604020202020204" pitchFamily="34" charset="0"/>
              <a:buChar char="•"/>
            </a:pPr>
            <a:r>
              <a:rPr lang="ru-RU" sz="1100" dirty="0" smtClean="0">
                <a:solidFill>
                  <a:prstClr val="white"/>
                </a:solidFill>
              </a:rPr>
              <a:t>Наблюдать </a:t>
            </a:r>
            <a:r>
              <a:rPr lang="ru-RU" sz="1100" dirty="0">
                <a:solidFill>
                  <a:prstClr val="white"/>
                </a:solidFill>
              </a:rPr>
              <a:t>диаграмму своего </a:t>
            </a:r>
            <a:r>
              <a:rPr lang="ru-RU" sz="1100" dirty="0" smtClean="0">
                <a:solidFill>
                  <a:prstClr val="white"/>
                </a:solidFill>
              </a:rPr>
              <a:t>здоровья</a:t>
            </a:r>
            <a:endParaRPr lang="en-US" b="1"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45" y="4120635"/>
            <a:ext cx="3610719" cy="209727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1654" y="4120635"/>
            <a:ext cx="3547672" cy="2110747"/>
          </a:xfrm>
          <a:prstGeom prst="rect">
            <a:avLst/>
          </a:prstGeom>
        </p:spPr>
      </p:pic>
    </p:spTree>
    <p:extLst>
      <p:ext uri="{BB962C8B-B14F-4D97-AF65-F5344CB8AC3E}">
        <p14:creationId xmlns:p14="http://schemas.microsoft.com/office/powerpoint/2010/main" val="205526538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GB" dirty="0" smtClean="0"/>
              <a:t>Mobile Solutions - Medical Image Vault</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600438"/>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Image </a:t>
            </a:r>
            <a:r>
              <a:rPr lang="en-US" sz="1400" dirty="0" smtClean="0">
                <a:solidFill>
                  <a:prstClr val="white"/>
                </a:solidFill>
              </a:rPr>
              <a:t>sharing</a:t>
            </a:r>
          </a:p>
          <a:p>
            <a:endParaRPr lang="en-US" sz="1400" dirty="0" smtClean="0">
              <a:solidFill>
                <a:prstClr val="white"/>
              </a:solidFill>
            </a:endParaRPr>
          </a:p>
          <a:p>
            <a:r>
              <a:rPr lang="en-US" sz="1400" b="1" dirty="0" smtClean="0">
                <a:solidFill>
                  <a:prstClr val="white"/>
                </a:solidFill>
              </a:rPr>
              <a:t>Target Audience:</a:t>
            </a:r>
          </a:p>
          <a:p>
            <a:r>
              <a:rPr lang="en-US" sz="1400" dirty="0" smtClean="0">
                <a:solidFill>
                  <a:prstClr val="white"/>
                </a:solidFill>
              </a:rPr>
              <a:t>Patient</a:t>
            </a:r>
          </a:p>
          <a:p>
            <a:endParaRPr lang="en-US" sz="1400" dirty="0">
              <a:solidFill>
                <a:prstClr val="white"/>
              </a:solidFill>
            </a:endParaRPr>
          </a:p>
          <a:p>
            <a:r>
              <a:rPr lang="en-US" sz="1400" b="1" dirty="0" smtClean="0">
                <a:solidFill>
                  <a:prstClr val="white"/>
                </a:solidFill>
              </a:rPr>
              <a:t>MSFT Owner / Contact:</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 / </a:t>
            </a:r>
            <a:r>
              <a:rPr lang="en-US" sz="1400" dirty="0" err="1" smtClean="0">
                <a:solidFill>
                  <a:prstClr val="white"/>
                </a:solidFill>
              </a:rPr>
              <a:t>sideload</a:t>
            </a:r>
            <a:endParaRPr lang="en-US" sz="1400" dirty="0">
              <a:solidFill>
                <a:prstClr val="white"/>
              </a:solidFill>
            </a:endParaRPr>
          </a:p>
          <a:p>
            <a:r>
              <a:rPr lang="en-US" sz="1400" b="1" dirty="0" smtClean="0">
                <a:solidFill>
                  <a:prstClr val="white"/>
                </a:solidFill>
              </a:rPr>
              <a:t>Date Available:</a:t>
            </a:r>
          </a:p>
          <a:p>
            <a:endParaRPr lang="en-US" sz="1400" dirty="0" smtClean="0">
              <a:solidFill>
                <a:prstClr val="white"/>
              </a:solidFill>
            </a:endParaRPr>
          </a:p>
          <a:p>
            <a:r>
              <a:rPr lang="en-US" sz="1400" b="1" dirty="0" smtClean="0">
                <a:solidFill>
                  <a:prstClr val="white"/>
                </a:solidFill>
              </a:rPr>
              <a:t>Regions available:</a:t>
            </a:r>
          </a:p>
          <a:p>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Y/N</a:t>
            </a:r>
          </a:p>
          <a:p>
            <a:r>
              <a:rPr lang="en-US" sz="1400" b="1" dirty="0" smtClean="0">
                <a:solidFill>
                  <a:prstClr val="white"/>
                </a:solidFill>
              </a:rPr>
              <a:t>Is Win Phone app available?</a:t>
            </a:r>
          </a:p>
          <a:p>
            <a:r>
              <a:rPr lang="en-US" sz="1400" dirty="0" smtClean="0">
                <a:solidFill>
                  <a:prstClr val="white"/>
                </a:solidFill>
              </a:rPr>
              <a:t>Y/N</a:t>
            </a:r>
            <a:endParaRPr lang="en-US" sz="1400" dirty="0">
              <a:solidFill>
                <a:prstClr val="white"/>
              </a:solidFill>
            </a:endParaRPr>
          </a:p>
        </p:txBody>
      </p:sp>
      <p:sp>
        <p:nvSpPr>
          <p:cNvPr id="38" name="TextBox 37"/>
          <p:cNvSpPr txBox="1"/>
          <p:nvPr/>
        </p:nvSpPr>
        <p:spPr>
          <a:xfrm>
            <a:off x="5048109" y="1654444"/>
            <a:ext cx="4462866" cy="1892826"/>
          </a:xfrm>
          <a:prstGeom prst="rect">
            <a:avLst/>
          </a:prstGeom>
          <a:noFill/>
        </p:spPr>
        <p:txBody>
          <a:bodyPr wrap="square" rtlCol="0">
            <a:spAutoFit/>
          </a:bodyPr>
          <a:lstStyle/>
          <a:p>
            <a:r>
              <a:rPr lang="en-US" b="1" dirty="0" smtClean="0">
                <a:solidFill>
                  <a:prstClr val="white"/>
                </a:solidFill>
              </a:rPr>
              <a:t>To customer value prop:</a:t>
            </a:r>
          </a:p>
          <a:p>
            <a:endParaRPr lang="en-US" sz="1100" dirty="0" smtClean="0">
              <a:solidFill>
                <a:prstClr val="white"/>
              </a:solidFill>
            </a:endParaRPr>
          </a:p>
          <a:p>
            <a:r>
              <a:rPr lang="en-US" sz="1100" b="1" i="1" dirty="0" smtClean="0">
                <a:solidFill>
                  <a:prstClr val="white"/>
                </a:solidFill>
              </a:rPr>
              <a:t>Access </a:t>
            </a:r>
            <a:r>
              <a:rPr lang="en-US" sz="1100" b="1" i="1" dirty="0">
                <a:solidFill>
                  <a:prstClr val="white"/>
                </a:solidFill>
              </a:rPr>
              <a:t>to the medical images in your HealthVault account. </a:t>
            </a:r>
            <a:endParaRPr lang="en-US" sz="1100" b="1" i="1" dirty="0" smtClean="0">
              <a:solidFill>
                <a:prstClr val="white"/>
              </a:solidFill>
            </a:endParaRPr>
          </a:p>
          <a:p>
            <a:endParaRPr lang="en-US" sz="1100" dirty="0">
              <a:solidFill>
                <a:prstClr val="white"/>
              </a:solidFill>
            </a:endParaRPr>
          </a:p>
          <a:p>
            <a:r>
              <a:rPr lang="en-US" sz="1100" dirty="0" smtClean="0">
                <a:solidFill>
                  <a:prstClr val="white"/>
                </a:solidFill>
              </a:rPr>
              <a:t>It </a:t>
            </a:r>
            <a:r>
              <a:rPr lang="en-US" sz="1100" dirty="0">
                <a:solidFill>
                  <a:prstClr val="white"/>
                </a:solidFill>
              </a:rPr>
              <a:t>can upload, query, receive and display yours or your family's medical images while being at the doctor's office or anywhere else.</a:t>
            </a:r>
          </a:p>
          <a:p>
            <a:endParaRPr lang="en-US" sz="1100" dirty="0" smtClean="0">
              <a:solidFill>
                <a:prstClr val="white"/>
              </a:solidFill>
            </a:endParaRPr>
          </a:p>
          <a:p>
            <a:r>
              <a:rPr lang="en-US" sz="1100" dirty="0" smtClean="0">
                <a:solidFill>
                  <a:prstClr val="white"/>
                </a:solidFill>
              </a:rPr>
              <a:t>You </a:t>
            </a:r>
            <a:r>
              <a:rPr lang="en-US" sz="1100" dirty="0">
                <a:solidFill>
                  <a:prstClr val="white"/>
                </a:solidFill>
              </a:rPr>
              <a:t>can now report critical injuries and skin conditions instantaneously to your physician and, most important, you can always have with you and share your medical images in case of an emergency</a:t>
            </a:r>
            <a:r>
              <a:rPr lang="en-US" sz="1100" dirty="0" smtClean="0">
                <a:solidFill>
                  <a:prstClr val="white"/>
                </a:solidFill>
              </a:rPr>
              <a:t>.</a:t>
            </a:r>
            <a:endParaRPr lang="en-US" b="1" dirty="0" smtClean="0">
              <a:solidFill>
                <a:prstClr val="white"/>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45" y="4120635"/>
            <a:ext cx="3576674" cy="212194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3278" y="4120635"/>
            <a:ext cx="3543654" cy="2097273"/>
          </a:xfrm>
          <a:prstGeom prst="rect">
            <a:avLst/>
          </a:prstGeom>
        </p:spPr>
      </p:pic>
      <p:sp>
        <p:nvSpPr>
          <p:cNvPr id="22" name="Rectangle 21"/>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5"/>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20482" name="Picture 2" descr="Screen sho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4392" y="4121295"/>
            <a:ext cx="3770616" cy="2121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17639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GB" dirty="0" err="1" smtClean="0"/>
              <a:t>Medicover</a:t>
            </a:r>
            <a:r>
              <a:rPr lang="en-GB" dirty="0" smtClean="0"/>
              <a:t> (Polish)</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600438"/>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Patient health</a:t>
            </a:r>
            <a:r>
              <a:rPr lang="en-US" sz="1400" b="1" dirty="0" smtClean="0">
                <a:solidFill>
                  <a:prstClr val="white"/>
                </a:solidFill>
              </a:rPr>
              <a:t>	</a:t>
            </a:r>
            <a:endParaRPr lang="en-US" sz="1400" b="1" dirty="0" smtClean="0">
              <a:solidFill>
                <a:prstClr val="white"/>
              </a:solidFill>
            </a:endParaRPr>
          </a:p>
          <a:p>
            <a:endParaRPr lang="en-US" sz="1400" b="1" dirty="0" smtClean="0">
              <a:solidFill>
                <a:prstClr val="white"/>
              </a:solidFill>
            </a:endParaRPr>
          </a:p>
          <a:p>
            <a:r>
              <a:rPr lang="en-US" sz="1400" b="1" dirty="0" smtClean="0">
                <a:solidFill>
                  <a:prstClr val="white"/>
                </a:solidFill>
              </a:rPr>
              <a:t>Target Audience:</a:t>
            </a:r>
          </a:p>
          <a:p>
            <a:r>
              <a:rPr lang="en-US" sz="1400" dirty="0" smtClean="0">
                <a:solidFill>
                  <a:prstClr val="white"/>
                </a:solidFill>
              </a:rPr>
              <a:t>Patient</a:t>
            </a:r>
          </a:p>
          <a:p>
            <a:endParaRPr lang="en-US" sz="1400" dirty="0">
              <a:solidFill>
                <a:prstClr val="white"/>
              </a:solidFill>
            </a:endParaRPr>
          </a:p>
          <a:p>
            <a:r>
              <a:rPr lang="en-US" sz="1400" b="1" dirty="0" smtClean="0">
                <a:solidFill>
                  <a:prstClr val="white"/>
                </a:solidFill>
              </a:rPr>
              <a:t>MSFT Owner / Contact:</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 </a:t>
            </a:r>
          </a:p>
          <a:p>
            <a:r>
              <a:rPr lang="en-US" sz="1400" b="1" dirty="0" smtClean="0">
                <a:solidFill>
                  <a:prstClr val="white"/>
                </a:solidFill>
              </a:rPr>
              <a:t>Date Available:</a:t>
            </a:r>
          </a:p>
          <a:p>
            <a:r>
              <a:rPr lang="en-US" sz="1400" dirty="0" smtClean="0">
                <a:solidFill>
                  <a:prstClr val="white"/>
                </a:solidFill>
              </a:rPr>
              <a:t>2013</a:t>
            </a:r>
          </a:p>
          <a:p>
            <a:r>
              <a:rPr lang="en-US" sz="1400" b="1" dirty="0" smtClean="0">
                <a:solidFill>
                  <a:prstClr val="white"/>
                </a:solidFill>
              </a:rPr>
              <a:t>Regions available:</a:t>
            </a:r>
          </a:p>
          <a:p>
            <a:r>
              <a:rPr lang="en-US" sz="1400" b="1" dirty="0" smtClean="0">
                <a:solidFill>
                  <a:prstClr val="white"/>
                </a:solidFill>
              </a:rPr>
              <a:t>Polish Language</a:t>
            </a:r>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Y/N</a:t>
            </a:r>
          </a:p>
          <a:p>
            <a:r>
              <a:rPr lang="en-US" sz="1400" b="1" dirty="0" smtClean="0">
                <a:solidFill>
                  <a:prstClr val="white"/>
                </a:solidFill>
              </a:rPr>
              <a:t>Is Win Phone app available?</a:t>
            </a:r>
          </a:p>
          <a:p>
            <a:r>
              <a:rPr lang="en-US" sz="1400" dirty="0" smtClean="0">
                <a:solidFill>
                  <a:prstClr val="white"/>
                </a:solidFill>
              </a:rPr>
              <a:t>Y/N</a:t>
            </a:r>
            <a:endParaRPr lang="en-US" sz="1400" dirty="0">
              <a:solidFill>
                <a:prstClr val="white"/>
              </a:solidFill>
            </a:endParaRPr>
          </a:p>
        </p:txBody>
      </p:sp>
      <p:sp>
        <p:nvSpPr>
          <p:cNvPr id="38" name="TextBox 37"/>
          <p:cNvSpPr txBox="1"/>
          <p:nvPr/>
        </p:nvSpPr>
        <p:spPr>
          <a:xfrm>
            <a:off x="5048109" y="1654444"/>
            <a:ext cx="4462866" cy="2231380"/>
          </a:xfrm>
          <a:prstGeom prst="rect">
            <a:avLst/>
          </a:prstGeom>
          <a:noFill/>
        </p:spPr>
        <p:txBody>
          <a:bodyPr wrap="square" rtlCol="0">
            <a:spAutoFit/>
          </a:bodyPr>
          <a:lstStyle/>
          <a:p>
            <a:r>
              <a:rPr lang="en-US" b="1" dirty="0" smtClean="0">
                <a:solidFill>
                  <a:prstClr val="white"/>
                </a:solidFill>
              </a:rPr>
              <a:t>To customer value prop:</a:t>
            </a:r>
          </a:p>
          <a:p>
            <a:endParaRPr lang="en-US" sz="1100" dirty="0" smtClean="0">
              <a:solidFill>
                <a:prstClr val="white"/>
              </a:solidFill>
            </a:endParaRPr>
          </a:p>
          <a:p>
            <a:r>
              <a:rPr lang="en-US" sz="1100" b="1" i="1" dirty="0" smtClean="0">
                <a:solidFill>
                  <a:prstClr val="white"/>
                </a:solidFill>
              </a:rPr>
              <a:t>Access for </a:t>
            </a:r>
            <a:r>
              <a:rPr lang="en-US" sz="1100" b="1" i="1" dirty="0" err="1" smtClean="0">
                <a:solidFill>
                  <a:prstClr val="white"/>
                </a:solidFill>
              </a:rPr>
              <a:t>Medicover</a:t>
            </a:r>
            <a:r>
              <a:rPr lang="en-US" sz="1100" b="1" i="1" dirty="0" smtClean="0">
                <a:solidFill>
                  <a:prstClr val="white"/>
                </a:solidFill>
              </a:rPr>
              <a:t> to facilities, bookings and health calculator.</a:t>
            </a:r>
          </a:p>
          <a:p>
            <a:endParaRPr lang="en-US" sz="1100" dirty="0">
              <a:solidFill>
                <a:prstClr val="white"/>
              </a:solidFill>
            </a:endParaRPr>
          </a:p>
          <a:p>
            <a:r>
              <a:rPr lang="pl-PL" sz="1100" dirty="0" smtClean="0">
                <a:solidFill>
                  <a:prstClr val="white"/>
                </a:solidFill>
              </a:rPr>
              <a:t>Aplikacja </a:t>
            </a:r>
            <a:r>
              <a:rPr lang="pl-PL" sz="1100" dirty="0">
                <a:solidFill>
                  <a:prstClr val="white"/>
                </a:solidFill>
              </a:rPr>
              <a:t>ułatwia korzystanie w usług Medicover. Zawiera wyszukiwarkę dostępnych wizyt, oferuje promocyjne ceny na wizyty lekarskie z ostatniej chwili. Jest również zbiorem najważniejszych informacji o zdrowiu: zawiera m.in. </a:t>
            </a:r>
            <a:r>
              <a:rPr lang="pl-PL" sz="1100" dirty="0" smtClean="0">
                <a:solidFill>
                  <a:prstClr val="white"/>
                </a:solidFill>
              </a:rPr>
              <a:t>artykuły</a:t>
            </a:r>
            <a:r>
              <a:rPr lang="en-US" sz="1100" dirty="0" smtClean="0">
                <a:solidFill>
                  <a:prstClr val="white"/>
                </a:solidFill>
              </a:rPr>
              <a:t> </a:t>
            </a:r>
            <a:r>
              <a:rPr lang="pl-PL" sz="1100" dirty="0" smtClean="0">
                <a:solidFill>
                  <a:prstClr val="white"/>
                </a:solidFill>
              </a:rPr>
              <a:t>o </a:t>
            </a:r>
            <a:r>
              <a:rPr lang="pl-PL" sz="1100" dirty="0">
                <a:solidFill>
                  <a:prstClr val="white"/>
                </a:solidFill>
              </a:rPr>
              <a:t>profilaktyce. W aplikacji można wypełnić ankietę zdrowia, która pomoże ocenić ogólną kondycję. Dodatkowo, znajdują się tam: kalkulator BMI, kalendarz szczepień ochronnych oraz kalendarz badań profilaktycznych. Aplikacja przybliża również ofertę Medicover, przeznaczoną dla Klientów indywidualnych oraz dla firm</a:t>
            </a:r>
            <a:r>
              <a:rPr lang="pl-PL" sz="1100" dirty="0" smtClean="0">
                <a:solidFill>
                  <a:prstClr val="white"/>
                </a:solidFill>
              </a:rPr>
              <a:t>.</a:t>
            </a:r>
            <a:endParaRPr lang="en-US" b="1"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45" y="4120635"/>
            <a:ext cx="3586962" cy="210772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3415" y="4117252"/>
            <a:ext cx="3530574" cy="2111112"/>
          </a:xfrm>
          <a:prstGeom prst="rect">
            <a:avLst/>
          </a:prstGeom>
        </p:spPr>
      </p:pic>
      <p:pic>
        <p:nvPicPr>
          <p:cNvPr id="21506" name="Picture 2" descr="Zrzut ekranu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1298" y="4117252"/>
            <a:ext cx="3746526" cy="210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14659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GB" dirty="0" err="1" smtClean="0"/>
              <a:t>NextGen</a:t>
            </a:r>
            <a:r>
              <a:rPr lang="en-GB" dirty="0" smtClean="0"/>
              <a:t> - </a:t>
            </a:r>
            <a:r>
              <a:rPr lang="en-GB" dirty="0"/>
              <a:t>Medicine Cabinet</a:t>
            </a:r>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600438"/>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Consumer </a:t>
            </a:r>
            <a:r>
              <a:rPr lang="en-US" sz="1400" dirty="0" smtClean="0">
                <a:solidFill>
                  <a:prstClr val="white"/>
                </a:solidFill>
              </a:rPr>
              <a:t>health</a:t>
            </a:r>
          </a:p>
          <a:p>
            <a:endParaRPr lang="en-US" sz="1400" dirty="0" smtClean="0">
              <a:solidFill>
                <a:prstClr val="white"/>
              </a:solidFill>
            </a:endParaRPr>
          </a:p>
          <a:p>
            <a:r>
              <a:rPr lang="en-US" sz="1400" b="1" dirty="0" smtClean="0">
                <a:solidFill>
                  <a:prstClr val="white"/>
                </a:solidFill>
              </a:rPr>
              <a:t>Target Audience:</a:t>
            </a:r>
          </a:p>
          <a:p>
            <a:r>
              <a:rPr lang="en-US" sz="1400" dirty="0" smtClean="0">
                <a:solidFill>
                  <a:prstClr val="white"/>
                </a:solidFill>
              </a:rPr>
              <a:t>Consumer</a:t>
            </a:r>
          </a:p>
          <a:p>
            <a:endParaRPr lang="en-US" sz="1400" dirty="0">
              <a:solidFill>
                <a:prstClr val="white"/>
              </a:solidFill>
            </a:endParaRPr>
          </a:p>
          <a:p>
            <a:r>
              <a:rPr lang="en-US" sz="1400" b="1" dirty="0" smtClean="0">
                <a:solidFill>
                  <a:prstClr val="white"/>
                </a:solidFill>
              </a:rPr>
              <a:t>MSFT Owner / Contact:</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 </a:t>
            </a:r>
          </a:p>
          <a:p>
            <a:r>
              <a:rPr lang="en-US" sz="1400" b="1" dirty="0" smtClean="0">
                <a:solidFill>
                  <a:prstClr val="white"/>
                </a:solidFill>
              </a:rPr>
              <a:t>Date Available:</a:t>
            </a:r>
          </a:p>
          <a:p>
            <a:r>
              <a:rPr lang="en-US" sz="1400" dirty="0" smtClean="0">
                <a:solidFill>
                  <a:prstClr val="white"/>
                </a:solidFill>
              </a:rPr>
              <a:t>10/26</a:t>
            </a:r>
          </a:p>
          <a:p>
            <a:r>
              <a:rPr lang="en-US" sz="1400" b="1" dirty="0" smtClean="0">
                <a:solidFill>
                  <a:prstClr val="white"/>
                </a:solidFill>
              </a:rPr>
              <a:t>Regions available:</a:t>
            </a:r>
          </a:p>
          <a:p>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Y/N</a:t>
            </a:r>
          </a:p>
          <a:p>
            <a:r>
              <a:rPr lang="en-US" sz="1400" b="1" dirty="0" smtClean="0">
                <a:solidFill>
                  <a:prstClr val="white"/>
                </a:solidFill>
              </a:rPr>
              <a:t>Is Win Phone app available?</a:t>
            </a:r>
          </a:p>
          <a:p>
            <a:r>
              <a:rPr lang="en-US" sz="1400" dirty="0" smtClean="0">
                <a:solidFill>
                  <a:prstClr val="white"/>
                </a:solidFill>
              </a:rPr>
              <a:t>Y/N</a:t>
            </a:r>
            <a:endParaRPr lang="en-US" sz="1400" dirty="0">
              <a:solidFill>
                <a:prstClr val="white"/>
              </a:solidFill>
            </a:endParaRPr>
          </a:p>
        </p:txBody>
      </p:sp>
      <p:sp>
        <p:nvSpPr>
          <p:cNvPr id="38" name="TextBox 37"/>
          <p:cNvSpPr txBox="1"/>
          <p:nvPr/>
        </p:nvSpPr>
        <p:spPr>
          <a:xfrm>
            <a:off x="5048109" y="1654444"/>
            <a:ext cx="4462866" cy="1600438"/>
          </a:xfrm>
          <a:prstGeom prst="rect">
            <a:avLst/>
          </a:prstGeom>
          <a:noFill/>
        </p:spPr>
        <p:txBody>
          <a:bodyPr wrap="square" rtlCol="0">
            <a:spAutoFit/>
          </a:bodyPr>
          <a:lstStyle/>
          <a:p>
            <a:r>
              <a:rPr lang="en-US" b="1" dirty="0" smtClean="0">
                <a:solidFill>
                  <a:prstClr val="white"/>
                </a:solidFill>
              </a:rPr>
              <a:t>To customer value prop:</a:t>
            </a:r>
          </a:p>
          <a:p>
            <a:endParaRPr lang="en-US" sz="1100" dirty="0" smtClean="0">
              <a:solidFill>
                <a:prstClr val="white"/>
              </a:solidFill>
            </a:endParaRPr>
          </a:p>
          <a:p>
            <a:r>
              <a:rPr lang="en-US" sz="1100" b="1" i="1" dirty="0" smtClean="0">
                <a:solidFill>
                  <a:prstClr val="white"/>
                </a:solidFill>
              </a:rPr>
              <a:t>Help </a:t>
            </a:r>
            <a:r>
              <a:rPr lang="en-US" sz="1100" b="1" i="1" dirty="0">
                <a:solidFill>
                  <a:prstClr val="white"/>
                </a:solidFill>
              </a:rPr>
              <a:t>patients manage your list of medications, when to take them, dosing and schedule information. It also help keeps track of when medications are taken or missed.</a:t>
            </a:r>
          </a:p>
          <a:p>
            <a:endParaRPr lang="en-US" b="1" i="1" dirty="0" smtClean="0">
              <a:solidFill>
                <a:prstClr val="white"/>
              </a:solidFill>
            </a:endParaRPr>
          </a:p>
          <a:p>
            <a:endParaRPr lang="en-US" b="1"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22530" name="Picture 2" descr="Screen sho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145" y="4202840"/>
            <a:ext cx="3524035" cy="198256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Screen sho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8937" y="4202840"/>
            <a:ext cx="3524036" cy="198256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Screen shot 8"/>
          <p:cNvSpPr>
            <a:spLocks noChangeAspect="1" noChangeArrowheads="1"/>
          </p:cNvSpPr>
          <p:nvPr/>
        </p:nvSpPr>
        <p:spPr bwMode="auto">
          <a:xfrm>
            <a:off x="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2536" name="Picture 8" descr="Screen sho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8731" y="4202840"/>
            <a:ext cx="3519148" cy="1979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46798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GB" dirty="0" smtClean="0"/>
              <a:t>AHRQ - </a:t>
            </a:r>
            <a:r>
              <a:rPr lang="en-GB" dirty="0" err="1" smtClean="0"/>
              <a:t>ePSS</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 / </a:t>
            </a:r>
            <a:r>
              <a:rPr lang="en-US" sz="1400" dirty="0" err="1" smtClean="0">
                <a:solidFill>
                  <a:prstClr val="white"/>
                </a:solidFill>
              </a:rPr>
              <a:t>sideload</a:t>
            </a:r>
            <a:endParaRPr lang="en-US" sz="1400" dirty="0">
              <a:solidFill>
                <a:prstClr val="white"/>
              </a:solidFill>
            </a:endParaRPr>
          </a:p>
          <a:p>
            <a:r>
              <a:rPr lang="en-US" sz="1400" b="1" dirty="0" smtClean="0">
                <a:solidFill>
                  <a:prstClr val="white"/>
                </a:solidFill>
              </a:rPr>
              <a:t>Date Available:</a:t>
            </a:r>
          </a:p>
          <a:p>
            <a:endParaRPr lang="en-US" sz="1400" dirty="0" smtClean="0">
              <a:solidFill>
                <a:prstClr val="white"/>
              </a:solidFill>
            </a:endParaRPr>
          </a:p>
          <a:p>
            <a:r>
              <a:rPr lang="en-US" sz="1400" b="1" dirty="0" smtClean="0">
                <a:solidFill>
                  <a:prstClr val="white"/>
                </a:solidFill>
              </a:rPr>
              <a:t>Regions available:</a:t>
            </a:r>
          </a:p>
          <a:p>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Y/N</a:t>
            </a:r>
          </a:p>
          <a:p>
            <a:r>
              <a:rPr lang="en-US" sz="1400" b="1" dirty="0" smtClean="0">
                <a:solidFill>
                  <a:prstClr val="white"/>
                </a:solidFill>
              </a:rPr>
              <a:t>Is Win Phone app available?</a:t>
            </a:r>
          </a:p>
          <a:p>
            <a:r>
              <a:rPr lang="en-US" sz="1400" dirty="0" smtClean="0">
                <a:solidFill>
                  <a:prstClr val="white"/>
                </a:solidFill>
              </a:rPr>
              <a:t>Y/N</a:t>
            </a:r>
            <a:endParaRPr lang="en-US" sz="1400" dirty="0">
              <a:solidFill>
                <a:prstClr val="white"/>
              </a:solidFill>
            </a:endParaRPr>
          </a:p>
        </p:txBody>
      </p:sp>
      <p:sp>
        <p:nvSpPr>
          <p:cNvPr id="38" name="TextBox 37"/>
          <p:cNvSpPr txBox="1"/>
          <p:nvPr/>
        </p:nvSpPr>
        <p:spPr>
          <a:xfrm>
            <a:off x="5048109" y="1654444"/>
            <a:ext cx="4462866" cy="2323713"/>
          </a:xfrm>
          <a:prstGeom prst="rect">
            <a:avLst/>
          </a:prstGeom>
          <a:noFill/>
        </p:spPr>
        <p:txBody>
          <a:bodyPr wrap="square" rtlCol="0">
            <a:spAutoFit/>
          </a:bodyPr>
          <a:lstStyle/>
          <a:p>
            <a:r>
              <a:rPr lang="en-US" b="1" dirty="0" smtClean="0">
                <a:solidFill>
                  <a:prstClr val="white"/>
                </a:solidFill>
              </a:rPr>
              <a:t>To customer value prop:</a:t>
            </a:r>
          </a:p>
          <a:p>
            <a:endParaRPr lang="en-US" sz="1100" b="1" i="1" dirty="0" smtClean="0">
              <a:solidFill>
                <a:prstClr val="white"/>
              </a:solidFill>
            </a:endParaRPr>
          </a:p>
          <a:p>
            <a:r>
              <a:rPr lang="en-US" sz="1100" b="1" i="1" dirty="0" smtClean="0">
                <a:solidFill>
                  <a:prstClr val="white"/>
                </a:solidFill>
              </a:rPr>
              <a:t>Help primary </a:t>
            </a:r>
            <a:r>
              <a:rPr lang="en-US" sz="1100" b="1" i="1" dirty="0">
                <a:solidFill>
                  <a:prstClr val="white"/>
                </a:solidFill>
              </a:rPr>
              <a:t>care clinicians </a:t>
            </a:r>
            <a:r>
              <a:rPr lang="en-US" sz="1100" b="1" i="1" dirty="0" smtClean="0">
                <a:solidFill>
                  <a:prstClr val="white"/>
                </a:solidFill>
              </a:rPr>
              <a:t>identify </a:t>
            </a:r>
            <a:r>
              <a:rPr lang="en-US" sz="1100" b="1" i="1" dirty="0">
                <a:solidFill>
                  <a:prstClr val="white"/>
                </a:solidFill>
              </a:rPr>
              <a:t>the screening, counseling, and preventive medication services </a:t>
            </a:r>
            <a:r>
              <a:rPr lang="en-US" sz="1100" b="1" i="1" dirty="0" smtClean="0">
                <a:solidFill>
                  <a:prstClr val="white"/>
                </a:solidFill>
              </a:rPr>
              <a:t>appropriate </a:t>
            </a:r>
            <a:r>
              <a:rPr lang="en-US" sz="1100" b="1" i="1" dirty="0">
                <a:solidFill>
                  <a:prstClr val="white"/>
                </a:solidFill>
              </a:rPr>
              <a:t>for their patients. </a:t>
            </a:r>
            <a:endParaRPr lang="en-US" sz="1100" b="1" i="1" dirty="0" smtClean="0">
              <a:solidFill>
                <a:prstClr val="white"/>
              </a:solidFill>
            </a:endParaRPr>
          </a:p>
          <a:p>
            <a:endParaRPr lang="en-US" sz="1100" dirty="0">
              <a:solidFill>
                <a:prstClr val="white"/>
              </a:solidFill>
            </a:endParaRPr>
          </a:p>
          <a:p>
            <a:r>
              <a:rPr lang="en-US" sz="1100" dirty="0" smtClean="0">
                <a:solidFill>
                  <a:prstClr val="white"/>
                </a:solidFill>
              </a:rPr>
              <a:t>Designed </a:t>
            </a:r>
            <a:r>
              <a:rPr lang="en-US" sz="1100" dirty="0">
                <a:solidFill>
                  <a:prstClr val="white"/>
                </a:solidFill>
              </a:rPr>
              <a:t>and developed by the U.S. Department of Health &amp; Human Services (HHS), Agency for Healthcare Research and Quality (AHRQ), the Nation's lead Federal agency for research on health care quality, costs, outcomes and patient safety. </a:t>
            </a:r>
            <a:br>
              <a:rPr lang="en-US" sz="1100" dirty="0">
                <a:solidFill>
                  <a:prstClr val="white"/>
                </a:solidFill>
              </a:rPr>
            </a:br>
            <a:r>
              <a:rPr lang="en-US" sz="600" dirty="0">
                <a:solidFill>
                  <a:prstClr val="white"/>
                </a:solidFill>
              </a:rPr>
              <a:t/>
            </a:r>
            <a:br>
              <a:rPr lang="en-US" sz="600" dirty="0">
                <a:solidFill>
                  <a:prstClr val="white"/>
                </a:solidFill>
              </a:rPr>
            </a:br>
            <a:r>
              <a:rPr lang="en-US" sz="1100" dirty="0" smtClean="0">
                <a:solidFill>
                  <a:prstClr val="white"/>
                </a:solidFill>
              </a:rPr>
              <a:t>The </a:t>
            </a:r>
            <a:r>
              <a:rPr lang="en-US" sz="1100" dirty="0" err="1">
                <a:solidFill>
                  <a:prstClr val="white"/>
                </a:solidFill>
              </a:rPr>
              <a:t>ePSS</a:t>
            </a:r>
            <a:r>
              <a:rPr lang="en-US" sz="1100" dirty="0">
                <a:solidFill>
                  <a:prstClr val="white"/>
                </a:solidFill>
              </a:rPr>
              <a:t> information is based on the current recommendations of the U.S. Preventive Services Task Force (USPSTF</a:t>
            </a:r>
            <a:r>
              <a:rPr lang="en-US" sz="1100" dirty="0" smtClean="0">
                <a:solidFill>
                  <a:prstClr val="white"/>
                </a:solidFill>
              </a:rPr>
              <a:t>), searchable by </a:t>
            </a:r>
            <a:r>
              <a:rPr lang="en-US" sz="1100" dirty="0">
                <a:solidFill>
                  <a:prstClr val="white"/>
                </a:solidFill>
              </a:rPr>
              <a:t>specific patient characteristics, such as age, sex, and selected behavioral risk factors</a:t>
            </a:r>
            <a:r>
              <a:rPr lang="en-US" sz="1100" dirty="0" smtClean="0">
                <a:solidFill>
                  <a:prstClr val="white"/>
                </a:solidFill>
              </a:rPr>
              <a:t>.</a:t>
            </a:r>
            <a:endParaRPr lang="en-US" b="1" dirty="0" smtClean="0">
              <a:solidFill>
                <a:prstClr val="white"/>
              </a:solidFill>
            </a:endParaRPr>
          </a:p>
        </p:txBody>
      </p:sp>
      <p:sp>
        <p:nvSpPr>
          <p:cNvPr id="39" name="TextBox 38"/>
          <p:cNvSpPr txBox="1"/>
          <p:nvPr/>
        </p:nvSpPr>
        <p:spPr>
          <a:xfrm>
            <a:off x="539146" y="4024324"/>
            <a:ext cx="3225634" cy="369332"/>
          </a:xfrm>
          <a:prstGeom prst="rect">
            <a:avLst/>
          </a:prstGeom>
          <a:noFill/>
        </p:spPr>
        <p:txBody>
          <a:bodyPr wrap="square" rtlCol="0">
            <a:spAutoFit/>
          </a:bodyPr>
          <a:lstStyle/>
          <a:p>
            <a:r>
              <a:rPr lang="en-US" b="1" dirty="0" smtClean="0">
                <a:solidFill>
                  <a:prstClr val="white"/>
                </a:solidFill>
              </a:rPr>
              <a:t>To partner value prop:</a:t>
            </a: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9146" y="4101324"/>
            <a:ext cx="3560164" cy="2121128"/>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350454" y="4101324"/>
            <a:ext cx="3560165" cy="2100656"/>
          </a:xfrm>
          <a:prstGeom prst="rect">
            <a:avLst/>
          </a:prstGeom>
        </p:spPr>
      </p:pic>
      <p:pic>
        <p:nvPicPr>
          <p:cNvPr id="2050" name="Picture 2" descr="Screen sho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6965" y="4121795"/>
            <a:ext cx="3548849" cy="210065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39145" y="1669256"/>
            <a:ext cx="2051656" cy="1600438"/>
          </a:xfrm>
          <a:prstGeom prst="rect">
            <a:avLst/>
          </a:prstGeom>
          <a:noFill/>
        </p:spPr>
        <p:txBody>
          <a:bodyPr wrap="square" rtlCol="0">
            <a:spAutoFit/>
          </a:bodyPr>
          <a:lstStyle/>
          <a:p>
            <a:r>
              <a:rPr lang="en-US" sz="1400" b="1" dirty="0" smtClean="0">
                <a:solidFill>
                  <a:prstClr val="white"/>
                </a:solidFill>
              </a:rPr>
              <a:t>App type:</a:t>
            </a:r>
          </a:p>
          <a:p>
            <a:r>
              <a:rPr lang="en-US" sz="1400" dirty="0">
                <a:solidFill>
                  <a:prstClr val="white"/>
                </a:solidFill>
              </a:rPr>
              <a:t>Physician </a:t>
            </a:r>
            <a:r>
              <a:rPr lang="en-US" sz="1400" dirty="0" smtClean="0">
                <a:solidFill>
                  <a:prstClr val="white"/>
                </a:solidFill>
              </a:rPr>
              <a:t>reference</a:t>
            </a:r>
          </a:p>
          <a:p>
            <a:endParaRPr lang="en-US" sz="1400" dirty="0">
              <a:solidFill>
                <a:prstClr val="white"/>
              </a:solidFill>
            </a:endParaRPr>
          </a:p>
          <a:p>
            <a:r>
              <a:rPr lang="en-US" sz="1400" b="1" dirty="0" smtClean="0">
                <a:solidFill>
                  <a:prstClr val="white"/>
                </a:solidFill>
              </a:rPr>
              <a:t>Target Audience:</a:t>
            </a:r>
          </a:p>
          <a:p>
            <a:r>
              <a:rPr lang="en-US" sz="1400" dirty="0" smtClean="0">
                <a:solidFill>
                  <a:prstClr val="white"/>
                </a:solidFill>
              </a:rPr>
              <a:t>Health Professionals</a:t>
            </a:r>
          </a:p>
          <a:p>
            <a:endParaRPr lang="en-US" sz="1400" dirty="0">
              <a:solidFill>
                <a:prstClr val="white"/>
              </a:solidFill>
            </a:endParaRPr>
          </a:p>
          <a:p>
            <a:r>
              <a:rPr lang="en-US" sz="1400" b="1" dirty="0" smtClean="0">
                <a:solidFill>
                  <a:prstClr val="white"/>
                </a:solidFill>
              </a:rPr>
              <a:t>MSFT Owner / Contact</a:t>
            </a:r>
            <a:r>
              <a:rPr lang="en-US" sz="1400" b="1" dirty="0" smtClean="0">
                <a:solidFill>
                  <a:prstClr val="white"/>
                </a:solidFill>
              </a:rPr>
              <a:t>:</a:t>
            </a:r>
            <a:endParaRPr lang="en-US" sz="1400" dirty="0" smtClean="0">
              <a:solidFill>
                <a:prstClr val="white"/>
              </a:solidFill>
            </a:endParaRPr>
          </a:p>
        </p:txBody>
      </p:sp>
    </p:spTree>
    <p:extLst>
      <p:ext uri="{BB962C8B-B14F-4D97-AF65-F5344CB8AC3E}">
        <p14:creationId xmlns:p14="http://schemas.microsoft.com/office/powerpoint/2010/main" val="140061857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GB" dirty="0" err="1" smtClean="0"/>
              <a:t>Premera</a:t>
            </a:r>
            <a:r>
              <a:rPr lang="en-GB" dirty="0" smtClean="0"/>
              <a:t> Windows App </a:t>
            </a:r>
            <a:endParaRPr lang="en-GB" dirty="0"/>
          </a:p>
        </p:txBody>
      </p:sp>
      <p:sp>
        <p:nvSpPr>
          <p:cNvPr id="21" name="Rectangle 20"/>
          <p:cNvSpPr/>
          <p:nvPr/>
        </p:nvSpPr>
        <p:spPr bwMode="auto">
          <a:xfrm>
            <a:off x="5048109" y="1667834"/>
            <a:ext cx="64897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600438"/>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Consumer </a:t>
            </a:r>
            <a:r>
              <a:rPr lang="en-US" sz="1400" dirty="0" smtClean="0">
                <a:solidFill>
                  <a:prstClr val="white"/>
                </a:solidFill>
              </a:rPr>
              <a:t>health</a:t>
            </a:r>
          </a:p>
          <a:p>
            <a:endParaRPr lang="en-US" sz="1400" dirty="0" smtClean="0">
              <a:solidFill>
                <a:prstClr val="white"/>
              </a:solidFill>
            </a:endParaRPr>
          </a:p>
          <a:p>
            <a:r>
              <a:rPr lang="en-US" sz="1400" b="1" dirty="0" smtClean="0">
                <a:solidFill>
                  <a:prstClr val="white"/>
                </a:solidFill>
              </a:rPr>
              <a:t>Target Audience:</a:t>
            </a:r>
          </a:p>
          <a:p>
            <a:r>
              <a:rPr lang="en-US" sz="1400" dirty="0" smtClean="0">
                <a:solidFill>
                  <a:prstClr val="white"/>
                </a:solidFill>
              </a:rPr>
              <a:t>Consumer</a:t>
            </a:r>
          </a:p>
          <a:p>
            <a:endParaRPr lang="en-US" sz="1400" dirty="0">
              <a:solidFill>
                <a:prstClr val="white"/>
              </a:solidFill>
            </a:endParaRPr>
          </a:p>
          <a:p>
            <a:r>
              <a:rPr lang="en-US" sz="1400" b="1" dirty="0" smtClean="0">
                <a:solidFill>
                  <a:prstClr val="white"/>
                </a:solidFill>
              </a:rPr>
              <a:t>MSFT Owner / Contact:</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 </a:t>
            </a:r>
          </a:p>
          <a:p>
            <a:r>
              <a:rPr lang="en-US" sz="1400" b="1" dirty="0" smtClean="0">
                <a:solidFill>
                  <a:prstClr val="white"/>
                </a:solidFill>
              </a:rPr>
              <a:t>Date Available:</a:t>
            </a:r>
          </a:p>
          <a:p>
            <a:r>
              <a:rPr lang="en-US" sz="1400" dirty="0" smtClean="0">
                <a:solidFill>
                  <a:prstClr val="white"/>
                </a:solidFill>
              </a:rPr>
              <a:t>2014</a:t>
            </a:r>
          </a:p>
          <a:p>
            <a:r>
              <a:rPr lang="en-US" sz="1400" b="1" dirty="0" smtClean="0">
                <a:solidFill>
                  <a:prstClr val="white"/>
                </a:solidFill>
              </a:rPr>
              <a:t>Regions available:</a:t>
            </a:r>
          </a:p>
          <a:p>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Y/N</a:t>
            </a:r>
          </a:p>
          <a:p>
            <a:r>
              <a:rPr lang="en-US" sz="1400" b="1" dirty="0" smtClean="0">
                <a:solidFill>
                  <a:prstClr val="white"/>
                </a:solidFill>
              </a:rPr>
              <a:t>Is Win Phone app available?</a:t>
            </a:r>
          </a:p>
          <a:p>
            <a:r>
              <a:rPr lang="en-US" sz="1400" dirty="0" smtClean="0">
                <a:solidFill>
                  <a:prstClr val="white"/>
                </a:solidFill>
              </a:rPr>
              <a:t>Y</a:t>
            </a:r>
            <a:endParaRPr lang="en-US" sz="1400" dirty="0">
              <a:solidFill>
                <a:prstClr val="white"/>
              </a:solidFill>
            </a:endParaRPr>
          </a:p>
        </p:txBody>
      </p:sp>
      <p:sp>
        <p:nvSpPr>
          <p:cNvPr id="38" name="TextBox 37"/>
          <p:cNvSpPr txBox="1"/>
          <p:nvPr/>
        </p:nvSpPr>
        <p:spPr>
          <a:xfrm>
            <a:off x="5112447" y="1667834"/>
            <a:ext cx="6358064" cy="2556854"/>
          </a:xfrm>
          <a:prstGeom prst="rect">
            <a:avLst/>
          </a:prstGeom>
          <a:noFill/>
        </p:spPr>
        <p:txBody>
          <a:bodyPr wrap="square" rtlCol="0">
            <a:spAutoFit/>
          </a:bodyPr>
          <a:lstStyle/>
          <a:p>
            <a:r>
              <a:rPr lang="en-US" b="1" dirty="0" smtClean="0">
                <a:solidFill>
                  <a:prstClr val="white"/>
                </a:solidFill>
              </a:rPr>
              <a:t>To customer value prop:</a:t>
            </a:r>
          </a:p>
          <a:p>
            <a:endParaRPr lang="en-US" sz="600" dirty="0" smtClean="0">
              <a:solidFill>
                <a:prstClr val="white"/>
              </a:solidFill>
            </a:endParaRPr>
          </a:p>
          <a:p>
            <a:r>
              <a:rPr lang="en-US" sz="1100" b="1" i="1" dirty="0">
                <a:solidFill>
                  <a:schemeClr val="bg1"/>
                </a:solidFill>
              </a:rPr>
              <a:t>Consumers can find a doctor near them using their mobile device.</a:t>
            </a:r>
          </a:p>
          <a:p>
            <a:endParaRPr lang="en-US" sz="600" dirty="0">
              <a:solidFill>
                <a:schemeClr val="bg1"/>
              </a:solidFill>
            </a:endParaRPr>
          </a:p>
          <a:p>
            <a:r>
              <a:rPr lang="en-US" sz="1100" b="1" dirty="0">
                <a:solidFill>
                  <a:schemeClr val="bg1"/>
                </a:solidFill>
              </a:rPr>
              <a:t>Features</a:t>
            </a:r>
          </a:p>
          <a:p>
            <a:pPr marL="171450" indent="-171450">
              <a:lnSpc>
                <a:spcPct val="95000"/>
              </a:lnSpc>
              <a:buFont typeface="Arial" panose="020B0604020202020204" pitchFamily="34" charset="0"/>
              <a:buChar char="•"/>
            </a:pPr>
            <a:r>
              <a:rPr lang="en-US" sz="1100" dirty="0">
                <a:solidFill>
                  <a:schemeClr val="bg1"/>
                </a:solidFill>
              </a:rPr>
              <a:t>Find a Doctor - In network or out-of-town, know where to go for quality healthcare with doctor reviews &amp; ratings</a:t>
            </a:r>
          </a:p>
          <a:p>
            <a:pPr marL="171450" indent="-171450">
              <a:lnSpc>
                <a:spcPct val="95000"/>
              </a:lnSpc>
              <a:buFont typeface="Arial" panose="020B0604020202020204" pitchFamily="34" charset="0"/>
              <a:buChar char="•"/>
            </a:pPr>
            <a:r>
              <a:rPr lang="en-US" sz="1100" dirty="0">
                <a:solidFill>
                  <a:schemeClr val="bg1"/>
                </a:solidFill>
              </a:rPr>
              <a:t>Mobile Proof of Coverage - Keep your member info handy on your phone</a:t>
            </a:r>
          </a:p>
          <a:p>
            <a:pPr marL="171450" indent="-171450">
              <a:lnSpc>
                <a:spcPct val="95000"/>
              </a:lnSpc>
              <a:buFont typeface="Arial" panose="020B0604020202020204" pitchFamily="34" charset="0"/>
              <a:buChar char="•"/>
            </a:pPr>
            <a:r>
              <a:rPr lang="en-US" sz="1100" dirty="0">
                <a:solidFill>
                  <a:schemeClr val="bg1"/>
                </a:solidFill>
              </a:rPr>
              <a:t>Member Discounts - Save through the Extras! Program</a:t>
            </a:r>
          </a:p>
          <a:p>
            <a:pPr marL="171450" indent="-171450">
              <a:lnSpc>
                <a:spcPct val="95000"/>
              </a:lnSpc>
              <a:buFont typeface="Arial" panose="020B0604020202020204" pitchFamily="34" charset="0"/>
              <a:buChar char="•"/>
            </a:pPr>
            <a:r>
              <a:rPr lang="en-US" sz="1100" dirty="0">
                <a:solidFill>
                  <a:schemeClr val="bg1"/>
                </a:solidFill>
              </a:rPr>
              <a:t>Customer Service - Get answers to health plan questions</a:t>
            </a:r>
          </a:p>
          <a:p>
            <a:pPr marL="171450" indent="-171450">
              <a:lnSpc>
                <a:spcPct val="95000"/>
              </a:lnSpc>
              <a:buFont typeface="Arial" panose="020B0604020202020204" pitchFamily="34" charset="0"/>
              <a:buChar char="•"/>
            </a:pPr>
            <a:r>
              <a:rPr lang="en-US" sz="1100" dirty="0">
                <a:solidFill>
                  <a:schemeClr val="bg1"/>
                </a:solidFill>
              </a:rPr>
              <a:t>Find info about our trusted partner's app to manage your funding accounts - HSA/FSA/HRA</a:t>
            </a:r>
          </a:p>
          <a:p>
            <a:pPr marL="171450" indent="-171450">
              <a:lnSpc>
                <a:spcPct val="95000"/>
              </a:lnSpc>
              <a:buFont typeface="Arial" panose="020B0604020202020204" pitchFamily="34" charset="0"/>
              <a:buChar char="•"/>
            </a:pPr>
            <a:r>
              <a:rPr lang="en-US" sz="1100" dirty="0">
                <a:solidFill>
                  <a:schemeClr val="bg1"/>
                </a:solidFill>
              </a:rPr>
              <a:t>24-hour </a:t>
            </a:r>
            <a:r>
              <a:rPr lang="en-US" sz="1100" dirty="0" err="1">
                <a:solidFill>
                  <a:schemeClr val="bg1"/>
                </a:solidFill>
              </a:rPr>
              <a:t>NurseLine</a:t>
            </a:r>
            <a:r>
              <a:rPr lang="en-US" sz="1100" dirty="0">
                <a:solidFill>
                  <a:schemeClr val="bg1"/>
                </a:solidFill>
              </a:rPr>
              <a:t> - Ask a nurse about the best remedies for bee stings and broken </a:t>
            </a:r>
            <a:r>
              <a:rPr lang="en-US" sz="1100" dirty="0" smtClean="0">
                <a:solidFill>
                  <a:schemeClr val="bg1"/>
                </a:solidFill>
              </a:rPr>
              <a:t>bones</a:t>
            </a:r>
          </a:p>
          <a:p>
            <a:endParaRPr lang="en-US" sz="600" dirty="0" smtClean="0">
              <a:solidFill>
                <a:schemeClr val="bg1"/>
              </a:solidFill>
            </a:endParaRPr>
          </a:p>
          <a:p>
            <a:r>
              <a:rPr lang="en-US" sz="1100" dirty="0" err="1" smtClean="0">
                <a:solidFill>
                  <a:schemeClr val="bg1"/>
                </a:solidFill>
              </a:rPr>
              <a:t>Premera</a:t>
            </a:r>
            <a:r>
              <a:rPr lang="en-US" sz="1100" dirty="0" smtClean="0">
                <a:solidFill>
                  <a:schemeClr val="bg1"/>
                </a:solidFill>
              </a:rPr>
              <a:t> </a:t>
            </a:r>
            <a:r>
              <a:rPr lang="en-US" sz="1100" dirty="0">
                <a:solidFill>
                  <a:schemeClr val="bg1"/>
                </a:solidFill>
              </a:rPr>
              <a:t>Blue Cross is an Independent Licensee of the Blue Cross Blue Shield Association.</a:t>
            </a:r>
          </a:p>
          <a:p>
            <a:endParaRPr lang="en-US" b="1"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 name="AutoShape 6" descr="Screen shot 8"/>
          <p:cNvSpPr>
            <a:spLocks noChangeAspect="1" noChangeArrowheads="1"/>
          </p:cNvSpPr>
          <p:nvPr/>
        </p:nvSpPr>
        <p:spPr bwMode="auto">
          <a:xfrm>
            <a:off x="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Rectangle 15"/>
          <p:cNvSpPr/>
          <p:nvPr/>
        </p:nvSpPr>
        <p:spPr bwMode="auto">
          <a:xfrm>
            <a:off x="6277780" y="6385952"/>
            <a:ext cx="3132438"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4"/>
              </a:rPr>
              <a:t>Click here to find in Phone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145" y="4183384"/>
            <a:ext cx="3740605" cy="212140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6747" y="4183384"/>
            <a:ext cx="1272845" cy="212140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5866" y="4183384"/>
            <a:ext cx="1272845" cy="212140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4221" y="4180540"/>
            <a:ext cx="1272845" cy="2121408"/>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95518" y="4180540"/>
            <a:ext cx="1272845" cy="2121408"/>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30517" y="4180540"/>
            <a:ext cx="1272845" cy="2121408"/>
          </a:xfrm>
          <a:prstGeom prst="rect">
            <a:avLst/>
          </a:prstGeom>
        </p:spPr>
      </p:pic>
    </p:spTree>
    <p:extLst>
      <p:ext uri="{BB962C8B-B14F-4D97-AF65-F5344CB8AC3E}">
        <p14:creationId xmlns:p14="http://schemas.microsoft.com/office/powerpoint/2010/main" val="171520671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GB" dirty="0" err="1" smtClean="0"/>
              <a:t>ePharma</a:t>
            </a:r>
            <a:r>
              <a:rPr lang="en-GB" dirty="0" err="1"/>
              <a:t>s</a:t>
            </a:r>
            <a:r>
              <a:rPr lang="en-GB" dirty="0" err="1" smtClean="0"/>
              <a:t>olutions</a:t>
            </a:r>
            <a:r>
              <a:rPr lang="en-GB" dirty="0" smtClean="0"/>
              <a:t> - </a:t>
            </a:r>
            <a:r>
              <a:rPr lang="en-GB" dirty="0" err="1" smtClean="0"/>
              <a:t>PatientLive</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815882"/>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Consumer </a:t>
            </a:r>
            <a:r>
              <a:rPr lang="en-US" sz="1400" dirty="0" smtClean="0">
                <a:solidFill>
                  <a:prstClr val="white"/>
                </a:solidFill>
              </a:rPr>
              <a:t>Health</a:t>
            </a:r>
          </a:p>
          <a:p>
            <a:endParaRPr lang="en-US" sz="1400" dirty="0" smtClean="0">
              <a:solidFill>
                <a:prstClr val="white"/>
              </a:solidFill>
            </a:endParaRPr>
          </a:p>
          <a:p>
            <a:r>
              <a:rPr lang="en-US" sz="1400" b="1" dirty="0" smtClean="0">
                <a:solidFill>
                  <a:prstClr val="white"/>
                </a:solidFill>
              </a:rPr>
              <a:t>Target Audience:</a:t>
            </a:r>
          </a:p>
          <a:p>
            <a:r>
              <a:rPr lang="en-US" sz="1400" dirty="0" smtClean="0">
                <a:solidFill>
                  <a:prstClr val="white"/>
                </a:solidFill>
              </a:rPr>
              <a:t>Consumer</a:t>
            </a:r>
          </a:p>
          <a:p>
            <a:endParaRPr lang="en-US" sz="1400" dirty="0">
              <a:solidFill>
                <a:prstClr val="white"/>
              </a:solidFill>
            </a:endParaRPr>
          </a:p>
          <a:p>
            <a:r>
              <a:rPr lang="en-US" sz="1400" b="1" dirty="0" smtClean="0">
                <a:solidFill>
                  <a:prstClr val="white"/>
                </a:solidFill>
              </a:rPr>
              <a:t>MSFT Owner / Contact:</a:t>
            </a:r>
          </a:p>
          <a:p>
            <a:endParaRPr lang="en-US" sz="1400" b="1" dirty="0" smtClean="0">
              <a:solidFill>
                <a:prstClr val="white"/>
              </a:solidFill>
            </a:endParaRP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 </a:t>
            </a:r>
          </a:p>
          <a:p>
            <a:r>
              <a:rPr lang="en-US" sz="1400" b="1" dirty="0" smtClean="0">
                <a:solidFill>
                  <a:prstClr val="white"/>
                </a:solidFill>
              </a:rPr>
              <a:t>Date Available:</a:t>
            </a:r>
          </a:p>
          <a:p>
            <a:r>
              <a:rPr lang="en-US" sz="1400" dirty="0" smtClean="0">
                <a:solidFill>
                  <a:prstClr val="white"/>
                </a:solidFill>
              </a:rPr>
              <a:t>10/26/12</a:t>
            </a:r>
          </a:p>
          <a:p>
            <a:r>
              <a:rPr lang="en-US" sz="1400" b="1" dirty="0" smtClean="0">
                <a:solidFill>
                  <a:prstClr val="white"/>
                </a:solidFill>
              </a:rPr>
              <a:t>Regions available:</a:t>
            </a:r>
          </a:p>
          <a:p>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a:t>
            </a:r>
          </a:p>
          <a:p>
            <a:r>
              <a:rPr lang="en-US" sz="1400" b="1" dirty="0" smtClean="0">
                <a:solidFill>
                  <a:prstClr val="white"/>
                </a:solidFill>
              </a:rPr>
              <a:t>Is Win Phone app available?</a:t>
            </a:r>
          </a:p>
          <a:p>
            <a:r>
              <a:rPr lang="en-US" sz="1400" dirty="0" smtClean="0">
                <a:solidFill>
                  <a:prstClr val="white"/>
                </a:solidFill>
              </a:rPr>
              <a:t>N</a:t>
            </a:r>
            <a:endParaRPr lang="en-US" sz="1400" dirty="0">
              <a:solidFill>
                <a:prstClr val="white"/>
              </a:solidFill>
            </a:endParaRPr>
          </a:p>
        </p:txBody>
      </p:sp>
      <p:sp>
        <p:nvSpPr>
          <p:cNvPr id="38" name="TextBox 37"/>
          <p:cNvSpPr txBox="1"/>
          <p:nvPr/>
        </p:nvSpPr>
        <p:spPr>
          <a:xfrm>
            <a:off x="5048109" y="1654444"/>
            <a:ext cx="4462866" cy="1723549"/>
          </a:xfrm>
          <a:prstGeom prst="rect">
            <a:avLst/>
          </a:prstGeom>
          <a:noFill/>
        </p:spPr>
        <p:txBody>
          <a:bodyPr wrap="square" rtlCol="0">
            <a:spAutoFit/>
          </a:bodyPr>
          <a:lstStyle/>
          <a:p>
            <a:r>
              <a:rPr lang="en-US" b="1" dirty="0" smtClean="0">
                <a:solidFill>
                  <a:prstClr val="white"/>
                </a:solidFill>
              </a:rPr>
              <a:t>To customer value prop:</a:t>
            </a:r>
          </a:p>
          <a:p>
            <a:endParaRPr lang="en-US" sz="1100" dirty="0" smtClean="0">
              <a:solidFill>
                <a:prstClr val="white"/>
              </a:solidFill>
            </a:endParaRPr>
          </a:p>
          <a:p>
            <a:r>
              <a:rPr lang="en-US" sz="1100" b="1" i="1" dirty="0" smtClean="0">
                <a:solidFill>
                  <a:prstClr val="white"/>
                </a:solidFill>
              </a:rPr>
              <a:t>Provides </a:t>
            </a:r>
            <a:r>
              <a:rPr lang="en-US" sz="1100" b="1" i="1" dirty="0">
                <a:solidFill>
                  <a:prstClr val="white"/>
                </a:solidFill>
              </a:rPr>
              <a:t>consumers with a comprehensive overview of approved medications and new medical therapies for their conditions (or their loved ones). </a:t>
            </a:r>
            <a:endParaRPr lang="en-US" sz="1100" b="1" i="1" dirty="0" smtClean="0">
              <a:solidFill>
                <a:prstClr val="white"/>
              </a:solidFill>
            </a:endParaRPr>
          </a:p>
          <a:p>
            <a:endParaRPr lang="en-US" sz="1100" dirty="0">
              <a:solidFill>
                <a:prstClr val="white"/>
              </a:solidFill>
            </a:endParaRPr>
          </a:p>
          <a:p>
            <a:r>
              <a:rPr lang="en-US" sz="1100" dirty="0" smtClean="0">
                <a:solidFill>
                  <a:prstClr val="white"/>
                </a:solidFill>
              </a:rPr>
              <a:t>The </a:t>
            </a:r>
            <a:r>
              <a:rPr lang="en-US" sz="1100" dirty="0">
                <a:solidFill>
                  <a:prstClr val="white"/>
                </a:solidFill>
              </a:rPr>
              <a:t>application also provides registrants with personalized updates when new medical therapies are available as well as a link to Microsoft HealthVault</a:t>
            </a:r>
            <a:r>
              <a:rPr lang="en-US" sz="1100" dirty="0" smtClean="0">
                <a:solidFill>
                  <a:prstClr val="white"/>
                </a:solidFill>
              </a:rPr>
              <a:t>™</a:t>
            </a:r>
            <a:endParaRPr lang="en-US" b="1"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17" name="Picture 1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4162" y="4112370"/>
            <a:ext cx="3604111" cy="2105538"/>
          </a:xfrm>
          <a:prstGeom prst="rect">
            <a:avLst/>
          </a:prstGeom>
          <a:ln>
            <a:solidFill>
              <a:schemeClr val="tx1"/>
            </a:solidFill>
          </a:ln>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305247" y="4112370"/>
            <a:ext cx="3552718" cy="2105538"/>
          </a:xfrm>
          <a:prstGeom prst="rect">
            <a:avLst/>
          </a:prstGeom>
        </p:spPr>
      </p:pic>
      <p:pic>
        <p:nvPicPr>
          <p:cNvPr id="23554" name="Picture 2" descr="Screen sho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4940" y="4125526"/>
            <a:ext cx="3719245" cy="2092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22954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4" y="374087"/>
            <a:ext cx="11894155" cy="1325563"/>
          </a:xfrm>
        </p:spPr>
        <p:txBody>
          <a:bodyPr/>
          <a:lstStyle/>
          <a:p>
            <a:r>
              <a:rPr lang="en-GB" dirty="0" err="1" smtClean="0"/>
              <a:t>Mozzaz</a:t>
            </a:r>
            <a:r>
              <a:rPr lang="en-GB" dirty="0" smtClean="0"/>
              <a:t> Corp – Talking Tiles</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3" name="Rectangle 22"/>
          <p:cNvSpPr/>
          <p:nvPr/>
        </p:nvSpPr>
        <p:spPr bwMode="auto">
          <a:xfrm>
            <a:off x="539145" y="4112371"/>
            <a:ext cx="4059400" cy="2105537"/>
          </a:xfrm>
          <a:prstGeom prst="rect">
            <a:avLst/>
          </a:prstGeom>
          <a:solidFill>
            <a:srgbClr val="F285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938992"/>
          </a:xfrm>
          <a:prstGeom prst="rect">
            <a:avLst/>
          </a:prstGeom>
          <a:noFill/>
        </p:spPr>
        <p:txBody>
          <a:bodyPr wrap="square" rtlCol="0">
            <a:spAutoFit/>
          </a:bodyPr>
          <a:lstStyle/>
          <a:p>
            <a:r>
              <a:rPr lang="en-US" sz="1200" b="1" dirty="0" smtClean="0">
                <a:solidFill>
                  <a:prstClr val="white"/>
                </a:solidFill>
              </a:rPr>
              <a:t>App type: </a:t>
            </a:r>
          </a:p>
          <a:p>
            <a:r>
              <a:rPr lang="en-US" sz="1200" b="1" dirty="0" smtClean="0">
                <a:solidFill>
                  <a:prstClr val="white"/>
                </a:solidFill>
              </a:rPr>
              <a:t>Assistive Technology App for:</a:t>
            </a:r>
          </a:p>
          <a:p>
            <a:pPr marL="171450" indent="-171450">
              <a:buFont typeface="Arial" panose="020B0604020202020204" pitchFamily="34" charset="0"/>
              <a:buChar char="•"/>
            </a:pPr>
            <a:r>
              <a:rPr lang="en-CA" sz="1200" dirty="0" smtClean="0">
                <a:solidFill>
                  <a:prstClr val="white"/>
                </a:solidFill>
              </a:rPr>
              <a:t>Communication, Learning, Daily Living, Social Skills </a:t>
            </a:r>
            <a:endParaRPr lang="en-US" sz="1200" dirty="0" smtClean="0">
              <a:solidFill>
                <a:prstClr val="white"/>
              </a:solidFill>
            </a:endParaRPr>
          </a:p>
          <a:p>
            <a:r>
              <a:rPr lang="en-US" sz="1200" b="1" dirty="0" smtClean="0">
                <a:solidFill>
                  <a:prstClr val="white"/>
                </a:solidFill>
              </a:rPr>
              <a:t>Target Audience: </a:t>
            </a:r>
          </a:p>
          <a:p>
            <a:pPr marL="171450" indent="-171450">
              <a:buFont typeface="Arial" panose="020B0604020202020204" pitchFamily="34" charset="0"/>
              <a:buChar char="•"/>
            </a:pPr>
            <a:r>
              <a:rPr lang="en-US" sz="1200" dirty="0" smtClean="0">
                <a:solidFill>
                  <a:prstClr val="white"/>
                </a:solidFill>
              </a:rPr>
              <a:t>Individuals with a special-need or disability that need help with daily living </a:t>
            </a:r>
          </a:p>
          <a:p>
            <a:r>
              <a:rPr lang="en-US" sz="1200" b="1" dirty="0" smtClean="0">
                <a:solidFill>
                  <a:prstClr val="white"/>
                </a:solidFill>
              </a:rPr>
              <a:t>MSFT Owner / Contact:</a:t>
            </a:r>
          </a:p>
          <a:p>
            <a:pPr marL="171450" indent="-171450">
              <a:buFont typeface="Arial" panose="020B0604020202020204" pitchFamily="34" charset="0"/>
              <a:buChar char="•"/>
            </a:pPr>
            <a:r>
              <a:rPr lang="en-CA" sz="1200" dirty="0" smtClean="0">
                <a:solidFill>
                  <a:prstClr val="white"/>
                </a:solidFill>
              </a:rPr>
              <a:t>Gareth Hall</a:t>
            </a:r>
            <a:endParaRPr lang="en-US" sz="1200" dirty="0" smtClean="0">
              <a:solidFill>
                <a:prstClr val="white"/>
              </a:solidFill>
            </a:endParaRPr>
          </a:p>
        </p:txBody>
      </p:sp>
      <p:sp>
        <p:nvSpPr>
          <p:cNvPr id="36" name="TextBox 35"/>
          <p:cNvSpPr txBox="1"/>
          <p:nvPr/>
        </p:nvSpPr>
        <p:spPr>
          <a:xfrm>
            <a:off x="2742265" y="1697561"/>
            <a:ext cx="2285331" cy="1938992"/>
          </a:xfrm>
          <a:prstGeom prst="rect">
            <a:avLst/>
          </a:prstGeom>
          <a:noFill/>
        </p:spPr>
        <p:txBody>
          <a:bodyPr wrap="square" rtlCol="0">
            <a:spAutoFit/>
          </a:bodyPr>
          <a:lstStyle/>
          <a:p>
            <a:r>
              <a:rPr lang="en-US" sz="1200" b="1" dirty="0" smtClean="0">
                <a:solidFill>
                  <a:prstClr val="white"/>
                </a:solidFill>
              </a:rPr>
              <a:t>Delivery:</a:t>
            </a:r>
          </a:p>
          <a:p>
            <a:pPr marL="171450" indent="-171450">
              <a:buFont typeface="Arial" panose="020B0604020202020204" pitchFamily="34" charset="0"/>
              <a:buChar char="•"/>
            </a:pPr>
            <a:r>
              <a:rPr lang="en-US" sz="1200" dirty="0" smtClean="0">
                <a:solidFill>
                  <a:prstClr val="white"/>
                </a:solidFill>
              </a:rPr>
              <a:t>Windows Store </a:t>
            </a:r>
            <a:endParaRPr lang="en-US" sz="1200" dirty="0">
              <a:solidFill>
                <a:prstClr val="white"/>
              </a:solidFill>
            </a:endParaRPr>
          </a:p>
          <a:p>
            <a:r>
              <a:rPr lang="en-US" sz="1200" b="1" dirty="0" smtClean="0">
                <a:solidFill>
                  <a:prstClr val="white"/>
                </a:solidFill>
              </a:rPr>
              <a:t>Date Available</a:t>
            </a:r>
            <a:r>
              <a:rPr lang="en-US" sz="1200" dirty="0" smtClean="0">
                <a:solidFill>
                  <a:prstClr val="white"/>
                </a:solidFill>
              </a:rPr>
              <a:t>: </a:t>
            </a:r>
          </a:p>
          <a:p>
            <a:pPr marL="171450" indent="-171450">
              <a:buFont typeface="Arial" panose="020B0604020202020204" pitchFamily="34" charset="0"/>
              <a:buChar char="•"/>
            </a:pPr>
            <a:r>
              <a:rPr lang="en-US" sz="1200" dirty="0" smtClean="0">
                <a:solidFill>
                  <a:prstClr val="white"/>
                </a:solidFill>
              </a:rPr>
              <a:t>Currently available</a:t>
            </a:r>
          </a:p>
          <a:p>
            <a:r>
              <a:rPr lang="en-US" sz="1200" b="1" dirty="0" smtClean="0">
                <a:solidFill>
                  <a:prstClr val="white"/>
                </a:solidFill>
              </a:rPr>
              <a:t>Regions available: </a:t>
            </a:r>
          </a:p>
          <a:p>
            <a:pPr marL="171450" indent="-171450">
              <a:buFont typeface="Arial" panose="020B0604020202020204" pitchFamily="34" charset="0"/>
              <a:buChar char="•"/>
            </a:pPr>
            <a:r>
              <a:rPr lang="en-US" sz="1200" dirty="0" smtClean="0">
                <a:solidFill>
                  <a:prstClr val="white"/>
                </a:solidFill>
              </a:rPr>
              <a:t>Worldwide</a:t>
            </a:r>
            <a:endParaRPr lang="en-US" sz="1200" dirty="0">
              <a:solidFill>
                <a:prstClr val="white"/>
              </a:solidFill>
            </a:endParaRPr>
          </a:p>
          <a:p>
            <a:r>
              <a:rPr lang="en-US" sz="1200" b="1" dirty="0" smtClean="0">
                <a:solidFill>
                  <a:prstClr val="white"/>
                </a:solidFill>
              </a:rPr>
              <a:t>Currently available on iPad?</a:t>
            </a:r>
          </a:p>
          <a:p>
            <a:pPr marL="171450" indent="-171450">
              <a:buFont typeface="Arial" panose="020B0604020202020204" pitchFamily="34" charset="0"/>
              <a:buChar char="•"/>
            </a:pPr>
            <a:r>
              <a:rPr lang="en-US" sz="1200" dirty="0" smtClean="0">
                <a:solidFill>
                  <a:prstClr val="white"/>
                </a:solidFill>
              </a:rPr>
              <a:t>Yes</a:t>
            </a:r>
          </a:p>
          <a:p>
            <a:r>
              <a:rPr lang="en-US" sz="1200" b="1" dirty="0" smtClean="0">
                <a:solidFill>
                  <a:prstClr val="white"/>
                </a:solidFill>
              </a:rPr>
              <a:t>Is Win Phone app available?</a:t>
            </a:r>
          </a:p>
          <a:p>
            <a:pPr marL="171450" indent="-171450">
              <a:buFont typeface="Arial" panose="020B0604020202020204" pitchFamily="34" charset="0"/>
              <a:buChar char="•"/>
            </a:pPr>
            <a:r>
              <a:rPr lang="en-US" sz="1200" dirty="0" smtClean="0">
                <a:solidFill>
                  <a:prstClr val="white"/>
                </a:solidFill>
              </a:rPr>
              <a:t>June 2013</a:t>
            </a:r>
            <a:endParaRPr lang="en-US" sz="1200" dirty="0">
              <a:solidFill>
                <a:prstClr val="white"/>
              </a:solidFill>
            </a:endParaRPr>
          </a:p>
        </p:txBody>
      </p:sp>
      <p:sp>
        <p:nvSpPr>
          <p:cNvPr id="38" name="TextBox 37"/>
          <p:cNvSpPr txBox="1"/>
          <p:nvPr/>
        </p:nvSpPr>
        <p:spPr>
          <a:xfrm>
            <a:off x="5048109" y="1654444"/>
            <a:ext cx="4462866" cy="1723549"/>
          </a:xfrm>
          <a:prstGeom prst="rect">
            <a:avLst/>
          </a:prstGeom>
          <a:noFill/>
        </p:spPr>
        <p:txBody>
          <a:bodyPr wrap="square" rtlCol="0">
            <a:spAutoFit/>
          </a:bodyPr>
          <a:lstStyle/>
          <a:p>
            <a:r>
              <a:rPr lang="en-US" b="1" dirty="0" smtClean="0">
                <a:solidFill>
                  <a:prstClr val="white"/>
                </a:solidFill>
              </a:rPr>
              <a:t>To customer value prop:</a:t>
            </a:r>
          </a:p>
          <a:p>
            <a:endParaRPr lang="en-CA" sz="1100" dirty="0" smtClean="0">
              <a:solidFill>
                <a:prstClr val="white"/>
              </a:solidFill>
            </a:endParaRPr>
          </a:p>
          <a:p>
            <a:r>
              <a:rPr lang="en-US" sz="1100" b="1" i="1" dirty="0" smtClean="0">
                <a:solidFill>
                  <a:prstClr val="white"/>
                </a:solidFill>
              </a:rPr>
              <a:t>An assistive </a:t>
            </a:r>
            <a:r>
              <a:rPr lang="en-US" sz="1100" b="1" i="1" dirty="0">
                <a:solidFill>
                  <a:prstClr val="white"/>
                </a:solidFill>
              </a:rPr>
              <a:t>care app that can be used for communication (‘AAC’), learning, and daily living for individuals with a special need, disability, or a behavioral health disorder</a:t>
            </a:r>
            <a:r>
              <a:rPr lang="en-US" sz="1100" b="1" i="1" dirty="0" smtClean="0">
                <a:solidFill>
                  <a:prstClr val="white"/>
                </a:solidFill>
              </a:rPr>
              <a:t>.</a:t>
            </a:r>
          </a:p>
          <a:p>
            <a:endParaRPr lang="en-US" sz="1100" dirty="0">
              <a:solidFill>
                <a:prstClr val="white"/>
              </a:solidFill>
            </a:endParaRPr>
          </a:p>
          <a:p>
            <a:r>
              <a:rPr lang="en-US" sz="1100" dirty="0" smtClean="0">
                <a:solidFill>
                  <a:prstClr val="white"/>
                </a:solidFill>
              </a:rPr>
              <a:t> </a:t>
            </a:r>
            <a:r>
              <a:rPr lang="en-US" sz="1100" dirty="0">
                <a:solidFill>
                  <a:prstClr val="white"/>
                </a:solidFill>
              </a:rPr>
              <a:t>It can be personalized to suit the needs of both children and adults, making it an effective care and learning tool to enhance an individual’s quality of life. </a:t>
            </a:r>
          </a:p>
        </p:txBody>
      </p:sp>
      <p:sp>
        <p:nvSpPr>
          <p:cNvPr id="39" name="TextBox 38"/>
          <p:cNvSpPr txBox="1"/>
          <p:nvPr/>
        </p:nvSpPr>
        <p:spPr>
          <a:xfrm>
            <a:off x="539146" y="4024324"/>
            <a:ext cx="3816954" cy="2308324"/>
          </a:xfrm>
          <a:prstGeom prst="rect">
            <a:avLst/>
          </a:prstGeom>
          <a:noFill/>
        </p:spPr>
        <p:txBody>
          <a:bodyPr wrap="square" rtlCol="0">
            <a:spAutoFit/>
          </a:bodyPr>
          <a:lstStyle/>
          <a:p>
            <a:r>
              <a:rPr lang="en-US" b="1" dirty="0" smtClean="0">
                <a:solidFill>
                  <a:prstClr val="white"/>
                </a:solidFill>
              </a:rPr>
              <a:t>To partner value prop:</a:t>
            </a:r>
          </a:p>
          <a:p>
            <a:pPr marL="285750" indent="-285750">
              <a:buFont typeface="Arial" panose="020B0604020202020204" pitchFamily="34" charset="0"/>
              <a:buChar char="•"/>
            </a:pPr>
            <a:r>
              <a:rPr lang="en-CA" i="1" dirty="0" smtClean="0">
                <a:solidFill>
                  <a:prstClr val="white"/>
                </a:solidFill>
              </a:rPr>
              <a:t>Tablet deployment services in a healthcare or special-needs environment</a:t>
            </a:r>
          </a:p>
          <a:p>
            <a:pPr marL="285750" indent="-285750">
              <a:buFont typeface="Arial" panose="020B0604020202020204" pitchFamily="34" charset="0"/>
              <a:buChar char="•"/>
            </a:pPr>
            <a:r>
              <a:rPr lang="en-CA" i="1" dirty="0" smtClean="0">
                <a:solidFill>
                  <a:prstClr val="white"/>
                </a:solidFill>
              </a:rPr>
              <a:t>Windows 8 assistive technology implementation services</a:t>
            </a:r>
          </a:p>
          <a:p>
            <a:pPr marL="285750" indent="-285750">
              <a:buFont typeface="Arial" panose="020B0604020202020204" pitchFamily="34" charset="0"/>
              <a:buChar char="•"/>
            </a:pPr>
            <a:r>
              <a:rPr lang="en-CA" i="1" dirty="0" smtClean="0">
                <a:solidFill>
                  <a:prstClr val="white"/>
                </a:solidFill>
              </a:rPr>
              <a:t>TalkingTILES content development</a:t>
            </a:r>
          </a:p>
          <a:p>
            <a:pPr marL="285750" indent="-285750">
              <a:buFont typeface="Arial" panose="020B0604020202020204" pitchFamily="34" charset="0"/>
              <a:buChar char="•"/>
            </a:pPr>
            <a:endParaRPr lang="en-US" i="1" dirty="0" smtClean="0">
              <a:solidFill>
                <a:prstClr val="white"/>
              </a:solidFill>
            </a:endParaRPr>
          </a:p>
        </p:txBody>
      </p:sp>
      <p:sp>
        <p:nvSpPr>
          <p:cNvPr id="19" name="Rectangle 18"/>
          <p:cNvSpPr/>
          <p:nvPr/>
        </p:nvSpPr>
        <p:spPr bwMode="auto">
          <a:xfrm>
            <a:off x="9688954" y="1669256"/>
            <a:ext cx="2198245" cy="227507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b="1"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Windows features:</a:t>
            </a:r>
          </a:p>
          <a:p>
            <a:pPr marL="285750" indent="-285750" defTabSz="914198" fontAlgn="base">
              <a:spcBef>
                <a:spcPct val="0"/>
              </a:spcBef>
              <a:spcAft>
                <a:spcPct val="0"/>
              </a:spcAft>
              <a:buFont typeface="Arial" panose="020B0604020202020204" pitchFamily="34" charset="0"/>
              <a:buChar char="•"/>
            </a:pPr>
            <a:r>
              <a:rPr lang="en-GB" sz="14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Windows Azure based cloud services</a:t>
            </a:r>
          </a:p>
          <a:p>
            <a:pPr marL="742950" lvl="1" indent="-285750" defTabSz="914198" fontAlgn="base">
              <a:spcBef>
                <a:spcPct val="0"/>
              </a:spcBef>
              <a:spcAft>
                <a:spcPct val="0"/>
              </a:spcAft>
              <a:buFont typeface="Arial" panose="020B0604020202020204" pitchFamily="34" charset="0"/>
              <a:buChar char="•"/>
            </a:pPr>
            <a:r>
              <a:rPr lang="en-GB" sz="14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Secure</a:t>
            </a:r>
          </a:p>
          <a:p>
            <a:pPr marL="742950" lvl="1" indent="-285750" defTabSz="914198" fontAlgn="base">
              <a:spcBef>
                <a:spcPct val="0"/>
              </a:spcBef>
              <a:spcAft>
                <a:spcPct val="0"/>
              </a:spcAft>
              <a:buFont typeface="Arial" panose="020B0604020202020204" pitchFamily="34" charset="0"/>
              <a:buChar char="•"/>
            </a:pPr>
            <a:r>
              <a:rPr lang="en-GB" sz="14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Private</a:t>
            </a:r>
          </a:p>
          <a:p>
            <a:pPr marL="742950" lvl="1" indent="-285750" defTabSz="914198" fontAlgn="base">
              <a:spcBef>
                <a:spcPct val="0"/>
              </a:spcBef>
              <a:spcAft>
                <a:spcPct val="0"/>
              </a:spcAft>
              <a:buFont typeface="Arial" panose="020B0604020202020204" pitchFamily="34" charset="0"/>
              <a:buChar char="•"/>
            </a:pPr>
            <a:r>
              <a:rPr lang="en-GB" sz="14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Trusted</a:t>
            </a:r>
          </a:p>
          <a:p>
            <a:pPr marL="285750" indent="-285750" defTabSz="914198" fontAlgn="base">
              <a:spcBef>
                <a:spcPct val="0"/>
              </a:spcBef>
              <a:spcAft>
                <a:spcPct val="0"/>
              </a:spcAft>
              <a:buFont typeface="Arial" panose="020B0604020202020204" pitchFamily="34" charset="0"/>
              <a:buChar char="•"/>
            </a:pPr>
            <a:r>
              <a:rPr lang="en-GB" sz="14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Windows 8</a:t>
            </a:r>
          </a:p>
          <a:p>
            <a:pPr marL="285750" indent="-285750" defTabSz="914198" fontAlgn="base">
              <a:spcBef>
                <a:spcPct val="0"/>
              </a:spcBef>
              <a:spcAft>
                <a:spcPct val="0"/>
              </a:spcAft>
              <a:buFont typeface="Arial" panose="020B0604020202020204" pitchFamily="34" charset="0"/>
              <a:buChar char="•"/>
            </a:pPr>
            <a:r>
              <a:rPr lang="en-GB" sz="14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rPr>
              <a:t>Windows Phone 8</a:t>
            </a:r>
          </a:p>
          <a:p>
            <a:pPr marL="285750" indent="-285750" defTabSz="914198" fontAlgn="base">
              <a:spcBef>
                <a:spcPct val="0"/>
              </a:spcBef>
              <a:spcAft>
                <a:spcPct val="0"/>
              </a:spcAft>
              <a:buFont typeface="Arial" panose="020B0604020202020204" pitchFamily="34" charset="0"/>
              <a:buChar char="•"/>
            </a:pPr>
            <a:endPar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marL="742950" lvl="1" indent="-285750" defTabSz="914198" fontAlgn="base">
              <a:spcBef>
                <a:spcPct val="0"/>
              </a:spcBef>
              <a:spcAft>
                <a:spcPct val="0"/>
              </a:spcAft>
              <a:buFont typeface="Arial" panose="020B0604020202020204" pitchFamily="34" charset="0"/>
              <a:buChar char="•"/>
            </a:pPr>
            <a:endPar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defTabSz="914198" fontAlgn="base">
              <a:spcBef>
                <a:spcPct val="0"/>
              </a:spcBef>
              <a:spcAft>
                <a:spcPct val="0"/>
              </a:spcAft>
            </a:pPr>
            <a:endPar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defTabSz="914198" fontAlgn="base">
              <a:spcBef>
                <a:spcPct val="0"/>
              </a:spcBef>
              <a:spcAft>
                <a:spcPct val="0"/>
              </a:spcAft>
            </a:pP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5" name="Rectangle 4"/>
          <p:cNvSpPr/>
          <p:nvPr/>
        </p:nvSpPr>
        <p:spPr>
          <a:xfrm>
            <a:off x="4682708" y="4112371"/>
            <a:ext cx="3560164" cy="2105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CA" sz="1600" dirty="0" smtClean="0">
                <a:solidFill>
                  <a:prstClr val="white"/>
                </a:solidFill>
              </a:rPr>
              <a:t>Large Touch Screens to </a:t>
            </a:r>
            <a:r>
              <a:rPr lang="en-CA" sz="1600" dirty="0" err="1" smtClean="0">
                <a:solidFill>
                  <a:prstClr val="white"/>
                </a:solidFill>
              </a:rPr>
              <a:t>SmartPhones</a:t>
            </a:r>
            <a:endParaRPr lang="en-US" sz="1600" dirty="0">
              <a:solidFill>
                <a:prstClr val="white"/>
              </a:solidFill>
            </a:endParaRPr>
          </a:p>
        </p:txBody>
      </p:sp>
      <p:sp>
        <p:nvSpPr>
          <p:cNvPr id="20" name="Rectangle 19"/>
          <p:cNvSpPr/>
          <p:nvPr/>
        </p:nvSpPr>
        <p:spPr>
          <a:xfrm>
            <a:off x="8327035" y="4117252"/>
            <a:ext cx="3560164" cy="2105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CA" sz="1600" dirty="0" smtClean="0">
                <a:solidFill>
                  <a:prstClr val="white"/>
                </a:solidFill>
              </a:rPr>
              <a:t>Customize Layouts Easily</a:t>
            </a:r>
            <a:endParaRPr lang="en-US" sz="1600" dirty="0">
              <a:solidFill>
                <a:prstClr val="white"/>
              </a:solidFill>
            </a:endParaRPr>
          </a:p>
        </p:txBody>
      </p:sp>
      <p:grpSp>
        <p:nvGrpSpPr>
          <p:cNvPr id="9" name="Group 8"/>
          <p:cNvGrpSpPr/>
          <p:nvPr/>
        </p:nvGrpSpPr>
        <p:grpSpPr>
          <a:xfrm>
            <a:off x="4716831" y="4151242"/>
            <a:ext cx="3526041" cy="1748861"/>
            <a:chOff x="4716831" y="4227442"/>
            <a:chExt cx="3526041" cy="1748861"/>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7845" y="4227442"/>
              <a:ext cx="925027" cy="1748861"/>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831" y="4227442"/>
              <a:ext cx="2592363" cy="1748861"/>
            </a:xfrm>
            <a:prstGeom prst="rect">
              <a:avLst/>
            </a:prstGeom>
          </p:spPr>
        </p:pic>
      </p:gr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7035" y="4151242"/>
            <a:ext cx="2032119" cy="1342089"/>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1409" y="4635622"/>
            <a:ext cx="2505790" cy="1207753"/>
          </a:xfrm>
          <a:prstGeom prst="rect">
            <a:avLst/>
          </a:prstGeom>
        </p:spPr>
      </p:pic>
    </p:spTree>
    <p:extLst>
      <p:ext uri="{BB962C8B-B14F-4D97-AF65-F5344CB8AC3E}">
        <p14:creationId xmlns:p14="http://schemas.microsoft.com/office/powerpoint/2010/main" val="2443292420"/>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40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8" grpId="0"/>
      <p:bldP spid="29" grpId="0" animBg="1"/>
      <p:bldP spid="30" grpId="0" animBg="1"/>
      <p:bldP spid="19"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GB" dirty="0" smtClean="0"/>
              <a:t>Unilever - </a:t>
            </a:r>
            <a:r>
              <a:rPr lang="en-GB" dirty="0" err="1" smtClean="0"/>
              <a:t>HeartAge</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600438"/>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Consumer health</a:t>
            </a:r>
          </a:p>
          <a:p>
            <a:r>
              <a:rPr lang="en-US" sz="1400" b="1" dirty="0" smtClean="0">
                <a:solidFill>
                  <a:prstClr val="white"/>
                </a:solidFill>
              </a:rPr>
              <a:t>Target Audience:</a:t>
            </a:r>
          </a:p>
          <a:p>
            <a:r>
              <a:rPr lang="en-US" sz="1400" dirty="0" smtClean="0">
                <a:solidFill>
                  <a:prstClr val="white"/>
                </a:solidFill>
              </a:rPr>
              <a:t>Health</a:t>
            </a:r>
          </a:p>
          <a:p>
            <a:endParaRPr lang="en-US" sz="1400" dirty="0">
              <a:solidFill>
                <a:prstClr val="white"/>
              </a:solidFill>
            </a:endParaRPr>
          </a:p>
          <a:p>
            <a:r>
              <a:rPr lang="en-US" sz="1400" b="1" dirty="0" smtClean="0">
                <a:solidFill>
                  <a:prstClr val="white"/>
                </a:solidFill>
              </a:rPr>
              <a:t>MSFT Owner / Contact: </a:t>
            </a:r>
            <a:r>
              <a:rPr lang="en-US" sz="1400" dirty="0" smtClean="0">
                <a:solidFill>
                  <a:prstClr val="white"/>
                </a:solidFill>
              </a:rPr>
              <a:t>Ben Flock</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a:t>
            </a:r>
            <a:endParaRPr lang="en-US" sz="1400" dirty="0">
              <a:solidFill>
                <a:prstClr val="white"/>
              </a:solidFill>
            </a:endParaRPr>
          </a:p>
          <a:p>
            <a:r>
              <a:rPr lang="en-US" sz="1400" b="1" dirty="0" smtClean="0">
                <a:solidFill>
                  <a:prstClr val="white"/>
                </a:solidFill>
              </a:rPr>
              <a:t>Date Available:</a:t>
            </a:r>
          </a:p>
          <a:p>
            <a:r>
              <a:rPr lang="en-US" sz="1400" dirty="0" smtClean="0">
                <a:solidFill>
                  <a:prstClr val="white"/>
                </a:solidFill>
              </a:rPr>
              <a:t>Dec 2012</a:t>
            </a:r>
          </a:p>
          <a:p>
            <a:r>
              <a:rPr lang="en-US" sz="1400" b="1" dirty="0" smtClean="0">
                <a:solidFill>
                  <a:prstClr val="white"/>
                </a:solidFill>
              </a:rPr>
              <a:t>Regions available:</a:t>
            </a:r>
          </a:p>
          <a:p>
            <a:r>
              <a:rPr lang="en-US" sz="1400" b="1" dirty="0" smtClean="0">
                <a:solidFill>
                  <a:prstClr val="white"/>
                </a:solidFill>
              </a:rPr>
              <a:t>All</a:t>
            </a:r>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N</a:t>
            </a:r>
          </a:p>
          <a:p>
            <a:r>
              <a:rPr lang="en-US" sz="1400" b="1" dirty="0" smtClean="0">
                <a:solidFill>
                  <a:prstClr val="white"/>
                </a:solidFill>
              </a:rPr>
              <a:t>Is Win Phone app available?</a:t>
            </a:r>
          </a:p>
          <a:p>
            <a:r>
              <a:rPr lang="en-US" sz="1400" dirty="0" smtClean="0">
                <a:solidFill>
                  <a:prstClr val="white"/>
                </a:solidFill>
              </a:rPr>
              <a:t>N</a:t>
            </a:r>
            <a:endParaRPr lang="en-US" sz="1400" dirty="0">
              <a:solidFill>
                <a:prstClr val="white"/>
              </a:solidFill>
            </a:endParaRPr>
          </a:p>
        </p:txBody>
      </p:sp>
      <p:sp>
        <p:nvSpPr>
          <p:cNvPr id="38" name="TextBox 37"/>
          <p:cNvSpPr txBox="1"/>
          <p:nvPr/>
        </p:nvSpPr>
        <p:spPr>
          <a:xfrm>
            <a:off x="5048109" y="1654444"/>
            <a:ext cx="4462866" cy="2000548"/>
          </a:xfrm>
          <a:prstGeom prst="rect">
            <a:avLst/>
          </a:prstGeom>
          <a:noFill/>
        </p:spPr>
        <p:txBody>
          <a:bodyPr wrap="square" rtlCol="0">
            <a:spAutoFit/>
          </a:bodyPr>
          <a:lstStyle/>
          <a:p>
            <a:r>
              <a:rPr lang="en-US" b="1" dirty="0" smtClean="0">
                <a:solidFill>
                  <a:prstClr val="white"/>
                </a:solidFill>
              </a:rPr>
              <a:t>To customer value prop:</a:t>
            </a:r>
          </a:p>
          <a:p>
            <a:endParaRPr lang="en-US" sz="1100" b="1" i="1" dirty="0" smtClean="0">
              <a:solidFill>
                <a:prstClr val="white"/>
              </a:solidFill>
            </a:endParaRPr>
          </a:p>
          <a:p>
            <a:r>
              <a:rPr lang="en-US" sz="1100" b="1" i="1" dirty="0" smtClean="0">
                <a:solidFill>
                  <a:prstClr val="white"/>
                </a:solidFill>
              </a:rPr>
              <a:t>This </a:t>
            </a:r>
            <a:r>
              <a:rPr lang="en-US" sz="1100" b="1" i="1" dirty="0">
                <a:solidFill>
                  <a:prstClr val="white"/>
                </a:solidFill>
              </a:rPr>
              <a:t>clever calculator gives you an overall idea of the health of your heart based on a variety of factors that can make you appear to have the heart health of a younger or older person. </a:t>
            </a:r>
            <a:r>
              <a:rPr lang="en-US" sz="1100" b="1" i="1" dirty="0" smtClean="0">
                <a:solidFill>
                  <a:prstClr val="white"/>
                </a:solidFill>
              </a:rPr>
              <a:t>This </a:t>
            </a:r>
            <a:r>
              <a:rPr lang="en-US" sz="1100" b="1" i="1" dirty="0">
                <a:solidFill>
                  <a:prstClr val="white"/>
                </a:solidFill>
              </a:rPr>
              <a:t>is called your ‘Heart Age’. </a:t>
            </a:r>
            <a:endParaRPr lang="en-US" sz="1100" b="1" i="1" dirty="0" smtClean="0">
              <a:solidFill>
                <a:prstClr val="white"/>
              </a:solidFill>
            </a:endParaRPr>
          </a:p>
          <a:p>
            <a:endParaRPr lang="en-US" sz="1100" dirty="0">
              <a:solidFill>
                <a:prstClr val="white"/>
              </a:solidFill>
            </a:endParaRPr>
          </a:p>
          <a:p>
            <a:r>
              <a:rPr lang="en-US" sz="1100" dirty="0" smtClean="0">
                <a:solidFill>
                  <a:prstClr val="white"/>
                </a:solidFill>
              </a:rPr>
              <a:t>It </a:t>
            </a:r>
            <a:r>
              <a:rPr lang="en-US" sz="1100" dirty="0">
                <a:solidFill>
                  <a:prstClr val="white"/>
                </a:solidFill>
              </a:rPr>
              <a:t>aims to help you understand whether you need to make changes to your lifestyle to improve your heart health or simply keep up your good work. Find out your Heart Age today and discuss with your doctor.</a:t>
            </a:r>
            <a:endParaRPr lang="en-US" sz="1100" b="1" i="1" dirty="0" smtClean="0">
              <a:solidFill>
                <a:prstClr val="white"/>
              </a:solidFill>
            </a:endParaRPr>
          </a:p>
          <a:p>
            <a:endParaRPr lang="en-US" b="1" dirty="0" smtClean="0">
              <a:solidFill>
                <a:prstClr val="white"/>
              </a:solidFill>
            </a:endParaRP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5583" y="4112371"/>
            <a:ext cx="3569862" cy="2128332"/>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286194" y="4107491"/>
            <a:ext cx="3550466" cy="2110415"/>
          </a:xfrm>
          <a:prstGeom prst="rect">
            <a:avLst/>
          </a:prstGeom>
        </p:spPr>
      </p:pic>
      <p:pic>
        <p:nvPicPr>
          <p:cNvPr id="24578" name="Picture 2" descr="Screen sho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7409" y="4113964"/>
            <a:ext cx="3739794" cy="2103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82617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GB" dirty="0" err="1" smtClean="0"/>
              <a:t>WellSpan</a:t>
            </a:r>
            <a:r>
              <a:rPr lang="en-GB" dirty="0" smtClean="0"/>
              <a:t> Health</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600438"/>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Consumer </a:t>
            </a:r>
            <a:r>
              <a:rPr lang="en-US" sz="1400" dirty="0" smtClean="0">
                <a:solidFill>
                  <a:prstClr val="white"/>
                </a:solidFill>
              </a:rPr>
              <a:t>health</a:t>
            </a:r>
          </a:p>
          <a:p>
            <a:endParaRPr lang="en-US" sz="1400" dirty="0" smtClean="0">
              <a:solidFill>
                <a:prstClr val="white"/>
              </a:solidFill>
            </a:endParaRPr>
          </a:p>
          <a:p>
            <a:r>
              <a:rPr lang="en-US" sz="1400" b="1" dirty="0" smtClean="0">
                <a:solidFill>
                  <a:prstClr val="white"/>
                </a:solidFill>
              </a:rPr>
              <a:t>Target Audience:</a:t>
            </a:r>
          </a:p>
          <a:p>
            <a:r>
              <a:rPr lang="en-US" sz="1400" dirty="0" smtClean="0">
                <a:solidFill>
                  <a:prstClr val="white"/>
                </a:solidFill>
              </a:rPr>
              <a:t>Health</a:t>
            </a:r>
          </a:p>
          <a:p>
            <a:endParaRPr lang="en-US" sz="1400" dirty="0">
              <a:solidFill>
                <a:prstClr val="white"/>
              </a:solidFill>
            </a:endParaRPr>
          </a:p>
          <a:p>
            <a:r>
              <a:rPr lang="en-US" sz="1400" b="1" dirty="0" smtClean="0">
                <a:solidFill>
                  <a:prstClr val="white"/>
                </a:solidFill>
              </a:rPr>
              <a:t>MSFT Owner / Contact</a:t>
            </a:r>
            <a:r>
              <a:rPr lang="en-US" sz="1400" b="1" dirty="0" smtClean="0">
                <a:solidFill>
                  <a:prstClr val="white"/>
                </a:solidFill>
              </a:rPr>
              <a:t>:</a:t>
            </a:r>
            <a:endParaRPr lang="en-US" sz="1400" dirty="0" smtClean="0">
              <a:solidFill>
                <a:prstClr val="white"/>
              </a:solidFill>
            </a:endParaRP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a:t>
            </a:r>
            <a:endParaRPr lang="en-US" sz="1400" dirty="0">
              <a:solidFill>
                <a:prstClr val="white"/>
              </a:solidFill>
            </a:endParaRPr>
          </a:p>
          <a:p>
            <a:r>
              <a:rPr lang="en-US" sz="1400" b="1" dirty="0" smtClean="0">
                <a:solidFill>
                  <a:prstClr val="white"/>
                </a:solidFill>
              </a:rPr>
              <a:t>Date Available:</a:t>
            </a:r>
          </a:p>
          <a:p>
            <a:r>
              <a:rPr lang="en-US" sz="1400" dirty="0" smtClean="0">
                <a:solidFill>
                  <a:prstClr val="white"/>
                </a:solidFill>
              </a:rPr>
              <a:t>2013</a:t>
            </a:r>
            <a:endParaRPr lang="en-US" sz="1400" dirty="0" smtClean="0">
              <a:solidFill>
                <a:prstClr val="white"/>
              </a:solidFill>
            </a:endParaRPr>
          </a:p>
          <a:p>
            <a:r>
              <a:rPr lang="en-US" sz="1400" b="1" dirty="0" smtClean="0">
                <a:solidFill>
                  <a:prstClr val="white"/>
                </a:solidFill>
              </a:rPr>
              <a:t>Regions available:</a:t>
            </a:r>
          </a:p>
          <a:p>
            <a:r>
              <a:rPr lang="en-US" sz="1400" b="1" dirty="0" smtClean="0">
                <a:solidFill>
                  <a:prstClr val="white"/>
                </a:solidFill>
              </a:rPr>
              <a:t>All</a:t>
            </a:r>
            <a:endParaRPr lang="en-US" sz="1400" b="1" dirty="0">
              <a:solidFill>
                <a:prstClr val="white"/>
              </a:solidFill>
            </a:endParaRPr>
          </a:p>
          <a:p>
            <a:r>
              <a:rPr lang="en-US" sz="1400" b="1" dirty="0" smtClean="0">
                <a:solidFill>
                  <a:prstClr val="white"/>
                </a:solidFill>
              </a:rPr>
              <a:t>Currently available on iPad?</a:t>
            </a:r>
          </a:p>
          <a:p>
            <a:r>
              <a:rPr lang="en-US" sz="1400" dirty="0">
                <a:solidFill>
                  <a:prstClr val="white"/>
                </a:solidFill>
              </a:rPr>
              <a:t>Y</a:t>
            </a:r>
            <a:endParaRPr lang="en-US" sz="1400" dirty="0" smtClean="0">
              <a:solidFill>
                <a:prstClr val="white"/>
              </a:solidFill>
            </a:endParaRPr>
          </a:p>
          <a:p>
            <a:r>
              <a:rPr lang="en-US" sz="1400" b="1" dirty="0" smtClean="0">
                <a:solidFill>
                  <a:prstClr val="white"/>
                </a:solidFill>
              </a:rPr>
              <a:t>Is Win Phone app available?</a:t>
            </a:r>
          </a:p>
          <a:p>
            <a:r>
              <a:rPr lang="en-US" sz="1400" dirty="0">
                <a:solidFill>
                  <a:prstClr val="white"/>
                </a:solidFill>
              </a:rPr>
              <a:t>Y</a:t>
            </a:r>
            <a:endParaRPr lang="en-US" sz="1400" dirty="0">
              <a:solidFill>
                <a:prstClr val="white"/>
              </a:solidFill>
            </a:endParaRPr>
          </a:p>
        </p:txBody>
      </p:sp>
      <p:sp>
        <p:nvSpPr>
          <p:cNvPr id="38" name="TextBox 37"/>
          <p:cNvSpPr txBox="1"/>
          <p:nvPr/>
        </p:nvSpPr>
        <p:spPr>
          <a:xfrm>
            <a:off x="5048109" y="1654444"/>
            <a:ext cx="4462866" cy="1215717"/>
          </a:xfrm>
          <a:prstGeom prst="rect">
            <a:avLst/>
          </a:prstGeom>
          <a:noFill/>
        </p:spPr>
        <p:txBody>
          <a:bodyPr wrap="square" rtlCol="0">
            <a:spAutoFit/>
          </a:bodyPr>
          <a:lstStyle/>
          <a:p>
            <a:r>
              <a:rPr lang="en-US" b="1" dirty="0" smtClean="0">
                <a:solidFill>
                  <a:prstClr val="white"/>
                </a:solidFill>
              </a:rPr>
              <a:t>To customer value prop:</a:t>
            </a:r>
          </a:p>
          <a:p>
            <a:endParaRPr lang="en-US" sz="1100" b="1" i="1" dirty="0" smtClean="0">
              <a:solidFill>
                <a:prstClr val="white"/>
              </a:solidFill>
            </a:endParaRPr>
          </a:p>
          <a:p>
            <a:r>
              <a:rPr lang="en-US" sz="1100" b="1" i="1" dirty="0" err="1">
                <a:solidFill>
                  <a:prstClr val="white"/>
                </a:solidFill>
              </a:rPr>
              <a:t>WellSpan</a:t>
            </a:r>
            <a:r>
              <a:rPr lang="en-US" sz="1100" b="1" i="1" dirty="0">
                <a:solidFill>
                  <a:prstClr val="white"/>
                </a:solidFill>
              </a:rPr>
              <a:t> Health provides quick access to the </a:t>
            </a:r>
            <a:r>
              <a:rPr lang="en-US" sz="1100" b="1" i="1" dirty="0" err="1">
                <a:solidFill>
                  <a:prstClr val="white"/>
                </a:solidFill>
              </a:rPr>
              <a:t>WellSpan</a:t>
            </a:r>
            <a:r>
              <a:rPr lang="en-US" sz="1100" b="1" i="1" dirty="0">
                <a:solidFill>
                  <a:prstClr val="white"/>
                </a:solidFill>
              </a:rPr>
              <a:t> integrated network of physicians, hospitals, urgent care and specialty centers serving south central Pennsylvania and northern Maryland. Use our app to access the My </a:t>
            </a:r>
            <a:r>
              <a:rPr lang="en-US" sz="1100" b="1" i="1" dirty="0" err="1">
                <a:solidFill>
                  <a:prstClr val="white"/>
                </a:solidFill>
              </a:rPr>
              <a:t>WellSpan</a:t>
            </a:r>
            <a:r>
              <a:rPr lang="en-US" sz="1100" b="1" i="1" dirty="0">
                <a:solidFill>
                  <a:prstClr val="white"/>
                </a:solidFill>
              </a:rPr>
              <a:t> patient portal and view the newborn nursery.</a:t>
            </a:r>
            <a:endParaRPr lang="en-US" b="1" dirty="0" smtClean="0">
              <a:solidFill>
                <a:prstClr val="white"/>
              </a:solidFill>
            </a:endParaRPr>
          </a:p>
        </p:txBody>
      </p:sp>
      <p:sp>
        <p:nvSpPr>
          <p:cNvPr id="18" name="Rectangle 17"/>
          <p:cNvSpPr/>
          <p:nvPr/>
        </p:nvSpPr>
        <p:spPr bwMode="auto">
          <a:xfrm>
            <a:off x="9639183" y="6346835"/>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5" name="Rectangle 14"/>
          <p:cNvSpPr/>
          <p:nvPr/>
        </p:nvSpPr>
        <p:spPr bwMode="auto">
          <a:xfrm>
            <a:off x="6405988" y="6346835"/>
            <a:ext cx="3132438"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4"/>
              </a:rPr>
              <a:t>Click here to find in Phone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153" y="4086462"/>
            <a:ext cx="3770840" cy="212140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2360" y="4072462"/>
            <a:ext cx="3770840" cy="212140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4567" y="4086462"/>
            <a:ext cx="3770840" cy="2121408"/>
          </a:xfrm>
          <a:prstGeom prst="rect">
            <a:avLst/>
          </a:prstGeom>
        </p:spPr>
      </p:pic>
    </p:spTree>
    <p:extLst>
      <p:ext uri="{BB962C8B-B14F-4D97-AF65-F5344CB8AC3E}">
        <p14:creationId xmlns:p14="http://schemas.microsoft.com/office/powerpoint/2010/main" val="475060836"/>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1135404" cy="1325563"/>
          </a:xfrm>
        </p:spPr>
        <p:txBody>
          <a:bodyPr/>
          <a:lstStyle/>
          <a:p>
            <a:r>
              <a:rPr lang="en-GB" dirty="0" smtClean="0"/>
              <a:t>Center for Disease Control - CDC</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815882"/>
          </a:xfrm>
          <a:prstGeom prst="rect">
            <a:avLst/>
          </a:prstGeom>
          <a:noFill/>
        </p:spPr>
        <p:txBody>
          <a:bodyPr wrap="square" rtlCol="0">
            <a:spAutoFit/>
          </a:bodyPr>
          <a:lstStyle/>
          <a:p>
            <a:r>
              <a:rPr lang="en-US" sz="1400" b="1" dirty="0" smtClean="0">
                <a:solidFill>
                  <a:prstClr val="white"/>
                </a:solidFill>
              </a:rPr>
              <a:t>App type:</a:t>
            </a:r>
          </a:p>
          <a:p>
            <a:r>
              <a:rPr lang="en-US" sz="1400" dirty="0">
                <a:solidFill>
                  <a:prstClr val="white"/>
                </a:solidFill>
              </a:rPr>
              <a:t>Physician </a:t>
            </a:r>
            <a:r>
              <a:rPr lang="en-US" sz="1400" dirty="0" smtClean="0">
                <a:solidFill>
                  <a:prstClr val="white"/>
                </a:solidFill>
              </a:rPr>
              <a:t>reference</a:t>
            </a:r>
          </a:p>
          <a:p>
            <a:endParaRPr lang="en-US" sz="1400" dirty="0">
              <a:solidFill>
                <a:prstClr val="white"/>
              </a:solidFill>
            </a:endParaRPr>
          </a:p>
          <a:p>
            <a:r>
              <a:rPr lang="en-US" sz="1400" b="1" dirty="0" smtClean="0">
                <a:solidFill>
                  <a:prstClr val="white"/>
                </a:solidFill>
              </a:rPr>
              <a:t>Target Audience:</a:t>
            </a:r>
          </a:p>
          <a:p>
            <a:r>
              <a:rPr lang="en-US" sz="1400" dirty="0" smtClean="0">
                <a:solidFill>
                  <a:prstClr val="white"/>
                </a:solidFill>
              </a:rPr>
              <a:t>Health Professionals</a:t>
            </a:r>
          </a:p>
          <a:p>
            <a:endParaRPr lang="en-US" sz="1400" dirty="0">
              <a:solidFill>
                <a:prstClr val="white"/>
              </a:solidFill>
            </a:endParaRPr>
          </a:p>
          <a:p>
            <a:r>
              <a:rPr lang="en-US" sz="1400" b="1" dirty="0" smtClean="0">
                <a:solidFill>
                  <a:prstClr val="white"/>
                </a:solidFill>
              </a:rPr>
              <a:t>MSFT Owner / Contact: </a:t>
            </a:r>
            <a:r>
              <a:rPr lang="en-US" sz="1400" dirty="0" smtClean="0">
                <a:solidFill>
                  <a:prstClr val="white"/>
                </a:solidFill>
              </a:rPr>
              <a:t>Ben Flock</a:t>
            </a: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a:t>
            </a:r>
            <a:endParaRPr lang="en-US" sz="1400" dirty="0">
              <a:solidFill>
                <a:prstClr val="white"/>
              </a:solidFill>
            </a:endParaRPr>
          </a:p>
          <a:p>
            <a:r>
              <a:rPr lang="en-US" sz="1400" b="1" dirty="0" smtClean="0">
                <a:solidFill>
                  <a:prstClr val="white"/>
                </a:solidFill>
              </a:rPr>
              <a:t>Date Available:</a:t>
            </a:r>
          </a:p>
          <a:p>
            <a:r>
              <a:rPr lang="en-US" sz="1400" dirty="0" smtClean="0">
                <a:solidFill>
                  <a:prstClr val="white"/>
                </a:solidFill>
              </a:rPr>
              <a:t>10/26</a:t>
            </a:r>
          </a:p>
          <a:p>
            <a:r>
              <a:rPr lang="en-US" sz="1400" b="1" dirty="0" smtClean="0">
                <a:solidFill>
                  <a:prstClr val="white"/>
                </a:solidFill>
              </a:rPr>
              <a:t>Regions available:</a:t>
            </a:r>
          </a:p>
          <a:p>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prstClr val="white"/>
                </a:solidFill>
              </a:rPr>
              <a:t>Y</a:t>
            </a:r>
            <a:endParaRPr lang="en-US" sz="1400" dirty="0" smtClean="0">
              <a:solidFill>
                <a:prstClr val="white"/>
              </a:solidFill>
            </a:endParaRPr>
          </a:p>
          <a:p>
            <a:r>
              <a:rPr lang="en-US" sz="1400" b="1" dirty="0" smtClean="0">
                <a:solidFill>
                  <a:prstClr val="white"/>
                </a:solidFill>
              </a:rPr>
              <a:t>Is Win Phone app available?</a:t>
            </a:r>
          </a:p>
          <a:p>
            <a:r>
              <a:rPr lang="en-US" sz="1400" dirty="0">
                <a:solidFill>
                  <a:prstClr val="white"/>
                </a:solidFill>
              </a:rPr>
              <a:t>N</a:t>
            </a:r>
            <a:endParaRPr lang="en-US" sz="1400" dirty="0">
              <a:solidFill>
                <a:prstClr val="white"/>
              </a:solidFill>
            </a:endParaRPr>
          </a:p>
        </p:txBody>
      </p:sp>
      <p:sp>
        <p:nvSpPr>
          <p:cNvPr id="38" name="TextBox 37"/>
          <p:cNvSpPr txBox="1"/>
          <p:nvPr/>
        </p:nvSpPr>
        <p:spPr>
          <a:xfrm>
            <a:off x="5048109" y="1654444"/>
            <a:ext cx="4462866" cy="2062103"/>
          </a:xfrm>
          <a:prstGeom prst="rect">
            <a:avLst/>
          </a:prstGeom>
          <a:noFill/>
        </p:spPr>
        <p:txBody>
          <a:bodyPr wrap="square" rtlCol="0">
            <a:spAutoFit/>
          </a:bodyPr>
          <a:lstStyle/>
          <a:p>
            <a:r>
              <a:rPr lang="en-US" b="1" dirty="0" smtClean="0">
                <a:solidFill>
                  <a:prstClr val="white"/>
                </a:solidFill>
              </a:rPr>
              <a:t>To customer value prop:</a:t>
            </a:r>
            <a:endParaRPr lang="en-US" b="1" i="1" dirty="0" smtClean="0">
              <a:solidFill>
                <a:prstClr val="white"/>
              </a:solidFill>
            </a:endParaRPr>
          </a:p>
          <a:p>
            <a:endParaRPr lang="en-US" sz="1100" b="1" i="1" dirty="0" smtClean="0">
              <a:solidFill>
                <a:prstClr val="white"/>
              </a:solidFill>
            </a:endParaRPr>
          </a:p>
          <a:p>
            <a:r>
              <a:rPr lang="en-US" sz="1100" b="1" i="1" dirty="0" smtClean="0">
                <a:solidFill>
                  <a:prstClr val="white"/>
                </a:solidFill>
              </a:rPr>
              <a:t>Current health information and news </a:t>
            </a:r>
            <a:r>
              <a:rPr lang="en-US" sz="1100" b="1" i="1" dirty="0">
                <a:solidFill>
                  <a:prstClr val="white"/>
                </a:solidFill>
              </a:rPr>
              <a:t>at </a:t>
            </a:r>
            <a:r>
              <a:rPr lang="en-US" sz="1100" b="1" i="1" dirty="0" smtClean="0">
                <a:solidFill>
                  <a:prstClr val="white"/>
                </a:solidFill>
              </a:rPr>
              <a:t>your fingertips</a:t>
            </a:r>
            <a:r>
              <a:rPr lang="en-US" sz="1100" b="1" i="1" dirty="0">
                <a:solidFill>
                  <a:prstClr val="white"/>
                </a:solidFill>
              </a:rPr>
              <a:t>. </a:t>
            </a:r>
            <a:endParaRPr lang="en-US" sz="1100" b="1" i="1" dirty="0" smtClean="0">
              <a:solidFill>
                <a:prstClr val="white"/>
              </a:solidFill>
            </a:endParaRPr>
          </a:p>
          <a:p>
            <a:endParaRPr lang="en-US" sz="1100" i="1" dirty="0">
              <a:solidFill>
                <a:prstClr val="white"/>
              </a:solidFill>
            </a:endParaRPr>
          </a:p>
          <a:p>
            <a:r>
              <a:rPr lang="en-US" sz="1100" dirty="0" smtClean="0">
                <a:solidFill>
                  <a:prstClr val="white"/>
                </a:solidFill>
              </a:rPr>
              <a:t>It </a:t>
            </a:r>
            <a:r>
              <a:rPr lang="en-US" sz="1100" dirty="0">
                <a:solidFill>
                  <a:prstClr val="white"/>
                </a:solidFill>
              </a:rPr>
              <a:t>features important health articles, popular journals, timely updates and access to social media to coincide with important health concerns and events throughout the year</a:t>
            </a:r>
            <a:r>
              <a:rPr lang="en-US" sz="1100" dirty="0" smtClean="0">
                <a:solidFill>
                  <a:prstClr val="white"/>
                </a:solidFill>
              </a:rPr>
              <a:t>.</a:t>
            </a:r>
          </a:p>
          <a:p>
            <a:endParaRPr lang="en-US" sz="1100" dirty="0">
              <a:solidFill>
                <a:prstClr val="white"/>
              </a:solidFill>
            </a:endParaRPr>
          </a:p>
          <a:p>
            <a:r>
              <a:rPr lang="en-US" sz="1100" dirty="0" smtClean="0">
                <a:solidFill>
                  <a:prstClr val="white"/>
                </a:solidFill>
              </a:rPr>
              <a:t>It </a:t>
            </a:r>
            <a:r>
              <a:rPr lang="en-US" sz="1100" dirty="0">
                <a:solidFill>
                  <a:prstClr val="white"/>
                </a:solidFill>
              </a:rPr>
              <a:t>gives an increasingly mobile public 24/7 access to important and timely health information that people can use to protect their lives and loved ones. </a:t>
            </a:r>
            <a:endParaRPr lang="en-US" b="1" dirty="0" smtClean="0">
              <a:solidFill>
                <a:prstClr val="white"/>
              </a:solidFill>
            </a:endParaRPr>
          </a:p>
        </p:txBody>
      </p:sp>
      <p:sp>
        <p:nvSpPr>
          <p:cNvPr id="39" name="TextBox 38"/>
          <p:cNvSpPr txBox="1"/>
          <p:nvPr/>
        </p:nvSpPr>
        <p:spPr>
          <a:xfrm>
            <a:off x="539146" y="4024324"/>
            <a:ext cx="3225634" cy="369332"/>
          </a:xfrm>
          <a:prstGeom prst="rect">
            <a:avLst/>
          </a:prstGeom>
          <a:noFill/>
        </p:spPr>
        <p:txBody>
          <a:bodyPr wrap="square" rtlCol="0">
            <a:spAutoFit/>
          </a:bodyPr>
          <a:lstStyle/>
          <a:p>
            <a:r>
              <a:rPr lang="en-US" b="1" dirty="0" smtClean="0">
                <a:solidFill>
                  <a:prstClr val="white"/>
                </a:solidFill>
              </a:rPr>
              <a:t>To partner value prop:</a:t>
            </a: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9146" y="4112371"/>
            <a:ext cx="3535362" cy="2105537"/>
          </a:xfrm>
          <a:prstGeom prst="rect">
            <a:avLst/>
          </a:prstGeom>
        </p:spPr>
      </p:pic>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4"/>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59358" y="4112371"/>
            <a:ext cx="3527841" cy="2105537"/>
          </a:xfrm>
          <a:prstGeom prst="rect">
            <a:avLst/>
          </a:prstGeom>
        </p:spPr>
      </p:pic>
      <p:pic>
        <p:nvPicPr>
          <p:cNvPr id="3074" name="Picture 2" descr="Screen sho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6187" y="4094408"/>
            <a:ext cx="3774558" cy="212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6082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1135404" cy="1325563"/>
          </a:xfrm>
        </p:spPr>
        <p:txBody>
          <a:bodyPr/>
          <a:lstStyle/>
          <a:p>
            <a:r>
              <a:rPr lang="en-GB" dirty="0" smtClean="0"/>
              <a:t>Care Navigator - Blueprint</a:t>
            </a:r>
            <a:endParaRPr lang="en-GB" dirty="0"/>
          </a:p>
        </p:txBody>
      </p:sp>
      <p:sp>
        <p:nvSpPr>
          <p:cNvPr id="21" name="Rectangle 20"/>
          <p:cNvSpPr/>
          <p:nvPr/>
        </p:nvSpPr>
        <p:spPr bwMode="auto">
          <a:xfrm>
            <a:off x="5124309" y="1667834"/>
            <a:ext cx="655023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600438"/>
          </a:xfrm>
          <a:prstGeom prst="rect">
            <a:avLst/>
          </a:prstGeom>
          <a:noFill/>
        </p:spPr>
        <p:txBody>
          <a:bodyPr wrap="square" rtlCol="0">
            <a:spAutoFit/>
          </a:bodyPr>
          <a:lstStyle/>
          <a:p>
            <a:r>
              <a:rPr lang="en-US" sz="1400" b="1" dirty="0" smtClean="0">
                <a:solidFill>
                  <a:prstClr val="white"/>
                </a:solidFill>
              </a:rPr>
              <a:t>App type:</a:t>
            </a:r>
          </a:p>
          <a:p>
            <a:r>
              <a:rPr lang="en-US" sz="1400" dirty="0">
                <a:solidFill>
                  <a:prstClr val="white"/>
                </a:solidFill>
              </a:rPr>
              <a:t>Physician </a:t>
            </a:r>
            <a:r>
              <a:rPr lang="en-US" sz="1400" dirty="0" smtClean="0">
                <a:solidFill>
                  <a:prstClr val="white"/>
                </a:solidFill>
              </a:rPr>
              <a:t>reference</a:t>
            </a:r>
          </a:p>
          <a:p>
            <a:endParaRPr lang="en-US" sz="1400" dirty="0">
              <a:solidFill>
                <a:prstClr val="white"/>
              </a:solidFill>
            </a:endParaRPr>
          </a:p>
          <a:p>
            <a:r>
              <a:rPr lang="en-US" sz="1400" b="1" dirty="0" smtClean="0">
                <a:solidFill>
                  <a:prstClr val="white"/>
                </a:solidFill>
              </a:rPr>
              <a:t>Target Audience:</a:t>
            </a:r>
          </a:p>
          <a:p>
            <a:r>
              <a:rPr lang="en-US" sz="1400" dirty="0" smtClean="0">
                <a:solidFill>
                  <a:prstClr val="white"/>
                </a:solidFill>
              </a:rPr>
              <a:t>Health Professionals</a:t>
            </a:r>
          </a:p>
          <a:p>
            <a:endParaRPr lang="en-US" sz="1400" dirty="0">
              <a:solidFill>
                <a:prstClr val="white"/>
              </a:solidFill>
            </a:endParaRPr>
          </a:p>
          <a:p>
            <a:r>
              <a:rPr lang="en-US" sz="1400" b="1" dirty="0" smtClean="0">
                <a:solidFill>
                  <a:prstClr val="white"/>
                </a:solidFill>
              </a:rPr>
              <a:t>MSFT Owner / Contact</a:t>
            </a:r>
            <a:r>
              <a:rPr lang="en-US" sz="1400" b="1" dirty="0" smtClean="0">
                <a:solidFill>
                  <a:prstClr val="white"/>
                </a:solidFill>
              </a:rPr>
              <a:t>:</a:t>
            </a:r>
            <a:endParaRPr lang="en-US" sz="1400" dirty="0" smtClean="0">
              <a:solidFill>
                <a:srgbClr val="FF0000"/>
              </a:solidFill>
            </a:endParaRP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a:t>
            </a:r>
            <a:endParaRPr lang="en-US" sz="1400" dirty="0">
              <a:solidFill>
                <a:prstClr val="white"/>
              </a:solidFill>
            </a:endParaRPr>
          </a:p>
          <a:p>
            <a:r>
              <a:rPr lang="en-US" sz="1400" b="1" dirty="0" smtClean="0">
                <a:solidFill>
                  <a:prstClr val="white"/>
                </a:solidFill>
              </a:rPr>
              <a:t>Date Available:</a:t>
            </a:r>
          </a:p>
          <a:p>
            <a:r>
              <a:rPr lang="en-US" sz="1400" dirty="0" smtClean="0">
                <a:solidFill>
                  <a:prstClr val="white"/>
                </a:solidFill>
              </a:rPr>
              <a:t>2014</a:t>
            </a:r>
          </a:p>
          <a:p>
            <a:r>
              <a:rPr lang="en-US" sz="1400" b="1" dirty="0" smtClean="0">
                <a:solidFill>
                  <a:prstClr val="white"/>
                </a:solidFill>
              </a:rPr>
              <a:t>Regions available:</a:t>
            </a:r>
          </a:p>
          <a:p>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schemeClr val="bg1"/>
                </a:solidFill>
              </a:rPr>
              <a:t>Y</a:t>
            </a:r>
            <a:endParaRPr lang="en-US" sz="1400" dirty="0" smtClean="0">
              <a:solidFill>
                <a:schemeClr val="bg1"/>
              </a:solidFill>
            </a:endParaRPr>
          </a:p>
          <a:p>
            <a:r>
              <a:rPr lang="en-US" sz="1400" b="1" dirty="0" smtClean="0">
                <a:solidFill>
                  <a:prstClr val="white"/>
                </a:solidFill>
              </a:rPr>
              <a:t>Is Win Phone app available?</a:t>
            </a:r>
          </a:p>
          <a:p>
            <a:r>
              <a:rPr lang="en-US" sz="1400" dirty="0" smtClean="0">
                <a:solidFill>
                  <a:prstClr val="white"/>
                </a:solidFill>
              </a:rPr>
              <a:t>N</a:t>
            </a:r>
            <a:endParaRPr lang="en-US" sz="1400" dirty="0">
              <a:solidFill>
                <a:prstClr val="white"/>
              </a:solidFill>
            </a:endParaRPr>
          </a:p>
        </p:txBody>
      </p:sp>
      <p:sp>
        <p:nvSpPr>
          <p:cNvPr id="38" name="TextBox 37"/>
          <p:cNvSpPr txBox="1"/>
          <p:nvPr/>
        </p:nvSpPr>
        <p:spPr>
          <a:xfrm>
            <a:off x="5124309" y="1654444"/>
            <a:ext cx="6432691" cy="2231380"/>
          </a:xfrm>
          <a:prstGeom prst="rect">
            <a:avLst/>
          </a:prstGeom>
          <a:noFill/>
        </p:spPr>
        <p:txBody>
          <a:bodyPr wrap="square" rtlCol="0">
            <a:spAutoFit/>
          </a:bodyPr>
          <a:lstStyle/>
          <a:p>
            <a:r>
              <a:rPr lang="en-US" b="1" dirty="0" smtClean="0">
                <a:solidFill>
                  <a:prstClr val="white"/>
                </a:solidFill>
              </a:rPr>
              <a:t>To customer value prop:</a:t>
            </a:r>
            <a:endParaRPr lang="en-US" b="1" i="1" dirty="0" smtClean="0">
              <a:solidFill>
                <a:prstClr val="white"/>
              </a:solidFill>
            </a:endParaRPr>
          </a:p>
          <a:p>
            <a:endParaRPr lang="en-US" sz="1100" b="1" i="1" dirty="0" smtClean="0">
              <a:solidFill>
                <a:prstClr val="white"/>
              </a:solidFill>
            </a:endParaRPr>
          </a:p>
          <a:p>
            <a:r>
              <a:rPr lang="en-US" sz="1100" dirty="0">
                <a:solidFill>
                  <a:prstClr val="white"/>
                </a:solidFill>
              </a:rPr>
              <a:t>Care Optimizer is developed by </a:t>
            </a:r>
            <a:r>
              <a:rPr lang="en-US" sz="1100" dirty="0" err="1">
                <a:solidFill>
                  <a:prstClr val="white"/>
                </a:solidFill>
              </a:rPr>
              <a:t>Capgemini</a:t>
            </a:r>
            <a:r>
              <a:rPr lang="en-US" sz="1100" dirty="0">
                <a:solidFill>
                  <a:prstClr val="white"/>
                </a:solidFill>
              </a:rPr>
              <a:t> </a:t>
            </a:r>
            <a:r>
              <a:rPr lang="en-US" sz="1100" dirty="0" smtClean="0">
                <a:solidFill>
                  <a:prstClr val="white"/>
                </a:solidFill>
              </a:rPr>
              <a:t>and </a:t>
            </a:r>
            <a:r>
              <a:rPr lang="en-US" sz="1100" dirty="0">
                <a:solidFill>
                  <a:prstClr val="white"/>
                </a:solidFill>
              </a:rPr>
              <a:t>can be applied in different situations. </a:t>
            </a:r>
          </a:p>
          <a:p>
            <a:r>
              <a:rPr lang="en-US" sz="1100" dirty="0">
                <a:solidFill>
                  <a:prstClr val="white"/>
                </a:solidFill>
              </a:rPr>
              <a:t>Firstly, it helps to determine the individual needs of clients to offer flexible and person </a:t>
            </a:r>
            <a:r>
              <a:rPr lang="en-US" sz="1100" dirty="0" err="1">
                <a:solidFill>
                  <a:prstClr val="white"/>
                </a:solidFill>
              </a:rPr>
              <a:t>centred</a:t>
            </a:r>
            <a:r>
              <a:rPr lang="en-US" sz="1100" dirty="0">
                <a:solidFill>
                  <a:prstClr val="white"/>
                </a:solidFill>
              </a:rPr>
              <a:t> care. This ensures a better quality of life, a healthier population of elderly and lower health care costs. It shows which capabilities are required per region in order to offer this care. Thus, managers gain timely insight in deficits in areas of expertise so they can take measures. </a:t>
            </a:r>
          </a:p>
          <a:p>
            <a:r>
              <a:rPr lang="en-US" sz="1100" dirty="0">
                <a:solidFill>
                  <a:prstClr val="white"/>
                </a:solidFill>
              </a:rPr>
              <a:t>Secondly, the Care Optimizer can be used in assessing the daily operations of a care institution. Through benchmarking the best practices for the given situation can be determined. This helps in managing the expenses and cutting down costs.</a:t>
            </a:r>
          </a:p>
          <a:p>
            <a:r>
              <a:rPr lang="en-US" sz="1100" dirty="0">
                <a:solidFill>
                  <a:prstClr val="white"/>
                </a:solidFill>
              </a:rPr>
              <a:t>Finally, Care Optimizer can be used for justification to the central government of the quality of care delivered and the budget used for the delivery of care.</a:t>
            </a:r>
          </a:p>
        </p:txBody>
      </p:sp>
      <p:sp>
        <p:nvSpPr>
          <p:cNvPr id="39" name="TextBox 38"/>
          <p:cNvSpPr txBox="1"/>
          <p:nvPr/>
        </p:nvSpPr>
        <p:spPr>
          <a:xfrm>
            <a:off x="539146" y="4024324"/>
            <a:ext cx="3225634" cy="369332"/>
          </a:xfrm>
          <a:prstGeom prst="rect">
            <a:avLst/>
          </a:prstGeom>
          <a:noFill/>
        </p:spPr>
        <p:txBody>
          <a:bodyPr wrap="square" rtlCol="0">
            <a:spAutoFit/>
          </a:bodyPr>
          <a:lstStyle/>
          <a:p>
            <a:r>
              <a:rPr lang="en-US" b="1" dirty="0" smtClean="0">
                <a:solidFill>
                  <a:prstClr val="white"/>
                </a:solidFill>
              </a:rPr>
              <a:t>To partner value prop:</a:t>
            </a: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144" y="4170953"/>
            <a:ext cx="3738334" cy="210312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2462" y="4170953"/>
            <a:ext cx="3738333" cy="2103120"/>
          </a:xfrm>
          <a:prstGeom prst="rect">
            <a:avLst/>
          </a:prstGeom>
        </p:spPr>
      </p:pic>
      <p:sp>
        <p:nvSpPr>
          <p:cNvPr id="15" name="Rectangle 14"/>
          <p:cNvSpPr/>
          <p:nvPr/>
        </p:nvSpPr>
        <p:spPr bwMode="auto">
          <a:xfrm>
            <a:off x="6510757" y="6385952"/>
            <a:ext cx="2860602"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6"/>
              </a:rPr>
              <a:t>Click here to find in Phone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36584180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1135404" cy="1325563"/>
          </a:xfrm>
        </p:spPr>
        <p:txBody>
          <a:bodyPr/>
          <a:lstStyle/>
          <a:p>
            <a:r>
              <a:rPr lang="en-GB" dirty="0" smtClean="0"/>
              <a:t>Care Optimizer – </a:t>
            </a:r>
            <a:r>
              <a:rPr lang="en-GB" dirty="0" err="1" smtClean="0"/>
              <a:t>CapGemini</a:t>
            </a:r>
            <a:r>
              <a:rPr lang="en-GB" dirty="0" smtClean="0"/>
              <a:t> Nederland</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4" y="1669256"/>
            <a:ext cx="2072169" cy="1600438"/>
          </a:xfrm>
          <a:prstGeom prst="rect">
            <a:avLst/>
          </a:prstGeom>
          <a:noFill/>
        </p:spPr>
        <p:txBody>
          <a:bodyPr wrap="square" rtlCol="0">
            <a:spAutoFit/>
          </a:bodyPr>
          <a:lstStyle/>
          <a:p>
            <a:r>
              <a:rPr lang="en-US" sz="1400" b="1" dirty="0" smtClean="0">
                <a:solidFill>
                  <a:prstClr val="white"/>
                </a:solidFill>
              </a:rPr>
              <a:t>App type:</a:t>
            </a:r>
          </a:p>
          <a:p>
            <a:r>
              <a:rPr lang="en-US" sz="1400" dirty="0">
                <a:solidFill>
                  <a:prstClr val="white"/>
                </a:solidFill>
              </a:rPr>
              <a:t>Physician </a:t>
            </a:r>
            <a:r>
              <a:rPr lang="en-US" sz="1400" dirty="0" smtClean="0">
                <a:solidFill>
                  <a:prstClr val="white"/>
                </a:solidFill>
              </a:rPr>
              <a:t>reference</a:t>
            </a:r>
          </a:p>
          <a:p>
            <a:endParaRPr lang="en-US" sz="1400" dirty="0">
              <a:solidFill>
                <a:prstClr val="white"/>
              </a:solidFill>
            </a:endParaRPr>
          </a:p>
          <a:p>
            <a:r>
              <a:rPr lang="en-US" sz="1400" b="1" dirty="0" smtClean="0">
                <a:solidFill>
                  <a:prstClr val="white"/>
                </a:solidFill>
              </a:rPr>
              <a:t>Target Audience:</a:t>
            </a:r>
          </a:p>
          <a:p>
            <a:r>
              <a:rPr lang="en-US" sz="1400" dirty="0" smtClean="0">
                <a:solidFill>
                  <a:prstClr val="white"/>
                </a:solidFill>
              </a:rPr>
              <a:t>Health Professionals</a:t>
            </a:r>
          </a:p>
          <a:p>
            <a:endParaRPr lang="en-US" sz="1400" dirty="0">
              <a:solidFill>
                <a:prstClr val="white"/>
              </a:solidFill>
            </a:endParaRPr>
          </a:p>
          <a:p>
            <a:r>
              <a:rPr lang="en-US" sz="1400" b="1" dirty="0" smtClean="0">
                <a:solidFill>
                  <a:prstClr val="white"/>
                </a:solidFill>
              </a:rPr>
              <a:t>MSFT Owner / Contact</a:t>
            </a:r>
            <a:r>
              <a:rPr lang="en-US" sz="1400" b="1" dirty="0" smtClean="0">
                <a:solidFill>
                  <a:prstClr val="white"/>
                </a:solidFill>
              </a:rPr>
              <a:t>:</a:t>
            </a:r>
            <a:endParaRPr lang="en-US" sz="1400" dirty="0" smtClean="0">
              <a:solidFill>
                <a:srgbClr val="FF0000"/>
              </a:solidFill>
            </a:endParaRP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a:t>
            </a:r>
            <a:endParaRPr lang="en-US" sz="1400" dirty="0">
              <a:solidFill>
                <a:prstClr val="white"/>
              </a:solidFill>
            </a:endParaRPr>
          </a:p>
          <a:p>
            <a:r>
              <a:rPr lang="en-US" sz="1400" b="1" dirty="0" smtClean="0">
                <a:solidFill>
                  <a:prstClr val="white"/>
                </a:solidFill>
              </a:rPr>
              <a:t>Date Available:</a:t>
            </a:r>
          </a:p>
          <a:p>
            <a:r>
              <a:rPr lang="en-US" sz="1400" dirty="0" smtClean="0">
                <a:solidFill>
                  <a:prstClr val="white"/>
                </a:solidFill>
              </a:rPr>
              <a:t>2013</a:t>
            </a:r>
          </a:p>
          <a:p>
            <a:r>
              <a:rPr lang="en-US" sz="1400" b="1" dirty="0" smtClean="0">
                <a:solidFill>
                  <a:prstClr val="white"/>
                </a:solidFill>
              </a:rPr>
              <a:t>Regions available:</a:t>
            </a:r>
          </a:p>
          <a:p>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schemeClr val="bg1"/>
                </a:solidFill>
              </a:rPr>
              <a:t>N</a:t>
            </a:r>
            <a:endParaRPr lang="en-US" sz="1400" dirty="0" smtClean="0">
              <a:solidFill>
                <a:schemeClr val="bg1"/>
              </a:solidFill>
            </a:endParaRPr>
          </a:p>
          <a:p>
            <a:r>
              <a:rPr lang="en-US" sz="1400" b="1" dirty="0" smtClean="0">
                <a:solidFill>
                  <a:prstClr val="white"/>
                </a:solidFill>
              </a:rPr>
              <a:t>Is Win Phone app available?</a:t>
            </a:r>
          </a:p>
          <a:p>
            <a:r>
              <a:rPr lang="en-US" sz="1400" dirty="0">
                <a:solidFill>
                  <a:prstClr val="white"/>
                </a:solidFill>
              </a:rPr>
              <a:t>N</a:t>
            </a:r>
          </a:p>
        </p:txBody>
      </p:sp>
      <p:sp>
        <p:nvSpPr>
          <p:cNvPr id="38" name="TextBox 37"/>
          <p:cNvSpPr txBox="1"/>
          <p:nvPr/>
        </p:nvSpPr>
        <p:spPr>
          <a:xfrm>
            <a:off x="5048109" y="1654444"/>
            <a:ext cx="4462866" cy="2062103"/>
          </a:xfrm>
          <a:prstGeom prst="rect">
            <a:avLst/>
          </a:prstGeom>
          <a:noFill/>
        </p:spPr>
        <p:txBody>
          <a:bodyPr wrap="square" rtlCol="0">
            <a:spAutoFit/>
          </a:bodyPr>
          <a:lstStyle/>
          <a:p>
            <a:r>
              <a:rPr lang="en-US" b="1" dirty="0" smtClean="0">
                <a:solidFill>
                  <a:prstClr val="white"/>
                </a:solidFill>
              </a:rPr>
              <a:t>To customer value prop:</a:t>
            </a:r>
            <a:endParaRPr lang="en-US" b="1" i="1" dirty="0" smtClean="0">
              <a:solidFill>
                <a:prstClr val="white"/>
              </a:solidFill>
            </a:endParaRPr>
          </a:p>
          <a:p>
            <a:endParaRPr lang="en-US" sz="1100" b="1" i="1" dirty="0" smtClean="0">
              <a:solidFill>
                <a:prstClr val="white"/>
              </a:solidFill>
            </a:endParaRPr>
          </a:p>
          <a:p>
            <a:r>
              <a:rPr lang="en-US" sz="1100" b="1" i="1" dirty="0" smtClean="0">
                <a:solidFill>
                  <a:prstClr val="white"/>
                </a:solidFill>
              </a:rPr>
              <a:t>Current health information and news </a:t>
            </a:r>
            <a:r>
              <a:rPr lang="en-US" sz="1100" b="1" i="1" dirty="0">
                <a:solidFill>
                  <a:prstClr val="white"/>
                </a:solidFill>
              </a:rPr>
              <a:t>at </a:t>
            </a:r>
            <a:r>
              <a:rPr lang="en-US" sz="1100" b="1" i="1" dirty="0" smtClean="0">
                <a:solidFill>
                  <a:prstClr val="white"/>
                </a:solidFill>
              </a:rPr>
              <a:t>your fingertips</a:t>
            </a:r>
            <a:r>
              <a:rPr lang="en-US" sz="1100" b="1" i="1" dirty="0">
                <a:solidFill>
                  <a:prstClr val="white"/>
                </a:solidFill>
              </a:rPr>
              <a:t>. </a:t>
            </a:r>
            <a:endParaRPr lang="en-US" sz="1100" b="1" i="1" dirty="0" smtClean="0">
              <a:solidFill>
                <a:prstClr val="white"/>
              </a:solidFill>
            </a:endParaRPr>
          </a:p>
          <a:p>
            <a:endParaRPr lang="en-US" sz="1100" i="1" dirty="0">
              <a:solidFill>
                <a:prstClr val="white"/>
              </a:solidFill>
            </a:endParaRPr>
          </a:p>
          <a:p>
            <a:r>
              <a:rPr lang="en-US" sz="1100" dirty="0" smtClean="0">
                <a:solidFill>
                  <a:prstClr val="white"/>
                </a:solidFill>
              </a:rPr>
              <a:t>It </a:t>
            </a:r>
            <a:r>
              <a:rPr lang="en-US" sz="1100" dirty="0">
                <a:solidFill>
                  <a:prstClr val="white"/>
                </a:solidFill>
              </a:rPr>
              <a:t>features important health articles, popular journals, timely updates and access to social media to coincide with important health concerns and events throughout the year</a:t>
            </a:r>
            <a:r>
              <a:rPr lang="en-US" sz="1100" dirty="0" smtClean="0">
                <a:solidFill>
                  <a:prstClr val="white"/>
                </a:solidFill>
              </a:rPr>
              <a:t>.</a:t>
            </a:r>
          </a:p>
          <a:p>
            <a:endParaRPr lang="en-US" sz="1100" dirty="0">
              <a:solidFill>
                <a:prstClr val="white"/>
              </a:solidFill>
            </a:endParaRPr>
          </a:p>
          <a:p>
            <a:r>
              <a:rPr lang="en-US" sz="1100" dirty="0" smtClean="0">
                <a:solidFill>
                  <a:prstClr val="white"/>
                </a:solidFill>
              </a:rPr>
              <a:t>It </a:t>
            </a:r>
            <a:r>
              <a:rPr lang="en-US" sz="1100" dirty="0">
                <a:solidFill>
                  <a:prstClr val="white"/>
                </a:solidFill>
              </a:rPr>
              <a:t>gives an increasingly mobile public 24/7 access to important and timely health information that people can use to protect their lives and loved ones. </a:t>
            </a:r>
            <a:endParaRPr lang="en-US" b="1" dirty="0" smtClean="0">
              <a:solidFill>
                <a:prstClr val="white"/>
              </a:solidFill>
            </a:endParaRPr>
          </a:p>
        </p:txBody>
      </p:sp>
      <p:sp>
        <p:nvSpPr>
          <p:cNvPr id="39" name="TextBox 38"/>
          <p:cNvSpPr txBox="1"/>
          <p:nvPr/>
        </p:nvSpPr>
        <p:spPr>
          <a:xfrm>
            <a:off x="539146" y="4024324"/>
            <a:ext cx="3225634" cy="369332"/>
          </a:xfrm>
          <a:prstGeom prst="rect">
            <a:avLst/>
          </a:prstGeom>
          <a:noFill/>
        </p:spPr>
        <p:txBody>
          <a:bodyPr wrap="square" rtlCol="0">
            <a:spAutoFit/>
          </a:bodyPr>
          <a:lstStyle/>
          <a:p>
            <a:r>
              <a:rPr lang="en-US" b="1" dirty="0" smtClean="0">
                <a:solidFill>
                  <a:prstClr val="white"/>
                </a:solidFill>
              </a:rPr>
              <a:t>To partner value prop:</a:t>
            </a: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9146" y="4112371"/>
            <a:ext cx="3535362" cy="2105537"/>
          </a:xfrm>
          <a:prstGeom prst="rect">
            <a:avLst/>
          </a:prstGeom>
        </p:spPr>
      </p:pic>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4"/>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59358" y="4112371"/>
            <a:ext cx="3527841" cy="2105537"/>
          </a:xfrm>
          <a:prstGeom prst="rect">
            <a:avLst/>
          </a:prstGeom>
        </p:spPr>
      </p:pic>
      <p:pic>
        <p:nvPicPr>
          <p:cNvPr id="3074" name="Picture 2" descr="Screen sho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6187" y="4094408"/>
            <a:ext cx="3774558" cy="212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48987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1135404" cy="1325563"/>
          </a:xfrm>
        </p:spPr>
        <p:txBody>
          <a:bodyPr/>
          <a:lstStyle/>
          <a:p>
            <a:r>
              <a:rPr lang="en-GB" dirty="0" smtClean="0"/>
              <a:t>EMR Next – </a:t>
            </a:r>
            <a:r>
              <a:rPr lang="en-GB" dirty="0" err="1" smtClean="0"/>
              <a:t>UnisonCare</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2" name="TextBox 1"/>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9" name="Rectangle 28"/>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0" name="Rectangle 29"/>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 name="TextBox 2"/>
          <p:cNvSpPr txBox="1"/>
          <p:nvPr/>
        </p:nvSpPr>
        <p:spPr>
          <a:xfrm>
            <a:off x="539145" y="1669256"/>
            <a:ext cx="2051656" cy="1600438"/>
          </a:xfrm>
          <a:prstGeom prst="rect">
            <a:avLst/>
          </a:prstGeom>
          <a:noFill/>
        </p:spPr>
        <p:txBody>
          <a:bodyPr wrap="square" rtlCol="0">
            <a:spAutoFit/>
          </a:bodyPr>
          <a:lstStyle/>
          <a:p>
            <a:r>
              <a:rPr lang="en-US" sz="1400" b="1" dirty="0" smtClean="0">
                <a:solidFill>
                  <a:prstClr val="white"/>
                </a:solidFill>
              </a:rPr>
              <a:t>App type:</a:t>
            </a:r>
          </a:p>
          <a:p>
            <a:r>
              <a:rPr lang="en-US" sz="1400" dirty="0">
                <a:solidFill>
                  <a:prstClr val="white"/>
                </a:solidFill>
              </a:rPr>
              <a:t>Physician </a:t>
            </a:r>
            <a:r>
              <a:rPr lang="en-US" sz="1400" dirty="0" smtClean="0">
                <a:solidFill>
                  <a:prstClr val="white"/>
                </a:solidFill>
              </a:rPr>
              <a:t>reference</a:t>
            </a:r>
          </a:p>
          <a:p>
            <a:endParaRPr lang="en-US" sz="1400" dirty="0">
              <a:solidFill>
                <a:prstClr val="white"/>
              </a:solidFill>
            </a:endParaRPr>
          </a:p>
          <a:p>
            <a:r>
              <a:rPr lang="en-US" sz="1400" b="1" dirty="0" smtClean="0">
                <a:solidFill>
                  <a:prstClr val="white"/>
                </a:solidFill>
              </a:rPr>
              <a:t>Target Audience:</a:t>
            </a:r>
          </a:p>
          <a:p>
            <a:r>
              <a:rPr lang="en-US" sz="1400" dirty="0" smtClean="0">
                <a:solidFill>
                  <a:prstClr val="white"/>
                </a:solidFill>
              </a:rPr>
              <a:t>Health Professionals</a:t>
            </a:r>
          </a:p>
          <a:p>
            <a:endParaRPr lang="en-US" sz="1400" dirty="0">
              <a:solidFill>
                <a:prstClr val="white"/>
              </a:solidFill>
            </a:endParaRPr>
          </a:p>
          <a:p>
            <a:r>
              <a:rPr lang="en-US" sz="1400" b="1" dirty="0" smtClean="0">
                <a:solidFill>
                  <a:prstClr val="white"/>
                </a:solidFill>
              </a:rPr>
              <a:t>MSFT Owner / Contact</a:t>
            </a:r>
            <a:r>
              <a:rPr lang="en-US" sz="1400" b="1" dirty="0" smtClean="0">
                <a:solidFill>
                  <a:prstClr val="white"/>
                </a:solidFill>
              </a:rPr>
              <a:t>:</a:t>
            </a:r>
            <a:endParaRPr lang="en-US" sz="1400" dirty="0" smtClean="0">
              <a:solidFill>
                <a:srgbClr val="FF0000"/>
              </a:solidFill>
            </a:endParaRPr>
          </a:p>
        </p:txBody>
      </p:sp>
      <p:sp>
        <p:nvSpPr>
          <p:cNvPr id="36" name="TextBox 35"/>
          <p:cNvSpPr txBox="1"/>
          <p:nvPr/>
        </p:nvSpPr>
        <p:spPr>
          <a:xfrm>
            <a:off x="2742265" y="1697561"/>
            <a:ext cx="2285331" cy="2246769"/>
          </a:xfrm>
          <a:prstGeom prst="rect">
            <a:avLst/>
          </a:prstGeom>
          <a:noFill/>
        </p:spPr>
        <p:txBody>
          <a:bodyPr wrap="square" rtlCol="0">
            <a:spAutoFit/>
          </a:bodyPr>
          <a:lstStyle/>
          <a:p>
            <a:r>
              <a:rPr lang="en-US" sz="1400" b="1" dirty="0" smtClean="0">
                <a:solidFill>
                  <a:prstClr val="white"/>
                </a:solidFill>
              </a:rPr>
              <a:t>Delivery:</a:t>
            </a:r>
          </a:p>
          <a:p>
            <a:r>
              <a:rPr lang="en-US" sz="1400" dirty="0" smtClean="0">
                <a:solidFill>
                  <a:prstClr val="white"/>
                </a:solidFill>
              </a:rPr>
              <a:t>Store</a:t>
            </a:r>
            <a:endParaRPr lang="en-US" sz="1400" dirty="0">
              <a:solidFill>
                <a:prstClr val="white"/>
              </a:solidFill>
            </a:endParaRPr>
          </a:p>
          <a:p>
            <a:r>
              <a:rPr lang="en-US" sz="1400" b="1" dirty="0" smtClean="0">
                <a:solidFill>
                  <a:prstClr val="white"/>
                </a:solidFill>
              </a:rPr>
              <a:t>Date Available:</a:t>
            </a:r>
          </a:p>
          <a:p>
            <a:r>
              <a:rPr lang="en-US" sz="1400" dirty="0" smtClean="0">
                <a:solidFill>
                  <a:prstClr val="white"/>
                </a:solidFill>
              </a:rPr>
              <a:t>2013</a:t>
            </a:r>
          </a:p>
          <a:p>
            <a:r>
              <a:rPr lang="en-US" sz="1400" b="1" dirty="0" smtClean="0">
                <a:solidFill>
                  <a:prstClr val="white"/>
                </a:solidFill>
              </a:rPr>
              <a:t>Regions available:</a:t>
            </a:r>
          </a:p>
          <a:p>
            <a:endParaRPr lang="en-US" sz="1400" b="1" dirty="0">
              <a:solidFill>
                <a:prstClr val="white"/>
              </a:solidFill>
            </a:endParaRPr>
          </a:p>
          <a:p>
            <a:r>
              <a:rPr lang="en-US" sz="1400" b="1" dirty="0" smtClean="0">
                <a:solidFill>
                  <a:prstClr val="white"/>
                </a:solidFill>
              </a:rPr>
              <a:t>Currently available on iPad?</a:t>
            </a:r>
          </a:p>
          <a:p>
            <a:r>
              <a:rPr lang="en-US" sz="1400" dirty="0" smtClean="0">
                <a:solidFill>
                  <a:schemeClr val="bg1"/>
                </a:solidFill>
              </a:rPr>
              <a:t>N</a:t>
            </a:r>
            <a:endParaRPr lang="en-US" sz="1400" dirty="0" smtClean="0">
              <a:solidFill>
                <a:schemeClr val="bg1"/>
              </a:solidFill>
            </a:endParaRPr>
          </a:p>
          <a:p>
            <a:r>
              <a:rPr lang="en-US" sz="1400" b="1" dirty="0" smtClean="0">
                <a:solidFill>
                  <a:prstClr val="white"/>
                </a:solidFill>
              </a:rPr>
              <a:t>Is Win Phone app available?</a:t>
            </a:r>
          </a:p>
          <a:p>
            <a:r>
              <a:rPr lang="en-US" sz="1400" dirty="0">
                <a:solidFill>
                  <a:prstClr val="white"/>
                </a:solidFill>
              </a:rPr>
              <a:t>N</a:t>
            </a:r>
          </a:p>
        </p:txBody>
      </p:sp>
      <p:sp>
        <p:nvSpPr>
          <p:cNvPr id="38" name="TextBox 37"/>
          <p:cNvSpPr txBox="1"/>
          <p:nvPr/>
        </p:nvSpPr>
        <p:spPr>
          <a:xfrm>
            <a:off x="5048109" y="1654444"/>
            <a:ext cx="4462866" cy="1215717"/>
          </a:xfrm>
          <a:prstGeom prst="rect">
            <a:avLst/>
          </a:prstGeom>
          <a:noFill/>
        </p:spPr>
        <p:txBody>
          <a:bodyPr wrap="square" rtlCol="0">
            <a:spAutoFit/>
          </a:bodyPr>
          <a:lstStyle/>
          <a:p>
            <a:r>
              <a:rPr lang="en-US" b="1" dirty="0" smtClean="0">
                <a:solidFill>
                  <a:prstClr val="white"/>
                </a:solidFill>
              </a:rPr>
              <a:t>To customer value prop:</a:t>
            </a:r>
            <a:endParaRPr lang="en-US" b="1" i="1" dirty="0" smtClean="0">
              <a:solidFill>
                <a:prstClr val="white"/>
              </a:solidFill>
            </a:endParaRPr>
          </a:p>
          <a:p>
            <a:endParaRPr lang="en-US" sz="1100" b="1" i="1" dirty="0" smtClean="0">
              <a:solidFill>
                <a:prstClr val="white"/>
              </a:solidFill>
            </a:endParaRPr>
          </a:p>
          <a:p>
            <a:endParaRPr lang="en-US" sz="1100" b="1" i="1" dirty="0">
              <a:solidFill>
                <a:prstClr val="white"/>
              </a:solidFill>
            </a:endParaRPr>
          </a:p>
          <a:p>
            <a:r>
              <a:rPr lang="en-US" sz="1100" b="1" i="1" dirty="0">
                <a:solidFill>
                  <a:prstClr val="white"/>
                </a:solidFill>
              </a:rPr>
              <a:t>A truly functional, adaptable and affordable electronic medical records system for physicians and healthcare providers.</a:t>
            </a:r>
            <a:endParaRPr lang="en-US" sz="1100" i="1" dirty="0">
              <a:solidFill>
                <a:prstClr val="white"/>
              </a:solidFill>
            </a:endParaRPr>
          </a:p>
          <a:p>
            <a:r>
              <a:rPr lang="en-US" sz="1100" dirty="0" smtClean="0">
                <a:solidFill>
                  <a:prstClr val="white"/>
                </a:solidFill>
              </a:rPr>
              <a:t> </a:t>
            </a:r>
            <a:endParaRPr lang="en-US" b="1" dirty="0" smtClean="0">
              <a:solidFill>
                <a:prstClr val="white"/>
              </a:solidFill>
            </a:endParaRPr>
          </a:p>
        </p:txBody>
      </p:sp>
      <p:sp>
        <p:nvSpPr>
          <p:cNvPr id="39" name="TextBox 38"/>
          <p:cNvSpPr txBox="1"/>
          <p:nvPr/>
        </p:nvSpPr>
        <p:spPr>
          <a:xfrm>
            <a:off x="539146" y="4024324"/>
            <a:ext cx="3225634" cy="369332"/>
          </a:xfrm>
          <a:prstGeom prst="rect">
            <a:avLst/>
          </a:prstGeom>
          <a:noFill/>
        </p:spPr>
        <p:txBody>
          <a:bodyPr wrap="square" rtlCol="0">
            <a:spAutoFit/>
          </a:bodyPr>
          <a:lstStyle/>
          <a:p>
            <a:r>
              <a:rPr lang="en-US" b="1" dirty="0" smtClean="0">
                <a:solidFill>
                  <a:prstClr val="white"/>
                </a:solidFill>
              </a:rPr>
              <a:t>To partner value prop:</a:t>
            </a:r>
          </a:p>
        </p:txBody>
      </p:sp>
      <p:sp>
        <p:nvSpPr>
          <p:cNvPr id="18" name="Rectangle 17"/>
          <p:cNvSpPr/>
          <p:nvPr/>
        </p:nvSpPr>
        <p:spPr bwMode="auto">
          <a:xfrm>
            <a:off x="9528336" y="6385952"/>
            <a:ext cx="239549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593" y="4147596"/>
            <a:ext cx="3738333" cy="210312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2152" y="4147596"/>
            <a:ext cx="3738333" cy="210312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5497" y="4138105"/>
            <a:ext cx="3738333" cy="2103120"/>
          </a:xfrm>
          <a:prstGeom prst="rect">
            <a:avLst/>
          </a:prstGeom>
        </p:spPr>
      </p:pic>
    </p:spTree>
    <p:extLst>
      <p:ext uri="{BB962C8B-B14F-4D97-AF65-F5344CB8AC3E}">
        <p14:creationId xmlns:p14="http://schemas.microsoft.com/office/powerpoint/2010/main" val="1669472556"/>
      </p:ext>
    </p:extLst>
  </p:cSld>
  <p:clrMapOvr>
    <a:masterClrMapping/>
  </p:clrMapOvr>
  <mc:AlternateContent xmlns:mc="http://schemas.openxmlformats.org/markup-compatibility/2006">
    <mc:Choice xmlns:p14="http://schemas.microsoft.com/office/powerpoint/2010/main" Requires="p14">
      <p:transition spd="slow" p14:dur="15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animBg="1"/>
      <p:bldP spid="30"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145" y="374087"/>
            <a:ext cx="10515600" cy="1325563"/>
          </a:xfrm>
        </p:spPr>
        <p:txBody>
          <a:bodyPr/>
          <a:lstStyle/>
          <a:p>
            <a:r>
              <a:rPr lang="en-GB" dirty="0" smtClean="0"/>
              <a:t>Greenway Medical - </a:t>
            </a:r>
            <a:r>
              <a:rPr lang="en-GB" dirty="0" err="1" smtClean="0"/>
              <a:t>PrimeMobile</a:t>
            </a:r>
            <a:endParaRPr lang="en-GB" dirty="0"/>
          </a:p>
        </p:txBody>
      </p:sp>
      <p:sp>
        <p:nvSpPr>
          <p:cNvPr id="21" name="Rectangle 20"/>
          <p:cNvSpPr/>
          <p:nvPr/>
        </p:nvSpPr>
        <p:spPr bwMode="auto">
          <a:xfrm>
            <a:off x="5048110" y="1667834"/>
            <a:ext cx="4462866"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b" anchorCtr="0" forceAA="0" compatLnSpc="1">
            <a:prstTxWarp prst="textNoShape">
              <a:avLst/>
            </a:prstTxWarp>
            <a:noAutofit/>
          </a:bodyPr>
          <a:lstStyle/>
          <a:p>
            <a:pPr algn="ctr" defTabSz="914198" fontAlgn="base">
              <a:spcBef>
                <a:spcPct val="0"/>
              </a:spcBef>
              <a:spcAft>
                <a:spcPct val="0"/>
              </a:spcAft>
            </a:pPr>
            <a:endParaRPr lang="en-GB" sz="2400" spc="-51" dirty="0" err="1">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TextBox 27"/>
          <p:cNvSpPr txBox="1"/>
          <p:nvPr/>
        </p:nvSpPr>
        <p:spPr>
          <a:xfrm>
            <a:off x="7507234" y="1709826"/>
            <a:ext cx="2061107" cy="984885"/>
          </a:xfrm>
          <a:prstGeom prst="rect">
            <a:avLst/>
          </a:prstGeom>
          <a:noFill/>
        </p:spPr>
        <p:txBody>
          <a:bodyPr wrap="square" lIns="0" tIns="0" rIns="0" bIns="0" rtlCol="0">
            <a:spAutoFit/>
          </a:bodyPr>
          <a:lstStyle/>
          <a:p>
            <a:pPr defTabSz="914498">
              <a:defRPr/>
            </a:pPr>
            <a:r>
              <a:rPr lang="en-GB" sz="3200" kern="0" dirty="0">
                <a:solidFill>
                  <a:srgbClr val="FFFFFF"/>
                </a:solidFill>
                <a:latin typeface="Segoe UI Light"/>
              </a:rPr>
              <a:t/>
            </a:r>
            <a:br>
              <a:rPr lang="en-GB" sz="3200" kern="0" dirty="0">
                <a:solidFill>
                  <a:srgbClr val="FFFFFF"/>
                </a:solidFill>
                <a:latin typeface="Segoe UI Light"/>
              </a:rPr>
            </a:br>
            <a:endParaRPr lang="en-GB" sz="3200" kern="0" dirty="0">
              <a:solidFill>
                <a:srgbClr val="FFFFFF"/>
              </a:solidFill>
            </a:endParaRPr>
          </a:p>
        </p:txBody>
      </p:sp>
      <p:sp>
        <p:nvSpPr>
          <p:cNvPr id="38" name="TextBox 37"/>
          <p:cNvSpPr txBox="1"/>
          <p:nvPr/>
        </p:nvSpPr>
        <p:spPr>
          <a:xfrm>
            <a:off x="5048109" y="1654444"/>
            <a:ext cx="4462866" cy="2231380"/>
          </a:xfrm>
          <a:prstGeom prst="rect">
            <a:avLst/>
          </a:prstGeom>
          <a:noFill/>
        </p:spPr>
        <p:txBody>
          <a:bodyPr wrap="square" rtlCol="0">
            <a:spAutoFit/>
          </a:bodyPr>
          <a:lstStyle/>
          <a:p>
            <a:r>
              <a:rPr lang="en-US" b="1" dirty="0" smtClean="0">
                <a:solidFill>
                  <a:prstClr val="white"/>
                </a:solidFill>
              </a:rPr>
              <a:t>To customer value prop:</a:t>
            </a:r>
          </a:p>
          <a:p>
            <a:endParaRPr lang="en-US" sz="1100" b="1" i="1" dirty="0" smtClean="0">
              <a:solidFill>
                <a:prstClr val="white"/>
              </a:solidFill>
            </a:endParaRPr>
          </a:p>
          <a:p>
            <a:r>
              <a:rPr lang="en-US" sz="1100" b="1" i="1" dirty="0" smtClean="0">
                <a:solidFill>
                  <a:prstClr val="white"/>
                </a:solidFill>
              </a:rPr>
              <a:t>Remote</a:t>
            </a:r>
            <a:r>
              <a:rPr lang="en-US" sz="1100" b="1" i="1" dirty="0">
                <a:solidFill>
                  <a:prstClr val="white"/>
                </a:solidFill>
              </a:rPr>
              <a:t>, two-way integration of complete ambulatory information and remote charge submission housed in </a:t>
            </a:r>
            <a:r>
              <a:rPr lang="en-US" sz="1100" b="1" i="1" dirty="0" smtClean="0">
                <a:solidFill>
                  <a:prstClr val="white"/>
                </a:solidFill>
              </a:rPr>
              <a:t>electronic </a:t>
            </a:r>
            <a:r>
              <a:rPr lang="en-US" sz="1100" b="1" i="1" dirty="0">
                <a:solidFill>
                  <a:prstClr val="white"/>
                </a:solidFill>
              </a:rPr>
              <a:t>health </a:t>
            </a:r>
            <a:r>
              <a:rPr lang="en-US" sz="1100" b="1" i="1" dirty="0" smtClean="0">
                <a:solidFill>
                  <a:prstClr val="white"/>
                </a:solidFill>
              </a:rPr>
              <a:t>records. </a:t>
            </a:r>
          </a:p>
          <a:p>
            <a:endParaRPr lang="en-US" sz="1100" dirty="0">
              <a:solidFill>
                <a:prstClr val="white"/>
              </a:solidFill>
            </a:endParaRPr>
          </a:p>
          <a:p>
            <a:r>
              <a:rPr lang="en-US" sz="1100" dirty="0" smtClean="0">
                <a:solidFill>
                  <a:prstClr val="white"/>
                </a:solidFill>
              </a:rPr>
              <a:t>Provides </a:t>
            </a:r>
            <a:r>
              <a:rPr lang="en-US" sz="1100" dirty="0">
                <a:solidFill>
                  <a:prstClr val="white"/>
                </a:solidFill>
              </a:rPr>
              <a:t>patient history and Problem lists, progress notes and appointment schedules encompassing a healthcare providers’ entire patient population. </a:t>
            </a:r>
            <a:endParaRPr lang="en-US" sz="1100" dirty="0" smtClean="0">
              <a:solidFill>
                <a:prstClr val="white"/>
              </a:solidFill>
            </a:endParaRPr>
          </a:p>
          <a:p>
            <a:endParaRPr lang="en-US" sz="1100" dirty="0">
              <a:solidFill>
                <a:prstClr val="white"/>
              </a:solidFill>
            </a:endParaRPr>
          </a:p>
          <a:p>
            <a:r>
              <a:rPr lang="en-US" sz="1100" dirty="0" smtClean="0">
                <a:solidFill>
                  <a:prstClr val="white"/>
                </a:solidFill>
              </a:rPr>
              <a:t>As </a:t>
            </a:r>
            <a:r>
              <a:rPr lang="en-US" sz="1100" dirty="0">
                <a:solidFill>
                  <a:prstClr val="white"/>
                </a:solidFill>
              </a:rPr>
              <a:t>well as providing clinical tools such as viewing lab results, </a:t>
            </a:r>
            <a:r>
              <a:rPr lang="en-US" sz="1100" dirty="0" err="1">
                <a:solidFill>
                  <a:prstClr val="white"/>
                </a:solidFill>
              </a:rPr>
              <a:t>PrimeMOBILE</a:t>
            </a:r>
            <a:r>
              <a:rPr lang="en-US" sz="1100" dirty="0">
                <a:solidFill>
                  <a:prstClr val="white"/>
                </a:solidFill>
              </a:rPr>
              <a:t> also integrates patient billing and charge capture which assures proper claims and the financial health of a practice. Accessed by a simple login, providers can view patient notes and search individual patient records</a:t>
            </a:r>
            <a:r>
              <a:rPr lang="en-US" sz="1100" dirty="0" smtClean="0">
                <a:solidFill>
                  <a:prstClr val="white"/>
                </a:solidFill>
              </a:rPr>
              <a:t>.</a:t>
            </a:r>
            <a:endParaRPr lang="en-US" b="1" dirty="0" smtClean="0">
              <a:solidFill>
                <a:prstClr val="white"/>
              </a:solidFill>
            </a:endParaRPr>
          </a:p>
        </p:txBody>
      </p:sp>
      <p:sp>
        <p:nvSpPr>
          <p:cNvPr id="39" name="TextBox 38"/>
          <p:cNvSpPr txBox="1"/>
          <p:nvPr/>
        </p:nvSpPr>
        <p:spPr>
          <a:xfrm>
            <a:off x="539146" y="4024324"/>
            <a:ext cx="3225634" cy="369332"/>
          </a:xfrm>
          <a:prstGeom prst="rect">
            <a:avLst/>
          </a:prstGeom>
          <a:noFill/>
        </p:spPr>
        <p:txBody>
          <a:bodyPr wrap="square" rtlCol="0">
            <a:spAutoFit/>
          </a:bodyPr>
          <a:lstStyle/>
          <a:p>
            <a:r>
              <a:rPr lang="en-US" b="1" dirty="0" smtClean="0">
                <a:solidFill>
                  <a:prstClr val="white"/>
                </a:solidFill>
              </a:rPr>
              <a:t>To partner value prop:</a:t>
            </a:r>
          </a:p>
        </p:txBody>
      </p:sp>
      <p:sp>
        <p:nvSpPr>
          <p:cNvPr id="18" name="Rectangle 17"/>
          <p:cNvSpPr/>
          <p:nvPr/>
        </p:nvSpPr>
        <p:spPr bwMode="auto">
          <a:xfrm>
            <a:off x="9510975"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GB"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3"/>
              </a:rPr>
              <a:t>Click here to find in Store</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17" name="TextBox 16"/>
          <p:cNvSpPr txBox="1"/>
          <p:nvPr/>
        </p:nvSpPr>
        <p:spPr>
          <a:xfrm>
            <a:off x="2998268" y="1699650"/>
            <a:ext cx="492507" cy="837152"/>
          </a:xfrm>
          <a:prstGeom prst="rect">
            <a:avLst/>
          </a:prstGeom>
          <a:noFill/>
        </p:spPr>
        <p:txBody>
          <a:bodyPr wrap="none" lIns="243840" tIns="195072" rIns="243840" bIns="195072" rtlCol="0">
            <a:spAutoFit/>
          </a:bodyPr>
          <a:lstStyle/>
          <a:p>
            <a:pPr>
              <a:lnSpc>
                <a:spcPct val="90000"/>
              </a:lnSpc>
              <a:spcAft>
                <a:spcPts val="800"/>
              </a:spcAft>
            </a:pPr>
            <a:endParaRPr lang="en-US" sz="3200" dirty="0">
              <a:solidFill>
                <a:prstClr val="white"/>
              </a:solidFill>
              <a:latin typeface="Calibri Light" panose="020F0302020204030204"/>
            </a:endParaRPr>
          </a:p>
        </p:txBody>
      </p:sp>
      <p:sp>
        <p:nvSpPr>
          <p:cNvPr id="22" name="Rectangle 21"/>
          <p:cNvSpPr/>
          <p:nvPr/>
        </p:nvSpPr>
        <p:spPr bwMode="auto">
          <a:xfrm>
            <a:off x="2721752" y="1672931"/>
            <a:ext cx="2280257"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4" name="Rectangle 23"/>
          <p:cNvSpPr/>
          <p:nvPr/>
        </p:nvSpPr>
        <p:spPr bwMode="auto">
          <a:xfrm>
            <a:off x="539145" y="1669256"/>
            <a:ext cx="2072169" cy="227966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ctr" anchorCtr="0" forceAA="0" compatLnSpc="1">
            <a:prstTxWarp prst="textNoShape">
              <a:avLst/>
            </a:prstTxWarp>
            <a:noAutofit/>
          </a:bodyPr>
          <a:lstStyle/>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14198" fontAlgn="base">
              <a:spcBef>
                <a:spcPct val="0"/>
              </a:spcBef>
              <a:spcAft>
                <a:spcPct val="0"/>
              </a:spcAft>
            </a:pPr>
            <a:endParaRPr lang="en-GB" sz="24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5" name="TextBox 24"/>
          <p:cNvSpPr txBox="1"/>
          <p:nvPr/>
        </p:nvSpPr>
        <p:spPr>
          <a:xfrm>
            <a:off x="539145" y="1669256"/>
            <a:ext cx="2051656" cy="1600438"/>
          </a:xfrm>
          <a:prstGeom prst="rect">
            <a:avLst/>
          </a:prstGeom>
          <a:noFill/>
        </p:spPr>
        <p:txBody>
          <a:bodyPr wrap="square" rtlCol="0">
            <a:spAutoFit/>
          </a:bodyPr>
          <a:lstStyle/>
          <a:p>
            <a:r>
              <a:rPr lang="en-US" sz="1400" b="1" dirty="0" smtClean="0">
                <a:solidFill>
                  <a:prstClr val="white"/>
                </a:solidFill>
              </a:rPr>
              <a:t>App type:</a:t>
            </a:r>
          </a:p>
          <a:p>
            <a:r>
              <a:rPr lang="en-US" sz="1400" dirty="0" smtClean="0">
                <a:solidFill>
                  <a:prstClr val="white"/>
                </a:solidFill>
              </a:rPr>
              <a:t>EMR</a:t>
            </a:r>
          </a:p>
          <a:p>
            <a:endParaRPr lang="en-US" sz="1400" dirty="0" smtClean="0">
              <a:solidFill>
                <a:prstClr val="white"/>
              </a:solidFill>
            </a:endParaRPr>
          </a:p>
          <a:p>
            <a:r>
              <a:rPr lang="en-US" sz="1400" b="1" dirty="0" smtClean="0">
                <a:solidFill>
                  <a:prstClr val="white"/>
                </a:solidFill>
              </a:rPr>
              <a:t>Target Audience:</a:t>
            </a:r>
            <a:endParaRPr lang="en-US" sz="1400" dirty="0">
              <a:solidFill>
                <a:prstClr val="white"/>
              </a:solidFill>
            </a:endParaRPr>
          </a:p>
          <a:p>
            <a:r>
              <a:rPr lang="en-US" sz="1400" dirty="0" smtClean="0">
                <a:solidFill>
                  <a:prstClr val="white"/>
                </a:solidFill>
              </a:rPr>
              <a:t>Medical </a:t>
            </a:r>
            <a:r>
              <a:rPr lang="en-US" sz="1400" dirty="0" smtClean="0">
                <a:solidFill>
                  <a:prstClr val="white"/>
                </a:solidFill>
              </a:rPr>
              <a:t>professionals</a:t>
            </a:r>
          </a:p>
          <a:p>
            <a:endParaRPr lang="en-US" sz="1400" dirty="0" smtClean="0">
              <a:solidFill>
                <a:prstClr val="white"/>
              </a:solidFill>
            </a:endParaRPr>
          </a:p>
          <a:p>
            <a:r>
              <a:rPr lang="en-US" sz="1400" b="1" dirty="0" smtClean="0">
                <a:solidFill>
                  <a:prstClr val="white"/>
                </a:solidFill>
              </a:rPr>
              <a:t>MSFT Owner / Contact:</a:t>
            </a:r>
          </a:p>
        </p:txBody>
      </p:sp>
      <p:sp>
        <p:nvSpPr>
          <p:cNvPr id="26" name="TextBox 25"/>
          <p:cNvSpPr txBox="1"/>
          <p:nvPr/>
        </p:nvSpPr>
        <p:spPr>
          <a:xfrm>
            <a:off x="2742265" y="1697561"/>
            <a:ext cx="2285331" cy="2462213"/>
          </a:xfrm>
          <a:prstGeom prst="rect">
            <a:avLst/>
          </a:prstGeom>
          <a:noFill/>
        </p:spPr>
        <p:txBody>
          <a:bodyPr wrap="square" rtlCol="0">
            <a:spAutoFit/>
          </a:bodyPr>
          <a:lstStyle/>
          <a:p>
            <a:r>
              <a:rPr lang="en-US" sz="1400" b="1" dirty="0" smtClean="0">
                <a:solidFill>
                  <a:prstClr val="white"/>
                </a:solidFill>
              </a:rPr>
              <a:t>Delivery:</a:t>
            </a:r>
          </a:p>
          <a:p>
            <a:r>
              <a:rPr lang="en-US" sz="1400" b="1" dirty="0" smtClean="0">
                <a:solidFill>
                  <a:prstClr val="white"/>
                </a:solidFill>
              </a:rPr>
              <a:t>Store</a:t>
            </a:r>
          </a:p>
          <a:p>
            <a:r>
              <a:rPr lang="en-US" sz="1400" b="1" dirty="0" smtClean="0">
                <a:solidFill>
                  <a:prstClr val="white"/>
                </a:solidFill>
              </a:rPr>
              <a:t>Date Available:</a:t>
            </a:r>
          </a:p>
          <a:p>
            <a:r>
              <a:rPr lang="en-US" sz="1400" b="1" dirty="0" smtClean="0">
                <a:solidFill>
                  <a:prstClr val="white"/>
                </a:solidFill>
              </a:rPr>
              <a:t>10/26</a:t>
            </a:r>
          </a:p>
          <a:p>
            <a:r>
              <a:rPr lang="en-US" sz="1400" b="1" dirty="0" smtClean="0">
                <a:solidFill>
                  <a:prstClr val="white"/>
                </a:solidFill>
              </a:rPr>
              <a:t>Regions available:</a:t>
            </a:r>
          </a:p>
          <a:p>
            <a:endParaRPr lang="en-US" sz="1400" b="1" dirty="0" smtClean="0">
              <a:solidFill>
                <a:prstClr val="white"/>
              </a:solidFill>
            </a:endParaRPr>
          </a:p>
          <a:p>
            <a:r>
              <a:rPr lang="en-US" sz="1400" b="1" dirty="0" smtClean="0">
                <a:solidFill>
                  <a:prstClr val="white"/>
                </a:solidFill>
              </a:rPr>
              <a:t>Currently available on iPad?</a:t>
            </a:r>
          </a:p>
          <a:p>
            <a:r>
              <a:rPr lang="en-US" sz="1400" dirty="0" smtClean="0">
                <a:solidFill>
                  <a:prstClr val="white"/>
                </a:solidFill>
              </a:rPr>
              <a:t>Y</a:t>
            </a:r>
          </a:p>
          <a:p>
            <a:r>
              <a:rPr lang="en-US" sz="1400" b="1" dirty="0" smtClean="0">
                <a:solidFill>
                  <a:prstClr val="white"/>
                </a:solidFill>
              </a:rPr>
              <a:t>Is Win Phone app available?</a:t>
            </a:r>
          </a:p>
          <a:p>
            <a:r>
              <a:rPr lang="en-US" sz="1400" dirty="0" smtClean="0">
                <a:solidFill>
                  <a:prstClr val="white"/>
                </a:solidFill>
              </a:rPr>
              <a:t>Y</a:t>
            </a:r>
            <a:endParaRPr lang="en-US" sz="1400" dirty="0">
              <a:solidFill>
                <a:prstClr val="white"/>
              </a:solidFill>
            </a:endParaRPr>
          </a:p>
          <a:p>
            <a:endParaRPr lang="en-US" sz="1400" dirty="0">
              <a:solidFill>
                <a:prstClr val="white"/>
              </a:solidFill>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11896" y="4112371"/>
            <a:ext cx="3476703" cy="2105537"/>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66578" y="4115119"/>
            <a:ext cx="3443255" cy="210279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145" y="4112371"/>
            <a:ext cx="1256004" cy="2093339"/>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0151" y="4112370"/>
            <a:ext cx="1256004" cy="209333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2824" y="4112371"/>
            <a:ext cx="1200318" cy="2093339"/>
          </a:xfrm>
          <a:prstGeom prst="rect">
            <a:avLst/>
          </a:prstGeom>
        </p:spPr>
      </p:pic>
      <p:sp>
        <p:nvSpPr>
          <p:cNvPr id="20" name="Rectangle 19"/>
          <p:cNvSpPr/>
          <p:nvPr/>
        </p:nvSpPr>
        <p:spPr bwMode="auto">
          <a:xfrm>
            <a:off x="6994033"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US"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9"/>
              </a:rPr>
              <a:t>Click here for phone app</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3" name="Rectangle 22"/>
          <p:cNvSpPr/>
          <p:nvPr/>
        </p:nvSpPr>
        <p:spPr bwMode="auto">
          <a:xfrm>
            <a:off x="4477092" y="6385952"/>
            <a:ext cx="2376224"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US"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10"/>
              </a:rPr>
              <a:t>Click here for demo script</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7" name="Rectangle 26"/>
          <p:cNvSpPr/>
          <p:nvPr/>
        </p:nvSpPr>
        <p:spPr bwMode="auto">
          <a:xfrm>
            <a:off x="1575229" y="6385281"/>
            <a:ext cx="2761146" cy="3742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52" tIns="45727" rIns="45727" bIns="91452" numCol="1" spcCol="0" rtlCol="0" fromWordArt="0" anchor="t" anchorCtr="0" forceAA="0" compatLnSpc="1">
            <a:prstTxWarp prst="textNoShape">
              <a:avLst/>
            </a:prstTxWarp>
            <a:noAutofit/>
          </a:bodyPr>
          <a:lstStyle/>
          <a:p>
            <a:pPr defTabSz="914198" fontAlgn="base">
              <a:spcBef>
                <a:spcPct val="0"/>
              </a:spcBef>
              <a:spcAft>
                <a:spcPct val="0"/>
              </a:spcAft>
            </a:pPr>
            <a:r>
              <a:rPr lang="en-US" sz="1600" spc="-51" dirty="0" smtClean="0">
                <a:gradFill>
                  <a:gsLst>
                    <a:gs pos="0">
                      <a:srgbClr val="FFFFFF"/>
                    </a:gs>
                    <a:gs pos="100000">
                      <a:srgbClr val="FFFFFF"/>
                    </a:gs>
                  </a:gsLst>
                  <a:lin ang="5400000" scaled="0"/>
                </a:gradFill>
                <a:latin typeface="Segoe UI" pitchFamily="34" charset="0"/>
                <a:ea typeface="Segoe UI" pitchFamily="34" charset="0"/>
                <a:cs typeface="Segoe UI" pitchFamily="34" charset="0"/>
                <a:hlinkClick r:id="rId11"/>
              </a:rPr>
              <a:t>Click here for to-partner video</a:t>
            </a:r>
            <a:endParaRPr lang="en-GB" sz="1600"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94207933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13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4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4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4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40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18" grpId="0" animBg="1"/>
      <p:bldP spid="22" grpId="0" animBg="1"/>
      <p:bldP spid="24" grpId="0" animBg="1"/>
      <p:bldP spid="20" grpId="0" animBg="1"/>
      <p:bldP spid="23" grpId="0" animBg="1"/>
      <p:bldP spid="2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tro Template Colored Titles Segoe UI 16x9">
  <a:themeElements>
    <a:clrScheme name="MS_GOV">
      <a:dk1>
        <a:srgbClr val="505050"/>
      </a:dk1>
      <a:lt1>
        <a:srgbClr val="FFFFFF"/>
      </a:lt1>
      <a:dk2>
        <a:srgbClr val="505050"/>
      </a:dk2>
      <a:lt2>
        <a:srgbClr val="0072C6"/>
      </a:lt2>
      <a:accent1>
        <a:srgbClr val="0072C6"/>
      </a:accent1>
      <a:accent2>
        <a:srgbClr val="009E49"/>
      </a:accent2>
      <a:accent3>
        <a:srgbClr val="68217A"/>
      </a:accent3>
      <a:accent4>
        <a:srgbClr val="7FBA00"/>
      </a:accent4>
      <a:accent5>
        <a:srgbClr val="EB3C00"/>
      </a:accent5>
      <a:accent6>
        <a:srgbClr val="FF8C00"/>
      </a:accent6>
      <a:hlink>
        <a:srgbClr val="0000FF"/>
      </a:hlink>
      <a:folHlink>
        <a:srgbClr val="68216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gs>
                <a:gs pos="86000">
                  <a:schemeClr val="tx1"/>
                </a:gs>
              </a:gsLst>
              <a:lin ang="5400000" scaled="0"/>
            </a:gradFill>
            <a:latin typeface="Segoe UI Light" pitchFamily="34" charset="0"/>
          </a:defRPr>
        </a:defPPr>
      </a:lstStyle>
    </a:txDef>
  </a:objectDefaults>
  <a:extraClrSchemeLst/>
</a:theme>
</file>

<file path=ppt/theme/theme3.xml><?xml version="1.0" encoding="utf-8"?>
<a:theme xmlns:a="http://schemas.openxmlformats.org/drawingml/2006/main" name="4_Metro Template Light 16x9">
  <a:themeElements>
    <a:clrScheme name="MS_GOV">
      <a:dk1>
        <a:srgbClr val="505050"/>
      </a:dk1>
      <a:lt1>
        <a:srgbClr val="FFFFFF"/>
      </a:lt1>
      <a:dk2>
        <a:srgbClr val="505050"/>
      </a:dk2>
      <a:lt2>
        <a:srgbClr val="0072C6"/>
      </a:lt2>
      <a:accent1>
        <a:srgbClr val="0072C6"/>
      </a:accent1>
      <a:accent2>
        <a:srgbClr val="009E49"/>
      </a:accent2>
      <a:accent3>
        <a:srgbClr val="68217A"/>
      </a:accent3>
      <a:accent4>
        <a:srgbClr val="7FBA00"/>
      </a:accent4>
      <a:accent5>
        <a:srgbClr val="EB3C00"/>
      </a:accent5>
      <a:accent6>
        <a:srgbClr val="FF8C00"/>
      </a:accent6>
      <a:hlink>
        <a:srgbClr val="0000FF"/>
      </a:hlink>
      <a:folHlink>
        <a:srgbClr val="682166"/>
      </a:folHlink>
    </a:clrScheme>
    <a:fontScheme name="MS_GOV">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4000" dirty="0" err="1" smtClean="0">
            <a:gradFill>
              <a:gsLst>
                <a:gs pos="0">
                  <a:schemeClr val="tx1">
                    <a:lumMod val="75000"/>
                    <a:lumOff val="25000"/>
                  </a:schemeClr>
                </a:gs>
                <a:gs pos="80000">
                  <a:schemeClr val="tx1">
                    <a:lumMod val="65000"/>
                    <a:lumOff val="35000"/>
                  </a:schemeClr>
                </a:gs>
              </a:gsLst>
              <a:lin ang="16200000" scaled="0"/>
            </a:gradFill>
            <a:latin typeface="Segoe UI Light" pitchFamily="34"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KCDoc" ma:contentTypeID="0x0101000E4CB7077FEE4FF7AE86D4A500EEC7800300C6CD36C6B4DAA64EAACFCCF5D9298AA000B09CC05C6355444CB49B4B62F83D23B8" ma:contentTypeVersion="43" ma:contentTypeDescription="" ma:contentTypeScope="" ma:versionID="3d593f509fd4a7fef95804fabdcfb8e1">
  <xsd:schema xmlns:xsd="http://www.w3.org/2001/XMLSchema" xmlns:xs="http://www.w3.org/2001/XMLSchema" xmlns:p="http://schemas.microsoft.com/office/2006/metadata/properties" xmlns:ns1="http://schemas.microsoft.com/sharepoint/v3" xmlns:ns2="230e9df3-be65-4c73-a93b-d1236ebd677e" xmlns:ns3="ad820760-4664-4be3-bee2-f8b9a6708b4c" xmlns:ns4="http://schemas.microsoft.com/sharepoint/v4" targetNamespace="http://schemas.microsoft.com/office/2006/metadata/properties" ma:root="true" ma:fieldsID="d6e194222faa3cdcd4c863f0c217fd94" ns1:_="" ns2:_="" ns3:_="" ns4:_="">
    <xsd:import namespace="http://schemas.microsoft.com/sharepoint/v3"/>
    <xsd:import namespace="230e9df3-be65-4c73-a93b-d1236ebd677e"/>
    <xsd:import namespace="ad820760-4664-4be3-bee2-f8b9a6708b4c"/>
    <xsd:import namespace="http://schemas.microsoft.com/sharepoint/v4"/>
    <xsd:element name="properties">
      <xsd:complexType>
        <xsd:sequence>
          <xsd:element name="documentManagement">
            <xsd:complexType>
              <xsd:all>
                <xsd:element ref="ns2:DocumentDescription" minOccurs="0"/>
                <xsd:element ref="ns3:PublishDate" minOccurs="0"/>
                <xsd:element ref="ns1:PublishingExpirationDate" minOccurs="0"/>
                <xsd:element ref="ns1:AverageRating" minOccurs="0"/>
                <xsd:element ref="ns2:Thumbnail1" minOccurs="0"/>
                <xsd:element ref="ns1:PublishingPageContent" minOccurs="0"/>
                <xsd:element ref="ns1:RatingCount" minOccurs="0"/>
                <xsd:element ref="ns2:Owner" minOccurs="0"/>
                <xsd:element ref="ns2:LCA_x0020_Approved" minOccurs="0"/>
                <xsd:element ref="ns2:Expire_x0020_Review" minOccurs="0"/>
                <xsd:element ref="ns3:DocumentSetKcId" minOccurs="0"/>
                <xsd:element ref="ns3:CoOwner" minOccurs="0"/>
                <xsd:element ref="ns3:MediaTitle" minOccurs="0"/>
                <xsd:element ref="ns2:hd9637eefc984b85b6097c6374e15725" minOccurs="0"/>
                <xsd:element ref="ns2:l3c3ea61849e4288a8acc49bb5388e8c" minOccurs="0"/>
                <xsd:element ref="ns1:RoutingRuleDescription" minOccurs="0"/>
                <xsd:element ref="ns2:i0d941ee1e744ffea7aeee9924c91cbb" minOccurs="0"/>
                <xsd:element ref="ns2:TaxCatchAllLabel" minOccurs="0"/>
                <xsd:element ref="ns2:k21a64daf20d4502b2796a1c6b8ce6c8" minOccurs="0"/>
                <xsd:element ref="ns2:TaxCatchAll" minOccurs="0"/>
                <xsd:element ref="ns2:ef109fd36bcf4bcd9dd945731030600b" minOccurs="0"/>
                <xsd:element ref="ns2:mb88723863e1404388ba3733387d48df" minOccurs="0"/>
                <xsd:element ref="ns2:kf34bcdc8fc34e479d3f94c6210e8e27" minOccurs="0"/>
                <xsd:element ref="ns2:_dlc_DocIdUrl" minOccurs="0"/>
                <xsd:element ref="ns2:ec5b2ad5c27b45fb8a00a1f27c7ce1ae" minOccurs="0"/>
                <xsd:element ref="ns2:_dlc_DocIdPersistId" minOccurs="0"/>
                <xsd:element ref="ns2:b60f8d2dbb984f349d80d8196897f4d3" minOccurs="0"/>
                <xsd:element ref="ns2:ConfidentialityTaxHTField0" minOccurs="0"/>
                <xsd:element ref="ns3:ApplyWorkflowRules" minOccurs="0"/>
                <xsd:element ref="ns2:k20e0dfa74bf4e44818db03027b0ccd8" minOccurs="0"/>
                <xsd:element ref="ns2:eb54ac91059940029a3cc8a4ff5af673" minOccurs="0"/>
                <xsd:element ref="ns2:i1b478372f814787abd313030b81fcb2" minOccurs="0"/>
                <xsd:element ref="ns4:IconOverlay" minOccurs="0"/>
                <xsd:element ref="ns2:TaxKeywordTaxHTField" minOccurs="0"/>
                <xsd:element ref="ns2:od9986d31974458fb3007746ec0bce5f" minOccurs="0"/>
                <xsd:element ref="ns2:m6c7b4717b6346e6a075a59dd47eac69" minOccurs="0"/>
                <xsd:element ref="ns2:_dlc_DocId" minOccurs="0"/>
                <xsd:element ref="ns3:b1337ea954344dcfb0425a10eee4daa8" minOccurs="0"/>
                <xsd:element ref="ns2:bf80e81150e248c48aa8cffdf0021a1f" minOccurs="0"/>
                <xsd:element ref="ns2:m6d26e40ac264097a006193f92232ec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ExpirationDate" ma:index="4" nillable="true" ma:displayName="Scheduling End Date" ma:internalName="PublishingExpirationDate">
      <xsd:simpleType>
        <xsd:restriction base="dms:Unknown"/>
      </xsd:simpleType>
    </xsd:element>
    <xsd:element name="AverageRating" ma:index="5" nillable="true" ma:displayName="Rating (0-5)" ma:decimals="2" ma:description="Average value of all the ratings that have been submitted" ma:internalName="AverageRating" ma:readOnly="true">
      <xsd:simpleType>
        <xsd:restriction base="dms:Number"/>
      </xsd:simpleType>
    </xsd:element>
    <xsd:element name="PublishingPageContent" ma:index="13" nillable="true" ma:displayName="Page Content" ma:internalName="PublishingPageContent">
      <xsd:simpleType>
        <xsd:restriction base="dms:Unknown"/>
      </xsd:simpleType>
    </xsd:element>
    <xsd:element name="RatingCount" ma:index="15" nillable="true" ma:displayName="Number of Ratings" ma:decimals="0" ma:description="Number of ratings submitted" ma:internalName="RatingCount" ma:readOnly="true">
      <xsd:simpleType>
        <xsd:restriction base="dms:Number"/>
      </xsd:simpleType>
    </xsd:element>
    <xsd:element name="RoutingRuleDescription" ma:index="36" nillable="true" ma:displayName="Description" ma:hidden="true" ma:internalName="RoutingRuleDescript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DocumentDescription" ma:index="2" nillable="true" ma:displayName="DocumentDescription" ma:description="Alternate description for documents that can be used for display." ma:internalName="DocumentDescription">
      <xsd:simpleType>
        <xsd:restriction base="dms:Note"/>
      </xsd:simpleType>
    </xsd:element>
    <xsd:element name="Thumbnail1" ma:index="12" nillable="true" ma:displayName="Thumbnail" ma:format="Hyperlink" ma:internalName="Thumbnail1"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Owner" ma:index="17" nillable="true" ma:displayName="Owner" ma:description="Must be an FTE" ma:indexed="true" ma:list="UserInfo" ma:SharePointGroup="0" ma:internalName="Owner" ma:readOnly="false" ma:showField="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CA_x0020_Approved" ma:index="23" nillable="true" ma:displayName="LCA Approved" ma:description="This field is for the name of the person from LCA that reviewed and approved the content." ma:list="UserInfo" ma:SharePointGroup="0" ma:internalName="LCA_x0020_Approved"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pire_x0020_Review" ma:index="28" nillable="true" ma:displayName="Expiration" ma:format="DateOnly" ma:indexed="true" ma:internalName="Expire_x0020_Review" ma:readOnly="false">
      <xsd:simpleType>
        <xsd:restriction base="dms:DateTime"/>
      </xsd:simpleType>
    </xsd:element>
    <xsd:element name="hd9637eefc984b85b6097c6374e15725" ma:index="34" nillable="true" ma:taxonomy="true" ma:internalName="hd9637eefc984b85b6097c6374e15725" ma:taxonomyFieldName="ItemType" ma:displayName="SMSG Item Type" ma:readOnly="false" ma:default="" ma:fieldId="{1d9637ee-fc98-4b85-b609-7c6374e15725}"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l3c3ea61849e4288a8acc49bb5388e8c" ma:index="35" nillable="true" ma:taxonomy="true" ma:internalName="l3c3ea61849e4288a8acc49bb5388e8c" ma:taxonomyFieldName="Groups" ma:displayName="SMSG Groups" ma:readOnly="false" ma:default="" ma:fieldId="{53c3ea61-849e-4288-a8ac-c49bb5388e8c}"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i0d941ee1e744ffea7aeee9924c91cbb" ma:index="37" nillable="true" ma:taxonomy="true" ma:internalName="i0d941ee1e744ffea7aeee9924c91cbb" ma:taxonomyFieldName="BusinessArchitecture" ma:displayName="SMSG Business Architecture" ma:readOnly="false" ma:default="" ma:fieldId="{20d941ee-1e74-4ffe-a7ae-ee9924c91cbb}"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TaxCatchAllLabel" ma:index="38" nillable="true" ma:displayName="Taxonomy Catch All Column1" ma:hidden="true" ma:list="{341bdb36-d19b-4bce-9fa6-6145346cf024}" ma:internalName="TaxCatchAllLabel" ma:readOnly="true" ma:showField="CatchAllDataLabel" ma:web="ad820760-4664-4be3-bee2-f8b9a6708b4c">
      <xsd:complexType>
        <xsd:complexContent>
          <xsd:extension base="dms:MultiChoiceLookup">
            <xsd:sequence>
              <xsd:element name="Value" type="dms:Lookup" maxOccurs="unbounded" minOccurs="0" nillable="true"/>
            </xsd:sequence>
          </xsd:extension>
        </xsd:complexContent>
      </xsd:complexType>
    </xsd:element>
    <xsd:element name="k21a64daf20d4502b2796a1c6b8ce6c8" ma:index="40" nillable="true" ma:taxonomy="true" ma:internalName="k21a64daf20d4502b2796a1c6b8ce6c8" ma:taxonomyFieldName="Industries" ma:displayName="SMSG Industries" ma:readOnly="false" ma:default="" ma:fieldId="{421a64da-f20d-4502-b279-6a1c6b8ce6c8}"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TaxCatchAll" ma:index="41" nillable="true" ma:displayName="Taxonomy Catch All Column" ma:hidden="true" ma:list="{341bdb36-d19b-4bce-9fa6-6145346cf024}" ma:internalName="TaxCatchAll" ma:showField="CatchAllData" ma:web="ad820760-4664-4be3-bee2-f8b9a6708b4c">
      <xsd:complexType>
        <xsd:complexContent>
          <xsd:extension base="dms:MultiChoiceLookup">
            <xsd:sequence>
              <xsd:element name="Value" type="dms:Lookup" maxOccurs="unbounded" minOccurs="0" nillable="true"/>
            </xsd:sequence>
          </xsd:extension>
        </xsd:complexContent>
      </xsd:complexType>
    </xsd:element>
    <xsd:element name="ef109fd36bcf4bcd9dd945731030600b" ma:index="42" nillable="true" ma:taxonomy="true" ma:internalName="ef109fd36bcf4bcd9dd945731030600b" ma:taxonomyFieldName="Region" ma:displayName="SMSG Region" ma:readOnly="false" ma:default="" ma:fieldId="{ef109fd3-6bcf-4bcd-9dd9-45731030600b}"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mb88723863e1404388ba3733387d48df" ma:index="43" nillable="true" ma:taxonomy="true" ma:internalName="mb88723863e1404388ba3733387d48df" ma:taxonomyFieldName="Audiences" ma:displayName="SMSG Customer Audiences" ma:readOnly="false" ma:default="" ma:fieldId="{6b887238-63e1-4043-88ba-3733387d48df}"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kf34bcdc8fc34e479d3f94c6210e8e27" ma:index="44" nillable="true" ma:taxonomy="true" ma:internalName="kf34bcdc8fc34e479d3f94c6210e8e27" ma:taxonomyFieldName="Competitors" ma:displayName="SMSG Competition" ma:readOnly="false" ma:default="" ma:fieldId="{4f34bcdc-8fc3-4e47-9d3f-94c6210e8e27}"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_dlc_DocIdUrl" ma:index="4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ec5b2ad5c27b45fb8a00a1f27c7ce1ae" ma:index="46" nillable="true" ma:taxonomy="true" ma:internalName="ec5b2ad5c27b45fb8a00a1f27c7ce1ae" ma:taxonomyFieldName="Partners" ma:displayName="SMSG Partners" ma:readOnly="false" ma:default="" ma:fieldId="{ec5b2ad5-c27b-45fb-8a00-a1f27c7ce1ae}"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_dlc_DocIdPersistId" ma:index="47" nillable="true" ma:displayName="Persist ID" ma:description="Keep ID on add." ma:hidden="true" ma:internalName="_dlc_DocIdPersistId" ma:readOnly="true">
      <xsd:simpleType>
        <xsd:restriction base="dms:Boolean"/>
      </xsd:simpleType>
    </xsd:element>
    <xsd:element name="b60f8d2dbb984f349d80d8196897f4d3" ma:index="48" nillable="true" ma:taxonomy="true" ma:internalName="b60f8d2dbb984f349d80d8196897f4d3" ma:taxonomyFieldName="Roles" ma:displayName="SMSG Roles" ma:readOnly="false" ma:default="" ma:fieldId="{b60f8d2d-bb98-4f34-9d80-d8196897f4d3}"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ConfidentialityTaxHTField0" ma:index="49" nillable="true" ma:taxonomy="true" ma:internalName="ConfidentialityTaxHTField0" ma:taxonomyFieldName="Confidentiality" ma:displayName="Confidentiality" ma:indexed="true" ma:readOnly="false" ma:default="1;#Microsoft confidential|461efa83-0283-486a-a8d5-943328f3693f" ma:fieldId="{840a9f3c-1e14-4c21-9dbf-5637765665db}"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k20e0dfa74bf4e44818db03027b0ccd8" ma:index="51" nillable="true" ma:taxonomy="true" ma:internalName="k20e0dfa74bf4e44818db03027b0ccd8" ma:taxonomyFieldName="Segments" ma:displayName="SMSG Customer Segments" ma:readOnly="false" ma:default="" ma:fieldId="{420e0dfa-74bf-4e44-818d-b03027b0ccd8}"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eb54ac91059940029a3cc8a4ff5af673" ma:index="53" nillable="true" ma:taxonomy="true" ma:internalName="eb54ac91059940029a3cc8a4ff5af673" ma:taxonomyFieldName="SMSGDomain" ma:displayName="SMSG Domain" ma:readOnly="false" ma:default="" ma:fieldId="{eb54ac91-0599-4002-9a3c-c8a4ff5af673}"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i1b478372f814787abd313030b81fcb2" ma:index="54" nillable="true" ma:taxonomy="true" ma:internalName="i1b478372f814787abd313030b81fcb2" ma:taxonomyFieldName="ActivitiesAndPrograms" ma:displayName="SMSG Activities &amp; Programs" ma:readOnly="false" ma:default="" ma:fieldId="{21b47837-2f81-4787-abd3-13030b81fcb2}"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TaxKeywordTaxHTField" ma:index="58" nillable="true" ma:taxonomy="true" ma:internalName="TaxKeywordTaxHTField" ma:taxonomyFieldName="TaxKeyword" ma:displayName="Enterprise Keywords" ma:readOnly="false"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od9986d31974458fb3007746ec0bce5f" ma:index="59" nillable="true" ma:taxonomy="true" ma:internalName="od9986d31974458fb3007746ec0bce5f" ma:taxonomyFieldName="Languages" ma:displayName="SMSG Languages" ma:default="" ma:fieldId="{8d9986d3-1974-458f-b300-7746ec0bce5f}"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m6c7b4717b6346e6a075a59dd47eac69" ma:index="60" nillable="true" ma:taxonomy="true" ma:internalName="m6c7b4717b6346e6a075a59dd47eac69" ma:taxonomyFieldName="Topics" ma:displayName="SMSG Topics" ma:readOnly="false" ma:default="" ma:fieldId="{66c7b471-7b63-46e6-a075-a59dd47eac69}"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_dlc_DocId" ma:index="61" nillable="true" ma:displayName="Document ID Value" ma:description="The value of the document ID assigned to this item." ma:indexed="true" ma:internalName="_dlc_DocId" ma:readOnly="true">
      <xsd:simpleType>
        <xsd:restriction base="dms:Text"/>
      </xsd:simpleType>
    </xsd:element>
    <xsd:element name="bf80e81150e248c48aa8cffdf0021a1f" ma:index="65" nillable="true" ma:taxonomy="true" ma:internalName="bf80e81150e248c48aa8cffdf0021a1f" ma:taxonomyFieldName="Products" ma:displayName="SMSG Products &amp; Technologies" ma:readOnly="false" ma:default="" ma:fieldId="{bf80e811-50e2-48c4-8aa8-cffdf0021a1f}"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element name="m6d26e40ac264097a006193f92232ece" ma:index="66" nillable="true" ma:taxonomy="true" ma:internalName="m6d26e40ac264097a006193f92232ece" ma:taxonomyFieldName="TechnicalLevel" ma:displayName="Technical Level" ma:readOnly="false" ma:default="" ma:fieldId="{66d26e40-ac26-4097-a006-193f92232ece}" ma:sspId="e385fb40-52d4-4fae-9c5b-3e8ff8a5878e" ma:termSetId="7123edbd-7265-47b9-9049-04e46d245d8e" ma:anchorId="3c636e1e-6390-429f-a144-68438d32bffe"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d820760-4664-4be3-bee2-f8b9a6708b4c" elementFormDefault="qualified">
    <xsd:import namespace="http://schemas.microsoft.com/office/2006/documentManagement/types"/>
    <xsd:import namespace="http://schemas.microsoft.com/office/infopath/2007/PartnerControls"/>
    <xsd:element name="PublishDate" ma:index="3" nillable="true" ma:displayName="PublishDate" ma:description="Used in Blog Posts and documents." ma:format="DateOnly" ma:indexed="true" ma:internalName="PublishDate">
      <xsd:simpleType>
        <xsd:restriction base="dms:DateTime"/>
      </xsd:simpleType>
    </xsd:element>
    <xsd:element name="DocumentSetKcId" ma:index="31" nillable="true" ma:displayName="DocumentSetKcId" ma:description="Custom Column used to capture Document ID to share with DocumentSet Contents" ma:indexed="true" ma:internalName="DocumentSetKcId" ma:readOnly="false">
      <xsd:simpleType>
        <xsd:restriction base="dms:Text">
          <xsd:maxLength value="255"/>
        </xsd:restriction>
      </xsd:simpleType>
    </xsd:element>
    <xsd:element name="CoOwner" ma:index="32" nillable="true" ma:displayName="Co-Owner" ma:description="Co-Owner" ma:list="UserInfo" ma:SharePointGroup="0" ma:internalName="CoOwner" ma:readOnly="false"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Title" ma:index="33" nillable="true" ma:displayName="BlogPostID" ma:description="Blog Post ID to link documents on the blog post." ma:internalName="MediaTitle" ma:readOnly="false">
      <xsd:simpleType>
        <xsd:restriction base="dms:Text">
          <xsd:maxLength value="255"/>
        </xsd:restriction>
      </xsd:simpleType>
    </xsd:element>
    <xsd:element name="ApplyWorkflowRules" ma:index="50" nillable="true" ma:displayName="ApplyWorkflowRules" ma:default="Yes" ma:description="This columns is used to help to apply the workflow rules on Document Sets / Documents. by Default the Value is Yes" ma:format="Dropdown" ma:hidden="true" ma:internalName="ApplyWorkflowRules" ma:readOnly="false">
      <xsd:simpleType>
        <xsd:restriction base="dms:Choice">
          <xsd:enumeration value="Yes"/>
          <xsd:enumeration value="No"/>
        </xsd:restriction>
      </xsd:simpleType>
    </xsd:element>
    <xsd:element name="b1337ea954344dcfb0425a10eee4daa8" ma:index="63" nillable="true" ma:taxonomy="true" ma:internalName="b1337ea954344dcfb0425a10eee4daa8" ma:taxonomyFieldName="EnterpriseDomainTags" ma:displayName="EnterpriseDomainTags" ma:default="" ma:fieldId="{b1337ea9-5434-4dcf-b042-5a10eee4daa8}" ma:taxonomyMulti="true" ma:sspId="e385fb40-52d4-4fae-9c5b-3e8ff8a5878e" ma:termSetId="d039009f-2da8-468b-bf5e-ff4693a9f72f"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55"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SharedContentType xmlns="Microsoft.SharePoint.Taxonomy.ContentTypeSync" SourceId="e385fb40-52d4-4fae-9c5b-3e8ff8a5878e" ContentTypeId="0x0101000E4CB7077FEE4FF7AE86D4A500EEC78003"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CF56B5969AA1BC49BB3A960EF97BEDD6" ma:contentTypeVersion="3" ma:contentTypeDescription="Create a new document." ma:contentTypeScope="" ma:versionID="f2efcbea955fe632c9f7e1d496ce1663">
  <xsd:schema xmlns:xsd="http://www.w3.org/2001/XMLSchema" xmlns:xs="http://www.w3.org/2001/XMLSchema" xmlns:p="http://schemas.microsoft.com/office/2006/metadata/properties" xmlns:ns1="http://schemas.microsoft.com/sharepoint/v3" xmlns:ns2="74a38b85-65de-41c6-8591-8959fc75330f" targetNamespace="http://schemas.microsoft.com/office/2006/metadata/properties" ma:root="true" ma:fieldsID="42385dc830a61df507bd0c44c415014d" ns1:_="" ns2:_="">
    <xsd:import namespace="http://schemas.microsoft.com/sharepoint/v3"/>
    <xsd:import namespace="74a38b85-65de-41c6-8591-8959fc75330f"/>
    <xsd:element name="properties">
      <xsd:complexType>
        <xsd:sequence>
          <xsd:element name="documentManagement">
            <xsd:complexType>
              <xsd:all>
                <xsd:element ref="ns1:PublishingStartDate" minOccurs="0"/>
                <xsd:element ref="ns1:PublishingExpirationDate" minOccurs="0"/>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4a38b85-65de-41c6-8591-8959fc7533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1"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68CD0C0-348B-4864-9260-E9A371E24B97}"/>
</file>

<file path=customXml/itemProps2.xml><?xml version="1.0" encoding="utf-8"?>
<ds:datastoreItem xmlns:ds="http://schemas.openxmlformats.org/officeDocument/2006/customXml" ds:itemID="{37FFCF3B-7240-44EC-B6DE-AF790287CB51}"/>
</file>

<file path=customXml/itemProps3.xml><?xml version="1.0" encoding="utf-8"?>
<ds:datastoreItem xmlns:ds="http://schemas.openxmlformats.org/officeDocument/2006/customXml" ds:itemID="{F19DE51A-927B-4C25-B918-787DC84AE6B5}"/>
</file>

<file path=customXml/itemProps4.xml><?xml version="1.0" encoding="utf-8"?>
<ds:datastoreItem xmlns:ds="http://schemas.openxmlformats.org/officeDocument/2006/customXml" ds:itemID="{A381984C-1ED8-4316-AEEF-F2B4439548FD}"/>
</file>

<file path=customXml/itemProps5.xml><?xml version="1.0" encoding="utf-8"?>
<ds:datastoreItem xmlns:ds="http://schemas.openxmlformats.org/officeDocument/2006/customXml" ds:itemID="{B0AC0065-9980-40AE-BDD7-C162F75DAA82}"/>
</file>

<file path=docProps/app.xml><?xml version="1.0" encoding="utf-8"?>
<Properties xmlns="http://schemas.openxmlformats.org/officeDocument/2006/extended-properties" xmlns:vt="http://schemas.openxmlformats.org/officeDocument/2006/docPropsVTypes">
  <TotalTime>16294</TotalTime>
  <Words>5070</Words>
  <Application>Microsoft Office PowerPoint</Application>
  <PresentationFormat>Widescreen</PresentationFormat>
  <Paragraphs>1358</Paragraphs>
  <Slides>44</Slides>
  <Notes>42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44</vt:i4>
      </vt:variant>
    </vt:vector>
  </HeadingPairs>
  <TitlesOfParts>
    <vt:vector size="53" baseType="lpstr">
      <vt:lpstr>Arial</vt:lpstr>
      <vt:lpstr>Calibri</vt:lpstr>
      <vt:lpstr>Calibri Light</vt:lpstr>
      <vt:lpstr>Segoe UI</vt:lpstr>
      <vt:lpstr>Segoe UI Light</vt:lpstr>
      <vt:lpstr>Wingdings</vt:lpstr>
      <vt:lpstr>Office Theme</vt:lpstr>
      <vt:lpstr>Metro Template Colored Titles Segoe UI 16x9</vt:lpstr>
      <vt:lpstr>4_Metro Template Light 16x9</vt:lpstr>
      <vt:lpstr>Top Windows 8 Health Apps  Updated November 2014</vt:lpstr>
      <vt:lpstr>Section 1 – apps for health professionals</vt:lpstr>
      <vt:lpstr>Airstrip ONE</vt:lpstr>
      <vt:lpstr>AHRQ - ePSS</vt:lpstr>
      <vt:lpstr>Center for Disease Control - CDC</vt:lpstr>
      <vt:lpstr>Care Navigator - Blueprint</vt:lpstr>
      <vt:lpstr>Care Optimizer – CapGemini Nederland</vt:lpstr>
      <vt:lpstr>EMR Next – UnisonCare</vt:lpstr>
      <vt:lpstr>Greenway Medical - PrimeMobile</vt:lpstr>
      <vt:lpstr>MedCase - MedCubes</vt:lpstr>
      <vt:lpstr>Netboss eHealth - Medcitas</vt:lpstr>
      <vt:lpstr>Truven Health Analytics - MicroMedex Drug </vt:lpstr>
      <vt:lpstr>NextDocs - Trials Exchange</vt:lpstr>
      <vt:lpstr>PatientLive</vt:lpstr>
      <vt:lpstr>Patient Engagement - iLinkSystems</vt:lpstr>
      <vt:lpstr>QA Inspector for Health</vt:lpstr>
      <vt:lpstr>SAP AG - SAP EMR Unwired</vt:lpstr>
      <vt:lpstr>UpToDate - UpToDate</vt:lpstr>
      <vt:lpstr>VitalHub - VitalHub Chart</vt:lpstr>
      <vt:lpstr>Section 2 – health  apps for consumers</vt:lpstr>
      <vt:lpstr>AM Mobile - Acupressure: Treat yourself</vt:lpstr>
      <vt:lpstr>Aetna - Passage (WalkTheWorld)</vt:lpstr>
      <vt:lpstr>Azumio - Azumio Health and Fitness Suite</vt:lpstr>
      <vt:lpstr>GPS Tuner - Ball Strike </vt:lpstr>
      <vt:lpstr>Carolinas Healthcare System</vt:lpstr>
      <vt:lpstr>Children’s Hospital Colorado</vt:lpstr>
      <vt:lpstr>Dubai Health Authority</vt:lpstr>
      <vt:lpstr>Endomondo US - Endomondo</vt:lpstr>
      <vt:lpstr>Fitbit - Fitbit</vt:lpstr>
      <vt:lpstr>3chillies - Health Choices</vt:lpstr>
      <vt:lpstr>Hospitaly Kft - iKorlap (Hungary)</vt:lpstr>
      <vt:lpstr>Luna Assistive Technology – IUVO Communicator</vt:lpstr>
      <vt:lpstr>Johnson &amp; Johnson - Digital Health Scorecard</vt:lpstr>
      <vt:lpstr>LifeWise</vt:lpstr>
      <vt:lpstr>Mayo Clinic – Mayo Clinic on Pregnancy</vt:lpstr>
      <vt:lpstr>Prof Telecom - Medarhiv (Russia)</vt:lpstr>
      <vt:lpstr>Mobile Solutions - Medical Image Vault</vt:lpstr>
      <vt:lpstr>Medicover (Polish)</vt:lpstr>
      <vt:lpstr>NextGen - Medicine Cabinet</vt:lpstr>
      <vt:lpstr>Premera Windows App </vt:lpstr>
      <vt:lpstr>ePharmasolutions - PatientLive</vt:lpstr>
      <vt:lpstr>Mozzaz Corp – Talking Tiles</vt:lpstr>
      <vt:lpstr>Unilever - HeartAge</vt:lpstr>
      <vt:lpstr>WellSpan Health</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Health-Mobility in Health-Top Windows 8 Health Apps-FY15</dc:title>
  <dc:creator>Gareth Hall</dc:creator>
  <cp:keywords/>
  <cp:lastModifiedBy>Stevi Boskovich (Red Sky Blue Water LLC)</cp:lastModifiedBy>
  <cp:revision>213</cp:revision>
  <dcterms:created xsi:type="dcterms:W3CDTF">2012-10-16T22:40:28Z</dcterms:created>
  <dcterms:modified xsi:type="dcterms:W3CDTF">2014-11-25T20:05:17Z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0x010100CF56B5969AA1BC49BB3A960EF97BEDD6</vt:lpwstr>
  </property>
  <property fmtid="{D5CDD505-2E9C-101B-9397-08002B2CF9AE}" pid="3" name="TaxKeyword">
    <vt:lpwstr/>
  </property>
  <property fmtid="{D5CDD505-2E9C-101B-9397-08002B2CF9AE}" pid="4" name="Audiences">
    <vt:lpwstr/>
  </property>
  <property fmtid="{D5CDD505-2E9C-101B-9397-08002B2CF9AE}" pid="5" name="Region">
    <vt:lpwstr/>
  </property>
  <property fmtid="{D5CDD505-2E9C-101B-9397-08002B2CF9AE}" pid="6" name="Segments">
    <vt:lpwstr/>
  </property>
  <property fmtid="{D5CDD505-2E9C-101B-9397-08002B2CF9AE}" pid="7" name="Confidentiality">
    <vt:lpwstr>1;#Microsoft confidential|461efa83-0283-486a-a8d5-943328f3693f</vt:lpwstr>
  </property>
  <property fmtid="{D5CDD505-2E9C-101B-9397-08002B2CF9AE}" pid="8" name="ActivitiesAndPrograms">
    <vt:lpwstr>184;#Microsoft product launch campaigns|e634bb7f-b77b-4305-b346-03da1c4c6f6e</vt:lpwstr>
  </property>
  <property fmtid="{D5CDD505-2E9C-101B-9397-08002B2CF9AE}" pid="9" name="Partners">
    <vt:lpwstr/>
  </property>
  <property fmtid="{D5CDD505-2E9C-101B-9397-08002B2CF9AE}" pid="10" name="Groups">
    <vt:lpwstr>181;#SMSG Readiness|c6595b84-b463-470a-bb46-2a47364645be;#182;#Windows Business Group|0345b95b-a01a-476d-9ed3-4bc6428075b5</vt:lpwstr>
  </property>
  <property fmtid="{D5CDD505-2E9C-101B-9397-08002B2CF9AE}" pid="11" name="Topics">
    <vt:lpwstr>417;#Fiscal Year 2014|1977def0-0976-4473-abdb-489d2ce45a1d</vt:lpwstr>
  </property>
  <property fmtid="{D5CDD505-2E9C-101B-9397-08002B2CF9AE}" pid="12" name="messageframeworktype">
    <vt:lpwstr/>
  </property>
  <property fmtid="{D5CDD505-2E9C-101B-9397-08002B2CF9AE}" pid="13" name="Industries">
    <vt:lpwstr>371;#health industry|540e516c-414e-4b93-a293-f6e125b021cb</vt:lpwstr>
  </property>
  <property fmtid="{D5CDD505-2E9C-101B-9397-08002B2CF9AE}" pid="14" name="Roles">
    <vt:lpwstr/>
  </property>
  <property fmtid="{D5CDD505-2E9C-101B-9397-08002B2CF9AE}" pid="15" name="SMSGDomain">
    <vt:lpwstr>255;#Public Sector Domain|4a30387b-538a-401d-a52e-c8859ed72771;#9;#Sales, Marketing, Services Group|ecda8836-afa0-40aa-878e-630e18c8fc5c;#179;#Windows Division|02060bcf-ed70-4849-aa5b-8abb20bff174;#180;#Windows Domain|394afea1-7a30-43aa-ba56-b48b78e065b4;#258;#Marketing and Operations|4e55053f-00bf-4a09-94d0-fbe9f56e7b2c</vt:lpwstr>
  </property>
  <property fmtid="{D5CDD505-2E9C-101B-9397-08002B2CF9AE}" pid="16" name="Competitors">
    <vt:lpwstr/>
  </property>
  <property fmtid="{D5CDD505-2E9C-101B-9397-08002B2CF9AE}" pid="17" name="BusinessArchitecture">
    <vt:lpwstr>518;#Health Secure and Connected Infrastructure|e92644f4-c804-4787-8f6f-9aea49c62589;#2117;#Mobility|2829b046-01fc-47c3-bbbc-ce8989541897</vt:lpwstr>
  </property>
  <property fmtid="{D5CDD505-2E9C-101B-9397-08002B2CF9AE}" pid="18" name="Products">
    <vt:lpwstr>183;#Windows (family)|11182676-d3c8-405d-bf7b-bf8604ca2c9e</vt:lpwstr>
  </property>
  <property fmtid="{D5CDD505-2E9C-101B-9397-08002B2CF9AE}" pid="19" name="_dlc_policyId">
    <vt:lpwstr/>
  </property>
  <property fmtid="{D5CDD505-2E9C-101B-9397-08002B2CF9AE}" pid="20" name="ItemRetentionFormula">
    <vt:lpwstr/>
  </property>
  <property fmtid="{D5CDD505-2E9C-101B-9397-08002B2CF9AE}" pid="21" name="ItemType">
    <vt:lpwstr>2332;#applications|9aef2011-c167-449d-82f4-36727df3ac32</vt:lpwstr>
  </property>
  <property fmtid="{D5CDD505-2E9C-101B-9397-08002B2CF9AE}" pid="22" name="LastUpdatedByBatchTagging">
    <vt:bool>false</vt:bool>
  </property>
  <property fmtid="{D5CDD505-2E9C-101B-9397-08002B2CF9AE}" pid="23" name="Languages">
    <vt:lpwstr>42;#English|cb91f272-ce4d-4a7e-9bbf-78b58e3d188d</vt:lpwstr>
  </property>
  <property fmtid="{D5CDD505-2E9C-101B-9397-08002B2CF9AE}" pid="24" name="_dlc_DocIdItemGuid">
    <vt:lpwstr>bbb327fe-044e-4079-8ae7-dc5fd0737cb5</vt:lpwstr>
  </property>
  <property fmtid="{D5CDD505-2E9C-101B-9397-08002B2CF9AE}" pid="25" name="WorkflowChangePath">
    <vt:lpwstr>d3765c0c-e2b5-4307-934b-d5d862e93ab3,3;d3765c0c-e2b5-4307-934b-d5d862e93ab3,3;d3765c0c-e2b5-4307-934b-d5d862e93ab3,8;d3765c0c-e2b5-4307-934b-d5d862e93ab3,8;d3765c0c-e2b5-4307-934b-d5d862e93ab3,12;d3765c0c-e2b5-4307-934b-d5d862e93ab3,12;d3765c0c-e2b5-4307-e929cdc8-ef5a-4aed-ad88-a2076c847023,59;</vt:lpwstr>
  </property>
  <property fmtid="{D5CDD505-2E9C-101B-9397-08002B2CF9AE}" pid="26" name="SMSGTags">
    <vt:lpwstr/>
  </property>
  <property fmtid="{D5CDD505-2E9C-101B-9397-08002B2CF9AE}" pid="27" name="EnterpriseDomainTags">
    <vt:lpwstr/>
  </property>
  <property fmtid="{D5CDD505-2E9C-101B-9397-08002B2CF9AE}" pid="28" name="EnterpriseDomainTagsTaxHTField0">
    <vt:lpwstr/>
  </property>
  <property fmtid="{D5CDD505-2E9C-101B-9397-08002B2CF9AE}" pid="29" name="_docset_NoMedatataSyncRequired">
    <vt:lpwstr>False</vt:lpwstr>
  </property>
  <property fmtid="{D5CDD505-2E9C-101B-9397-08002B2CF9AE}" pid="30" name="SMSGTagsTaxHTField0">
    <vt:lpwstr/>
  </property>
  <property fmtid="{D5CDD505-2E9C-101B-9397-08002B2CF9AE}" pid="31" name="Order">
    <vt:r8>19464300</vt:r8>
  </property>
  <property fmtid="{D5CDD505-2E9C-101B-9397-08002B2CF9AE}" pid="32" name="IsMyDocuments">
    <vt:bool>true</vt:bool>
  </property>
  <property fmtid="{D5CDD505-2E9C-101B-9397-08002B2CF9AE}" pid="33" name="b1337ea954344dcfb0425a10eee4daa8">
    <vt:lpwstr/>
  </property>
  <property fmtid="{D5CDD505-2E9C-101B-9397-08002B2CF9AE}" pid="34" name="j4d667fb28274e85b2214f6e751c8d1f">
    <vt:lpwstr/>
  </property>
  <property fmtid="{D5CDD505-2E9C-101B-9397-08002B2CF9AE}" pid="35" name="j031aa32f4154c8c9a646efae715ebde">
    <vt:lpwstr/>
  </property>
  <property fmtid="{D5CDD505-2E9C-101B-9397-08002B2CF9AE}" pid="36" name="p1cd454bacc149bfbcfd764edd279de7">
    <vt:lpwstr/>
  </property>
  <property fmtid="{D5CDD505-2E9C-101B-9397-08002B2CF9AE}" pid="37" name="m6d26e40ac264097a006193f92232ece">
    <vt:lpwstr/>
  </property>
  <property fmtid="{D5CDD505-2E9C-101B-9397-08002B2CF9AE}" pid="38" name="l311460e3fdf46688abc31ddb7bdc05a">
    <vt:lpwstr/>
  </property>
  <property fmtid="{D5CDD505-2E9C-101B-9397-08002B2CF9AE}" pid="39" name="TechnicalLevel">
    <vt:lpwstr/>
  </property>
  <property fmtid="{D5CDD505-2E9C-101B-9397-08002B2CF9AE}" pid="40" name="LearningOrganization">
    <vt:lpwstr/>
  </property>
  <property fmtid="{D5CDD505-2E9C-101B-9397-08002B2CF9AE}" pid="41" name="LearningDeliveryMethod">
    <vt:lpwstr/>
  </property>
  <property fmtid="{D5CDD505-2E9C-101B-9397-08002B2CF9AE}" pid="42" name="bc28b5f076654a3b96073bbbebfeb8c9">
    <vt:lpwstr/>
  </property>
  <property fmtid="{D5CDD505-2E9C-101B-9397-08002B2CF9AE}" pid="43" name="MSProducts">
    <vt:lpwstr/>
  </property>
  <property fmtid="{D5CDD505-2E9C-101B-9397-08002B2CF9AE}" pid="44" name="la4444b61d19467597d63190b69ac227">
    <vt:lpwstr/>
  </property>
  <property fmtid="{D5CDD505-2E9C-101B-9397-08002B2CF9AE}" pid="45" name="MSProductsTaxHTField0">
    <vt:lpwstr/>
  </property>
  <property fmtid="{D5CDD505-2E9C-101B-9397-08002B2CF9AE}" pid="46" name="MSLanguage">
    <vt:lpwstr/>
  </property>
  <property fmtid="{D5CDD505-2E9C-101B-9397-08002B2CF9AE}" pid="47" name="cb7870d3641f4a52807a63577a9c1b08">
    <vt:lpwstr/>
  </property>
  <property fmtid="{D5CDD505-2E9C-101B-9397-08002B2CF9AE}" pid="48" name="EmployeeRole">
    <vt:lpwstr/>
  </property>
  <property fmtid="{D5CDD505-2E9C-101B-9397-08002B2CF9AE}" pid="49" name="SalesGeography">
    <vt:lpwstr/>
  </property>
</Properties>
</file>