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82" r:id="rId4"/>
  </p:sldMasterIdLst>
  <p:notesMasterIdLst>
    <p:notesMasterId r:id="rId19"/>
  </p:notesMasterIdLst>
  <p:handoutMasterIdLst>
    <p:handoutMasterId r:id="rId20"/>
  </p:handoutMasterIdLst>
  <p:sldIdLst>
    <p:sldId id="260" r:id="rId5"/>
    <p:sldId id="283" r:id="rId6"/>
    <p:sldId id="284" r:id="rId7"/>
    <p:sldId id="307" r:id="rId8"/>
    <p:sldId id="308" r:id="rId9"/>
    <p:sldId id="310" r:id="rId10"/>
    <p:sldId id="304" r:id="rId11"/>
    <p:sldId id="305" r:id="rId12"/>
    <p:sldId id="288" r:id="rId13"/>
    <p:sldId id="298" r:id="rId14"/>
    <p:sldId id="289" r:id="rId15"/>
    <p:sldId id="290" r:id="rId16"/>
    <p:sldId id="291" r:id="rId17"/>
    <p:sldId id="295" r:id="rId1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 id="2" name="Tom Doggett (Bridge Partners)" initials="TD(P" lastIdx="20" clrIdx="2">
    <p:extLst/>
  </p:cmAuthor>
  <p:cmAuthor id="3" name="Cristi Spahr" initials="CS"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3D"/>
    <a:srgbClr val="FF8E11"/>
    <a:srgbClr val="FE006D"/>
    <a:srgbClr val="005DA2"/>
    <a:srgbClr val="8B4286"/>
    <a:srgbClr val="0072C6"/>
    <a:srgbClr val="FFFFFF"/>
    <a:srgbClr val="00188F"/>
    <a:srgbClr val="002060"/>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7" autoAdjust="0"/>
    <p:restoredTop sz="80758" autoAdjust="0"/>
  </p:normalViewPr>
  <p:slideViewPr>
    <p:cSldViewPr snapToGrid="0">
      <p:cViewPr varScale="1">
        <p:scale>
          <a:sx n="52" d="100"/>
          <a:sy n="52" d="100"/>
        </p:scale>
        <p:origin x="739" y="58"/>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268" d="100"/>
          <a:sy n="268" d="100"/>
        </p:scale>
        <p:origin x="-1344" y="770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82CD51-546A-4131-B600-1C7CA6DB6562}" type="datetime1">
              <a:rPr lang="en-US" smtClean="0">
                <a:latin typeface="Segoe UI" pitchFamily="34" charset="0"/>
              </a:rPr>
              <a:t>8/24/2015</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8D570F3E-2D64-49F9-A76F-0DCDC0D804E4}" type="datetime1">
              <a:rPr lang="en-US" smtClean="0"/>
              <a:t>8/24/2015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a:endParaRPr>
          </a:p>
        </p:txBody>
      </p:sp>
      <p:sp>
        <p:nvSpPr>
          <p:cNvPr id="4" name="Slide Number Placeholder 3"/>
          <p:cNvSpPr>
            <a:spLocks noGrp="1"/>
          </p:cNvSpPr>
          <p:nvPr>
            <p:ph type="sldNum" sz="quarter" idx="10"/>
          </p:nvPr>
        </p:nvSpPr>
        <p:spPr/>
        <p:txBody>
          <a:bodyPr/>
          <a:lstStyle/>
          <a:p>
            <a:fld id="{31EC98A2-63D6-435F-B64E-DDADF3E6E2B7}" type="slidenum">
              <a:rPr lang="en-US" smtClean="0">
                <a:latin typeface="Segoe UI"/>
              </a:rPr>
              <a:t>1</a:t>
            </a:fld>
            <a:endParaRPr lang="en-US">
              <a:latin typeface="Segoe UI"/>
            </a:endParaRPr>
          </a:p>
        </p:txBody>
      </p:sp>
    </p:spTree>
    <p:extLst>
      <p:ext uri="{BB962C8B-B14F-4D97-AF65-F5344CB8AC3E}">
        <p14:creationId xmlns:p14="http://schemas.microsoft.com/office/powerpoint/2010/main" val="1405395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[Link to demo here if online]</a:t>
            </a:r>
          </a:p>
        </p:txBody>
      </p:sp>
      <p:sp>
        <p:nvSpPr>
          <p:cNvPr id="4" name="Header Placeholder 3"/>
          <p:cNvSpPr>
            <a:spLocks noGrp="1"/>
          </p:cNvSpPr>
          <p:nvPr>
            <p:ph type="hdr" sz="quarter" idx="10"/>
          </p:nvPr>
        </p:nvSpPr>
        <p:spPr/>
        <p:txBody>
          <a:bodyPr/>
          <a:lstStyle/>
          <a:p>
            <a:r>
              <a:rPr lang="en-US" dirty="0" smtClean="0"/>
              <a:t>System Center Marketing</a:t>
            </a:r>
          </a:p>
        </p:txBody>
      </p:sp>
      <p:sp>
        <p:nvSpPr>
          <p:cNvPr id="5" name="Footer Placeholder 4"/>
          <p:cNvSpPr>
            <a:spLocks noGrp="1"/>
          </p:cNvSpPr>
          <p:nvPr>
            <p:ph type="ftr" sz="quarter" idx="11"/>
          </p:nvPr>
        </p:nvSpPr>
        <p:spPr/>
        <p:txBody>
          <a:bodyPr/>
          <a:lstStyle/>
          <a:p>
            <a:pPr defTabSz="93281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1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8F197B7-AAFD-42E0-B68E-D119479F45FC}" type="datetime1">
              <a:rPr lang="en-US" smtClean="0"/>
              <a:t>8/24/2015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79183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60271-D2EF-4F05-8156-BD32B902ADCA}" type="slidenum">
              <a:rPr lang="en-US" smtClean="0"/>
              <a:t>14</a:t>
            </a:fld>
            <a:endParaRPr lang="en-US" dirty="0"/>
          </a:p>
        </p:txBody>
      </p:sp>
    </p:spTree>
    <p:extLst>
      <p:ext uri="{BB962C8B-B14F-4D97-AF65-F5344CB8AC3E}">
        <p14:creationId xmlns:p14="http://schemas.microsoft.com/office/powerpoint/2010/main" val="2166444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6325" y="233363"/>
            <a:ext cx="3246438" cy="18272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5B258F2-B2E5-4175-B339-81AEE5988F5F}" type="slidenum">
              <a:rPr lang="en-US" smtClean="0"/>
              <a:pPr/>
              <a:t>2</a:t>
            </a:fld>
            <a:endParaRPr lang="en-US" dirty="0"/>
          </a:p>
        </p:txBody>
      </p:sp>
    </p:spTree>
    <p:extLst>
      <p:ext uri="{BB962C8B-B14F-4D97-AF65-F5344CB8AC3E}">
        <p14:creationId xmlns:p14="http://schemas.microsoft.com/office/powerpoint/2010/main" val="323384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60271-D2EF-4F05-8156-BD32B902ADCA}" type="slidenum">
              <a:rPr lang="en-US" smtClean="0"/>
              <a:t>3</a:t>
            </a:fld>
            <a:endParaRPr lang="en-US" dirty="0"/>
          </a:p>
        </p:txBody>
      </p:sp>
    </p:spTree>
    <p:extLst>
      <p:ext uri="{BB962C8B-B14F-4D97-AF65-F5344CB8AC3E}">
        <p14:creationId xmlns:p14="http://schemas.microsoft.com/office/powerpoint/2010/main" val="353596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D570F3E-2D64-49F9-A76F-0DCDC0D804E4}" type="datetime1">
              <a:rPr lang="en-US" smtClean="0"/>
              <a:t>8/24/2015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97867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6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a:lnSpc>
                <a:spcPct val="90000"/>
              </a:lnSpc>
              <a:spcBef>
                <a:spcPts val="300"/>
              </a:spcBef>
            </a:pPr>
            <a:r>
              <a:rPr lang="en-US" sz="900" dirty="0">
                <a:solidFill>
                  <a:srgbClr val="505050"/>
                </a:solidFill>
                <a:latin typeface="Segoe UI Light" charset="0"/>
                <a:cs typeface="Segoe UI Light" charset="0"/>
                <a:sym typeface="Segoe UI Light" charset="0"/>
              </a:rPr>
              <a:t>[Describe solution-specific business challenge(s) here]</a:t>
            </a:r>
          </a:p>
          <a:p>
            <a:pPr>
              <a:lnSpc>
                <a:spcPct val="90000"/>
              </a:lnSpc>
              <a:spcBef>
                <a:spcPts val="300"/>
              </a:spcBef>
            </a:pPr>
            <a:r>
              <a:rPr lang="en-US" sz="900" dirty="0">
                <a:solidFill>
                  <a:srgbClr val="505050"/>
                </a:solidFill>
                <a:latin typeface="Segoe UI Light" charset="0"/>
                <a:cs typeface="Segoe UI Light" charset="0"/>
                <a:sym typeface="Segoe UI Light" charset="0"/>
              </a:rPr>
              <a:t>[Add description of solution and relevant benefits here]</a:t>
            </a:r>
          </a:p>
        </p:txBody>
      </p:sp>
    </p:spTree>
    <p:extLst>
      <p:ext uri="{BB962C8B-B14F-4D97-AF65-F5344CB8AC3E}">
        <p14:creationId xmlns:p14="http://schemas.microsoft.com/office/powerpoint/2010/main" val="196349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6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a:lnSpc>
                <a:spcPct val="90000"/>
              </a:lnSpc>
              <a:spcBef>
                <a:spcPts val="300"/>
              </a:spcBef>
            </a:pPr>
            <a:r>
              <a:rPr lang="en-US" sz="900">
                <a:solidFill>
                  <a:srgbClr val="505050"/>
                </a:solidFill>
                <a:latin typeface="Segoe UI Light" charset="0"/>
                <a:cs typeface="Segoe UI Light" charset="0"/>
                <a:sym typeface="Segoe UI Light" charset="0"/>
              </a:rPr>
              <a:t>[Describe solution-specific business challenge(s) here]</a:t>
            </a:r>
          </a:p>
          <a:p>
            <a:pPr>
              <a:lnSpc>
                <a:spcPct val="90000"/>
              </a:lnSpc>
              <a:spcBef>
                <a:spcPts val="300"/>
              </a:spcBef>
            </a:pPr>
            <a:r>
              <a:rPr lang="en-US" sz="900">
                <a:solidFill>
                  <a:srgbClr val="505050"/>
                </a:solidFill>
                <a:latin typeface="Segoe UI Light" charset="0"/>
                <a:cs typeface="Segoe UI Light" charset="0"/>
                <a:sym typeface="Segoe UI Light" charset="0"/>
              </a:rPr>
              <a:t>[Add description of solution and relevant benefits here]</a:t>
            </a:r>
          </a:p>
        </p:txBody>
      </p:sp>
    </p:spTree>
    <p:extLst>
      <p:ext uri="{BB962C8B-B14F-4D97-AF65-F5344CB8AC3E}">
        <p14:creationId xmlns:p14="http://schemas.microsoft.com/office/powerpoint/2010/main" val="196349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spc="0" dirty="0" smtClean="0">
                <a:gradFill>
                  <a:gsLst>
                    <a:gs pos="0">
                      <a:schemeClr val="tx1"/>
                    </a:gs>
                    <a:gs pos="100000">
                      <a:schemeClr val="tx1"/>
                    </a:gs>
                  </a:gsLst>
                  <a:lin ang="5400000" scaled="0"/>
                </a:gradFill>
              </a:rPr>
              <a:t>CASE</a:t>
            </a:r>
            <a:r>
              <a:rPr lang="en-US" sz="900" b="1" spc="0" baseline="0" dirty="0" smtClean="0">
                <a:gradFill>
                  <a:gsLst>
                    <a:gs pos="0">
                      <a:schemeClr val="tx1"/>
                    </a:gs>
                    <a:gs pos="100000">
                      <a:schemeClr val="tx1"/>
                    </a:gs>
                  </a:gsLst>
                  <a:lin ang="5400000" scaled="0"/>
                </a:gradFill>
              </a:rPr>
              <a:t> STUDY OPTION #1</a:t>
            </a:r>
            <a:endParaRPr lang="en-US" sz="900" b="1" spc="0" dirty="0" smtClean="0">
              <a:gradFill>
                <a:gsLst>
                  <a:gs pos="0">
                    <a:schemeClr val="tx1"/>
                  </a:gs>
                  <a:gs pos="100000">
                    <a:schemeClr val="tx1"/>
                  </a:gs>
                </a:gsLst>
                <a:lin ang="5400000" scaled="0"/>
              </a:gradFill>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1" spc="0" dirty="0" smtClean="0">
              <a:gradFill>
                <a:gsLst>
                  <a:gs pos="0">
                    <a:schemeClr val="tx1"/>
                  </a:gs>
                  <a:gs pos="100000">
                    <a:schemeClr val="tx1"/>
                  </a:gs>
                </a:gsLst>
                <a:lin ang="5400000" scaled="0"/>
              </a:gradFill>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spc="0" dirty="0" smtClean="0">
                <a:gradFill>
                  <a:gsLst>
                    <a:gs pos="0">
                      <a:schemeClr val="tx1"/>
                    </a:gs>
                    <a:gs pos="100000">
                      <a:schemeClr val="tx1"/>
                    </a:gs>
                  </a:gsLst>
                  <a:lin ang="5400000" scaled="0"/>
                </a:gradFill>
              </a:rPr>
              <a:t>[Case study</a:t>
            </a:r>
            <a:r>
              <a:rPr lang="en-US" sz="900" b="1" spc="0" baseline="0" dirty="0" smtClean="0">
                <a:gradFill>
                  <a:gsLst>
                    <a:gs pos="0">
                      <a:schemeClr val="tx1"/>
                    </a:gs>
                    <a:gs pos="100000">
                      <a:schemeClr val="tx1"/>
                    </a:gs>
                  </a:gsLst>
                  <a:lin ang="5400000" scaled="0"/>
                </a:gradFill>
              </a:rPr>
              <a:t> details here]</a:t>
            </a:r>
            <a:endParaRPr lang="en-US" dirty="0"/>
          </a:p>
        </p:txBody>
      </p:sp>
      <p:sp>
        <p:nvSpPr>
          <p:cNvPr id="4" name="Header Placeholder 3"/>
          <p:cNvSpPr>
            <a:spLocks noGrp="1"/>
          </p:cNvSpPr>
          <p:nvPr>
            <p:ph type="hdr" sz="quarter" idx="10"/>
          </p:nvPr>
        </p:nvSpPr>
        <p:spPr/>
        <p:txBody>
          <a:bodyPr/>
          <a:lstStyle/>
          <a:p>
            <a:r>
              <a:rPr lang="en-US" dirty="0" smtClean="0"/>
              <a:t>System Center Marketing</a:t>
            </a:r>
          </a:p>
        </p:txBody>
      </p:sp>
      <p:sp>
        <p:nvSpPr>
          <p:cNvPr id="5" name="Footer Placeholder 4"/>
          <p:cNvSpPr>
            <a:spLocks noGrp="1"/>
          </p:cNvSpPr>
          <p:nvPr>
            <p:ph type="ftr" sz="quarter" idx="11"/>
          </p:nvPr>
        </p:nvSpPr>
        <p:spPr/>
        <p:txBody>
          <a:bodyPr/>
          <a:lstStyle/>
          <a:p>
            <a:pPr defTabSz="93281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1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7226B4A-FD63-45B7-9FDA-4A5D1283EC9A}" type="datetime1">
              <a:rPr lang="en-US" smtClean="0"/>
              <a:t>8/24/2015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89996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77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a:lnSpc>
                <a:spcPct val="90000"/>
              </a:lnSpc>
              <a:spcBef>
                <a:spcPts val="300"/>
              </a:spcBef>
            </a:pPr>
            <a:r>
              <a:rPr lang="en-US" sz="900" b="1" spc="0" dirty="0" smtClean="0">
                <a:gradFill>
                  <a:gsLst>
                    <a:gs pos="0">
                      <a:schemeClr val="tx1"/>
                    </a:gs>
                    <a:gs pos="100000">
                      <a:schemeClr val="tx1"/>
                    </a:gs>
                  </a:gsLst>
                  <a:lin ang="5400000" scaled="0"/>
                </a:gradFill>
              </a:rPr>
              <a:t>CASE</a:t>
            </a:r>
            <a:r>
              <a:rPr lang="en-US" sz="900" b="1" spc="0" baseline="0" dirty="0" smtClean="0">
                <a:gradFill>
                  <a:gsLst>
                    <a:gs pos="0">
                      <a:schemeClr val="tx1"/>
                    </a:gs>
                    <a:gs pos="100000">
                      <a:schemeClr val="tx1"/>
                    </a:gs>
                  </a:gsLst>
                  <a:lin ang="5400000" scaled="0"/>
                </a:gradFill>
              </a:rPr>
              <a:t> STUDY OPTION #2</a:t>
            </a:r>
            <a:endParaRPr lang="en-US" sz="900" dirty="0" smtClean="0">
              <a:solidFill>
                <a:srgbClr val="505050"/>
              </a:solidFill>
              <a:latin typeface="Segoe UI Bold" charset="0"/>
              <a:cs typeface="Segoe UI Bold" charset="0"/>
              <a:sym typeface="Segoe UI Bold" charset="0"/>
            </a:endParaRPr>
          </a:p>
          <a:p>
            <a:pPr>
              <a:lnSpc>
                <a:spcPct val="90000"/>
              </a:lnSpc>
              <a:spcBef>
                <a:spcPts val="300"/>
              </a:spcBef>
            </a:pPr>
            <a:r>
              <a:rPr lang="en-US" sz="900" dirty="0" smtClean="0">
                <a:solidFill>
                  <a:srgbClr val="505050"/>
                </a:solidFill>
                <a:latin typeface="Segoe UI Bold" charset="0"/>
                <a:cs typeface="Segoe UI Bold" charset="0"/>
                <a:sym typeface="Segoe UI Bold" charset="0"/>
              </a:rPr>
              <a:t>[</a:t>
            </a:r>
            <a:r>
              <a:rPr lang="en-US" sz="900" dirty="0">
                <a:solidFill>
                  <a:srgbClr val="505050"/>
                </a:solidFill>
                <a:latin typeface="Segoe UI Bold" charset="0"/>
                <a:cs typeface="Segoe UI Bold" charset="0"/>
                <a:sym typeface="Segoe UI Bold" charset="0"/>
              </a:rPr>
              <a:t>Case study details here]</a:t>
            </a:r>
          </a:p>
        </p:txBody>
      </p:sp>
    </p:spTree>
    <p:extLst>
      <p:ext uri="{BB962C8B-B14F-4D97-AF65-F5344CB8AC3E}">
        <p14:creationId xmlns:p14="http://schemas.microsoft.com/office/powerpoint/2010/main" val="317338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spc="0" smtClean="0">
                <a:gradFill>
                  <a:gsLst>
                    <a:gs pos="0">
                      <a:schemeClr val="tx1"/>
                    </a:gs>
                    <a:gs pos="100000">
                      <a:schemeClr val="tx1"/>
                    </a:gs>
                  </a:gsLst>
                  <a:lin ang="5400000" scaled="0"/>
                </a:gradFill>
              </a:rPr>
              <a:t>CASE</a:t>
            </a:r>
            <a:r>
              <a:rPr lang="en-US" sz="900" b="1" spc="0" baseline="0" smtClean="0">
                <a:gradFill>
                  <a:gsLst>
                    <a:gs pos="0">
                      <a:schemeClr val="tx1"/>
                    </a:gs>
                    <a:gs pos="100000">
                      <a:schemeClr val="tx1"/>
                    </a:gs>
                  </a:gsLst>
                  <a:lin ang="5400000" scaled="0"/>
                </a:gradFill>
              </a:rPr>
              <a:t> STUDY OPTION #3</a:t>
            </a:r>
            <a:endParaRPr lang="en-US" sz="900" b="1" spc="0" smtClean="0">
              <a:gradFill>
                <a:gsLst>
                  <a:gs pos="0">
                    <a:schemeClr val="tx1"/>
                  </a:gs>
                  <a:gs pos="100000">
                    <a:schemeClr val="tx1"/>
                  </a:gs>
                </a:gsLst>
                <a:lin ang="5400000" scaled="0"/>
              </a:gradFill>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spc="0" dirty="0" smtClean="0">
                <a:gradFill>
                  <a:gsLst>
                    <a:gs pos="0">
                      <a:schemeClr val="tx1"/>
                    </a:gs>
                    <a:gs pos="100000">
                      <a:schemeClr val="tx1"/>
                    </a:gs>
                  </a:gsLst>
                  <a:lin ang="5400000" scaled="0"/>
                </a:gradFill>
              </a:rPr>
              <a:t>[Customer quote</a:t>
            </a:r>
            <a:r>
              <a:rPr lang="en-US" sz="900" b="1" spc="0" baseline="0" dirty="0" smtClean="0">
                <a:gradFill>
                  <a:gsLst>
                    <a:gs pos="0">
                      <a:schemeClr val="tx1"/>
                    </a:gs>
                    <a:gs pos="100000">
                      <a:schemeClr val="tx1"/>
                    </a:gs>
                  </a:gsLst>
                  <a:lin ang="5400000" scaled="0"/>
                </a:gradFill>
              </a:rPr>
              <a:t> version – add quote above and brief description of case study below]</a:t>
            </a:r>
            <a:endParaRPr lang="en-US" dirty="0"/>
          </a:p>
        </p:txBody>
      </p:sp>
      <p:sp>
        <p:nvSpPr>
          <p:cNvPr id="4" name="Header Placeholder 3"/>
          <p:cNvSpPr>
            <a:spLocks noGrp="1"/>
          </p:cNvSpPr>
          <p:nvPr>
            <p:ph type="hdr" sz="quarter" idx="10"/>
          </p:nvPr>
        </p:nvSpPr>
        <p:spPr/>
        <p:txBody>
          <a:bodyPr/>
          <a:lstStyle/>
          <a:p>
            <a:r>
              <a:rPr lang="en-US" dirty="0" smtClean="0"/>
              <a:t>System Center Marketing</a:t>
            </a:r>
          </a:p>
        </p:txBody>
      </p:sp>
      <p:sp>
        <p:nvSpPr>
          <p:cNvPr id="5" name="Footer Placeholder 4"/>
          <p:cNvSpPr>
            <a:spLocks noGrp="1"/>
          </p:cNvSpPr>
          <p:nvPr>
            <p:ph type="ftr" sz="quarter" idx="11"/>
          </p:nvPr>
        </p:nvSpPr>
        <p:spPr/>
        <p:txBody>
          <a:bodyPr/>
          <a:lstStyle/>
          <a:p>
            <a:pPr defTabSz="93281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1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3A33DF8-BDD9-4A3C-944E-70122122D0F1}" type="datetime1">
              <a:rPr lang="en-US" smtClean="0"/>
              <a:t>8/24/2015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684547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cenario 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auto">
          <a:xfrm rot="16200000">
            <a:off x="2710801" y="-2731151"/>
            <a:ext cx="7014874" cy="12436475"/>
          </a:xfrm>
          <a:prstGeom prst="rect">
            <a:avLst/>
          </a:prstGeom>
          <a:gradFill flip="none" rotWithShape="1">
            <a:gsLst>
              <a:gs pos="38000">
                <a:schemeClr val="accent6">
                  <a:alpha val="29000"/>
                </a:schemeClr>
              </a:gs>
              <a:gs pos="10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userDrawn="1"/>
        </p:nvSpPr>
        <p:spPr bwMode="gray">
          <a:xfrm>
            <a:off x="274638" y="2125663"/>
            <a:ext cx="7315200" cy="3657600"/>
          </a:xfrm>
          <a:prstGeom prst="rect">
            <a:avLst/>
          </a:prstGeom>
          <a:solidFill>
            <a:srgbClr val="FF8E11">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prstGeom prst="rect">
            <a:avLst/>
          </a:prstGeo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[Scenario title]</a:t>
            </a:r>
            <a:endParaRPr lang="en-US" dirty="0"/>
          </a:p>
        </p:txBody>
      </p:sp>
      <p:sp>
        <p:nvSpPr>
          <p:cNvPr id="3" name="Text Placeholder 2"/>
          <p:cNvSpPr>
            <a:spLocks noGrp="1"/>
          </p:cNvSpPr>
          <p:nvPr>
            <p:ph type="body" sz="quarter" idx="14" hasCustomPrompt="1"/>
          </p:nvPr>
        </p:nvSpPr>
        <p:spPr bwMode="ltGray">
          <a:xfrm>
            <a:off x="273050" y="3957638"/>
            <a:ext cx="7133894" cy="1825625"/>
          </a:xfrm>
          <a:prstGeom prst="rect">
            <a:avLst/>
          </a:prstGeo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r>
              <a:rPr lang="en-US" dirty="0" smtClean="0"/>
              <a:t>[Your Name Here]</a:t>
            </a:r>
          </a:p>
          <a:p>
            <a:r>
              <a:rPr lang="en-US" dirty="0" smtClean="0"/>
              <a:t>[Title]</a:t>
            </a:r>
          </a:p>
          <a:p>
            <a:r>
              <a:rPr lang="en-US" dirty="0" smtClean="0"/>
              <a:t>Microsoft Corporation</a:t>
            </a:r>
            <a:endParaRPr lang="en-US" dirty="0"/>
          </a:p>
        </p:txBody>
      </p:sp>
      <p:sp>
        <p:nvSpPr>
          <p:cNvPr id="8" name="Picture Placeholder 5"/>
          <p:cNvSpPr>
            <a:spLocks noGrp="1"/>
          </p:cNvSpPr>
          <p:nvPr>
            <p:ph type="pic" sz="quarter" idx="13"/>
          </p:nvPr>
        </p:nvSpPr>
        <p:spPr>
          <a:xfrm>
            <a:off x="7589838" y="2123925"/>
            <a:ext cx="3566105" cy="3659338"/>
          </a:xfrm>
          <a:prstGeom prst="rect">
            <a:avLst/>
          </a:prstGeom>
          <a:solidFill>
            <a:schemeClr val="tx1">
              <a:lumMod val="50000"/>
              <a:lumOff val="50000"/>
            </a:schemeClr>
          </a:solidFill>
        </p:spPr>
      </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06794" y="472060"/>
            <a:ext cx="1564998" cy="340376"/>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lar Drill Down v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163" y="-2365399"/>
            <a:ext cx="12436475" cy="9221902"/>
          </a:xfrm>
          <a:prstGeom prst="rect">
            <a:avLst/>
          </a:prstGeom>
        </p:spPr>
      </p:pic>
      <p:sp>
        <p:nvSpPr>
          <p:cNvPr id="9" name="Rectangle 5"/>
          <p:cNvSpPr>
            <a:spLocks/>
          </p:cNvSpPr>
          <p:nvPr userDrawn="1"/>
        </p:nvSpPr>
        <p:spPr bwMode="auto">
          <a:xfrm>
            <a:off x="414446" y="2775627"/>
            <a:ext cx="3440734" cy="3829536"/>
          </a:xfrm>
          <a:prstGeom prst="rect">
            <a:avLst/>
          </a:prstGeom>
          <a:solidFill>
            <a:srgbClr val="00B0F0">
              <a:alpha val="89803"/>
            </a:srgbClr>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0" name="Rectangle 6"/>
          <p:cNvSpPr>
            <a:spLocks/>
          </p:cNvSpPr>
          <p:nvPr userDrawn="1"/>
        </p:nvSpPr>
        <p:spPr bwMode="auto">
          <a:xfrm>
            <a:off x="3855179" y="2775211"/>
            <a:ext cx="3418269" cy="3829952"/>
          </a:xfrm>
          <a:prstGeom prst="rect">
            <a:avLst/>
          </a:prstGeom>
          <a:solidFill>
            <a:schemeClr val="bg2">
              <a:lumMod val="50000"/>
              <a:alpha val="89999"/>
            </a:schemeClr>
          </a:solidFill>
          <a:ln>
            <a:noFill/>
          </a:ln>
          <a:extLst>
            <a:ext uri="{91240B29-F687-4f45-9708-019B960494DF}">
              <a14:hiddenLine xmlns:a14="http://schemas.microsoft.com/office/drawing/2010/main" xmlns="" w="9525" cap="flat">
                <a:solidFill>
                  <a:srgbClr val="000000">
                    <a:alpha val="89999"/>
                  </a:srgbClr>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1" name="Rectangle 7"/>
          <p:cNvSpPr>
            <a:spLocks/>
          </p:cNvSpPr>
          <p:nvPr userDrawn="1"/>
        </p:nvSpPr>
        <p:spPr bwMode="auto">
          <a:xfrm>
            <a:off x="7273448" y="2775211"/>
            <a:ext cx="3425301" cy="3830977"/>
          </a:xfrm>
          <a:prstGeom prst="rect">
            <a:avLst/>
          </a:prstGeom>
          <a:solidFill>
            <a:srgbClr val="005DA2">
              <a:alpha val="79608"/>
            </a:srgbClr>
          </a:solidFill>
          <a:ln>
            <a:noFill/>
          </a:ln>
          <a:extLst>
            <a:ext uri="{91240B29-F687-4f45-9708-019B960494DF}">
              <a14:hiddenLine xmlns:a14="http://schemas.microsoft.com/office/drawing/2010/main" xmlns="" w="9525" cap="flat">
                <a:solidFill>
                  <a:srgbClr val="000000">
                    <a:alpha val="89000"/>
                  </a:srgbClr>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3" name="Text Placeholder 12"/>
          <p:cNvSpPr>
            <a:spLocks noGrp="1"/>
          </p:cNvSpPr>
          <p:nvPr>
            <p:ph type="body" sz="quarter" idx="10" hasCustomPrompt="1"/>
          </p:nvPr>
        </p:nvSpPr>
        <p:spPr>
          <a:xfrm>
            <a:off x="549275" y="2947988"/>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Challenge</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[Challenge Description]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0"/>
            <a:r>
              <a:rPr lang="en-US" dirty="0" smtClean="0"/>
              <a:t>The Goal</a:t>
            </a:r>
          </a:p>
          <a:p>
            <a:pPr lvl="1"/>
            <a:r>
              <a:rPr lang="en-US" dirty="0" smtClean="0"/>
              <a:t>[Describe the goal here.]</a:t>
            </a:r>
          </a:p>
        </p:txBody>
      </p:sp>
      <p:sp>
        <p:nvSpPr>
          <p:cNvPr id="14" name="Text Placeholder 12"/>
          <p:cNvSpPr>
            <a:spLocks noGrp="1"/>
          </p:cNvSpPr>
          <p:nvPr>
            <p:ph type="body" sz="quarter" idx="11" hasCustomPrompt="1"/>
          </p:nvPr>
        </p:nvSpPr>
        <p:spPr>
          <a:xfrm>
            <a:off x="4018172" y="2967804"/>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Solution</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[Solution Description]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0"/>
            <a:r>
              <a:rPr lang="en-US" dirty="0" smtClean="0"/>
              <a:t>The Goal</a:t>
            </a:r>
          </a:p>
          <a:p>
            <a:pPr lvl="1"/>
            <a:r>
              <a:rPr lang="en-US" dirty="0" smtClean="0"/>
              <a:t>[Describe the goal here.]</a:t>
            </a:r>
          </a:p>
        </p:txBody>
      </p:sp>
      <p:sp>
        <p:nvSpPr>
          <p:cNvPr id="15" name="Text Placeholder 12"/>
          <p:cNvSpPr>
            <a:spLocks noGrp="1"/>
          </p:cNvSpPr>
          <p:nvPr>
            <p:ph type="body" sz="quarter" idx="12" hasCustomPrompt="1"/>
          </p:nvPr>
        </p:nvSpPr>
        <p:spPr>
          <a:xfrm>
            <a:off x="7427432" y="2967803"/>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lnSpc>
                <a:spcPct val="150000"/>
              </a:lnSpc>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Benefits</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[Benefit 1]</a:t>
            </a:r>
          </a:p>
          <a:p>
            <a:pPr lvl="1"/>
            <a:r>
              <a:rPr lang="en-US" dirty="0" smtClean="0"/>
              <a:t>[Benefit 2]</a:t>
            </a:r>
          </a:p>
          <a:p>
            <a:pPr lvl="1"/>
            <a:r>
              <a:rPr lang="en-US" dirty="0" smtClean="0"/>
              <a:t>[Benefit 3]</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3" name="Title 2"/>
          <p:cNvSpPr>
            <a:spLocks noGrp="1"/>
          </p:cNvSpPr>
          <p:nvPr>
            <p:ph type="title" hasCustomPrompt="1"/>
          </p:nvPr>
        </p:nvSpPr>
        <p:spPr>
          <a:xfrm>
            <a:off x="274638" y="293688"/>
            <a:ext cx="11306175" cy="1430337"/>
          </a:xfrm>
          <a:prstGeom prst="rect">
            <a:avLst/>
          </a:prstGeom>
        </p:spPr>
        <p:txBody>
          <a:bodyPr/>
          <a:lstStyle>
            <a:lvl1pPr>
              <a:defRPr>
                <a:solidFill>
                  <a:schemeClr val="bg1"/>
                </a:solidFill>
              </a:defRPr>
            </a:lvl1pPr>
          </a:lstStyle>
          <a:p>
            <a:r>
              <a:rPr lang="en-US" dirty="0" smtClean="0"/>
              <a:t>[Pillar Drill Down]</a:t>
            </a:r>
            <a:endParaRPr lang="en-IN" dirty="0"/>
          </a:p>
        </p:txBody>
      </p:sp>
    </p:spTree>
    <p:extLst>
      <p:ext uri="{BB962C8B-B14F-4D97-AF65-F5344CB8AC3E}">
        <p14:creationId xmlns:p14="http://schemas.microsoft.com/office/powerpoint/2010/main" val="178070070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a:prstGeom prst="rect">
            <a:avLst/>
          </a:prstGeo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274639" y="295274"/>
            <a:ext cx="11889564" cy="9175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ase Study Blu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hasCustomPrompt="1"/>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FF8E11">
              <a:alpha val="91765"/>
            </a:srgbClr>
          </a:solidFill>
          <a:ln>
            <a:noFill/>
          </a:ln>
          <a:extLst/>
        </p:spPr>
        <p:txBody>
          <a:bodyPr vert="horz" wrap="square" lIns="326473" tIns="1463040" rIns="914400" bIns="886140" numCol="1" anchor="t" anchorCtr="0" compatLnSpc="1">
            <a:prstTxWarp prst="textNoShape">
              <a:avLst/>
            </a:prstTxWarp>
            <a:noAutofit/>
          </a:bodyPr>
          <a:lstStyle>
            <a:lvl1pPr>
              <a:defRPr lang="en-US" sz="2400" spc="0" dirty="0">
                <a:gradFill>
                  <a:gsLst>
                    <a:gs pos="100000">
                      <a:schemeClr val="bg1"/>
                    </a:gs>
                    <a:gs pos="0">
                      <a:schemeClr val="bg1"/>
                    </a:gs>
                  </a:gsLst>
                  <a:lin ang="5400000" scaled="0"/>
                </a:gradFill>
                <a:cs typeface="Arial" charset="0"/>
              </a:defRPr>
            </a:lvl1pPr>
          </a:lstStyle>
          <a:p>
            <a:pPr marL="0" lvl="0" indent="0" defTabSz="932779" fontAlgn="base">
              <a:lnSpc>
                <a:spcPct val="100000"/>
              </a:lnSpc>
              <a:spcAft>
                <a:spcPct val="0"/>
              </a:spcAft>
              <a:buFontTx/>
            </a:pPr>
            <a:r>
              <a:rPr lang="en-US" sz="2400" dirty="0" smtClean="0"/>
              <a:t>[</a:t>
            </a:r>
            <a:r>
              <a:rPr lang="en-US" sz="2400" spc="-120" dirty="0" smtClean="0"/>
              <a:t>Case study brief here:</a:t>
            </a:r>
            <a:br>
              <a:rPr lang="en-US" sz="2400" spc="-120" dirty="0" smtClean="0"/>
            </a:br>
            <a:r>
              <a:rPr lang="en-US" sz="2400" spc="-120" dirty="0" smtClean="0"/>
              <a:t>-1 sentence description of business challenge</a:t>
            </a:r>
            <a:br>
              <a:rPr lang="en-US" sz="2400" spc="-120" dirty="0" smtClean="0"/>
            </a:br>
            <a:r>
              <a:rPr lang="en-US" sz="2400" spc="-120" dirty="0" smtClean="0"/>
              <a:t>-1 sentence description of solution selected</a:t>
            </a:r>
            <a:br>
              <a:rPr lang="en-US" sz="2400" spc="-120" dirty="0" smtClean="0"/>
            </a:br>
            <a:r>
              <a:rPr lang="en-US" sz="2400" spc="-120" dirty="0" smtClean="0"/>
              <a:t>-1 sentence summary of benefit]</a:t>
            </a:r>
            <a:br>
              <a:rPr lang="en-US" sz="2400" spc="-120" dirty="0" smtClean="0"/>
            </a:br>
            <a:endParaRPr lang="en-US" dirty="0"/>
          </a:p>
        </p:txBody>
      </p:sp>
      <p:sp>
        <p:nvSpPr>
          <p:cNvPr id="5" name="Picture Placeholder 5"/>
          <p:cNvSpPr>
            <a:spLocks noGrp="1"/>
          </p:cNvSpPr>
          <p:nvPr>
            <p:ph type="pic" sz="quarter" idx="12" hasCustomPrompt="1"/>
          </p:nvPr>
        </p:nvSpPr>
        <p:spPr>
          <a:xfrm>
            <a:off x="639763" y="1485900"/>
            <a:ext cx="2927350" cy="1096963"/>
          </a:xfrm>
          <a:prstGeom prst="rect">
            <a:avLst/>
          </a:prstGeom>
        </p:spPr>
        <p:txBody>
          <a:bodyPr/>
          <a:lstStyle>
            <a:lvl1pPr marL="0" indent="0">
              <a:buNone/>
              <a:defRPr>
                <a:solidFill>
                  <a:schemeClr val="bg1"/>
                </a:solidFill>
              </a:defRPr>
            </a:lvl1pPr>
          </a:lstStyle>
          <a:p>
            <a:r>
              <a:rPr lang="en-US" dirty="0" smtClean="0"/>
              <a:t>Logo here</a:t>
            </a:r>
            <a:endParaRPr lang="en-US" dirty="0"/>
          </a:p>
        </p:txBody>
      </p:sp>
    </p:spTree>
    <p:extLst>
      <p:ext uri="{BB962C8B-B14F-4D97-AF65-F5344CB8AC3E}">
        <p14:creationId xmlns:p14="http://schemas.microsoft.com/office/powerpoint/2010/main" val="235720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Green">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6"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hasCustomPrompt="1"/>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FE006D">
              <a:alpha val="91765"/>
            </a:srgbClr>
          </a:solidFill>
          <a:ln>
            <a:noFill/>
          </a:ln>
          <a:extLst/>
        </p:spPr>
        <p:txBody>
          <a:bodyPr vert="horz" wrap="square" lIns="326473" tIns="1463040" rIns="914400" bIns="886140" numCol="1" anchor="t" anchorCtr="0" compatLnSpc="1">
            <a:prstTxWarp prst="textNoShape">
              <a:avLst/>
            </a:prstTxWarp>
            <a:noAutofit/>
          </a:bodyPr>
          <a:lstStyle>
            <a:lvl1pPr>
              <a:defRPr lang="en-US" sz="2400" spc="0" dirty="0">
                <a:gradFill>
                  <a:gsLst>
                    <a:gs pos="100000">
                      <a:schemeClr val="bg1"/>
                    </a:gs>
                    <a:gs pos="0">
                      <a:schemeClr val="bg1"/>
                    </a:gs>
                  </a:gsLst>
                  <a:lin ang="5400000" scaled="0"/>
                </a:gradFill>
                <a:cs typeface="Arial" charset="0"/>
              </a:defRPr>
            </a:lvl1pPr>
          </a:lstStyle>
          <a:p>
            <a:pPr marL="0" lvl="0" indent="0" defTabSz="932779" fontAlgn="base">
              <a:lnSpc>
                <a:spcPct val="100000"/>
              </a:lnSpc>
              <a:spcAft>
                <a:spcPct val="0"/>
              </a:spcAft>
              <a:buFontTx/>
            </a:pPr>
            <a:r>
              <a:rPr lang="en-US" sz="2400" dirty="0" smtClean="0"/>
              <a:t>[</a:t>
            </a:r>
            <a:r>
              <a:rPr lang="en-US" sz="2400" spc="-120" dirty="0" smtClean="0"/>
              <a:t>Case study brief here:</a:t>
            </a:r>
            <a:br>
              <a:rPr lang="en-US" sz="2400" spc="-120" dirty="0" smtClean="0"/>
            </a:br>
            <a:r>
              <a:rPr lang="en-US" sz="2400" spc="-120" dirty="0" smtClean="0"/>
              <a:t>-1 sentence description of business challenge</a:t>
            </a:r>
            <a:br>
              <a:rPr lang="en-US" sz="2400" spc="-120" dirty="0" smtClean="0"/>
            </a:br>
            <a:r>
              <a:rPr lang="en-US" sz="2400" spc="-120" dirty="0" smtClean="0"/>
              <a:t>-1 sentence description of solution selected</a:t>
            </a:r>
            <a:br>
              <a:rPr lang="en-US" sz="2400" spc="-120" dirty="0" smtClean="0"/>
            </a:br>
            <a:r>
              <a:rPr lang="en-US" sz="2400" spc="-120" dirty="0" smtClean="0"/>
              <a:t>-1 sentence summary of benefit]</a:t>
            </a:r>
            <a:br>
              <a:rPr lang="en-US" sz="2400" spc="-120" dirty="0" smtClean="0"/>
            </a:br>
            <a:endParaRPr lang="en-US" dirty="0"/>
          </a:p>
        </p:txBody>
      </p:sp>
      <p:sp>
        <p:nvSpPr>
          <p:cNvPr id="5" name="Picture Placeholder 5"/>
          <p:cNvSpPr>
            <a:spLocks noGrp="1"/>
          </p:cNvSpPr>
          <p:nvPr>
            <p:ph type="pic" sz="quarter" idx="12" hasCustomPrompt="1"/>
          </p:nvPr>
        </p:nvSpPr>
        <p:spPr>
          <a:xfrm>
            <a:off x="639763" y="1485900"/>
            <a:ext cx="2927350" cy="1096963"/>
          </a:xfrm>
          <a:prstGeom prst="rect">
            <a:avLst/>
          </a:prstGeom>
        </p:spPr>
        <p:txBody>
          <a:bodyPr/>
          <a:lstStyle>
            <a:lvl1pPr marL="0" indent="0">
              <a:buNone/>
              <a:defRPr>
                <a:solidFill>
                  <a:schemeClr val="bg1"/>
                </a:solidFill>
              </a:defRPr>
            </a:lvl1pPr>
          </a:lstStyle>
          <a:p>
            <a:r>
              <a:rPr lang="en-US" dirty="0" smtClean="0"/>
              <a:t>Logo here</a:t>
            </a:r>
            <a:endParaRPr lang="en-US" dirty="0"/>
          </a:p>
        </p:txBody>
      </p:sp>
    </p:spTree>
    <p:extLst>
      <p:ext uri="{BB962C8B-B14F-4D97-AF65-F5344CB8AC3E}">
        <p14:creationId xmlns:p14="http://schemas.microsoft.com/office/powerpoint/2010/main" val="119208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Purp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hasCustomPrompt="1"/>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8B4286">
              <a:alpha val="91765"/>
            </a:srgbClr>
          </a:solidFill>
          <a:ln>
            <a:noFill/>
          </a:ln>
          <a:extLst/>
        </p:spPr>
        <p:txBody>
          <a:bodyPr vert="horz" wrap="square" lIns="326473" tIns="1463040" rIns="914400" bIns="886140" numCol="1" anchor="t" anchorCtr="0" compatLnSpc="1">
            <a:prstTxWarp prst="textNoShape">
              <a:avLst/>
            </a:prstTxWarp>
            <a:noAutofit/>
          </a:bodyPr>
          <a:lstStyle>
            <a:lvl1pPr>
              <a:defRPr lang="en-US" sz="2400" spc="0" dirty="0">
                <a:gradFill>
                  <a:gsLst>
                    <a:gs pos="100000">
                      <a:schemeClr val="bg1"/>
                    </a:gs>
                    <a:gs pos="0">
                      <a:schemeClr val="bg1"/>
                    </a:gs>
                  </a:gsLst>
                  <a:lin ang="5400000" scaled="0"/>
                </a:gradFill>
                <a:cs typeface="Arial" charset="0"/>
              </a:defRPr>
            </a:lvl1pPr>
          </a:lstStyle>
          <a:p>
            <a:pPr marL="0" lvl="0" indent="0" defTabSz="932779" fontAlgn="base">
              <a:lnSpc>
                <a:spcPct val="100000"/>
              </a:lnSpc>
              <a:spcAft>
                <a:spcPct val="0"/>
              </a:spcAft>
              <a:buFontTx/>
            </a:pPr>
            <a:r>
              <a:rPr lang="en-US" sz="2400" dirty="0" smtClean="0"/>
              <a:t>[</a:t>
            </a:r>
            <a:r>
              <a:rPr lang="en-US" sz="2400" spc="-120" dirty="0" smtClean="0"/>
              <a:t>Case study brief here:</a:t>
            </a:r>
            <a:br>
              <a:rPr lang="en-US" sz="2400" spc="-120" dirty="0" smtClean="0"/>
            </a:br>
            <a:r>
              <a:rPr lang="en-US" sz="2400" spc="-120" dirty="0" smtClean="0"/>
              <a:t>-1 sentence description of business challenge</a:t>
            </a:r>
            <a:br>
              <a:rPr lang="en-US" sz="2400" spc="-120" dirty="0" smtClean="0"/>
            </a:br>
            <a:r>
              <a:rPr lang="en-US" sz="2400" spc="-120" dirty="0" smtClean="0"/>
              <a:t>-1 sentence description of solution selected</a:t>
            </a:r>
            <a:br>
              <a:rPr lang="en-US" sz="2400" spc="-120" dirty="0" smtClean="0"/>
            </a:br>
            <a:r>
              <a:rPr lang="en-US" sz="2400" spc="-120" dirty="0" smtClean="0"/>
              <a:t>-1 sentence summary of benefit]</a:t>
            </a:r>
            <a:br>
              <a:rPr lang="en-US" sz="2400" spc="-120" dirty="0" smtClean="0"/>
            </a:br>
            <a:endParaRPr lang="en-US" dirty="0"/>
          </a:p>
        </p:txBody>
      </p:sp>
      <p:sp>
        <p:nvSpPr>
          <p:cNvPr id="5" name="Picture Placeholder 5"/>
          <p:cNvSpPr>
            <a:spLocks noGrp="1"/>
          </p:cNvSpPr>
          <p:nvPr>
            <p:ph type="pic" sz="quarter" idx="12" hasCustomPrompt="1"/>
          </p:nvPr>
        </p:nvSpPr>
        <p:spPr>
          <a:xfrm>
            <a:off x="639763" y="1485900"/>
            <a:ext cx="2927350" cy="1096963"/>
          </a:xfrm>
          <a:prstGeom prst="rect">
            <a:avLst/>
          </a:prstGeom>
        </p:spPr>
        <p:txBody>
          <a:bodyPr/>
          <a:lstStyle>
            <a:lvl1pPr marL="0" indent="0">
              <a:buNone/>
              <a:defRPr>
                <a:solidFill>
                  <a:schemeClr val="bg1"/>
                </a:solidFill>
              </a:defRPr>
            </a:lvl1pPr>
          </a:lstStyle>
          <a:p>
            <a:r>
              <a:rPr lang="en-US" dirty="0" smtClean="0"/>
              <a:t>Logo here</a:t>
            </a:r>
            <a:endParaRPr lang="en-US" dirty="0"/>
          </a:p>
        </p:txBody>
      </p:sp>
    </p:spTree>
    <p:extLst>
      <p:ext uri="{BB962C8B-B14F-4D97-AF65-F5344CB8AC3E}">
        <p14:creationId xmlns:p14="http://schemas.microsoft.com/office/powerpoint/2010/main" val="30073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stimonial">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hasCustomPrompt="1"/>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72C6">
              <a:alpha val="91765"/>
            </a:srgbClr>
          </a:solidFill>
          <a:ln>
            <a:noFill/>
          </a:ln>
          <a:extLst/>
        </p:spPr>
        <p:txBody>
          <a:bodyPr vert="horz" wrap="square" lIns="326473" tIns="886140" rIns="1259252" bIns="886140" numCol="1" anchor="ctr" anchorCtr="0" compatLnSpc="1">
            <a:prstTxWarp prst="textNoShape">
              <a:avLst/>
            </a:prstTxWarp>
            <a:noAutofit/>
          </a:bodyPr>
          <a:lstStyle>
            <a:lvl1pPr marL="0" indent="0" algn="l" defTabSz="932779" rtl="0" eaLnBrk="1" fontAlgn="base" latinLnBrk="0" hangingPunct="1">
              <a:lnSpc>
                <a:spcPct val="100000"/>
              </a:lnSpc>
              <a:spcBef>
                <a:spcPct val="0"/>
              </a:spcBef>
              <a:spcAft>
                <a:spcPct val="0"/>
              </a:spcAft>
              <a:buFontTx/>
              <a:buNone/>
              <a:defRPr lang="en-US" sz="3200" b="0" kern="1200" cap="none" spc="-120" baseline="0" dirty="0">
                <a:ln w="3175">
                  <a:noFill/>
                </a:ln>
                <a:gradFill>
                  <a:gsLst>
                    <a:gs pos="100000">
                      <a:schemeClr val="bg1"/>
                    </a:gs>
                    <a:gs pos="0">
                      <a:schemeClr val="bg1"/>
                    </a:gs>
                  </a:gsLst>
                  <a:lin ang="5400000" scaled="0"/>
                </a:gradFill>
                <a:effectLst/>
                <a:latin typeface="+mj-lt"/>
                <a:ea typeface="+mn-ea"/>
                <a:cs typeface="Arial" charset="0"/>
              </a:defRPr>
            </a:lvl1p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3200" spc="-120" dirty="0" smtClean="0">
                <a:solidFill>
                  <a:schemeClr val="bg1"/>
                </a:solidFill>
              </a:rPr>
              <a:t>[Customer quote here]</a:t>
            </a:r>
            <a:br>
              <a:rPr lang="en-US" sz="3200" spc="-120" dirty="0" smtClean="0">
                <a:solidFill>
                  <a:schemeClr val="bg1"/>
                </a:solidFill>
              </a:rPr>
            </a:br>
            <a:r>
              <a:rPr lang="en-US" sz="3200" spc="-120" dirty="0" smtClean="0">
                <a:solidFill>
                  <a:schemeClr val="bg1"/>
                </a:solidFill>
              </a:rPr>
              <a:t/>
            </a:r>
            <a:br>
              <a:rPr lang="en-US" sz="3200" spc="-120" dirty="0" smtClean="0">
                <a:solidFill>
                  <a:schemeClr val="bg1"/>
                </a:solidFill>
              </a:rPr>
            </a:br>
            <a:r>
              <a:rPr lang="en-US" sz="1400" dirty="0" smtClean="0">
                <a:solidFill>
                  <a:schemeClr val="bg1"/>
                </a:solidFill>
                <a:latin typeface="Segoe UI Semibold" panose="020B0702040204020203" pitchFamily="34" charset="0"/>
                <a:cs typeface="Segoe UI Semibold" panose="020B0702040204020203" pitchFamily="34" charset="0"/>
              </a:rPr>
              <a:t>[Name]</a:t>
            </a:r>
            <a:br>
              <a:rPr lang="en-US" sz="1400" dirty="0" smtClean="0">
                <a:solidFill>
                  <a:schemeClr val="bg1"/>
                </a:solidFill>
                <a:latin typeface="Segoe UI Semibold" panose="020B0702040204020203" pitchFamily="34" charset="0"/>
                <a:cs typeface="Segoe UI Semibold" panose="020B0702040204020203" pitchFamily="34" charset="0"/>
              </a:rPr>
            </a:br>
            <a:r>
              <a:rPr lang="en-US" sz="1400" dirty="0" smtClean="0">
                <a:solidFill>
                  <a:schemeClr val="bg1"/>
                </a:solidFill>
                <a:latin typeface="Segoe UI Semibold" panose="020B0702040204020203" pitchFamily="34" charset="0"/>
                <a:cs typeface="Segoe UI Semibold" panose="020B0702040204020203" pitchFamily="34" charset="0"/>
              </a:rPr>
              <a:t>[Title]</a:t>
            </a:r>
            <a:br>
              <a:rPr lang="en-US" sz="1400" dirty="0" smtClean="0">
                <a:solidFill>
                  <a:schemeClr val="bg1"/>
                </a:solidFill>
                <a:latin typeface="Segoe UI Semibold" panose="020B0702040204020203" pitchFamily="34" charset="0"/>
                <a:cs typeface="Segoe UI Semibold" panose="020B0702040204020203" pitchFamily="34" charset="0"/>
              </a:rPr>
            </a:br>
            <a:r>
              <a:rPr lang="en-US" sz="1400" dirty="0" smtClean="0">
                <a:solidFill>
                  <a:schemeClr val="bg1"/>
                </a:solidFill>
                <a:latin typeface="Segoe UI Semibold" panose="020B0702040204020203" pitchFamily="34" charset="0"/>
                <a:cs typeface="Segoe UI Semibold" panose="020B0702040204020203" pitchFamily="34" charset="0"/>
              </a:rPr>
              <a:t>[Company]</a:t>
            </a:r>
            <a:br>
              <a:rPr lang="en-US" sz="1400" dirty="0" smtClean="0">
                <a:solidFill>
                  <a:schemeClr val="bg1"/>
                </a:solidFill>
                <a:latin typeface="Segoe UI Semibold" panose="020B0702040204020203" pitchFamily="34" charset="0"/>
                <a:cs typeface="Segoe UI Semibold" panose="020B0702040204020203" pitchFamily="34" charset="0"/>
              </a:rPr>
            </a:br>
            <a:r>
              <a:rPr lang="en-US" sz="3200" spc="-120" dirty="0" smtClean="0"/>
              <a:t/>
            </a:r>
            <a:br>
              <a:rPr lang="en-US" sz="3200" spc="-120" dirty="0" smtClean="0"/>
            </a:br>
            <a:r>
              <a:rPr lang="en-US" sz="2400" spc="-120" dirty="0" smtClean="0"/>
              <a:t/>
            </a:r>
            <a:br>
              <a:rPr lang="en-US" sz="2400" spc="-120" dirty="0" smtClean="0"/>
            </a:br>
            <a:endParaRPr lang="en-US" dirty="0"/>
          </a:p>
        </p:txBody>
      </p:sp>
    </p:spTree>
    <p:extLst>
      <p:ext uri="{BB962C8B-B14F-4D97-AF65-F5344CB8AC3E}">
        <p14:creationId xmlns:p14="http://schemas.microsoft.com/office/powerpoint/2010/main" val="20066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emo">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hasCustomPrompt="1"/>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1">
              <a:lumMod val="50000"/>
              <a:lumOff val="50000"/>
              <a:alpha val="91765"/>
            </a:schemeClr>
          </a:solidFill>
          <a:ln>
            <a:noFill/>
          </a:ln>
          <a:extLst/>
        </p:spPr>
        <p:txBody>
          <a:bodyPr vert="horz" wrap="square" lIns="326473" tIns="886140" rIns="1259252" bIns="886140" numCol="1" anchor="ctr" anchorCtr="0" compatLnSpc="1">
            <a:prstTxWarp prst="textNoShape">
              <a:avLst/>
            </a:prstTxWarp>
            <a:noAutofit/>
          </a:bodyPr>
          <a:lstStyle>
            <a:lvl1pPr marL="0" indent="0" algn="l" defTabSz="932779" rtl="0" eaLnBrk="1" fontAlgn="base" latinLnBrk="0" hangingPunct="1">
              <a:lnSpc>
                <a:spcPct val="100000"/>
              </a:lnSpc>
              <a:spcBef>
                <a:spcPct val="0"/>
              </a:spcBef>
              <a:spcAft>
                <a:spcPct val="0"/>
              </a:spcAft>
              <a:buFontTx/>
              <a:buNone/>
              <a:defRPr lang="en-US" sz="5400" b="0" kern="1200" cap="none" spc="-204" baseline="0" dirty="0" smtClean="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779" rtl="0" eaLnBrk="1" fontAlgn="base" latinLnBrk="0" hangingPunct="1">
              <a:lnSpc>
                <a:spcPct val="100000"/>
              </a:lnSpc>
              <a:spcBef>
                <a:spcPct val="0"/>
              </a:spcBef>
              <a:spcAft>
                <a:spcPct val="0"/>
              </a:spcAft>
              <a:buFontTx/>
              <a:buNone/>
            </a:pPr>
            <a:r>
              <a:rPr lang="en-US" dirty="0" smtClean="0"/>
              <a:t>[Demo Description Here]</a:t>
            </a:r>
            <a:endParaRPr lang="en-US" dirty="0"/>
          </a:p>
        </p:txBody>
      </p:sp>
      <p:sp>
        <p:nvSpPr>
          <p:cNvPr id="5" name="TextBox 4"/>
          <p:cNvSpPr txBox="1"/>
          <p:nvPr userDrawn="1"/>
        </p:nvSpPr>
        <p:spPr>
          <a:xfrm flipH="1">
            <a:off x="4116248" y="1666574"/>
            <a:ext cx="1477328" cy="3661376"/>
          </a:xfrm>
          <a:prstGeom prst="rect">
            <a:avLst/>
          </a:prstGeom>
          <a:noFill/>
        </p:spPr>
        <p:txBody>
          <a:bodyPr vert="vert" wrap="square" lIns="182880" tIns="146304" rIns="182880" bIns="146304" rtlCol="0">
            <a:spAutoFit/>
            <a:scene3d>
              <a:camera prst="perspectiveHeroicExtremeRightFacing" fov="5100000">
                <a:rot lat="0" lon="19199999" rev="0"/>
              </a:camera>
              <a:lightRig rig="threePt" dir="t"/>
            </a:scene3d>
          </a:bodyPr>
          <a:lstStyle/>
          <a:p>
            <a:pPr algn="ctr">
              <a:lnSpc>
                <a:spcPct val="90000"/>
              </a:lnSpc>
            </a:pPr>
            <a:r>
              <a:rPr lang="en-US" sz="8000" dirty="0" smtClean="0">
                <a:solidFill>
                  <a:srgbClr val="FFFFFF"/>
                </a:solidFill>
                <a:latin typeface="+mj-lt"/>
              </a:rPr>
              <a:t>DEMO</a:t>
            </a:r>
          </a:p>
        </p:txBody>
      </p:sp>
    </p:spTree>
    <p:extLst>
      <p:ext uri="{BB962C8B-B14F-4D97-AF65-F5344CB8AC3E}">
        <p14:creationId xmlns:p14="http://schemas.microsoft.com/office/powerpoint/2010/main" val="21052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siness Valu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0" y="0"/>
            <a:ext cx="12436475" cy="6994525"/>
          </a:xfrm>
          <a:prstGeom prst="rect">
            <a:avLst/>
          </a:prstGeom>
        </p:spPr>
        <p:txBody>
          <a:bodyPr/>
          <a:lstStyle>
            <a:lvl1pPr marL="0" indent="0" algn="r">
              <a:buNone/>
              <a:defRPr baseline="0"/>
            </a:lvl1pPr>
          </a:lstStyle>
          <a:p>
            <a:r>
              <a:rPr lang="en-US" dirty="0" smtClean="0"/>
              <a:t>Picture placeholder</a:t>
            </a:r>
          </a:p>
        </p:txBody>
      </p:sp>
      <p:sp>
        <p:nvSpPr>
          <p:cNvPr id="4" name="Text Placeholder 3"/>
          <p:cNvSpPr>
            <a:spLocks noGrp="1"/>
          </p:cNvSpPr>
          <p:nvPr>
            <p:ph type="body" sz="quarter" idx="10" hasCustomPrompt="1"/>
          </p:nvPr>
        </p:nvSpPr>
        <p:spPr>
          <a:xfrm>
            <a:off x="365756" y="296863"/>
            <a:ext cx="6218237" cy="5668962"/>
          </a:xfrm>
          <a:prstGeom prst="rect">
            <a:avLst/>
          </a:prstGeom>
          <a:solidFill>
            <a:srgbClr val="FF8E11">
              <a:alpha val="89804"/>
            </a:srgbClr>
          </a:solidFill>
        </p:spPr>
        <p:txBody>
          <a:bodyPr/>
          <a:lstStyle>
            <a:lvl1pPr marL="0" indent="0" algn="l" defTabSz="932472" rtl="0" eaLnBrk="1" fontAlgn="base" latinLnBrk="0" hangingPunct="1">
              <a:lnSpc>
                <a:spcPct val="90000"/>
              </a:lnSpc>
              <a:spcBef>
                <a:spcPct val="0"/>
              </a:spcBef>
              <a:spcAft>
                <a:spcPct val="0"/>
              </a:spcAft>
              <a:buNone/>
              <a:defRPr lang="en-US" sz="4400" kern="1200" baseline="0" dirty="0" smtClean="0">
                <a:solidFill>
                  <a:srgbClr val="FFFFFF"/>
                </a:solidFill>
                <a:latin typeface="Segoe UI Light"/>
                <a:ea typeface="+mn-ea"/>
                <a:cs typeface="+mn-cs"/>
              </a:defRPr>
            </a:lvl1pPr>
            <a:lvl2pPr marL="0" indent="0">
              <a:lnSpc>
                <a:spcPct val="150000"/>
              </a:lnSpc>
              <a:spcBef>
                <a:spcPts val="1800"/>
              </a:spcBef>
              <a:buNone/>
              <a:defRPr lang="en-US" sz="2400" b="1" kern="1200" dirty="0" smtClean="0">
                <a:solidFill>
                  <a:srgbClr val="FFFFFF"/>
                </a:solidFill>
                <a:latin typeface="+mn-lt"/>
                <a:ea typeface="+mn-ea"/>
                <a:cs typeface="+mn-cs"/>
              </a:defRPr>
            </a:lvl2pPr>
            <a:lvl3pPr marL="0" indent="-342900">
              <a:lnSpc>
                <a:spcPct val="150000"/>
              </a:lnSpc>
              <a:buFont typeface="Arial" panose="020B0604020202020204" pitchFamily="34" charset="0"/>
              <a:buChar char="•"/>
              <a:defRPr lang="en-US" sz="2000" kern="1200" dirty="0" smtClean="0">
                <a:solidFill>
                  <a:srgbClr val="FFFFFF"/>
                </a:solidFill>
                <a:latin typeface="+mn-lt"/>
                <a:ea typeface="+mn-ea"/>
                <a:cs typeface="+mn-cs"/>
              </a:defRPr>
            </a:lvl3pPr>
            <a:lvl4pPr marL="800100" indent="0">
              <a:buNone/>
              <a:defRPr>
                <a:solidFill>
                  <a:schemeClr val="bg1"/>
                </a:solidFill>
              </a:defRPr>
            </a:lvl4pPr>
            <a:lvl5pPr marL="1028700" indent="0">
              <a:buNone/>
              <a:defRPr>
                <a:solidFill>
                  <a:schemeClr val="bg1"/>
                </a:solidFill>
              </a:defRPr>
            </a:lvl5pPr>
          </a:lstStyle>
          <a:p>
            <a:pPr lvl="0"/>
            <a:r>
              <a:rPr lang="en-US" dirty="0" smtClean="0"/>
              <a:t>[Solution title]</a:t>
            </a:r>
          </a:p>
          <a:p>
            <a:pPr lvl="0"/>
            <a:r>
              <a:rPr lang="en-US" dirty="0" smtClean="0"/>
              <a:t>Business Value</a:t>
            </a:r>
          </a:p>
          <a:p>
            <a:pPr lvl="1"/>
            <a:r>
              <a:rPr lang="en-US" dirty="0" smtClean="0"/>
              <a:t>[Description of value here]</a:t>
            </a:r>
          </a:p>
          <a:p>
            <a:pPr lvl="2"/>
            <a:r>
              <a:rPr lang="en-US" dirty="0" smtClean="0"/>
              <a:t>[Benefit #1]</a:t>
            </a:r>
          </a:p>
          <a:p>
            <a:pPr lvl="2"/>
            <a:r>
              <a:rPr lang="en-US" dirty="0" smtClean="0"/>
              <a:t>[Benefit #2]</a:t>
            </a:r>
          </a:p>
          <a:p>
            <a:pPr lvl="2"/>
            <a:r>
              <a:rPr lang="en-US" dirty="0" smtClean="0"/>
              <a:t>[Benefit #3]</a:t>
            </a:r>
          </a:p>
          <a:p>
            <a:pPr lvl="2"/>
            <a:r>
              <a:rPr lang="en-US" dirty="0" smtClean="0"/>
              <a:t>[Benefit #4]</a:t>
            </a:r>
          </a:p>
          <a:p>
            <a:pPr lvl="2"/>
            <a:r>
              <a:rPr lang="en-US" dirty="0" smtClean="0"/>
              <a:t>[Benefit #5]</a:t>
            </a:r>
          </a:p>
          <a:p>
            <a:pPr lvl="2"/>
            <a:r>
              <a:rPr lang="en-US" dirty="0" smtClean="0"/>
              <a:t>[Benefit #6]</a:t>
            </a:r>
          </a:p>
          <a:p>
            <a:pPr lvl="2"/>
            <a:endParaRPr lang="en-US" dirty="0" smtClean="0"/>
          </a:p>
        </p:txBody>
      </p:sp>
    </p:spTree>
    <p:extLst>
      <p:ext uri="{BB962C8B-B14F-4D97-AF65-F5344CB8AC3E}">
        <p14:creationId xmlns:p14="http://schemas.microsoft.com/office/powerpoint/2010/main" val="3861067058"/>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ext Steps">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hasCustomPrompt="1"/>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0F0"/>
          </a:solidFill>
          <a:ln>
            <a:noFill/>
          </a:ln>
          <a:extLst/>
        </p:spPr>
        <p:txBody>
          <a:bodyPr vert="horz" wrap="square" lIns="326473" tIns="886140" rIns="1259252" bIns="886140" numCol="1" anchor="ctr" anchorCtr="0" compatLnSpc="1">
            <a:prstTxWarp prst="textNoShape">
              <a:avLst/>
            </a:prstTxWarp>
            <a:noAutofit/>
          </a:bodyPr>
          <a:lstStyle>
            <a:lvl1pPr marL="0" indent="0" algn="l" defTabSz="932779" rtl="0" eaLnBrk="1" fontAlgn="base" latinLnBrk="0" hangingPunct="1">
              <a:lnSpc>
                <a:spcPct val="100000"/>
              </a:lnSpc>
              <a:spcBef>
                <a:spcPct val="0"/>
              </a:spcBef>
              <a:spcAft>
                <a:spcPct val="0"/>
              </a:spcAft>
              <a:buFontTx/>
              <a:buNone/>
              <a:defRPr lang="en-US" sz="6000" b="0" kern="1200" cap="none" spc="-12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779" rtl="0" eaLnBrk="1" fontAlgn="base" latinLnBrk="0" hangingPunct="1">
              <a:lnSpc>
                <a:spcPct val="100000"/>
              </a:lnSpc>
              <a:spcBef>
                <a:spcPct val="0"/>
              </a:spcBef>
              <a:spcAft>
                <a:spcPct val="0"/>
              </a:spcAft>
              <a:buFontTx/>
              <a:buNone/>
            </a:pPr>
            <a:r>
              <a:rPr lang="en-US" dirty="0" smtClean="0"/>
              <a:t>Your next steps on the journey</a:t>
            </a:r>
            <a:endParaRPr lang="en-US" dirty="0"/>
          </a:p>
        </p:txBody>
      </p:sp>
      <p:sp>
        <p:nvSpPr>
          <p:cNvPr id="4" name="Slide Number Placeholder 7"/>
          <p:cNvSpPr>
            <a:spLocks noGrp="1"/>
          </p:cNvSpPr>
          <p:nvPr>
            <p:ph type="sldNum" sz="quarter" idx="11"/>
          </p:nvPr>
        </p:nvSpPr>
        <p:spPr>
          <a:xfrm>
            <a:off x="11650175" y="6559164"/>
            <a:ext cx="511664" cy="138499"/>
          </a:xfrm>
          <a:prstGeom prst="rect">
            <a:avLst/>
          </a:prstGeom>
        </p:spPr>
        <p:txBody>
          <a:bodyPr/>
          <a:lstStyle>
            <a:lvl1pPr>
              <a:defRPr sz="1000"/>
            </a:lvl1pPr>
          </a:lstStyle>
          <a:p>
            <a:pPr>
              <a:lnSpc>
                <a:spcPct val="90000"/>
              </a:lnSpc>
            </a:pPr>
            <a:fld id="{1BC86A1F-E589-44B2-A543-2EC98F5547A7}" type="slidenum">
              <a:rPr lang="en-US" smtClean="0"/>
              <a:pPr>
                <a:lnSpc>
                  <a:spcPct val="90000"/>
                </a:lnSpc>
              </a:pPr>
              <a:t>‹#›</a:t>
            </a:fld>
            <a:endParaRPr lang="en-US" dirty="0"/>
          </a:p>
        </p:txBody>
      </p:sp>
      <p:sp>
        <p:nvSpPr>
          <p:cNvPr id="6" name="Rectangle 5"/>
          <p:cNvSpPr/>
          <p:nvPr/>
        </p:nvSpPr>
        <p:spPr>
          <a:xfrm>
            <a:off x="7687616" y="3954437"/>
            <a:ext cx="1828800" cy="1828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b"/>
          <a:lstStyle/>
          <a:p>
            <a:pPr algn="l"/>
            <a:r>
              <a:rPr lang="en-US" dirty="0" smtClean="0">
                <a:solidFill>
                  <a:srgbClr val="EFEFEF"/>
                </a:solidFill>
                <a:latin typeface="Segoe UI Semibold" panose="020B0702040204020203" pitchFamily="34" charset="0"/>
                <a:cs typeface="Segoe UI Semibold" panose="020B0702040204020203" pitchFamily="34" charset="0"/>
              </a:rPr>
              <a:t>Envisioning Workshop</a:t>
            </a:r>
            <a:endParaRPr lang="en-US" dirty="0">
              <a:solidFill>
                <a:srgbClr val="EFEFEF"/>
              </a:solidFill>
              <a:latin typeface="Segoe UI Semibold" panose="020B0702040204020203" pitchFamily="34" charset="0"/>
              <a:cs typeface="Segoe UI Semibold" panose="020B0702040204020203"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4139" y="4339449"/>
            <a:ext cx="622830" cy="622830"/>
          </a:xfrm>
          <a:prstGeom prst="rect">
            <a:avLst/>
          </a:prstGeom>
          <a:solidFill>
            <a:srgbClr val="7030A0"/>
          </a:solidFill>
        </p:spPr>
      </p:pic>
      <p:sp>
        <p:nvSpPr>
          <p:cNvPr id="9" name="Rectangle 8"/>
          <p:cNvSpPr/>
          <p:nvPr/>
        </p:nvSpPr>
        <p:spPr>
          <a:xfrm>
            <a:off x="9601460" y="3954437"/>
            <a:ext cx="1828800" cy="1828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b"/>
          <a:lstStyle/>
          <a:p>
            <a:pPr algn="l"/>
            <a:r>
              <a:rPr lang="en-US" dirty="0" smtClean="0">
                <a:solidFill>
                  <a:srgbClr val="EFEFEF"/>
                </a:solidFill>
                <a:latin typeface="Segoe UI Semibold" panose="020B0702040204020203" pitchFamily="34" charset="0"/>
                <a:cs typeface="Segoe UI Semibold" panose="020B0702040204020203" pitchFamily="34" charset="0"/>
              </a:rPr>
              <a:t>Proof of Concept</a:t>
            </a:r>
            <a:endParaRPr lang="en-US" dirty="0">
              <a:solidFill>
                <a:srgbClr val="EFEFEF"/>
              </a:solidFill>
              <a:latin typeface="Segoe UI Semibold" panose="020B0702040204020203" pitchFamily="34" charset="0"/>
              <a:cs typeface="Segoe UI Semibold" panose="020B0702040204020203" pitchFamily="34"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4358" y="4339449"/>
            <a:ext cx="568782" cy="568782"/>
          </a:xfrm>
          <a:prstGeom prst="rect">
            <a:avLst/>
          </a:prstGeom>
          <a:solidFill>
            <a:srgbClr val="FF0000"/>
          </a:solidFill>
        </p:spPr>
      </p:pic>
      <p:sp>
        <p:nvSpPr>
          <p:cNvPr id="14" name="Rectangle 13"/>
          <p:cNvSpPr/>
          <p:nvPr userDrawn="1"/>
        </p:nvSpPr>
        <p:spPr>
          <a:xfrm>
            <a:off x="5761022" y="3954437"/>
            <a:ext cx="1828800" cy="1828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b"/>
          <a:lstStyle/>
          <a:p>
            <a:pPr algn="l"/>
            <a:r>
              <a:rPr lang="en-US" dirty="0" smtClean="0">
                <a:solidFill>
                  <a:srgbClr val="EFEFEF"/>
                </a:solidFill>
                <a:latin typeface="Segoe UI Semibold" panose="020B0702040204020203" pitchFamily="34" charset="0"/>
                <a:cs typeface="Segoe UI Semibold" panose="020B0702040204020203" pitchFamily="34" charset="0"/>
              </a:rPr>
              <a:t>Strategy</a:t>
            </a:r>
          </a:p>
          <a:p>
            <a:pPr algn="l"/>
            <a:r>
              <a:rPr lang="en-US" dirty="0" smtClean="0">
                <a:solidFill>
                  <a:srgbClr val="EFEFEF"/>
                </a:solidFill>
                <a:latin typeface="Segoe UI Semibold" panose="020B0702040204020203" pitchFamily="34" charset="0"/>
                <a:cs typeface="Segoe UI Semibold" panose="020B0702040204020203" pitchFamily="34" charset="0"/>
              </a:rPr>
              <a:t>Briefing</a:t>
            </a:r>
            <a:endParaRPr lang="en-US" dirty="0">
              <a:solidFill>
                <a:srgbClr val="EFEFEF"/>
              </a:solidFill>
              <a:latin typeface="Segoe UI Semibold" panose="020B0702040204020203" pitchFamily="34" charset="0"/>
              <a:cs typeface="Segoe UI Semibold" panose="020B0702040204020203" pitchFamily="34" charset="0"/>
            </a:endParaRPr>
          </a:p>
        </p:txBody>
      </p:sp>
      <p:pic>
        <p:nvPicPr>
          <p:cNvPr id="15" name="Picture 14" descr="\\MAGNUM\Projects\Microsoft\Cloud Power FY12\Design\ICONS_PNG\Compass.png"/>
          <p:cNvPicPr>
            <a:picLocks noChangeAspect="1" noChangeArrowheads="1"/>
          </p:cNvPicPr>
          <p:nvPr userDrawn="1"/>
        </p:nvPicPr>
        <p:blipFill>
          <a:blip r:embed="rId4" cstate="email">
            <a:lum bright="100000"/>
            <a:extLst>
              <a:ext uri="{28A0092B-C50C-407E-A947-70E740481C1C}">
                <a14:useLocalDpi xmlns:a14="http://schemas.microsoft.com/office/drawing/2010/main"/>
              </a:ext>
            </a:extLst>
          </a:blip>
          <a:srcRect/>
          <a:stretch>
            <a:fillRect/>
          </a:stretch>
        </p:blipFill>
        <p:spPr bwMode="auto">
          <a:xfrm>
            <a:off x="5852481" y="4227214"/>
            <a:ext cx="847299" cy="847299"/>
          </a:xfrm>
          <a:prstGeom prst="rect">
            <a:avLst/>
          </a:prstGeom>
          <a:solidFill>
            <a:srgbClr val="92D050"/>
          </a:solidFill>
        </p:spPr>
      </p:pic>
    </p:spTree>
    <p:extLst>
      <p:ext uri="{BB962C8B-B14F-4D97-AF65-F5344CB8AC3E}">
        <p14:creationId xmlns:p14="http://schemas.microsoft.com/office/powerpoint/2010/main" val="10407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FF8E1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prstGeom prst="rect">
            <a:avLst/>
          </a:prstGeom>
          <a:noFill/>
        </p:spPr>
        <p:txBody>
          <a:bodyPr tIns="91440" bIns="91440" anchor="t" anchorCtr="0"/>
          <a:lstStyle>
            <a:lvl1pPr>
              <a:defRPr sz="60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cenario 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702" y="205458"/>
            <a:ext cx="10725150" cy="998205"/>
          </a:xfrm>
          <a:prstGeom prst="rect">
            <a:avLst/>
          </a:prstGeom>
        </p:spPr>
        <p:txBody>
          <a:bodyPr/>
          <a:lstStyle>
            <a:lvl1pPr>
              <a:defRPr sz="4800"/>
            </a:lvl1pPr>
          </a:lstStyle>
          <a:p>
            <a:r>
              <a:rPr lang="en-US" dirty="0" smtClean="0"/>
              <a:t>[Scenario] Agenda</a:t>
            </a:r>
            <a:endParaRPr lang="en-US" dirty="0"/>
          </a:p>
        </p:txBody>
      </p:sp>
      <p:sp>
        <p:nvSpPr>
          <p:cNvPr id="9" name="Text Placeholder 8"/>
          <p:cNvSpPr>
            <a:spLocks noGrp="1"/>
          </p:cNvSpPr>
          <p:nvPr>
            <p:ph type="body" sz="quarter" idx="10" hasCustomPrompt="1"/>
          </p:nvPr>
        </p:nvSpPr>
        <p:spPr>
          <a:xfrm>
            <a:off x="3292475" y="1393825"/>
            <a:ext cx="8594725" cy="5303838"/>
          </a:xfrm>
          <a:prstGeom prst="rect">
            <a:avLst/>
          </a:prstGeom>
        </p:spPr>
        <p:txBody>
          <a:bodyPr/>
          <a:lstStyle>
            <a:lvl1pPr marL="401638" indent="-401638">
              <a:buFont typeface="Arial" panose="020B0604020202020204" pitchFamily="34" charset="0"/>
              <a:buChar char="•"/>
              <a:defRPr lang="en-US" sz="2800" kern="1200" spc="0" baseline="0" dirty="0">
                <a:solidFill>
                  <a:schemeClr val="tx1">
                    <a:lumMod val="50000"/>
                    <a:lumOff val="50000"/>
                  </a:schemeClr>
                </a:solidFill>
                <a:latin typeface="+mj-lt"/>
                <a:ea typeface="+mn-ea"/>
                <a:cs typeface="+mn-cs"/>
              </a:defRPr>
            </a:lvl1pPr>
            <a:lvl2pPr>
              <a:defRPr b="1"/>
            </a:lvl2pPr>
            <a:lvl3pPr>
              <a:defRPr b="1"/>
            </a:lvl3pPr>
            <a:lvl4pPr>
              <a:defRPr b="1"/>
            </a:lvl4pPr>
            <a:lvl5pPr>
              <a:defRPr b="1"/>
            </a:lvl5pPr>
          </a:lstStyle>
          <a:p>
            <a:pPr marL="401638" indent="-401638">
              <a:buFont typeface="Arial" panose="020B0604020202020204" pitchFamily="34" charset="0"/>
              <a:buChar char="•"/>
            </a:pPr>
            <a:r>
              <a:rPr lang="en-US" sz="2800" dirty="0" smtClean="0"/>
              <a:t>[Problem statement]</a:t>
            </a:r>
          </a:p>
          <a:p>
            <a:pPr marL="401638" indent="-401638">
              <a:buFont typeface="Arial" panose="020B0604020202020204" pitchFamily="34" charset="0"/>
              <a:buChar char="•"/>
            </a:pPr>
            <a:r>
              <a:rPr lang="en-US" sz="2800" dirty="0" smtClean="0"/>
              <a:t>Solution Overview</a:t>
            </a:r>
          </a:p>
          <a:p>
            <a:pPr marL="401638" indent="-401638">
              <a:buFont typeface="Arial" panose="020B0604020202020204" pitchFamily="34" charset="0"/>
              <a:buChar char="•"/>
            </a:pPr>
            <a:r>
              <a:rPr lang="en-US" sz="2800" dirty="0" smtClean="0"/>
              <a:t>Case Study</a:t>
            </a:r>
          </a:p>
          <a:p>
            <a:pPr marL="401638" indent="-401638">
              <a:buFont typeface="Arial" panose="020B0604020202020204" pitchFamily="34" charset="0"/>
              <a:buChar char="•"/>
            </a:pPr>
            <a:r>
              <a:rPr lang="en-US" sz="2800" dirty="0" smtClean="0"/>
              <a:t>Demo</a:t>
            </a:r>
          </a:p>
          <a:p>
            <a:pPr marL="401638" indent="-401638">
              <a:buFont typeface="Arial" panose="020B0604020202020204" pitchFamily="34" charset="0"/>
              <a:buChar char="•"/>
            </a:pPr>
            <a:r>
              <a:rPr lang="en-US" sz="2800" dirty="0" smtClean="0"/>
              <a:t>Solution Benefits</a:t>
            </a:r>
          </a:p>
          <a:p>
            <a:pPr marL="401638" indent="-401638">
              <a:buFont typeface="Arial" panose="020B0604020202020204" pitchFamily="34" charset="0"/>
              <a:buChar char="•"/>
            </a:pPr>
            <a:r>
              <a:rPr lang="en-US" sz="2800" dirty="0" smtClean="0"/>
              <a:t>Next Steps</a:t>
            </a:r>
            <a:endParaRPr lang="en-US" sz="2800" dirty="0"/>
          </a:p>
        </p:txBody>
      </p:sp>
      <p:sp>
        <p:nvSpPr>
          <p:cNvPr id="11" name="Picture Placeholder 10"/>
          <p:cNvSpPr>
            <a:spLocks noGrp="1"/>
          </p:cNvSpPr>
          <p:nvPr>
            <p:ph type="pic" sz="quarter" idx="11"/>
          </p:nvPr>
        </p:nvSpPr>
        <p:spPr>
          <a:xfrm>
            <a:off x="459359" y="1203325"/>
            <a:ext cx="2671763" cy="1836738"/>
          </a:xfrm>
          <a:prstGeom prst="rect">
            <a:avLst/>
          </a:prstGeom>
          <a:solidFill>
            <a:srgbClr val="FF8E11"/>
          </a:solidFill>
        </p:spPr>
        <p:txBody>
          <a:bodyPr/>
          <a:lstStyle/>
          <a:p>
            <a:endParaRPr lang="en-US"/>
          </a:p>
        </p:txBody>
      </p:sp>
      <p:sp>
        <p:nvSpPr>
          <p:cNvPr id="12" name="Picture Placeholder 10"/>
          <p:cNvSpPr>
            <a:spLocks noGrp="1"/>
          </p:cNvSpPr>
          <p:nvPr>
            <p:ph type="pic" sz="quarter" idx="12"/>
          </p:nvPr>
        </p:nvSpPr>
        <p:spPr>
          <a:xfrm>
            <a:off x="458712" y="3036094"/>
            <a:ext cx="2671763" cy="1836738"/>
          </a:xfrm>
          <a:prstGeom prst="rect">
            <a:avLst/>
          </a:prstGeom>
          <a:solidFill>
            <a:srgbClr val="00B0F0"/>
          </a:solidFill>
        </p:spPr>
        <p:txBody>
          <a:bodyPr/>
          <a:lstStyle/>
          <a:p>
            <a:endParaRPr lang="en-US"/>
          </a:p>
        </p:txBody>
      </p:sp>
      <p:sp>
        <p:nvSpPr>
          <p:cNvPr id="13" name="Picture Placeholder 10"/>
          <p:cNvSpPr>
            <a:spLocks noGrp="1"/>
          </p:cNvSpPr>
          <p:nvPr>
            <p:ph type="pic" sz="quarter" idx="13"/>
          </p:nvPr>
        </p:nvSpPr>
        <p:spPr>
          <a:xfrm>
            <a:off x="457580" y="4872494"/>
            <a:ext cx="2671763" cy="1847713"/>
          </a:xfrm>
          <a:prstGeom prst="rect">
            <a:avLst/>
          </a:prstGeom>
          <a:solidFill>
            <a:srgbClr val="8B4286"/>
          </a:solidFill>
        </p:spPr>
        <p:txBody>
          <a:bodyPr/>
          <a:lstStyle/>
          <a:p>
            <a:endParaRPr lang="en-US" dirty="0"/>
          </a:p>
        </p:txBody>
      </p:sp>
    </p:spTree>
    <p:extLst>
      <p:ext uri="{BB962C8B-B14F-4D97-AF65-F5344CB8AC3E}">
        <p14:creationId xmlns:p14="http://schemas.microsoft.com/office/powerpoint/2010/main" val="255304235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blem Statement">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12772" y="1394166"/>
            <a:ext cx="4023703" cy="4035854"/>
          </a:xfrm>
          <a:prstGeom prst="rect">
            <a:avLst/>
          </a:prstGeom>
        </p:spPr>
      </p:pic>
      <p:pic>
        <p:nvPicPr>
          <p:cNvPr id="35" name="Picture 3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02416" y="1394166"/>
            <a:ext cx="4431641" cy="4035838"/>
          </a:xfrm>
          <a:prstGeom prst="rect">
            <a:avLst/>
          </a:prstGeom>
        </p:spPr>
      </p:pic>
      <p:pic>
        <p:nvPicPr>
          <p:cNvPr id="36" name="Picture 35"/>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76" y="1394165"/>
            <a:ext cx="4023323" cy="4035838"/>
          </a:xfrm>
          <a:prstGeom prst="rect">
            <a:avLst/>
          </a:prstGeom>
        </p:spPr>
      </p:pic>
      <p:sp>
        <p:nvSpPr>
          <p:cNvPr id="27" name="Rectangle 26"/>
          <p:cNvSpPr/>
          <p:nvPr userDrawn="1"/>
        </p:nvSpPr>
        <p:spPr bwMode="auto">
          <a:xfrm>
            <a:off x="376" y="4469168"/>
            <a:ext cx="4023323" cy="1151337"/>
          </a:xfrm>
          <a:prstGeom prst="rect">
            <a:avLst/>
          </a:prstGeom>
          <a:solidFill>
            <a:srgbClr val="92D05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1"/>
          <p:cNvSpPr>
            <a:spLocks noGrp="1"/>
          </p:cNvSpPr>
          <p:nvPr userDrawn="1">
            <p:ph type="title" hasCustomPrompt="1"/>
          </p:nvPr>
        </p:nvSpPr>
        <p:spPr>
          <a:xfrm>
            <a:off x="274702" y="205458"/>
            <a:ext cx="10725150" cy="998205"/>
          </a:xfrm>
          <a:prstGeom prst="rect">
            <a:avLst/>
          </a:prstGeom>
        </p:spPr>
        <p:txBody>
          <a:bodyPr/>
          <a:lstStyle>
            <a:lvl1pPr>
              <a:defRPr sz="4800"/>
            </a:lvl1pPr>
          </a:lstStyle>
          <a:p>
            <a:r>
              <a:rPr lang="en-US" dirty="0" smtClean="0"/>
              <a:t>[Problem Statement]</a:t>
            </a:r>
            <a:endParaRPr lang="en-US" dirty="0"/>
          </a:p>
        </p:txBody>
      </p:sp>
      <p:sp>
        <p:nvSpPr>
          <p:cNvPr id="26" name="Text Placeholder 25"/>
          <p:cNvSpPr>
            <a:spLocks noGrp="1"/>
          </p:cNvSpPr>
          <p:nvPr>
            <p:ph type="body" sz="quarter" idx="16" hasCustomPrompt="1"/>
          </p:nvPr>
        </p:nvSpPr>
        <p:spPr>
          <a:xfrm>
            <a:off x="6285" y="4594530"/>
            <a:ext cx="4017413" cy="824820"/>
          </a:xfrm>
          <a:prstGeom prst="rect">
            <a:avLst/>
          </a:prstGeom>
        </p:spPr>
        <p:txBody>
          <a:bodyPr/>
          <a:lstStyle>
            <a:lvl1pPr marL="0" indent="0">
              <a:buNone/>
              <a:defRPr lang="en-US" sz="2400" kern="1200" cap="all" spc="0" baseline="0" dirty="0" smtClean="0">
                <a:solidFill>
                  <a:srgbClr val="FFFFFF"/>
                </a:solidFill>
                <a:latin typeface="+mn-lt"/>
                <a:ea typeface="+mn-ea"/>
                <a:cs typeface="+mn-cs"/>
              </a:defRPr>
            </a:lvl1pPr>
            <a:lvl2pPr marL="0" indent="0">
              <a:buNone/>
              <a:defRPr lang="en-US" sz="1600" kern="1200" spc="0" baseline="0" dirty="0" smtClean="0">
                <a:solidFill>
                  <a:srgbClr val="FFFFFF"/>
                </a:solidFill>
                <a:latin typeface="+mn-lt"/>
                <a:ea typeface="+mn-ea"/>
                <a:cs typeface="+mn-cs"/>
              </a:defRPr>
            </a:lvl2pPr>
          </a:lstStyle>
          <a:p>
            <a:pPr lvl="0"/>
            <a:r>
              <a:rPr lang="en-US" dirty="0" smtClean="0"/>
              <a:t>[problem aspect #1]</a:t>
            </a:r>
          </a:p>
          <a:p>
            <a:pPr lvl="1"/>
            <a:r>
              <a:rPr lang="en-US" dirty="0" smtClean="0"/>
              <a:t>[Problem detail]</a:t>
            </a:r>
          </a:p>
        </p:txBody>
      </p:sp>
      <p:sp>
        <p:nvSpPr>
          <p:cNvPr id="28" name="Rectangle 27"/>
          <p:cNvSpPr/>
          <p:nvPr userDrawn="1"/>
        </p:nvSpPr>
        <p:spPr bwMode="auto">
          <a:xfrm>
            <a:off x="4023699" y="4469168"/>
            <a:ext cx="4410356" cy="1151337"/>
          </a:xfrm>
          <a:prstGeom prst="rect">
            <a:avLst/>
          </a:prstGeom>
          <a:solidFill>
            <a:srgbClr val="FE006D">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userDrawn="1"/>
        </p:nvSpPr>
        <p:spPr bwMode="auto">
          <a:xfrm>
            <a:off x="8434056" y="4469168"/>
            <a:ext cx="4002420" cy="1151337"/>
          </a:xfrm>
          <a:prstGeom prst="rect">
            <a:avLst/>
          </a:prstGeom>
          <a:solidFill>
            <a:srgbClr val="FFC000">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Text Placeholder 25"/>
          <p:cNvSpPr>
            <a:spLocks noGrp="1"/>
          </p:cNvSpPr>
          <p:nvPr>
            <p:ph type="body" sz="quarter" idx="17" hasCustomPrompt="1"/>
          </p:nvPr>
        </p:nvSpPr>
        <p:spPr>
          <a:xfrm>
            <a:off x="4023698" y="4594530"/>
            <a:ext cx="4410357" cy="824820"/>
          </a:xfrm>
          <a:prstGeom prst="rect">
            <a:avLst/>
          </a:prstGeom>
        </p:spPr>
        <p:txBody>
          <a:bodyPr/>
          <a:lstStyle>
            <a:lvl1pPr marL="0" indent="0">
              <a:buNone/>
              <a:defRPr lang="en-US" sz="2400" kern="1200" cap="all" spc="0" baseline="0" dirty="0" smtClean="0">
                <a:solidFill>
                  <a:srgbClr val="FFFFFF"/>
                </a:solidFill>
                <a:latin typeface="+mn-lt"/>
                <a:ea typeface="+mn-ea"/>
                <a:cs typeface="+mn-cs"/>
              </a:defRPr>
            </a:lvl1pPr>
            <a:lvl2pPr marL="0" indent="0">
              <a:buNone/>
              <a:defRPr lang="en-US" sz="1600" kern="1200" spc="0" baseline="0" dirty="0" smtClean="0">
                <a:solidFill>
                  <a:srgbClr val="FFFFFF"/>
                </a:solidFill>
                <a:latin typeface="+mn-lt"/>
                <a:ea typeface="+mn-ea"/>
                <a:cs typeface="+mn-cs"/>
              </a:defRPr>
            </a:lvl2pPr>
          </a:lstStyle>
          <a:p>
            <a:pPr lvl="0"/>
            <a:r>
              <a:rPr lang="en-US" dirty="0" smtClean="0"/>
              <a:t>[problem aspect #2]</a:t>
            </a:r>
          </a:p>
          <a:p>
            <a:pPr lvl="1"/>
            <a:r>
              <a:rPr lang="en-US" dirty="0" smtClean="0"/>
              <a:t>[Problem detail]</a:t>
            </a:r>
          </a:p>
        </p:txBody>
      </p:sp>
      <p:sp>
        <p:nvSpPr>
          <p:cNvPr id="31" name="Text Placeholder 25"/>
          <p:cNvSpPr>
            <a:spLocks noGrp="1"/>
          </p:cNvSpPr>
          <p:nvPr>
            <p:ph type="body" sz="quarter" idx="18" hasCustomPrompt="1"/>
          </p:nvPr>
        </p:nvSpPr>
        <p:spPr>
          <a:xfrm>
            <a:off x="8434055" y="4594530"/>
            <a:ext cx="4002420" cy="824820"/>
          </a:xfrm>
          <a:prstGeom prst="rect">
            <a:avLst/>
          </a:prstGeom>
        </p:spPr>
        <p:txBody>
          <a:bodyPr/>
          <a:lstStyle>
            <a:lvl1pPr marL="0" indent="0">
              <a:buNone/>
              <a:defRPr lang="en-US" sz="2400" kern="1200" cap="all" spc="0" baseline="0" dirty="0" smtClean="0">
                <a:solidFill>
                  <a:srgbClr val="FFFFFF"/>
                </a:solidFill>
                <a:latin typeface="+mn-lt"/>
                <a:ea typeface="+mn-ea"/>
                <a:cs typeface="+mn-cs"/>
              </a:defRPr>
            </a:lvl1pPr>
            <a:lvl2pPr marL="0" indent="0">
              <a:buNone/>
              <a:defRPr lang="en-US" sz="1600" kern="1200" spc="0" baseline="0" dirty="0" smtClean="0">
                <a:solidFill>
                  <a:srgbClr val="FFFFFF"/>
                </a:solidFill>
                <a:latin typeface="+mn-lt"/>
                <a:ea typeface="+mn-ea"/>
                <a:cs typeface="+mn-cs"/>
              </a:defRPr>
            </a:lvl2pPr>
          </a:lstStyle>
          <a:p>
            <a:pPr lvl="0"/>
            <a:r>
              <a:rPr lang="en-US" dirty="0" smtClean="0"/>
              <a:t>[problem aspect #3]</a:t>
            </a:r>
          </a:p>
          <a:p>
            <a:pPr lvl="1"/>
            <a:r>
              <a:rPr lang="en-US" dirty="0" smtClean="0"/>
              <a:t>[Problem detail]</a:t>
            </a:r>
          </a:p>
        </p:txBody>
      </p:sp>
      <p:sp>
        <p:nvSpPr>
          <p:cNvPr id="33" name="Text Placeholder 32"/>
          <p:cNvSpPr>
            <a:spLocks noGrp="1"/>
          </p:cNvSpPr>
          <p:nvPr>
            <p:ph type="body" sz="quarter" idx="19" hasCustomPrompt="1"/>
          </p:nvPr>
        </p:nvSpPr>
        <p:spPr>
          <a:xfrm>
            <a:off x="1463675" y="5965825"/>
            <a:ext cx="10790238" cy="823913"/>
          </a:xfrm>
          <a:prstGeom prst="rect">
            <a:avLst/>
          </a:prstGeom>
        </p:spPr>
        <p:txBody>
          <a:bodyPr/>
          <a:lstStyle>
            <a:lvl1pPr marL="0" indent="0" algn="r">
              <a:buNone/>
              <a:defRPr/>
            </a:lvl1pPr>
          </a:lstStyle>
          <a:p>
            <a:pPr algn="r"/>
            <a:r>
              <a:rPr lang="en-US" dirty="0" smtClean="0">
                <a:gradFill>
                  <a:gsLst>
                    <a:gs pos="1250">
                      <a:schemeClr val="tx1"/>
                    </a:gs>
                    <a:gs pos="100000">
                      <a:schemeClr val="tx1"/>
                    </a:gs>
                  </a:gsLst>
                  <a:lin ang="5400000" scaled="0"/>
                </a:gradFill>
                <a:cs typeface="Segoe UI" pitchFamily="34" charset="0"/>
              </a:rPr>
              <a:t>… [Problem Statement, cont.]</a:t>
            </a:r>
          </a:p>
        </p:txBody>
      </p:sp>
    </p:spTree>
    <p:extLst>
      <p:ext uri="{BB962C8B-B14F-4D97-AF65-F5344CB8AC3E}">
        <p14:creationId xmlns:p14="http://schemas.microsoft.com/office/powerpoint/2010/main" val="221636381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nd Details">
    <p:spTree>
      <p:nvGrpSpPr>
        <p:cNvPr id="1" name=""/>
        <p:cNvGrpSpPr/>
        <p:nvPr/>
      </p:nvGrpSpPr>
      <p:grpSpPr>
        <a:xfrm>
          <a:off x="0" y="0"/>
          <a:ext cx="0" cy="0"/>
          <a:chOff x="0" y="0"/>
          <a:chExt cx="0" cy="0"/>
        </a:xfrm>
      </p:grpSpPr>
      <p:sp>
        <p:nvSpPr>
          <p:cNvPr id="5" name="Rectangle 4"/>
          <p:cNvSpPr/>
          <p:nvPr userDrawn="1"/>
        </p:nvSpPr>
        <p:spPr bwMode="auto">
          <a:xfrm>
            <a:off x="9023460" y="3937941"/>
            <a:ext cx="3413015" cy="2203704"/>
          </a:xfrm>
          <a:prstGeom prst="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3600" dirty="0">
              <a:gradFill>
                <a:gsLst>
                  <a:gs pos="1250">
                    <a:schemeClr val="bg1"/>
                  </a:gs>
                  <a:gs pos="10417">
                    <a:schemeClr val="bg1"/>
                  </a:gs>
                </a:gsLst>
                <a:lin ang="5400000" scaled="0"/>
              </a:gradFill>
            </a:endParaRPr>
          </a:p>
        </p:txBody>
      </p:sp>
      <p:sp>
        <p:nvSpPr>
          <p:cNvPr id="6" name="Rectangle 5"/>
          <p:cNvSpPr/>
          <p:nvPr userDrawn="1"/>
        </p:nvSpPr>
        <p:spPr bwMode="auto">
          <a:xfrm>
            <a:off x="9023460" y="1734884"/>
            <a:ext cx="3413015" cy="2203704"/>
          </a:xfrm>
          <a:prstGeom prst="rect">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3600" dirty="0">
              <a:gradFill>
                <a:gsLst>
                  <a:gs pos="1250">
                    <a:schemeClr val="bg1"/>
                  </a:gs>
                  <a:gs pos="10417">
                    <a:schemeClr val="bg1"/>
                  </a:gs>
                </a:gsLst>
                <a:lin ang="5400000" scaled="0"/>
              </a:gradFill>
            </a:endParaRPr>
          </a:p>
        </p:txBody>
      </p:sp>
      <p:sp>
        <p:nvSpPr>
          <p:cNvPr id="7" name="Rectangle 6"/>
          <p:cNvSpPr/>
          <p:nvPr userDrawn="1"/>
        </p:nvSpPr>
        <p:spPr bwMode="auto">
          <a:xfrm>
            <a:off x="0" y="3937941"/>
            <a:ext cx="3408619" cy="2203704"/>
          </a:xfrm>
          <a:prstGeom prst="rect">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3600" dirty="0">
              <a:gradFill>
                <a:gsLst>
                  <a:gs pos="1250">
                    <a:schemeClr val="bg1"/>
                  </a:gs>
                  <a:gs pos="10417">
                    <a:schemeClr val="bg1"/>
                  </a:gs>
                </a:gsLst>
                <a:lin ang="5400000" scaled="0"/>
              </a:gradFill>
            </a:endParaRPr>
          </a:p>
        </p:txBody>
      </p:sp>
      <p:sp>
        <p:nvSpPr>
          <p:cNvPr id="8" name="Rectangle 7"/>
          <p:cNvSpPr/>
          <p:nvPr userDrawn="1"/>
        </p:nvSpPr>
        <p:spPr bwMode="auto">
          <a:xfrm>
            <a:off x="0" y="1734884"/>
            <a:ext cx="3410712" cy="2203704"/>
          </a:xfrm>
          <a:prstGeom prst="rect">
            <a:avLst/>
          </a:prstGeom>
          <a:solidFill>
            <a:srgbClr val="FF8E1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3600" dirty="0" smtClean="0">
              <a:gradFill>
                <a:gsLst>
                  <a:gs pos="1250">
                    <a:schemeClr val="bg1"/>
                  </a:gs>
                  <a:gs pos="10417">
                    <a:schemeClr val="bg1"/>
                  </a:gs>
                </a:gsLst>
                <a:lin ang="5400000" scaled="0"/>
              </a:gradFill>
              <a:latin typeface="+mj-lt"/>
            </a:endParaRPr>
          </a:p>
        </p:txBody>
      </p:sp>
      <p:sp>
        <p:nvSpPr>
          <p:cNvPr id="10" name="Picture Placeholder 9"/>
          <p:cNvSpPr>
            <a:spLocks noGrp="1"/>
          </p:cNvSpPr>
          <p:nvPr>
            <p:ph type="pic" sz="quarter" idx="10"/>
          </p:nvPr>
        </p:nvSpPr>
        <p:spPr>
          <a:xfrm>
            <a:off x="3405188" y="1734884"/>
            <a:ext cx="2813050" cy="2203704"/>
          </a:xfrm>
          <a:prstGeom prst="rect">
            <a:avLst/>
          </a:prstGeom>
          <a:solidFill>
            <a:schemeClr val="bg2"/>
          </a:solidFill>
        </p:spPr>
        <p:txBody>
          <a:bodyPr/>
          <a:lstStyle/>
          <a:p>
            <a:endParaRPr lang="en-US"/>
          </a:p>
        </p:txBody>
      </p:sp>
      <p:sp>
        <p:nvSpPr>
          <p:cNvPr id="11" name="Picture Placeholder 9"/>
          <p:cNvSpPr>
            <a:spLocks noGrp="1"/>
          </p:cNvSpPr>
          <p:nvPr>
            <p:ph type="pic" sz="quarter" idx="11"/>
          </p:nvPr>
        </p:nvSpPr>
        <p:spPr>
          <a:xfrm>
            <a:off x="6218237" y="1734884"/>
            <a:ext cx="2802785" cy="2203704"/>
          </a:xfrm>
          <a:prstGeom prst="rect">
            <a:avLst/>
          </a:prstGeom>
          <a:solidFill>
            <a:schemeClr val="bg2"/>
          </a:solidFill>
        </p:spPr>
        <p:txBody>
          <a:bodyPr/>
          <a:lstStyle/>
          <a:p>
            <a:endParaRPr lang="en-US" dirty="0"/>
          </a:p>
        </p:txBody>
      </p:sp>
      <p:sp>
        <p:nvSpPr>
          <p:cNvPr id="12" name="Picture Placeholder 9"/>
          <p:cNvSpPr>
            <a:spLocks noGrp="1"/>
          </p:cNvSpPr>
          <p:nvPr>
            <p:ph type="pic" sz="quarter" idx="12"/>
          </p:nvPr>
        </p:nvSpPr>
        <p:spPr>
          <a:xfrm>
            <a:off x="3402117" y="3937941"/>
            <a:ext cx="2817708" cy="2203704"/>
          </a:xfrm>
          <a:prstGeom prst="rect">
            <a:avLst/>
          </a:prstGeom>
          <a:solidFill>
            <a:schemeClr val="bg2"/>
          </a:solidFill>
        </p:spPr>
        <p:txBody>
          <a:bodyPr/>
          <a:lstStyle/>
          <a:p>
            <a:endParaRPr lang="en-US" dirty="0"/>
          </a:p>
        </p:txBody>
      </p:sp>
      <p:sp>
        <p:nvSpPr>
          <p:cNvPr id="13" name="Picture Placeholder 9"/>
          <p:cNvSpPr>
            <a:spLocks noGrp="1"/>
          </p:cNvSpPr>
          <p:nvPr>
            <p:ph type="pic" sz="quarter" idx="13"/>
          </p:nvPr>
        </p:nvSpPr>
        <p:spPr>
          <a:xfrm>
            <a:off x="6218237" y="3937941"/>
            <a:ext cx="2805221" cy="2203704"/>
          </a:xfrm>
          <a:prstGeom prst="rect">
            <a:avLst/>
          </a:prstGeom>
          <a:solidFill>
            <a:schemeClr val="bg2"/>
          </a:solidFill>
        </p:spPr>
        <p:txBody>
          <a:bodyPr/>
          <a:lstStyle/>
          <a:p>
            <a:endParaRPr lang="en-US" dirty="0"/>
          </a:p>
        </p:txBody>
      </p:sp>
      <p:sp>
        <p:nvSpPr>
          <p:cNvPr id="20" name="Text Placeholder 19"/>
          <p:cNvSpPr>
            <a:spLocks noGrp="1"/>
          </p:cNvSpPr>
          <p:nvPr>
            <p:ph type="body" sz="quarter" idx="14" hasCustomPrompt="1"/>
          </p:nvPr>
        </p:nvSpPr>
        <p:spPr>
          <a:xfrm>
            <a:off x="0" y="1734884"/>
            <a:ext cx="3398838" cy="2203704"/>
          </a:xfrm>
          <a:prstGeom prst="rect">
            <a:avLst/>
          </a:prstGeom>
        </p:spPr>
        <p:txBody>
          <a:bodyPr anchor="ctr"/>
          <a:lstStyle>
            <a:lvl1pPr marL="0" indent="0" algn="l">
              <a:buNone/>
              <a:defRPr lang="en-US" sz="3200" kern="1200" baseline="0" dirty="0" smtClean="0">
                <a:gradFill>
                  <a:gsLst>
                    <a:gs pos="1250">
                      <a:schemeClr val="bg1"/>
                    </a:gs>
                    <a:gs pos="10417">
                      <a:schemeClr val="bg1"/>
                    </a:gs>
                  </a:gsLst>
                  <a:lin ang="5400000" scaled="0"/>
                </a:gradFill>
                <a:latin typeface="+mj-lt"/>
                <a:ea typeface="+mn-ea"/>
                <a:cs typeface="+mn-cs"/>
              </a:defRPr>
            </a:lvl1pPr>
          </a:lstStyle>
          <a:p>
            <a:pPr lvl="0"/>
            <a:r>
              <a:rPr lang="en-US" dirty="0" smtClean="0"/>
              <a:t>[Industry Trend #1]</a:t>
            </a:r>
          </a:p>
        </p:txBody>
      </p:sp>
      <p:sp>
        <p:nvSpPr>
          <p:cNvPr id="21" name="Text Placeholder 19"/>
          <p:cNvSpPr>
            <a:spLocks noGrp="1"/>
          </p:cNvSpPr>
          <p:nvPr>
            <p:ph type="body" sz="quarter" idx="15" hasCustomPrompt="1"/>
          </p:nvPr>
        </p:nvSpPr>
        <p:spPr>
          <a:xfrm>
            <a:off x="0" y="3937941"/>
            <a:ext cx="3398838" cy="2203704"/>
          </a:xfrm>
          <a:prstGeom prst="rect">
            <a:avLst/>
          </a:prstGeom>
        </p:spPr>
        <p:txBody>
          <a:bodyPr anchor="ctr"/>
          <a:lstStyle>
            <a:lvl1pPr marL="0" indent="0" algn="l">
              <a:buNone/>
              <a:defRPr lang="en-US" sz="3200" kern="1200" baseline="0" dirty="0" smtClean="0">
                <a:gradFill>
                  <a:gsLst>
                    <a:gs pos="1250">
                      <a:schemeClr val="bg1"/>
                    </a:gs>
                    <a:gs pos="10417">
                      <a:schemeClr val="bg1"/>
                    </a:gs>
                  </a:gsLst>
                  <a:lin ang="5400000" scaled="0"/>
                </a:gradFill>
                <a:latin typeface="+mj-lt"/>
                <a:ea typeface="+mn-ea"/>
                <a:cs typeface="+mn-cs"/>
              </a:defRPr>
            </a:lvl1pPr>
          </a:lstStyle>
          <a:p>
            <a:pPr lvl="0"/>
            <a:r>
              <a:rPr lang="en-US" dirty="0" smtClean="0"/>
              <a:t>[Industry Trend #2]</a:t>
            </a:r>
          </a:p>
        </p:txBody>
      </p:sp>
      <p:sp>
        <p:nvSpPr>
          <p:cNvPr id="22" name="Text Placeholder 19"/>
          <p:cNvSpPr>
            <a:spLocks noGrp="1"/>
          </p:cNvSpPr>
          <p:nvPr>
            <p:ph type="body" sz="quarter" idx="16" hasCustomPrompt="1"/>
          </p:nvPr>
        </p:nvSpPr>
        <p:spPr>
          <a:xfrm>
            <a:off x="9023458" y="1734884"/>
            <a:ext cx="3405927" cy="2203704"/>
          </a:xfrm>
          <a:prstGeom prst="rect">
            <a:avLst/>
          </a:prstGeom>
        </p:spPr>
        <p:txBody>
          <a:bodyPr anchor="ctr"/>
          <a:lstStyle>
            <a:lvl1pPr marL="0" indent="0" algn="l">
              <a:buNone/>
              <a:defRPr lang="en-US" sz="3200" kern="1200" baseline="0" dirty="0" smtClean="0">
                <a:gradFill>
                  <a:gsLst>
                    <a:gs pos="1250">
                      <a:schemeClr val="bg1"/>
                    </a:gs>
                    <a:gs pos="10417">
                      <a:schemeClr val="bg1"/>
                    </a:gs>
                  </a:gsLst>
                  <a:lin ang="5400000" scaled="0"/>
                </a:gradFill>
                <a:latin typeface="+mj-lt"/>
                <a:ea typeface="+mn-ea"/>
                <a:cs typeface="+mn-cs"/>
              </a:defRPr>
            </a:lvl1pPr>
          </a:lstStyle>
          <a:p>
            <a:pPr lvl="0"/>
            <a:r>
              <a:rPr lang="en-US" dirty="0" smtClean="0"/>
              <a:t>[Industry Trend #3]</a:t>
            </a:r>
          </a:p>
        </p:txBody>
      </p:sp>
      <p:sp>
        <p:nvSpPr>
          <p:cNvPr id="23" name="Text Placeholder 19"/>
          <p:cNvSpPr>
            <a:spLocks noGrp="1"/>
          </p:cNvSpPr>
          <p:nvPr>
            <p:ph type="body" sz="quarter" idx="17" hasCustomPrompt="1"/>
          </p:nvPr>
        </p:nvSpPr>
        <p:spPr>
          <a:xfrm>
            <a:off x="9023458" y="3937941"/>
            <a:ext cx="3413015" cy="2203704"/>
          </a:xfrm>
          <a:prstGeom prst="rect">
            <a:avLst/>
          </a:prstGeom>
        </p:spPr>
        <p:txBody>
          <a:bodyPr anchor="ctr"/>
          <a:lstStyle>
            <a:lvl1pPr marL="0" indent="0" algn="l">
              <a:buNone/>
              <a:defRPr lang="en-US" sz="3200" kern="1200" baseline="0" dirty="0" smtClean="0">
                <a:gradFill>
                  <a:gsLst>
                    <a:gs pos="1250">
                      <a:schemeClr val="bg1"/>
                    </a:gs>
                    <a:gs pos="10417">
                      <a:schemeClr val="bg1"/>
                    </a:gs>
                  </a:gsLst>
                  <a:lin ang="5400000" scaled="0"/>
                </a:gradFill>
                <a:latin typeface="+mj-lt"/>
                <a:ea typeface="+mn-ea"/>
                <a:cs typeface="+mn-cs"/>
              </a:defRPr>
            </a:lvl1pPr>
          </a:lstStyle>
          <a:p>
            <a:pPr lvl="0"/>
            <a:r>
              <a:rPr lang="en-US" dirty="0" smtClean="0"/>
              <a:t>[Industry Trend #4]</a:t>
            </a:r>
          </a:p>
        </p:txBody>
      </p:sp>
      <p:sp>
        <p:nvSpPr>
          <p:cNvPr id="14" name="Title 1"/>
          <p:cNvSpPr>
            <a:spLocks noGrp="1"/>
          </p:cNvSpPr>
          <p:nvPr>
            <p:ph type="title" hasCustomPrompt="1"/>
          </p:nvPr>
        </p:nvSpPr>
        <p:spPr>
          <a:xfrm>
            <a:off x="274702" y="205458"/>
            <a:ext cx="10725150" cy="998205"/>
          </a:xfrm>
          <a:prstGeom prst="rect">
            <a:avLst/>
          </a:prstGeom>
        </p:spPr>
        <p:txBody>
          <a:bodyPr/>
          <a:lstStyle>
            <a:lvl1pPr>
              <a:defRPr sz="4800"/>
            </a:lvl1pPr>
          </a:lstStyle>
          <a:p>
            <a:r>
              <a:rPr lang="en-US" sz="4800" dirty="0" smtClean="0"/>
              <a:t>…[detail here]</a:t>
            </a:r>
            <a:endParaRPr lang="en-US" sz="4800" dirty="0"/>
          </a:p>
        </p:txBody>
      </p:sp>
    </p:spTree>
    <p:extLst>
      <p:ext uri="{BB962C8B-B14F-4D97-AF65-F5344CB8AC3E}">
        <p14:creationId xmlns:p14="http://schemas.microsoft.com/office/powerpoint/2010/main" val="276501912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at If You Coul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316930"/>
            <a:ext cx="12557245" cy="9311455"/>
          </a:xfrm>
          <a:prstGeom prst="rect">
            <a:avLst/>
          </a:prstGeom>
        </p:spPr>
      </p:pic>
      <p:sp>
        <p:nvSpPr>
          <p:cNvPr id="6" name="Title 5"/>
          <p:cNvSpPr>
            <a:spLocks noGrp="1"/>
          </p:cNvSpPr>
          <p:nvPr>
            <p:ph type="title" hasCustomPrompt="1"/>
          </p:nvPr>
        </p:nvSpPr>
        <p:spPr>
          <a:xfrm>
            <a:off x="274701" y="293688"/>
            <a:ext cx="7113069" cy="2605861"/>
          </a:xfrm>
          <a:prstGeom prst="rect">
            <a:avLst/>
          </a:prstGeom>
          <a:noFill/>
        </p:spPr>
        <p:txBody>
          <a:bodyPr/>
          <a:lstStyle>
            <a:lvl1pPr>
              <a:defRPr sz="5400"/>
            </a:lvl1pPr>
          </a:lstStyle>
          <a:p>
            <a:r>
              <a:rPr lang="en-US" dirty="0" smtClean="0"/>
              <a:t>But what if</a:t>
            </a:r>
            <a:br>
              <a:rPr lang="en-US" dirty="0" smtClean="0"/>
            </a:br>
            <a:r>
              <a:rPr lang="en-US" dirty="0" smtClean="0"/>
              <a:t>you could:</a:t>
            </a:r>
            <a:endParaRPr lang="en-US" dirty="0"/>
          </a:p>
        </p:txBody>
      </p:sp>
      <p:grpSp>
        <p:nvGrpSpPr>
          <p:cNvPr id="19" name="Group 18"/>
          <p:cNvGrpSpPr/>
          <p:nvPr userDrawn="1"/>
        </p:nvGrpSpPr>
        <p:grpSpPr>
          <a:xfrm>
            <a:off x="283377" y="2899548"/>
            <a:ext cx="8041863" cy="2792249"/>
            <a:chOff x="279470" y="2899548"/>
            <a:chExt cx="8041863" cy="2792249"/>
          </a:xfrm>
          <a:solidFill>
            <a:srgbClr val="FF8E11"/>
          </a:solidFill>
        </p:grpSpPr>
        <p:sp>
          <p:nvSpPr>
            <p:cNvPr id="8" name="Rectangle 2"/>
            <p:cNvSpPr>
              <a:spLocks/>
            </p:cNvSpPr>
            <p:nvPr userDrawn="1"/>
          </p:nvSpPr>
          <p:spPr bwMode="auto">
            <a:xfrm>
              <a:off x="279470" y="2899548"/>
              <a:ext cx="8041863" cy="2792249"/>
            </a:xfrm>
            <a:prstGeom prst="rect">
              <a:avLst/>
            </a:prstGeom>
            <a:grpFill/>
            <a:ln>
              <a:noFill/>
            </a:ln>
            <a:extLst>
              <a:ext uri="{91240B29-F687-4f45-9708-019B960494DF}">
                <a14:hiddenLine xmlns:a14="http://schemas.microsoft.com/office/drawing/2010/main" xmlns="" w="25400" cap="flat">
                  <a:solidFill>
                    <a:srgbClr val="000000">
                      <a:alpha val="89999"/>
                    </a:srgbClr>
                  </a:solidFill>
                  <a:miter lim="800000"/>
                  <a:headEnd type="none" w="med" len="med"/>
                  <a:tailEnd type="none" w="med" len="med"/>
                </a14:hiddenLine>
              </a:ext>
            </a:extLst>
          </p:spPr>
          <p:txBody>
            <a:bodyPr lIns="0" tIns="0" rIns="0" bIns="0"/>
            <a:lstStyle/>
            <a:p>
              <a:endParaRPr lang="en-US"/>
            </a:p>
          </p:txBody>
        </p:sp>
        <p:sp>
          <p:nvSpPr>
            <p:cNvPr id="9" name="Rectangle 3"/>
            <p:cNvSpPr>
              <a:spLocks/>
            </p:cNvSpPr>
            <p:nvPr userDrawn="1"/>
          </p:nvSpPr>
          <p:spPr bwMode="auto">
            <a:xfrm>
              <a:off x="5598954" y="3064874"/>
              <a:ext cx="2341261" cy="2443218"/>
            </a:xfrm>
            <a:prstGeom prst="rect">
              <a:avLst/>
            </a:prstGeom>
            <a:solidFill>
              <a:srgbClr val="FFA33D"/>
            </a:solidFill>
            <a:ln>
              <a:noFill/>
            </a:ln>
            <a:extLst>
              <a:ext uri="{91240B29-F687-4f45-9708-019B960494DF}">
                <a14:hiddenLine xmlns:a14="http://schemas.microsoft.com/office/drawing/2010/main" xmlns="" w="25400" cap="flat">
                  <a:solidFill>
                    <a:srgbClr val="000000">
                      <a:alpha val="20000"/>
                    </a:srgbClr>
                  </a:solidFill>
                  <a:miter lim="800000"/>
                  <a:headEnd type="none" w="med" len="med"/>
                  <a:tailEnd type="none" w="med" len="med"/>
                </a14:hiddenLine>
              </a:ext>
            </a:extLst>
          </p:spPr>
          <p:txBody>
            <a:bodyPr lIns="0" tIns="0" rIns="0" bIns="0"/>
            <a:lstStyle/>
            <a:p>
              <a:endParaRPr lang="en-US"/>
            </a:p>
          </p:txBody>
        </p:sp>
        <p:sp>
          <p:nvSpPr>
            <p:cNvPr id="10" name="Rectangle 4"/>
            <p:cNvSpPr>
              <a:spLocks/>
            </p:cNvSpPr>
            <p:nvPr userDrawn="1"/>
          </p:nvSpPr>
          <p:spPr bwMode="auto">
            <a:xfrm>
              <a:off x="3098003" y="3064874"/>
              <a:ext cx="2339655" cy="2443218"/>
            </a:xfrm>
            <a:prstGeom prst="rect">
              <a:avLst/>
            </a:prstGeom>
            <a:solidFill>
              <a:srgbClr val="FFA33D"/>
            </a:solidFill>
            <a:ln>
              <a:noFill/>
            </a:ln>
            <a:extLst>
              <a:ext uri="{91240B29-F687-4f45-9708-019B960494DF}">
                <a14:hiddenLine xmlns:a14="http://schemas.microsoft.com/office/drawing/2010/main" xmlns="" w="25400" cap="flat">
                  <a:solidFill>
                    <a:srgbClr val="000000">
                      <a:alpha val="20000"/>
                    </a:srgbClr>
                  </a:solidFill>
                  <a:miter lim="800000"/>
                  <a:headEnd type="none" w="med" len="med"/>
                  <a:tailEnd type="none" w="med" len="med"/>
                </a14:hiddenLine>
              </a:ext>
            </a:extLst>
          </p:spPr>
          <p:txBody>
            <a:bodyPr lIns="0" tIns="0" rIns="0" bIns="0"/>
            <a:lstStyle/>
            <a:p>
              <a:endParaRPr lang="en-US"/>
            </a:p>
          </p:txBody>
        </p:sp>
        <p:sp>
          <p:nvSpPr>
            <p:cNvPr id="11" name="Rectangle 5"/>
            <p:cNvSpPr>
              <a:spLocks/>
            </p:cNvSpPr>
            <p:nvPr userDrawn="1"/>
          </p:nvSpPr>
          <p:spPr bwMode="auto">
            <a:xfrm>
              <a:off x="597052" y="3064874"/>
              <a:ext cx="2339656" cy="2443218"/>
            </a:xfrm>
            <a:prstGeom prst="rect">
              <a:avLst/>
            </a:prstGeom>
            <a:solidFill>
              <a:srgbClr val="FFA33D"/>
            </a:solidFill>
            <a:ln>
              <a:noFill/>
            </a:ln>
            <a:extLst>
              <a:ext uri="{91240B29-F687-4f45-9708-019B960494DF}">
                <a14:hiddenLine xmlns:a14="http://schemas.microsoft.com/office/drawing/2010/main" xmlns="" w="25400" cap="flat">
                  <a:solidFill>
                    <a:srgbClr val="000000">
                      <a:alpha val="20000"/>
                    </a:srgbClr>
                  </a:solidFill>
                  <a:miter lim="800000"/>
                  <a:headEnd type="none" w="med" len="med"/>
                  <a:tailEnd type="none" w="med" len="med"/>
                </a14:hiddenLine>
              </a:ext>
            </a:extLst>
          </p:spPr>
          <p:txBody>
            <a:bodyPr lIns="0" tIns="0" rIns="0" bIns="0"/>
            <a:lstStyle/>
            <a:p>
              <a:pPr algn="l">
                <a:lnSpc>
                  <a:spcPct val="130000"/>
                </a:lnSpc>
              </a:pPr>
              <a:endParaRPr lang="en-US" sz="1800" dirty="0">
                <a:solidFill>
                  <a:srgbClr val="FFFFFF"/>
                </a:solidFill>
                <a:latin typeface="Segoe UI" charset="0"/>
                <a:ea typeface="ＭＳ Ｐゴシック" charset="0"/>
                <a:cs typeface="Segoe UI" charset="0"/>
                <a:sym typeface="Segoe UI" charset="0"/>
              </a:endParaRPr>
            </a:p>
          </p:txBody>
        </p:sp>
      </p:grpSp>
      <p:sp>
        <p:nvSpPr>
          <p:cNvPr id="26" name="Text Placeholder 25"/>
          <p:cNvSpPr>
            <a:spLocks noGrp="1"/>
          </p:cNvSpPr>
          <p:nvPr>
            <p:ph type="body" sz="quarter" idx="18" hasCustomPrompt="1"/>
          </p:nvPr>
        </p:nvSpPr>
        <p:spPr>
          <a:xfrm>
            <a:off x="601663" y="3305175"/>
            <a:ext cx="2338387" cy="2193925"/>
          </a:xfrm>
          <a:prstGeom prst="rect">
            <a:avLst/>
          </a:prstGeom>
        </p:spPr>
        <p:txBody>
          <a:bodyPr lIns="91440"/>
          <a:lstStyle>
            <a:lvl1pPr marL="0" indent="0" algn="l">
              <a:spcAft>
                <a:spcPts val="600"/>
              </a:spcAft>
              <a:buNone/>
              <a:defRPr lang="en-US" sz="2200" kern="1200" spc="0" baseline="0" dirty="0" smtClean="0">
                <a:solidFill>
                  <a:srgbClr val="FFFFFF"/>
                </a:solidFill>
                <a:effectLst>
                  <a:outerShdw blurRad="38100" dist="38100" dir="2700000" algn="tl">
                    <a:schemeClr val="tx2">
                      <a:alpha val="20000"/>
                    </a:schemeClr>
                  </a:outerShdw>
                </a:effectLst>
                <a:latin typeface="Segoe UI Light" panose="020B0502040204020203" pitchFamily="34" charset="0"/>
                <a:ea typeface="ＭＳ Ｐゴシック" charset="0"/>
                <a:cs typeface="Segoe UI Light" panose="020B0502040204020203" pitchFamily="34" charset="0"/>
              </a:defRPr>
            </a:lvl1pPr>
            <a:lvl2pPr marL="0" indent="0" algn="l">
              <a:buNone/>
              <a:defRPr lang="en-US" sz="1400" kern="1200" spc="0" baseline="0" dirty="0" smtClean="0">
                <a:solidFill>
                  <a:srgbClr val="FFFFFF"/>
                </a:solidFill>
                <a:latin typeface="Segoe UI" charset="0"/>
                <a:ea typeface="ＭＳ Ｐゴシック" charset="0"/>
                <a:cs typeface="Segoe UI" charset="0"/>
              </a:defRPr>
            </a:lvl2pPr>
          </a:lstStyle>
          <a:p>
            <a:pPr lvl="0"/>
            <a:r>
              <a:rPr lang="en-US" dirty="0" smtClean="0"/>
              <a:t>[Benefit Pillar 1]</a:t>
            </a:r>
          </a:p>
          <a:p>
            <a:pPr lvl="1"/>
            <a:r>
              <a:rPr lang="en-US" dirty="0" smtClean="0"/>
              <a:t>[Description of benefit]</a:t>
            </a:r>
          </a:p>
        </p:txBody>
      </p:sp>
      <p:sp>
        <p:nvSpPr>
          <p:cNvPr id="27" name="Text Placeholder 25"/>
          <p:cNvSpPr>
            <a:spLocks noGrp="1"/>
          </p:cNvSpPr>
          <p:nvPr>
            <p:ph type="body" sz="quarter" idx="19" hasCustomPrompt="1"/>
          </p:nvPr>
        </p:nvSpPr>
        <p:spPr>
          <a:xfrm>
            <a:off x="3121198" y="3314167"/>
            <a:ext cx="2338387" cy="2193925"/>
          </a:xfrm>
          <a:prstGeom prst="rect">
            <a:avLst/>
          </a:prstGeom>
        </p:spPr>
        <p:txBody>
          <a:bodyPr lIns="91440"/>
          <a:lstStyle>
            <a:lvl1pPr marL="0" indent="0" algn="l">
              <a:spcAft>
                <a:spcPts val="600"/>
              </a:spcAft>
              <a:buNone/>
              <a:defRPr lang="en-US" sz="2200" kern="1200" spc="0" baseline="0" dirty="0" smtClean="0">
                <a:solidFill>
                  <a:srgbClr val="FFFFFF"/>
                </a:solidFill>
                <a:effectLst>
                  <a:outerShdw blurRad="38100" dist="38100" dir="2700000" algn="tl">
                    <a:schemeClr val="tx2">
                      <a:alpha val="20000"/>
                    </a:schemeClr>
                  </a:outerShdw>
                </a:effectLst>
                <a:latin typeface="Segoe UI Light" panose="020B0502040204020203" pitchFamily="34" charset="0"/>
                <a:ea typeface="ＭＳ Ｐゴシック" charset="0"/>
                <a:cs typeface="Segoe UI Light" panose="020B0502040204020203" pitchFamily="34" charset="0"/>
              </a:defRPr>
            </a:lvl1pPr>
            <a:lvl2pPr marL="0" indent="0" algn="l">
              <a:buNone/>
              <a:defRPr lang="en-US" sz="1400" kern="1200" spc="0" baseline="0" dirty="0" smtClean="0">
                <a:solidFill>
                  <a:srgbClr val="FFFFFF"/>
                </a:solidFill>
                <a:latin typeface="Segoe UI" charset="0"/>
                <a:ea typeface="ＭＳ Ｐゴシック" charset="0"/>
                <a:cs typeface="Segoe UI" charset="0"/>
              </a:defRPr>
            </a:lvl2pPr>
          </a:lstStyle>
          <a:p>
            <a:pPr lvl="0"/>
            <a:r>
              <a:rPr lang="en-US" dirty="0" smtClean="0"/>
              <a:t>[Benefit Pillar 2]</a:t>
            </a:r>
          </a:p>
          <a:p>
            <a:pPr lvl="1"/>
            <a:r>
              <a:rPr lang="en-US" dirty="0" smtClean="0"/>
              <a:t>[Description of benefit]</a:t>
            </a:r>
          </a:p>
        </p:txBody>
      </p:sp>
      <p:sp>
        <p:nvSpPr>
          <p:cNvPr id="28" name="Text Placeholder 25"/>
          <p:cNvSpPr>
            <a:spLocks noGrp="1"/>
          </p:cNvSpPr>
          <p:nvPr>
            <p:ph type="body" sz="quarter" idx="20" hasCustomPrompt="1"/>
          </p:nvPr>
        </p:nvSpPr>
        <p:spPr>
          <a:xfrm>
            <a:off x="5584841" y="3314167"/>
            <a:ext cx="2338387" cy="2193925"/>
          </a:xfrm>
          <a:prstGeom prst="rect">
            <a:avLst/>
          </a:prstGeom>
        </p:spPr>
        <p:txBody>
          <a:bodyPr lIns="91440"/>
          <a:lstStyle>
            <a:lvl1pPr marL="0" indent="0" algn="l">
              <a:spcAft>
                <a:spcPts val="600"/>
              </a:spcAft>
              <a:buNone/>
              <a:defRPr lang="en-US" sz="2200" kern="1200" spc="0" baseline="0" dirty="0" smtClean="0">
                <a:solidFill>
                  <a:srgbClr val="FFFFFF"/>
                </a:solidFill>
                <a:effectLst>
                  <a:outerShdw blurRad="38100" dist="38100" dir="2700000" algn="tl">
                    <a:schemeClr val="tx2">
                      <a:alpha val="20000"/>
                    </a:schemeClr>
                  </a:outerShdw>
                </a:effectLst>
                <a:latin typeface="Segoe UI Light" panose="020B0502040204020203" pitchFamily="34" charset="0"/>
                <a:ea typeface="ＭＳ Ｐゴシック" charset="0"/>
                <a:cs typeface="Segoe UI Light" panose="020B0502040204020203" pitchFamily="34" charset="0"/>
              </a:defRPr>
            </a:lvl1pPr>
            <a:lvl2pPr marL="0" indent="0" algn="l">
              <a:buNone/>
              <a:defRPr lang="en-US" sz="1400" kern="1200" spc="0" baseline="0" dirty="0" smtClean="0">
                <a:solidFill>
                  <a:srgbClr val="FFFFFF"/>
                </a:solidFill>
                <a:latin typeface="Segoe UI" charset="0"/>
                <a:ea typeface="ＭＳ Ｐゴシック" charset="0"/>
                <a:cs typeface="Segoe UI" charset="0"/>
              </a:defRPr>
            </a:lvl2pPr>
          </a:lstStyle>
          <a:p>
            <a:pPr lvl="0"/>
            <a:r>
              <a:rPr lang="en-US" dirty="0" smtClean="0"/>
              <a:t>[Benefit Pillar 3]</a:t>
            </a:r>
          </a:p>
          <a:p>
            <a:pPr lvl="1"/>
            <a:r>
              <a:rPr lang="en-US" dirty="0" smtClean="0"/>
              <a:t>[Description of benefit]</a:t>
            </a:r>
          </a:p>
        </p:txBody>
      </p:sp>
    </p:spTree>
    <p:extLst>
      <p:ext uri="{BB962C8B-B14F-4D97-AF65-F5344CB8AC3E}">
        <p14:creationId xmlns:p14="http://schemas.microsoft.com/office/powerpoint/2010/main" val="116723600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Overview">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2227377"/>
            <a:ext cx="12436475" cy="9221902"/>
          </a:xfrm>
          <a:prstGeom prst="rect">
            <a:avLst/>
          </a:prstGeom>
        </p:spPr>
      </p:pic>
      <p:sp>
        <p:nvSpPr>
          <p:cNvPr id="2" name="Title 1"/>
          <p:cNvSpPr>
            <a:spLocks noGrp="1"/>
          </p:cNvSpPr>
          <p:nvPr>
            <p:ph type="title" hasCustomPrompt="1"/>
          </p:nvPr>
        </p:nvSpPr>
        <p:spPr>
          <a:xfrm>
            <a:off x="274638" y="293688"/>
            <a:ext cx="11887200" cy="942048"/>
          </a:xfrm>
          <a:prstGeom prst="rect">
            <a:avLst/>
          </a:prstGeom>
        </p:spPr>
        <p:txBody>
          <a:bodyPr/>
          <a:lstStyle>
            <a:lvl1pPr>
              <a:defRPr sz="5400">
                <a:solidFill>
                  <a:schemeClr val="bg1"/>
                </a:solidFill>
              </a:defRPr>
            </a:lvl1pPr>
          </a:lstStyle>
          <a:p>
            <a:r>
              <a:rPr lang="en-US" dirty="0" smtClean="0"/>
              <a:t>Solution Overview</a:t>
            </a:r>
            <a:endParaRPr lang="en-US" dirty="0"/>
          </a:p>
        </p:txBody>
      </p:sp>
      <p:sp>
        <p:nvSpPr>
          <p:cNvPr id="4" name="Rectangle 4"/>
          <p:cNvSpPr>
            <a:spLocks/>
          </p:cNvSpPr>
          <p:nvPr userDrawn="1"/>
        </p:nvSpPr>
        <p:spPr bwMode="auto">
          <a:xfrm>
            <a:off x="368394" y="3495673"/>
            <a:ext cx="3842731" cy="1475209"/>
          </a:xfrm>
          <a:prstGeom prst="rect">
            <a:avLst/>
          </a:prstGeom>
          <a:solidFill>
            <a:srgbClr val="00B0F0">
              <a:alpha val="90999"/>
            </a:srgbClr>
          </a:solidFill>
          <a:ln>
            <a:noFill/>
          </a:ln>
          <a:extLst>
            <a:ext uri="{91240B29-F687-4f45-9708-019B960494DF}">
              <a14:hiddenLine xmlns:a14="http://schemas.microsoft.com/office/drawing/2010/main" xmlns="" w="9525" cap="flat">
                <a:solidFill>
                  <a:srgbClr val="000000">
                    <a:alpha val="90999"/>
                  </a:srgbClr>
                </a:solidFill>
                <a:round/>
                <a:headEnd type="none" w="med" len="med"/>
                <a:tailEnd type="none" w="med" len="med"/>
              </a14:hiddenLine>
            </a:ext>
          </a:extLst>
        </p:spPr>
        <p:txBody>
          <a:bodyPr lIns="88953" tIns="88953" rIns="88953" bIns="88953" anchor="ctr"/>
          <a:lstStyle/>
          <a:p>
            <a:pPr algn="l">
              <a:lnSpc>
                <a:spcPct val="110000"/>
              </a:lnSpc>
            </a:pPr>
            <a:endParaRPr lang="en-US" sz="2400" dirty="0">
              <a:solidFill>
                <a:srgbClr val="FFFFFF"/>
              </a:solidFill>
              <a:latin typeface="Segoe UI" charset="0"/>
              <a:ea typeface="ＭＳ Ｐゴシック" charset="0"/>
              <a:cs typeface="Segoe UI" charset="0"/>
              <a:sym typeface="Segoe UI" charset="0"/>
            </a:endParaRPr>
          </a:p>
        </p:txBody>
      </p:sp>
      <p:sp>
        <p:nvSpPr>
          <p:cNvPr id="5" name="Rectangle 5"/>
          <p:cNvSpPr>
            <a:spLocks/>
          </p:cNvSpPr>
          <p:nvPr userDrawn="1"/>
        </p:nvSpPr>
        <p:spPr bwMode="auto">
          <a:xfrm>
            <a:off x="4290520" y="3495673"/>
            <a:ext cx="3842731" cy="1475209"/>
          </a:xfrm>
          <a:prstGeom prst="rect">
            <a:avLst/>
          </a:prstGeom>
          <a:solidFill>
            <a:srgbClr val="92D050">
              <a:alpha val="90999"/>
            </a:srgbClr>
          </a:solidFill>
          <a:ln>
            <a:noFill/>
          </a:ln>
          <a:extLst>
            <a:ext uri="{91240B29-F687-4f45-9708-019B960494DF}">
              <a14:hiddenLine xmlns:a14="http://schemas.microsoft.com/office/drawing/2010/main" xmlns="" w="9525" cap="flat">
                <a:solidFill>
                  <a:srgbClr val="000000">
                    <a:alpha val="90999"/>
                  </a:srgbClr>
                </a:solidFill>
                <a:round/>
                <a:headEnd type="none" w="med" len="med"/>
                <a:tailEnd type="none" w="med" len="med"/>
              </a14:hiddenLine>
            </a:ext>
          </a:extLst>
        </p:spPr>
        <p:txBody>
          <a:bodyPr lIns="88953" tIns="88953" rIns="88953" bIns="88953" anchor="ctr"/>
          <a:lstStyle/>
          <a:p>
            <a:pPr algn="l">
              <a:lnSpc>
                <a:spcPct val="110000"/>
              </a:lnSpc>
            </a:pPr>
            <a:endParaRPr lang="en-US" sz="2400" dirty="0">
              <a:solidFill>
                <a:srgbClr val="FFFFFF"/>
              </a:solidFill>
              <a:latin typeface="Segoe UI" charset="0"/>
              <a:ea typeface="ＭＳ Ｐゴシック" charset="0"/>
              <a:cs typeface="Segoe UI" charset="0"/>
              <a:sym typeface="Segoe UI" charset="0"/>
            </a:endParaRPr>
          </a:p>
        </p:txBody>
      </p:sp>
      <p:sp>
        <p:nvSpPr>
          <p:cNvPr id="6" name="Rectangle 6"/>
          <p:cNvSpPr>
            <a:spLocks/>
          </p:cNvSpPr>
          <p:nvPr userDrawn="1"/>
        </p:nvSpPr>
        <p:spPr bwMode="auto">
          <a:xfrm>
            <a:off x="8212647" y="3495673"/>
            <a:ext cx="3842731" cy="1475209"/>
          </a:xfrm>
          <a:prstGeom prst="rect">
            <a:avLst/>
          </a:prstGeom>
          <a:solidFill>
            <a:srgbClr val="FF0000">
              <a:alpha val="90999"/>
            </a:srgbClr>
          </a:solidFill>
          <a:ln>
            <a:noFill/>
          </a:ln>
          <a:extLst>
            <a:ext uri="{91240B29-F687-4f45-9708-019B960494DF}">
              <a14:hiddenLine xmlns:a14="http://schemas.microsoft.com/office/drawing/2010/main" xmlns="" w="9525" cap="flat">
                <a:solidFill>
                  <a:srgbClr val="000000">
                    <a:alpha val="90999"/>
                  </a:srgbClr>
                </a:solidFill>
                <a:round/>
                <a:headEnd type="none" w="med" len="med"/>
                <a:tailEnd type="none" w="med" len="med"/>
              </a14:hiddenLine>
            </a:ext>
          </a:extLst>
        </p:spPr>
        <p:txBody>
          <a:bodyPr lIns="88953" tIns="88953" rIns="88953" bIns="88953" anchor="ctr"/>
          <a:lstStyle/>
          <a:p>
            <a:pPr algn="l">
              <a:lnSpc>
                <a:spcPct val="110000"/>
              </a:lnSpc>
            </a:pPr>
            <a:endParaRPr lang="en-US" sz="2400" dirty="0">
              <a:solidFill>
                <a:srgbClr val="FFFFFF"/>
              </a:solidFill>
              <a:latin typeface="Segoe UI" charset="0"/>
              <a:ea typeface="ＭＳ Ｐゴシック" charset="0"/>
              <a:cs typeface="Segoe UI" charset="0"/>
              <a:sym typeface="Segoe UI" charset="0"/>
            </a:endParaRPr>
          </a:p>
        </p:txBody>
      </p:sp>
      <p:sp>
        <p:nvSpPr>
          <p:cNvPr id="7" name="Rectangle 7"/>
          <p:cNvSpPr>
            <a:spLocks/>
          </p:cNvSpPr>
          <p:nvPr userDrawn="1"/>
        </p:nvSpPr>
        <p:spPr bwMode="auto">
          <a:xfrm>
            <a:off x="368300" y="5045596"/>
            <a:ext cx="3810973" cy="1704121"/>
          </a:xfrm>
          <a:prstGeom prst="rect">
            <a:avLst/>
          </a:prstGeom>
          <a:solidFill>
            <a:srgbClr val="FFFFFF"/>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76246" tIns="76246" rIns="76246" bIns="76246" anchor="ctr"/>
          <a:lstStyle/>
          <a:p>
            <a:pPr algn="l">
              <a:lnSpc>
                <a:spcPct val="90000"/>
              </a:lnSpc>
            </a:pPr>
            <a:endParaRPr lang="en-US" sz="1400" dirty="0">
              <a:solidFill>
                <a:srgbClr val="333333"/>
              </a:solidFill>
              <a:ea typeface="ＭＳ Ｐゴシック" charset="0"/>
              <a:cs typeface="Segoe UI Light" charset="0"/>
              <a:sym typeface="Segoe UI Light" charset="0"/>
            </a:endParaRPr>
          </a:p>
        </p:txBody>
      </p:sp>
      <p:sp>
        <p:nvSpPr>
          <p:cNvPr id="8" name="Rectangle 8"/>
          <p:cNvSpPr>
            <a:spLocks/>
          </p:cNvSpPr>
          <p:nvPr userDrawn="1"/>
        </p:nvSpPr>
        <p:spPr bwMode="auto">
          <a:xfrm>
            <a:off x="4298460" y="5045596"/>
            <a:ext cx="3823676" cy="1704121"/>
          </a:xfrm>
          <a:prstGeom prst="rect">
            <a:avLst/>
          </a:prstGeom>
          <a:solidFill>
            <a:srgbClr val="FFFFFF"/>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76246" tIns="76246" rIns="76246" bIns="76246" anchor="ctr"/>
          <a:lstStyle/>
          <a:p>
            <a:pPr algn="l">
              <a:lnSpc>
                <a:spcPct val="90000"/>
              </a:lnSpc>
            </a:pPr>
            <a:endParaRPr lang="en-US" sz="1400" dirty="0">
              <a:solidFill>
                <a:srgbClr val="333333"/>
              </a:solidFill>
              <a:ea typeface="ＭＳ Ｐゴシック" charset="0"/>
              <a:cs typeface="Segoe UI Light" charset="0"/>
              <a:sym typeface="Segoe UI Light" charset="0"/>
            </a:endParaRPr>
          </a:p>
        </p:txBody>
      </p:sp>
      <p:sp>
        <p:nvSpPr>
          <p:cNvPr id="9" name="Rectangle 9"/>
          <p:cNvSpPr>
            <a:spLocks/>
          </p:cNvSpPr>
          <p:nvPr userDrawn="1"/>
        </p:nvSpPr>
        <p:spPr bwMode="auto">
          <a:xfrm>
            <a:off x="8215822" y="5045596"/>
            <a:ext cx="3842731" cy="1704121"/>
          </a:xfrm>
          <a:prstGeom prst="rect">
            <a:avLst/>
          </a:prstGeom>
          <a:solidFill>
            <a:srgbClr val="FFFFFF"/>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76246" tIns="76246" rIns="76246" bIns="76246" anchor="ctr"/>
          <a:lstStyle/>
          <a:p>
            <a:pPr algn="l">
              <a:lnSpc>
                <a:spcPct val="90000"/>
              </a:lnSpc>
            </a:pPr>
            <a:endParaRPr lang="en-US" sz="1400" dirty="0">
              <a:solidFill>
                <a:srgbClr val="333333"/>
              </a:solidFill>
              <a:ea typeface="ＭＳ Ｐゴシック" charset="0"/>
              <a:cs typeface="Segoe UI Light" charset="0"/>
              <a:sym typeface="Segoe UI Light" charset="0"/>
            </a:endParaRPr>
          </a:p>
        </p:txBody>
      </p:sp>
      <p:sp>
        <p:nvSpPr>
          <p:cNvPr id="11" name="Text Placeholder 10"/>
          <p:cNvSpPr>
            <a:spLocks noGrp="1"/>
          </p:cNvSpPr>
          <p:nvPr>
            <p:ph type="body" sz="quarter" idx="10" hasCustomPrompt="1"/>
          </p:nvPr>
        </p:nvSpPr>
        <p:spPr>
          <a:xfrm>
            <a:off x="368394" y="3570808"/>
            <a:ext cx="3811588" cy="1474788"/>
          </a:xfrm>
          <a:prstGeom prst="rect">
            <a:avLst/>
          </a:prstGeom>
        </p:spPr>
        <p:txBody>
          <a:bodyPr/>
          <a:lstStyle>
            <a:lvl1pPr marL="0" indent="0" algn="l">
              <a:lnSpc>
                <a:spcPct val="110000"/>
              </a:lnSpc>
              <a:buNone/>
              <a:defRPr lang="en-US" sz="2400" kern="12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defRPr>
            </a:lvl1pPr>
            <a:lvl2pPr marL="0" indent="0" algn="l" defTabSz="932742" rtl="0" eaLnBrk="1" latinLnBrk="0" hangingPunct="1">
              <a:lnSpc>
                <a:spcPct val="110000"/>
              </a:lnSpc>
              <a:buNone/>
              <a:defRPr lang="en-US" sz="1200" kern="1200" baseline="0" dirty="0" smtClean="0">
                <a:solidFill>
                  <a:srgbClr val="FFFFFF"/>
                </a:solidFill>
                <a:latin typeface="Segoe UI" charset="0"/>
                <a:ea typeface="ＭＳ Ｐゴシック" charset="0"/>
                <a:cs typeface="Segoe UI" charset="0"/>
              </a:defRPr>
            </a:lvl2pPr>
            <a:lvl4pPr marL="800100" indent="0">
              <a:buNone/>
              <a:defRPr/>
            </a:lvl4pPr>
          </a:lstStyle>
          <a:p>
            <a:pPr lvl="0"/>
            <a:r>
              <a:rPr lang="en-US" dirty="0" smtClean="0"/>
              <a:t>[Pillar #1 Headline]</a:t>
            </a:r>
          </a:p>
          <a:p>
            <a:pPr lvl="1"/>
            <a:r>
              <a:rPr lang="en-US" dirty="0" smtClean="0"/>
              <a:t>[Pillar Description]</a:t>
            </a:r>
          </a:p>
          <a:p>
            <a:pPr algn="l">
              <a:lnSpc>
                <a:spcPct val="110000"/>
              </a:lnSpc>
            </a:pPr>
            <a:r>
              <a:rPr lang="en-US" sz="1200" dirty="0" smtClean="0">
                <a:solidFill>
                  <a:srgbClr val="FFFFFF"/>
                </a:solidFill>
                <a:latin typeface="Segoe UI" charset="0"/>
                <a:ea typeface="ＭＳ Ｐゴシック" charset="0"/>
                <a:cs typeface="Segoe UI" charset="0"/>
                <a:sym typeface="Segoe UI" charset="0"/>
              </a:rPr>
              <a:t>[7-10 words]</a:t>
            </a:r>
          </a:p>
        </p:txBody>
      </p:sp>
      <p:sp>
        <p:nvSpPr>
          <p:cNvPr id="12" name="Text Placeholder 10"/>
          <p:cNvSpPr>
            <a:spLocks noGrp="1"/>
          </p:cNvSpPr>
          <p:nvPr>
            <p:ph type="body" sz="quarter" idx="11" hasCustomPrompt="1"/>
          </p:nvPr>
        </p:nvSpPr>
        <p:spPr>
          <a:xfrm>
            <a:off x="4290520" y="3570808"/>
            <a:ext cx="3811588" cy="1474788"/>
          </a:xfrm>
          <a:prstGeom prst="rect">
            <a:avLst/>
          </a:prstGeom>
        </p:spPr>
        <p:txBody>
          <a:bodyPr/>
          <a:lstStyle>
            <a:lvl1pPr marL="0" indent="0" algn="l">
              <a:lnSpc>
                <a:spcPct val="110000"/>
              </a:lnSpc>
              <a:buNone/>
              <a:defRPr lang="en-US" sz="2400" kern="12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defRPr>
            </a:lvl1pPr>
            <a:lvl2pPr marL="0" indent="0" algn="l" defTabSz="932742" rtl="0" eaLnBrk="1" latinLnBrk="0" hangingPunct="1">
              <a:lnSpc>
                <a:spcPct val="110000"/>
              </a:lnSpc>
              <a:buNone/>
              <a:defRPr lang="en-US" sz="1200" kern="1200" baseline="0" dirty="0" smtClean="0">
                <a:solidFill>
                  <a:srgbClr val="FFFFFF"/>
                </a:solidFill>
                <a:latin typeface="Segoe UI" charset="0"/>
                <a:ea typeface="ＭＳ Ｐゴシック" charset="0"/>
                <a:cs typeface="Segoe UI" charset="0"/>
              </a:defRPr>
            </a:lvl2pPr>
            <a:lvl4pPr marL="800100" indent="0">
              <a:buNone/>
              <a:defRPr/>
            </a:lvl4pPr>
          </a:lstStyle>
          <a:p>
            <a:pPr lvl="0"/>
            <a:r>
              <a:rPr lang="en-US" dirty="0" smtClean="0"/>
              <a:t>[Pillar #2 Headline]</a:t>
            </a:r>
          </a:p>
          <a:p>
            <a:pPr lvl="1"/>
            <a:r>
              <a:rPr lang="en-US" dirty="0" smtClean="0"/>
              <a:t>[Pillar Description]</a:t>
            </a:r>
          </a:p>
          <a:p>
            <a:pPr algn="l">
              <a:lnSpc>
                <a:spcPct val="110000"/>
              </a:lnSpc>
            </a:pPr>
            <a:r>
              <a:rPr lang="en-US" sz="1200" dirty="0" smtClean="0">
                <a:solidFill>
                  <a:srgbClr val="FFFFFF"/>
                </a:solidFill>
                <a:latin typeface="Segoe UI" charset="0"/>
                <a:ea typeface="ＭＳ Ｐゴシック" charset="0"/>
                <a:cs typeface="Segoe UI" charset="0"/>
                <a:sym typeface="Segoe UI" charset="0"/>
              </a:rPr>
              <a:t>[7-10 words]</a:t>
            </a:r>
          </a:p>
        </p:txBody>
      </p:sp>
      <p:sp>
        <p:nvSpPr>
          <p:cNvPr id="13" name="Text Placeholder 10"/>
          <p:cNvSpPr>
            <a:spLocks noGrp="1"/>
          </p:cNvSpPr>
          <p:nvPr>
            <p:ph type="body" sz="quarter" idx="12" hasCustomPrompt="1"/>
          </p:nvPr>
        </p:nvSpPr>
        <p:spPr>
          <a:xfrm>
            <a:off x="8218206" y="3570808"/>
            <a:ext cx="3811588" cy="1474788"/>
          </a:xfrm>
          <a:prstGeom prst="rect">
            <a:avLst/>
          </a:prstGeom>
        </p:spPr>
        <p:txBody>
          <a:bodyPr/>
          <a:lstStyle>
            <a:lvl1pPr marL="0" indent="0" algn="l">
              <a:lnSpc>
                <a:spcPct val="110000"/>
              </a:lnSpc>
              <a:buNone/>
              <a:defRPr lang="en-US" sz="2400" kern="12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defRPr>
            </a:lvl1pPr>
            <a:lvl2pPr marL="0" indent="0" algn="l" defTabSz="932742" rtl="0" eaLnBrk="1" latinLnBrk="0" hangingPunct="1">
              <a:lnSpc>
                <a:spcPct val="110000"/>
              </a:lnSpc>
              <a:buNone/>
              <a:defRPr lang="en-US" sz="1200" kern="1200" baseline="0" dirty="0" smtClean="0">
                <a:solidFill>
                  <a:srgbClr val="FFFFFF"/>
                </a:solidFill>
                <a:latin typeface="Segoe UI" charset="0"/>
                <a:ea typeface="ＭＳ Ｐゴシック" charset="0"/>
                <a:cs typeface="Segoe UI" charset="0"/>
              </a:defRPr>
            </a:lvl2pPr>
            <a:lvl4pPr marL="800100" indent="0">
              <a:buNone/>
              <a:defRPr/>
            </a:lvl4pPr>
          </a:lstStyle>
          <a:p>
            <a:pPr lvl="0"/>
            <a:r>
              <a:rPr lang="en-US" dirty="0" smtClean="0"/>
              <a:t>[Pillar #3 Headline]</a:t>
            </a:r>
          </a:p>
          <a:p>
            <a:pPr lvl="1"/>
            <a:r>
              <a:rPr lang="en-US" dirty="0" smtClean="0"/>
              <a:t>[Pillar Description]</a:t>
            </a:r>
          </a:p>
          <a:p>
            <a:pPr algn="l">
              <a:lnSpc>
                <a:spcPct val="110000"/>
              </a:lnSpc>
            </a:pPr>
            <a:r>
              <a:rPr lang="en-US" sz="1200" dirty="0" smtClean="0">
                <a:solidFill>
                  <a:srgbClr val="FFFFFF"/>
                </a:solidFill>
                <a:latin typeface="Segoe UI" charset="0"/>
                <a:ea typeface="ＭＳ Ｐゴシック" charset="0"/>
                <a:cs typeface="Segoe UI" charset="0"/>
                <a:sym typeface="Segoe UI" charset="0"/>
              </a:rPr>
              <a:t>[7-10 words]</a:t>
            </a:r>
          </a:p>
        </p:txBody>
      </p:sp>
      <p:sp>
        <p:nvSpPr>
          <p:cNvPr id="14" name="Text Placeholder 13"/>
          <p:cNvSpPr>
            <a:spLocks noGrp="1"/>
          </p:cNvSpPr>
          <p:nvPr>
            <p:ph type="body" sz="quarter" idx="13" hasCustomPrompt="1"/>
          </p:nvPr>
        </p:nvSpPr>
        <p:spPr>
          <a:xfrm>
            <a:off x="457580" y="5326041"/>
            <a:ext cx="3648908" cy="1371621"/>
          </a:xfrm>
          <a:prstGeom prst="rect">
            <a:avLst/>
          </a:prstGeom>
        </p:spPr>
        <p:txBody>
          <a:bodyPr/>
          <a:lstStyle>
            <a:lvl1pPr marL="0" marR="0" indent="0" algn="l" defTabSz="932742" rtl="0" eaLnBrk="1" fontAlgn="auto" latinLnBrk="0" hangingPunct="1">
              <a:lnSpc>
                <a:spcPct val="90000"/>
              </a:lnSpc>
              <a:spcBef>
                <a:spcPct val="20000"/>
              </a:spcBef>
              <a:spcAft>
                <a:spcPts val="1200"/>
              </a:spcAft>
              <a:buClrTx/>
              <a:buSzPct val="90000"/>
              <a:buFont typeface="Arial" pitchFamily="34" charset="0"/>
              <a:buNone/>
              <a:tabLst/>
              <a:defRPr lang="en-US" sz="1400" kern="1200" spc="0" baseline="0" dirty="0" smtClean="0">
                <a:solidFill>
                  <a:srgbClr val="333333"/>
                </a:solidFill>
                <a:latin typeface="+mn-lt"/>
                <a:ea typeface="ＭＳ Ｐゴシック" charset="0"/>
                <a:cs typeface="Segoe UI Light" charset="0"/>
              </a:defRPr>
            </a:lvl1pPr>
          </a:lstStyle>
          <a:p>
            <a:pPr lvl="0"/>
            <a:r>
              <a:rPr lang="en-US" dirty="0" smtClean="0"/>
              <a:t>Pillar benefit 1</a:t>
            </a:r>
          </a:p>
          <a:p>
            <a:pPr lvl="0"/>
            <a:r>
              <a:rPr lang="en-US" dirty="0" smtClean="0"/>
              <a:t>Pillar benefit 2</a:t>
            </a:r>
          </a:p>
          <a:p>
            <a:pPr lvl="0"/>
            <a:r>
              <a:rPr lang="en-US" dirty="0" smtClean="0"/>
              <a:t>Pillar benefit 3</a:t>
            </a:r>
          </a:p>
          <a:p>
            <a:pPr lvl="0"/>
            <a:endParaRPr lang="en-US" dirty="0" smtClean="0"/>
          </a:p>
        </p:txBody>
      </p:sp>
      <p:sp>
        <p:nvSpPr>
          <p:cNvPr id="15" name="Text Placeholder 13"/>
          <p:cNvSpPr>
            <a:spLocks noGrp="1"/>
          </p:cNvSpPr>
          <p:nvPr>
            <p:ph type="body" sz="quarter" idx="14" hasCustomPrompt="1"/>
          </p:nvPr>
        </p:nvSpPr>
        <p:spPr>
          <a:xfrm>
            <a:off x="4391956" y="5336138"/>
            <a:ext cx="3655061" cy="1371621"/>
          </a:xfrm>
          <a:prstGeom prst="rect">
            <a:avLst/>
          </a:prstGeom>
        </p:spPr>
        <p:txBody>
          <a:bodyPr/>
          <a:lstStyle>
            <a:lvl1pPr marL="0" marR="0" indent="0" algn="l" defTabSz="932742" rtl="0" eaLnBrk="1" fontAlgn="auto" latinLnBrk="0" hangingPunct="1">
              <a:lnSpc>
                <a:spcPct val="90000"/>
              </a:lnSpc>
              <a:spcBef>
                <a:spcPct val="20000"/>
              </a:spcBef>
              <a:spcAft>
                <a:spcPts val="1200"/>
              </a:spcAft>
              <a:buClrTx/>
              <a:buSzPct val="90000"/>
              <a:buFont typeface="Arial" pitchFamily="34" charset="0"/>
              <a:buNone/>
              <a:tabLst/>
              <a:defRPr lang="en-US" sz="1400" kern="1200" spc="0" baseline="0" dirty="0" smtClean="0">
                <a:solidFill>
                  <a:srgbClr val="333333"/>
                </a:solidFill>
                <a:latin typeface="+mn-lt"/>
                <a:ea typeface="ＭＳ Ｐゴシック" charset="0"/>
                <a:cs typeface="Segoe UI Light" charset="0"/>
              </a:defRPr>
            </a:lvl1pPr>
          </a:lstStyle>
          <a:p>
            <a:pPr lvl="0"/>
            <a:r>
              <a:rPr lang="en-US" dirty="0" smtClean="0"/>
              <a:t>Pillar benefit 1</a:t>
            </a:r>
          </a:p>
          <a:p>
            <a:pPr lvl="0"/>
            <a:r>
              <a:rPr lang="en-US" dirty="0" smtClean="0"/>
              <a:t>Pillar benefit 2</a:t>
            </a:r>
          </a:p>
          <a:p>
            <a:pPr lvl="0"/>
            <a:r>
              <a:rPr lang="en-US" dirty="0" smtClean="0"/>
              <a:t>Pillar benefit 3</a:t>
            </a:r>
          </a:p>
          <a:p>
            <a:pPr lvl="0"/>
            <a:endParaRPr lang="en-US" dirty="0" smtClean="0"/>
          </a:p>
        </p:txBody>
      </p:sp>
      <p:sp>
        <p:nvSpPr>
          <p:cNvPr id="16" name="Text Placeholder 13"/>
          <p:cNvSpPr>
            <a:spLocks noGrp="1"/>
          </p:cNvSpPr>
          <p:nvPr>
            <p:ph type="body" sz="quarter" idx="15" hasCustomPrompt="1"/>
          </p:nvPr>
        </p:nvSpPr>
        <p:spPr>
          <a:xfrm>
            <a:off x="8323833" y="5336138"/>
            <a:ext cx="3655061" cy="1371621"/>
          </a:xfrm>
          <a:prstGeom prst="rect">
            <a:avLst/>
          </a:prstGeom>
        </p:spPr>
        <p:txBody>
          <a:bodyPr/>
          <a:lstStyle>
            <a:lvl1pPr marL="0" marR="0" indent="0" algn="l" defTabSz="932742" rtl="0" eaLnBrk="1" fontAlgn="auto" latinLnBrk="0" hangingPunct="1">
              <a:lnSpc>
                <a:spcPct val="90000"/>
              </a:lnSpc>
              <a:spcBef>
                <a:spcPct val="20000"/>
              </a:spcBef>
              <a:spcAft>
                <a:spcPts val="1200"/>
              </a:spcAft>
              <a:buClrTx/>
              <a:buSzPct val="90000"/>
              <a:buFont typeface="Arial" pitchFamily="34" charset="0"/>
              <a:buNone/>
              <a:tabLst/>
              <a:defRPr lang="en-US" sz="1400" kern="1200" spc="0" baseline="0" dirty="0" smtClean="0">
                <a:solidFill>
                  <a:srgbClr val="333333"/>
                </a:solidFill>
                <a:latin typeface="+mn-lt"/>
                <a:ea typeface="ＭＳ Ｐゴシック" charset="0"/>
                <a:cs typeface="Segoe UI Light" charset="0"/>
              </a:defRPr>
            </a:lvl1pPr>
          </a:lstStyle>
          <a:p>
            <a:pPr lvl="0"/>
            <a:r>
              <a:rPr lang="en-US" dirty="0" smtClean="0"/>
              <a:t>Pillar benefit 1</a:t>
            </a:r>
          </a:p>
          <a:p>
            <a:pPr lvl="0"/>
            <a:r>
              <a:rPr lang="en-US" dirty="0" smtClean="0"/>
              <a:t>Pillar benefit 2</a:t>
            </a:r>
          </a:p>
          <a:p>
            <a:pPr lvl="0"/>
            <a:r>
              <a:rPr lang="en-US" dirty="0" smtClean="0"/>
              <a:t>Pillar benefit 3</a:t>
            </a:r>
          </a:p>
          <a:p>
            <a:pPr lvl="0"/>
            <a:endParaRPr lang="en-US" dirty="0" smtClean="0"/>
          </a:p>
        </p:txBody>
      </p:sp>
    </p:spTree>
    <p:extLst>
      <p:ext uri="{BB962C8B-B14F-4D97-AF65-F5344CB8AC3E}">
        <p14:creationId xmlns:p14="http://schemas.microsoft.com/office/powerpoint/2010/main" val="349944686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llar Drill Dow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1471" y="-2300843"/>
            <a:ext cx="12535550" cy="9295368"/>
          </a:xfrm>
          <a:prstGeom prst="rect">
            <a:avLst/>
          </a:prstGeom>
        </p:spPr>
      </p:pic>
      <p:sp>
        <p:nvSpPr>
          <p:cNvPr id="9" name="Rectangle 5"/>
          <p:cNvSpPr>
            <a:spLocks/>
          </p:cNvSpPr>
          <p:nvPr userDrawn="1"/>
        </p:nvSpPr>
        <p:spPr bwMode="auto">
          <a:xfrm>
            <a:off x="414446" y="2775627"/>
            <a:ext cx="3440734" cy="3829536"/>
          </a:xfrm>
          <a:prstGeom prst="rect">
            <a:avLst/>
          </a:prstGeom>
          <a:solidFill>
            <a:srgbClr val="FFC000">
              <a:alpha val="89803"/>
            </a:srgbClr>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0" name="Rectangle 6"/>
          <p:cNvSpPr>
            <a:spLocks/>
          </p:cNvSpPr>
          <p:nvPr userDrawn="1"/>
        </p:nvSpPr>
        <p:spPr bwMode="auto">
          <a:xfrm>
            <a:off x="3855179" y="2775211"/>
            <a:ext cx="3418269" cy="3829952"/>
          </a:xfrm>
          <a:prstGeom prst="rect">
            <a:avLst/>
          </a:prstGeom>
          <a:solidFill>
            <a:srgbClr val="FFA33D">
              <a:alpha val="89999"/>
            </a:srgbClr>
          </a:solidFill>
          <a:ln>
            <a:noFill/>
          </a:ln>
          <a:extLst>
            <a:ext uri="{91240B29-F687-4f45-9708-019B960494DF}">
              <a14:hiddenLine xmlns:a14="http://schemas.microsoft.com/office/drawing/2010/main" xmlns="" w="9525" cap="flat">
                <a:solidFill>
                  <a:srgbClr val="000000">
                    <a:alpha val="89999"/>
                  </a:srgbClr>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1" name="Rectangle 7"/>
          <p:cNvSpPr>
            <a:spLocks/>
          </p:cNvSpPr>
          <p:nvPr userDrawn="1"/>
        </p:nvSpPr>
        <p:spPr bwMode="auto">
          <a:xfrm>
            <a:off x="7273448" y="2775212"/>
            <a:ext cx="3425301" cy="3829952"/>
          </a:xfrm>
          <a:prstGeom prst="rect">
            <a:avLst/>
          </a:prstGeom>
          <a:solidFill>
            <a:srgbClr val="FF8E11">
              <a:alpha val="79924"/>
            </a:srgbClr>
          </a:solidFill>
          <a:ln>
            <a:noFill/>
          </a:ln>
          <a:extLst>
            <a:ext uri="{91240B29-F687-4f45-9708-019B960494DF}">
              <a14:hiddenLine xmlns:a14="http://schemas.microsoft.com/office/drawing/2010/main" xmlns="" w="9525" cap="flat">
                <a:solidFill>
                  <a:srgbClr val="000000">
                    <a:alpha val="89000"/>
                  </a:srgbClr>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3" name="Text Placeholder 12"/>
          <p:cNvSpPr>
            <a:spLocks noGrp="1"/>
          </p:cNvSpPr>
          <p:nvPr>
            <p:ph type="body" sz="quarter" idx="10" hasCustomPrompt="1"/>
          </p:nvPr>
        </p:nvSpPr>
        <p:spPr>
          <a:xfrm>
            <a:off x="549275" y="2947988"/>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Challenge</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[Challenge Description]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0"/>
            <a:r>
              <a:rPr lang="en-US" dirty="0" smtClean="0"/>
              <a:t>The Goal</a:t>
            </a:r>
          </a:p>
          <a:p>
            <a:pPr lvl="1"/>
            <a:r>
              <a:rPr lang="en-US" dirty="0" smtClean="0"/>
              <a:t>[Describe the goal here.]</a:t>
            </a:r>
          </a:p>
        </p:txBody>
      </p:sp>
      <p:sp>
        <p:nvSpPr>
          <p:cNvPr id="14" name="Text Placeholder 12"/>
          <p:cNvSpPr>
            <a:spLocks noGrp="1"/>
          </p:cNvSpPr>
          <p:nvPr>
            <p:ph type="body" sz="quarter" idx="11" hasCustomPrompt="1"/>
          </p:nvPr>
        </p:nvSpPr>
        <p:spPr>
          <a:xfrm>
            <a:off x="4018172" y="2967804"/>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Solution</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[Solution Description]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0"/>
            <a:r>
              <a:rPr lang="en-US" dirty="0" smtClean="0"/>
              <a:t>The Goal</a:t>
            </a:r>
          </a:p>
          <a:p>
            <a:pPr lvl="1"/>
            <a:r>
              <a:rPr lang="en-US" dirty="0" smtClean="0"/>
              <a:t>[Describe the goal here.]</a:t>
            </a:r>
          </a:p>
        </p:txBody>
      </p:sp>
      <p:sp>
        <p:nvSpPr>
          <p:cNvPr id="15" name="Text Placeholder 12"/>
          <p:cNvSpPr>
            <a:spLocks noGrp="1"/>
          </p:cNvSpPr>
          <p:nvPr>
            <p:ph type="body" sz="quarter" idx="12" hasCustomPrompt="1"/>
          </p:nvPr>
        </p:nvSpPr>
        <p:spPr>
          <a:xfrm>
            <a:off x="7427432" y="2967803"/>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lnSpc>
                <a:spcPct val="150000"/>
              </a:lnSpc>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Benefits</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[Benefit 1]</a:t>
            </a:r>
          </a:p>
          <a:p>
            <a:pPr lvl="1"/>
            <a:r>
              <a:rPr lang="en-US" dirty="0" smtClean="0"/>
              <a:t>[Benefit 2]</a:t>
            </a:r>
          </a:p>
          <a:p>
            <a:pPr lvl="1"/>
            <a:r>
              <a:rPr lang="en-US" dirty="0" smtClean="0"/>
              <a:t>[Benefit 3]</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3" name="Title 2"/>
          <p:cNvSpPr>
            <a:spLocks noGrp="1"/>
          </p:cNvSpPr>
          <p:nvPr>
            <p:ph type="title" hasCustomPrompt="1"/>
          </p:nvPr>
        </p:nvSpPr>
        <p:spPr>
          <a:xfrm>
            <a:off x="274638" y="293688"/>
            <a:ext cx="11306175" cy="1430337"/>
          </a:xfrm>
          <a:prstGeom prst="rect">
            <a:avLst/>
          </a:prstGeom>
        </p:spPr>
        <p:txBody>
          <a:bodyPr/>
          <a:lstStyle>
            <a:lvl1pPr>
              <a:defRPr>
                <a:solidFill>
                  <a:schemeClr val="bg1"/>
                </a:solidFill>
              </a:defRPr>
            </a:lvl1pPr>
          </a:lstStyle>
          <a:p>
            <a:r>
              <a:rPr lang="en-US" dirty="0" smtClean="0"/>
              <a:t>[Pillar Drill Down]</a:t>
            </a:r>
            <a:endParaRPr lang="en-IN" dirty="0"/>
          </a:p>
        </p:txBody>
      </p:sp>
    </p:spTree>
    <p:extLst>
      <p:ext uri="{BB962C8B-B14F-4D97-AF65-F5344CB8AC3E}">
        <p14:creationId xmlns:p14="http://schemas.microsoft.com/office/powerpoint/2010/main" val="395270854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llar Drill Down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1968581"/>
            <a:ext cx="12436474" cy="9221901"/>
          </a:xfrm>
          <a:prstGeom prst="rect">
            <a:avLst/>
          </a:prstGeom>
        </p:spPr>
      </p:pic>
      <p:sp>
        <p:nvSpPr>
          <p:cNvPr id="9" name="Rectangle 5"/>
          <p:cNvSpPr>
            <a:spLocks/>
          </p:cNvSpPr>
          <p:nvPr userDrawn="1"/>
        </p:nvSpPr>
        <p:spPr bwMode="auto">
          <a:xfrm>
            <a:off x="414446" y="2775627"/>
            <a:ext cx="3440734" cy="3829536"/>
          </a:xfrm>
          <a:prstGeom prst="rect">
            <a:avLst/>
          </a:prstGeom>
          <a:solidFill>
            <a:schemeClr val="accent3">
              <a:alpha val="89803"/>
            </a:schemeClr>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0" name="Rectangle 6"/>
          <p:cNvSpPr>
            <a:spLocks/>
          </p:cNvSpPr>
          <p:nvPr userDrawn="1"/>
        </p:nvSpPr>
        <p:spPr bwMode="auto">
          <a:xfrm>
            <a:off x="3855179" y="2775211"/>
            <a:ext cx="3418269" cy="3829952"/>
          </a:xfrm>
          <a:prstGeom prst="rect">
            <a:avLst/>
          </a:prstGeom>
          <a:solidFill>
            <a:srgbClr val="92D050">
              <a:alpha val="89999"/>
            </a:srgbClr>
          </a:solidFill>
          <a:ln>
            <a:noFill/>
          </a:ln>
          <a:extLst>
            <a:ext uri="{91240B29-F687-4f45-9708-019B960494DF}">
              <a14:hiddenLine xmlns:a14="http://schemas.microsoft.com/office/drawing/2010/main" xmlns="" w="9525" cap="flat">
                <a:solidFill>
                  <a:srgbClr val="000000">
                    <a:alpha val="89999"/>
                  </a:srgbClr>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1" name="Rectangle 7"/>
          <p:cNvSpPr>
            <a:spLocks/>
          </p:cNvSpPr>
          <p:nvPr userDrawn="1"/>
        </p:nvSpPr>
        <p:spPr bwMode="auto">
          <a:xfrm>
            <a:off x="7273448" y="2775211"/>
            <a:ext cx="3425301" cy="3830977"/>
          </a:xfrm>
          <a:prstGeom prst="rect">
            <a:avLst/>
          </a:prstGeom>
          <a:solidFill>
            <a:srgbClr val="00B050">
              <a:alpha val="79924"/>
            </a:srgbClr>
          </a:solidFill>
          <a:ln>
            <a:noFill/>
          </a:ln>
          <a:extLst>
            <a:ext uri="{91240B29-F687-4f45-9708-019B960494DF}">
              <a14:hiddenLine xmlns:a14="http://schemas.microsoft.com/office/drawing/2010/main" xmlns="" w="9525" cap="flat">
                <a:solidFill>
                  <a:srgbClr val="000000">
                    <a:alpha val="89000"/>
                  </a:srgbClr>
                </a:solidFill>
                <a:round/>
                <a:headEnd type="none" w="med" len="med"/>
                <a:tailEnd type="none" w="med" len="med"/>
              </a14:hiddenLine>
            </a:ext>
          </a:extLst>
        </p:spPr>
        <p:txBody>
          <a:bodyPr lIns="0" tIns="0" rIns="0" bIns="0"/>
          <a:lstStyle/>
          <a:p>
            <a:pPr algn="ctr">
              <a:lnSpc>
                <a:spcPct val="130000"/>
              </a:lnSpc>
              <a:spcBef>
                <a:spcPts val="600"/>
              </a:spcBef>
            </a:pPr>
            <a:endParaRPr lang="en-US" sz="1200" dirty="0">
              <a:solidFill>
                <a:srgbClr val="FFFFFF"/>
              </a:solidFill>
              <a:latin typeface="Segoe UI Semibold" charset="0"/>
              <a:ea typeface="ＭＳ Ｐゴシック" charset="0"/>
              <a:cs typeface="Segoe UI Semibold" charset="0"/>
              <a:sym typeface="Segoe UI Semibold" charset="0"/>
            </a:endParaRPr>
          </a:p>
        </p:txBody>
      </p:sp>
      <p:sp>
        <p:nvSpPr>
          <p:cNvPr id="13" name="Text Placeholder 12"/>
          <p:cNvSpPr>
            <a:spLocks noGrp="1"/>
          </p:cNvSpPr>
          <p:nvPr>
            <p:ph type="body" sz="quarter" idx="10" hasCustomPrompt="1"/>
          </p:nvPr>
        </p:nvSpPr>
        <p:spPr>
          <a:xfrm>
            <a:off x="549275" y="2947988"/>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Challenge</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[Challenge Description]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0"/>
            <a:r>
              <a:rPr lang="en-US" dirty="0" smtClean="0"/>
              <a:t>The Goal</a:t>
            </a:r>
          </a:p>
          <a:p>
            <a:pPr lvl="1"/>
            <a:r>
              <a:rPr lang="en-US" dirty="0" smtClean="0"/>
              <a:t>[Describe the goal here.]</a:t>
            </a:r>
          </a:p>
        </p:txBody>
      </p:sp>
      <p:sp>
        <p:nvSpPr>
          <p:cNvPr id="14" name="Text Placeholder 12"/>
          <p:cNvSpPr>
            <a:spLocks noGrp="1"/>
          </p:cNvSpPr>
          <p:nvPr>
            <p:ph type="body" sz="quarter" idx="11" hasCustomPrompt="1"/>
          </p:nvPr>
        </p:nvSpPr>
        <p:spPr>
          <a:xfrm>
            <a:off x="4018172" y="2967804"/>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Solution</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[Solution Description]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0"/>
            <a:r>
              <a:rPr lang="en-US" dirty="0" smtClean="0"/>
              <a:t>The Goal</a:t>
            </a:r>
          </a:p>
          <a:p>
            <a:pPr lvl="1"/>
            <a:r>
              <a:rPr lang="en-US" dirty="0" smtClean="0"/>
              <a:t>[Describe the goal here.]</a:t>
            </a:r>
          </a:p>
        </p:txBody>
      </p:sp>
      <p:sp>
        <p:nvSpPr>
          <p:cNvPr id="15" name="Text Placeholder 12"/>
          <p:cNvSpPr>
            <a:spLocks noGrp="1"/>
          </p:cNvSpPr>
          <p:nvPr>
            <p:ph type="body" sz="quarter" idx="12" hasCustomPrompt="1"/>
          </p:nvPr>
        </p:nvSpPr>
        <p:spPr>
          <a:xfrm>
            <a:off x="7427432" y="2967803"/>
            <a:ext cx="3108325" cy="3475037"/>
          </a:xfrm>
          <a:prstGeom prst="rect">
            <a:avLst/>
          </a:prstGeom>
        </p:spPr>
        <p:txBody>
          <a:bodyPr/>
          <a:lstStyle>
            <a:lvl1pPr marL="0" indent="0" algn="l">
              <a:buNone/>
              <a:defRPr lang="en-US" sz="2400" kern="1200" spc="0" baseline="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charset="0"/>
              </a:defRPr>
            </a:lvl1pPr>
            <a:lvl2pPr marL="0" indent="0" algn="l">
              <a:lnSpc>
                <a:spcPct val="150000"/>
              </a:lnSpc>
              <a:buNone/>
              <a:defRPr lang="en-US" sz="1600" kern="1200" dirty="0" smtClean="0">
                <a:solidFill>
                  <a:srgbClr val="FFFFFF"/>
                </a:solidFill>
                <a:latin typeface="Segoe UI Semibold" charset="0"/>
                <a:ea typeface="ＭＳ Ｐゴシック" charset="0"/>
                <a:cs typeface="Segoe UI Semibold" charset="0"/>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z="2400" dirty="0" smtClean="0">
                <a:solidFill>
                  <a:srgbClr val="FFFFFF"/>
                </a:solidFill>
                <a:effectLst>
                  <a:outerShdw blurRad="38100" dist="38100" dir="2700000" algn="tl">
                    <a:srgbClr val="000000">
                      <a:alpha val="20000"/>
                    </a:srgbClr>
                  </a:outerShdw>
                </a:effectLst>
                <a:latin typeface="Segoe UI Light" charset="0"/>
                <a:ea typeface="ＭＳ Ｐゴシック" charset="0"/>
                <a:cs typeface="Segoe UI Light" charset="0"/>
                <a:sym typeface="Segoe UI Light" charset="0"/>
              </a:rPr>
              <a:t>The Benefits</a:t>
            </a:r>
            <a:endParaRPr lang="en-US" sz="2400" dirty="0" smtClean="0">
              <a:solidFill>
                <a:srgbClr val="FFFFFF"/>
              </a:solidFill>
              <a:effectLst>
                <a:outerShdw blurRad="38100" dist="38100" dir="2700000" algn="tl">
                  <a:srgbClr val="000000">
                    <a:alpha val="20000"/>
                  </a:srgbClr>
                </a:outerShdw>
              </a:effectLst>
              <a:latin typeface="Segoe UI" charset="0"/>
              <a:ea typeface="ＭＳ Ｐゴシック" charset="0"/>
              <a:cs typeface="Segoe UI" charset="0"/>
              <a:sym typeface="Segoe UI" charset="0"/>
            </a:endParaRPr>
          </a:p>
          <a:p>
            <a:pPr lvl="1"/>
            <a:r>
              <a:rPr lang="en-US" dirty="0" smtClean="0"/>
              <a:t>[Benefit 1]</a:t>
            </a:r>
          </a:p>
          <a:p>
            <a:pPr lvl="1"/>
            <a:r>
              <a:rPr lang="en-US" dirty="0" smtClean="0"/>
              <a:t>[Benefit 2]</a:t>
            </a:r>
          </a:p>
          <a:p>
            <a:pPr lvl="1"/>
            <a:r>
              <a:rPr lang="en-US" dirty="0" smtClean="0"/>
              <a:t>[Benefit 3]</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3" name="Title 2"/>
          <p:cNvSpPr>
            <a:spLocks noGrp="1"/>
          </p:cNvSpPr>
          <p:nvPr>
            <p:ph type="title" hasCustomPrompt="1"/>
          </p:nvPr>
        </p:nvSpPr>
        <p:spPr>
          <a:xfrm>
            <a:off x="274638" y="293688"/>
            <a:ext cx="10725150" cy="1350962"/>
          </a:xfrm>
          <a:prstGeom prst="rect">
            <a:avLst/>
          </a:prstGeom>
        </p:spPr>
        <p:txBody>
          <a:bodyPr/>
          <a:lstStyle>
            <a:lvl1pPr>
              <a:defRPr>
                <a:solidFill>
                  <a:schemeClr val="bg1"/>
                </a:solidFill>
              </a:defRPr>
            </a:lvl1pPr>
          </a:lstStyle>
          <a:p>
            <a:r>
              <a:rPr lang="en-US" dirty="0" smtClean="0"/>
              <a:t>[Pillar Drill Down]</a:t>
            </a:r>
            <a:endParaRPr lang="en-IN" dirty="0"/>
          </a:p>
        </p:txBody>
      </p:sp>
    </p:spTree>
    <p:extLst>
      <p:ext uri="{BB962C8B-B14F-4D97-AF65-F5344CB8AC3E}">
        <p14:creationId xmlns:p14="http://schemas.microsoft.com/office/powerpoint/2010/main" val="195739633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70" r:id="rId1"/>
    <p:sldLayoutId id="2147484102"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086" r:id="rId11"/>
    <p:sldLayoutId id="2147484190" r:id="rId12"/>
    <p:sldLayoutId id="2147484199" r:id="rId13"/>
    <p:sldLayoutId id="2147484200" r:id="rId14"/>
    <p:sldLayoutId id="2147484205" r:id="rId15"/>
    <p:sldLayoutId id="2147484201" r:id="rId16"/>
    <p:sldLayoutId id="2147484202" r:id="rId17"/>
    <p:sldLayoutId id="2147484204" r:id="rId18"/>
  </p:sldLayoutIdLst>
  <p:transition>
    <p:fade/>
  </p:transition>
  <p:timing>
    <p:tnLst>
      <p:par>
        <p:cTn id="1" dur="indefinite" restart="never" nodeType="tmRoot"/>
      </p:par>
    </p:tnLst>
  </p:timing>
  <p:hf hdr="0" ft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2" userDrawn="1">
          <p15:clr>
            <a:srgbClr val="F26B43"/>
          </p15:clr>
        </p15:guide>
        <p15:guide id="2" pos="173" userDrawn="1">
          <p15:clr>
            <a:srgbClr val="F26B43"/>
          </p15:clr>
        </p15:guide>
        <p15:guide id="3" pos="7661" userDrawn="1">
          <p15:clr>
            <a:srgbClr val="F26B43"/>
          </p15:clr>
        </p15:guide>
        <p15:guide id="4" orient="horz" pos="4219" userDrawn="1">
          <p15:clr>
            <a:srgbClr val="F26B43"/>
          </p15:clr>
        </p15:guide>
        <p15:guide id="5" orient="horz" pos="185"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3.xml"/><Relationship Id="rId9"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006292528"/>
              </p:ex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7309"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620" y="1620"/>
                        <a:ext cx="1619" cy="1619"/>
                      </a:xfrm>
                      <a:prstGeom prst="rect">
                        <a:avLst/>
                      </a:prstGeom>
                    </p:spPr>
                  </p:pic>
                </p:oleObj>
              </mc:Fallback>
            </mc:AlternateContent>
          </a:graphicData>
        </a:graphic>
      </p:graphicFrame>
      <p:sp>
        <p:nvSpPr>
          <p:cNvPr id="3" name="Title 2"/>
          <p:cNvSpPr>
            <a:spLocks noGrp="1"/>
          </p:cNvSpPr>
          <p:nvPr>
            <p:ph type="title"/>
            <p:custDataLst>
              <p:tags r:id="rId3"/>
            </p:custDataLst>
          </p:nvPr>
        </p:nvSpPr>
        <p:spPr/>
        <p:txBody>
          <a:bodyPr/>
          <a:lstStyle/>
          <a:p>
            <a:r>
              <a:rPr lang="en-US" dirty="0" smtClean="0"/>
              <a:t>[Scenario Title]</a:t>
            </a:r>
            <a:endParaRPr lang="en-US" dirty="0"/>
          </a:p>
        </p:txBody>
      </p:sp>
      <p:sp>
        <p:nvSpPr>
          <p:cNvPr id="2" name="Subtitle 1"/>
          <p:cNvSpPr>
            <a:spLocks noGrp="1"/>
          </p:cNvSpPr>
          <p:nvPr>
            <p:ph type="body" sz="quarter" idx="14"/>
            <p:custDataLst>
              <p:tags r:id="rId4"/>
            </p:custDataLst>
          </p:nvPr>
        </p:nvSpPr>
        <p:spPr>
          <a:xfrm>
            <a:off x="273050" y="3957638"/>
            <a:ext cx="6389007" cy="1825625"/>
          </a:xfrm>
        </p:spPr>
        <p:txBody>
          <a:bodyPr/>
          <a:lstStyle/>
          <a:p>
            <a:r>
              <a:rPr lang="en-US" dirty="0" smtClean="0"/>
              <a:t>[Your Name Here]</a:t>
            </a:r>
          </a:p>
          <a:p>
            <a:r>
              <a:rPr lang="en-US" dirty="0" smtClean="0"/>
              <a:t>[Title]</a:t>
            </a:r>
          </a:p>
          <a:p>
            <a:r>
              <a:rPr lang="en-US" dirty="0" smtClean="0"/>
              <a:t>Microsoft Corporation</a:t>
            </a:r>
            <a:endParaRPr lang="en-US" dirty="0"/>
          </a:p>
        </p:txBody>
      </p:sp>
      <p:pic>
        <p:nvPicPr>
          <p:cNvPr id="5" name="Picture 4"/>
          <p:cNvPicPr>
            <a:picLocks noChangeAspect="1"/>
          </p:cNvPicPr>
          <p:nvPr/>
        </p:nvPicPr>
        <p:blipFill>
          <a:blip r:embed="rId9"/>
          <a:stretch>
            <a:fillRect/>
          </a:stretch>
        </p:blipFill>
        <p:spPr>
          <a:xfrm>
            <a:off x="7677520" y="2123926"/>
            <a:ext cx="3658621" cy="3659338"/>
          </a:xfrm>
          <a:prstGeom prst="rect">
            <a:avLst/>
          </a:prstGeom>
        </p:spPr>
      </p:pic>
    </p:spTree>
    <p:extLst>
      <p:ext uri="{BB962C8B-B14F-4D97-AF65-F5344CB8AC3E}">
        <p14:creationId xmlns:p14="http://schemas.microsoft.com/office/powerpoint/2010/main" val="1465613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484186"/>
            <a:ext cx="12583893" cy="9331215"/>
          </a:xfrm>
          <a:prstGeom prst="rect">
            <a:avLst/>
          </a:prstGeom>
        </p:spPr>
      </p:pic>
      <p:sp>
        <p:nvSpPr>
          <p:cNvPr id="4" name="Title 3"/>
          <p:cNvSpPr>
            <a:spLocks noGrp="1"/>
          </p:cNvSpPr>
          <p:nvPr>
            <p:ph type="ctrTitle"/>
          </p:nvPr>
        </p:nvSpPr>
        <p:spPr/>
        <p:txBody>
          <a:bodyPr/>
          <a:lstStyle/>
          <a:p>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latin typeface="+mn-lt"/>
              </a:rPr>
              <a:t/>
            </a:r>
            <a:br>
              <a:rPr lang="en-US" sz="2000" dirty="0" smtClean="0">
                <a:latin typeface="+mn-lt"/>
              </a:rPr>
            </a:br>
            <a:r>
              <a:rPr lang="en-US" sz="2000" dirty="0" smtClean="0">
                <a:latin typeface="+mn-lt"/>
              </a:rPr>
              <a:t>VMob </a:t>
            </a:r>
            <a:r>
              <a:rPr lang="en-US" sz="2000" dirty="0">
                <a:latin typeface="+mn-lt"/>
              </a:rPr>
              <a:t>powers Heart of the City’s “Where Next” app, giving visitors and residents of Auckland CBD personalized recommendations on where to go based on time of day, weather, social profile data and personal preference.</a:t>
            </a:r>
            <a:br>
              <a:rPr lang="en-US" sz="2000" dirty="0">
                <a:latin typeface="+mn-lt"/>
              </a:rPr>
            </a:br>
            <a:r>
              <a:rPr lang="en-US" dirty="0"/>
              <a:t/>
            </a:r>
            <a:br>
              <a:rPr lang="en-US" dirty="0"/>
            </a:br>
            <a:endParaRPr lang="en-US" dirty="0"/>
          </a:p>
        </p:txBody>
      </p:sp>
      <p:sp>
        <p:nvSpPr>
          <p:cNvPr id="10" name="Title 1"/>
          <p:cNvSpPr txBox="1">
            <a:spLocks/>
          </p:cNvSpPr>
          <p:nvPr/>
        </p:nvSpPr>
        <p:spPr bwMode="ltGray">
          <a:xfrm>
            <a:off x="274638" y="187960"/>
            <a:ext cx="11887200" cy="658903"/>
          </a:xfrm>
          <a:prstGeom prst="rect">
            <a:avLst/>
          </a:prstGeom>
          <a:noFill/>
          <a:ln>
            <a:noFill/>
          </a:ln>
          <a:extLst/>
        </p:spPr>
        <p:txBody>
          <a:bodyPr vert="horz" wrap="square" lIns="91440" tIns="886140" rIns="1188720" bIns="886140" numCol="1" anchor="ctr" anchorCtr="0" compatLnSpc="1">
            <a:prstTxWarp prst="textNoShape">
              <a:avLst/>
            </a:prstTxWarp>
            <a:noAutofit/>
          </a:bodyPr>
          <a:lstStyle>
            <a:defPPr>
              <a:defRPr lang="en-US"/>
            </a:defPPr>
            <a:lvl1pPr>
              <a:lnSpc>
                <a:spcPct val="90000"/>
              </a:lnSpc>
              <a:spcBef>
                <a:spcPct val="0"/>
              </a:spcBef>
              <a:buNone/>
              <a:defRPr sz="3200" b="0" cap="none" spc="-204" baseline="0">
                <a:ln w="3175">
                  <a:noFill/>
                </a:ln>
                <a:effectLst/>
                <a:latin typeface="+mj-lt"/>
                <a:cs typeface="Arial" charset="0"/>
              </a:defRPr>
            </a:lvl1pPr>
          </a:lstStyle>
          <a:p>
            <a:r>
              <a:rPr lang="en-US" dirty="0"/>
              <a:t>Case Study</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0441" y="1397680"/>
            <a:ext cx="2577799" cy="1933349"/>
          </a:xfrm>
          <a:prstGeom prst="rect">
            <a:avLst/>
          </a:prstGeom>
        </p:spPr>
      </p:pic>
    </p:spTree>
    <p:extLst>
      <p:ext uri="{BB962C8B-B14F-4D97-AF65-F5344CB8AC3E}">
        <p14:creationId xmlns:p14="http://schemas.microsoft.com/office/powerpoint/2010/main" val="3559630215"/>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436475" cy="9221902"/>
          </a:xfrm>
          <a:prstGeom prst="rect">
            <a:avLst/>
          </a:prstGeom>
        </p:spPr>
      </p:pic>
      <p:sp>
        <p:nvSpPr>
          <p:cNvPr id="8" name="Title 7"/>
          <p:cNvSpPr>
            <a:spLocks noGrp="1"/>
          </p:cNvSpPr>
          <p:nvPr>
            <p:ph type="ctrTitle"/>
          </p:nvPr>
        </p:nvSpPr>
        <p:spPr/>
        <p:txBody>
          <a:bodyPr/>
          <a:lstStyle/>
          <a:p>
            <a:r>
              <a:rPr lang="en-US" sz="2000" spc="0" dirty="0" smtClean="0"/>
              <a:t/>
            </a:r>
            <a:br>
              <a:rPr lang="en-US" sz="2000" spc="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latin typeface="+mn-lt"/>
              </a:rPr>
              <a:t>7-Eleven in Australia are using  VMob to deliver personalized content to customers of their 600+ convenience store and fuel locations around the country.</a:t>
            </a:r>
            <a:br>
              <a:rPr lang="en-US" sz="2000" dirty="0">
                <a:latin typeface="+mn-lt"/>
              </a:rPr>
            </a:br>
            <a:endParaRPr lang="en-US" sz="2000" spc="0" dirty="0">
              <a:latin typeface="+mn-lt"/>
            </a:endParaRPr>
          </a:p>
        </p:txBody>
      </p:sp>
      <p:sp>
        <p:nvSpPr>
          <p:cNvPr id="9" name="Title 1"/>
          <p:cNvSpPr txBox="1">
            <a:spLocks/>
          </p:cNvSpPr>
          <p:nvPr/>
        </p:nvSpPr>
        <p:spPr bwMode="ltGray">
          <a:xfrm>
            <a:off x="274638" y="187960"/>
            <a:ext cx="11887200" cy="658903"/>
          </a:xfrm>
          <a:prstGeom prst="rect">
            <a:avLst/>
          </a:prstGeom>
          <a:noFill/>
          <a:ln>
            <a:noFill/>
          </a:ln>
          <a:extLst/>
        </p:spPr>
        <p:txBody>
          <a:bodyPr vert="horz" wrap="square" lIns="91440" tIns="886140" rIns="1188720" bIns="886140" numCol="1" anchor="ctr" anchorCtr="0" compatLnSpc="1">
            <a:prstTxWarp prst="textNoShape">
              <a:avLst/>
            </a:prstTxWarp>
            <a:noAutofit/>
          </a:bodyPr>
          <a:lstStyle>
            <a:defPPr>
              <a:defRPr lang="en-US"/>
            </a:defPPr>
            <a:lvl1pPr>
              <a:lnSpc>
                <a:spcPct val="90000"/>
              </a:lnSpc>
              <a:spcBef>
                <a:spcPct val="0"/>
              </a:spcBef>
              <a:buNone/>
              <a:defRPr sz="3200" b="0" cap="none" spc="-204" baseline="0">
                <a:ln w="3175">
                  <a:noFill/>
                </a:ln>
                <a:effectLst/>
                <a:latin typeface="+mj-lt"/>
                <a:cs typeface="Arial" charset="0"/>
              </a:defRPr>
            </a:lvl1pPr>
          </a:lstStyle>
          <a:p>
            <a:r>
              <a:rPr lang="en-US" dirty="0"/>
              <a:t>Case Study</a:t>
            </a:r>
          </a:p>
        </p:txBody>
      </p:sp>
      <p:pic>
        <p:nvPicPr>
          <p:cNvPr id="7" name="Picture 6" descr="7-eleven-logo-200px-tran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6396" y="1548656"/>
            <a:ext cx="1869579" cy="1804144"/>
          </a:xfrm>
          <a:prstGeom prst="rect">
            <a:avLst/>
          </a:prstGeom>
        </p:spPr>
      </p:pic>
    </p:spTree>
    <p:extLst>
      <p:ext uri="{BB962C8B-B14F-4D97-AF65-F5344CB8AC3E}">
        <p14:creationId xmlns:p14="http://schemas.microsoft.com/office/powerpoint/2010/main" val="241930979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909297171"/>
              </p:ext>
            </p:extLst>
          </p:nvPr>
        </p:nvGraphicFramePr>
        <p:xfrm>
          <a:off x="-16042" y="-1198802"/>
          <a:ext cx="12646325" cy="9370341"/>
        </p:xfrm>
        <a:graphic>
          <a:graphicData uri="http://schemas.openxmlformats.org/presentationml/2006/ole">
            <mc:AlternateContent xmlns:mc="http://schemas.openxmlformats.org/markup-compatibility/2006">
              <mc:Choice xmlns:v="urn:schemas-microsoft-com:vml" Requires="v">
                <p:oleObj spid="_x0000_s9234" name="Image" r:id="rId4" imgW="9716040" imgH="7198560" progId="Photoshop.Image.15">
                  <p:embed/>
                </p:oleObj>
              </mc:Choice>
              <mc:Fallback>
                <p:oleObj name="Image" r:id="rId4" imgW="9716040" imgH="7198560" progId="Photoshop.Image.15">
                  <p:embed/>
                  <p:pic>
                    <p:nvPicPr>
                      <p:cNvPr id="0" name=""/>
                      <p:cNvPicPr/>
                      <p:nvPr/>
                    </p:nvPicPr>
                    <p:blipFill>
                      <a:blip r:embed="rId5"/>
                      <a:stretch>
                        <a:fillRect/>
                      </a:stretch>
                    </p:blipFill>
                    <p:spPr>
                      <a:xfrm>
                        <a:off x="-16042" y="-1198802"/>
                        <a:ext cx="12646325" cy="9370341"/>
                      </a:xfrm>
                      <a:prstGeom prst="rect">
                        <a:avLst/>
                      </a:prstGeom>
                    </p:spPr>
                  </p:pic>
                </p:oleObj>
              </mc:Fallback>
            </mc:AlternateContent>
          </a:graphicData>
        </a:graphic>
      </p:graphicFrame>
      <p:sp>
        <p:nvSpPr>
          <p:cNvPr id="12" name="Title 11"/>
          <p:cNvSpPr>
            <a:spLocks noGrp="1"/>
          </p:cNvSpPr>
          <p:nvPr>
            <p:ph type="ctrTitle"/>
          </p:nvPr>
        </p:nvSpPr>
        <p:spPr/>
        <p:txBody>
          <a:bodyPr rIns="1280160"/>
          <a:lstStyle/>
          <a:p>
            <a:r>
              <a:rPr lang="en-US" sz="5400" dirty="0" smtClean="0"/>
              <a:t>[Demo description here]</a:t>
            </a:r>
            <a:endParaRPr lang="en-US" sz="5400" dirty="0"/>
          </a:p>
        </p:txBody>
      </p:sp>
      <p:sp>
        <p:nvSpPr>
          <p:cNvPr id="8" name="TextBox 7"/>
          <p:cNvSpPr txBox="1"/>
          <p:nvPr/>
        </p:nvSpPr>
        <p:spPr>
          <a:xfrm flipH="1">
            <a:off x="4116248" y="1666574"/>
            <a:ext cx="1477328" cy="3661376"/>
          </a:xfrm>
          <a:prstGeom prst="rect">
            <a:avLst/>
          </a:prstGeom>
          <a:noFill/>
        </p:spPr>
        <p:txBody>
          <a:bodyPr vert="vert" wrap="square" lIns="182880" tIns="146304" rIns="182880" bIns="146304" rtlCol="0">
            <a:spAutoFit/>
            <a:scene3d>
              <a:camera prst="perspectiveHeroicExtremeRightFacing" fov="5100000">
                <a:rot lat="0" lon="19199999" rev="0"/>
              </a:camera>
              <a:lightRig rig="threePt" dir="t"/>
            </a:scene3d>
          </a:bodyPr>
          <a:lstStyle/>
          <a:p>
            <a:pPr algn="ctr">
              <a:lnSpc>
                <a:spcPct val="90000"/>
              </a:lnSpc>
            </a:pPr>
            <a:r>
              <a:rPr lang="en-US" sz="8000" dirty="0" smtClean="0">
                <a:solidFill>
                  <a:srgbClr val="FFFFFF"/>
                </a:solidFill>
                <a:latin typeface="+mj-lt"/>
              </a:rPr>
              <a:t>DEMO</a:t>
            </a:r>
          </a:p>
        </p:txBody>
      </p:sp>
    </p:spTree>
    <p:extLst>
      <p:ext uri="{BB962C8B-B14F-4D97-AF65-F5344CB8AC3E}">
        <p14:creationId xmlns:p14="http://schemas.microsoft.com/office/powerpoint/2010/main" val="366999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Text Placeholder 1"/>
          <p:cNvSpPr>
            <a:spLocks noGrp="1"/>
          </p:cNvSpPr>
          <p:nvPr>
            <p:ph type="body" sz="quarter" idx="10"/>
          </p:nvPr>
        </p:nvSpPr>
        <p:spPr>
          <a:xfrm>
            <a:off x="365756" y="296862"/>
            <a:ext cx="6218237" cy="6338400"/>
          </a:xfrm>
        </p:spPr>
        <p:txBody>
          <a:bodyPr/>
          <a:lstStyle/>
          <a:p>
            <a:r>
              <a:rPr lang="en-US" dirty="0" smtClean="0"/>
              <a:t>[Solution title]</a:t>
            </a:r>
          </a:p>
          <a:p>
            <a:r>
              <a:rPr lang="en-US" dirty="0" smtClean="0"/>
              <a:t>Business Value</a:t>
            </a:r>
          </a:p>
          <a:p>
            <a:pPr lvl="1"/>
            <a:r>
              <a:rPr lang="en-US" dirty="0" smtClean="0"/>
              <a:t>More engaged customers in-store spending more, more often</a:t>
            </a:r>
          </a:p>
          <a:p>
            <a:pPr lvl="2"/>
            <a:r>
              <a:rPr lang="en-US" dirty="0" smtClean="0"/>
              <a:t>More engaged customers</a:t>
            </a:r>
          </a:p>
          <a:p>
            <a:pPr lvl="2"/>
            <a:r>
              <a:rPr lang="en-US" dirty="0" smtClean="0"/>
              <a:t>Higher offer redemption rates</a:t>
            </a:r>
          </a:p>
          <a:p>
            <a:pPr lvl="2"/>
            <a:r>
              <a:rPr lang="en-US" dirty="0" smtClean="0"/>
              <a:t>Increased visit frequency</a:t>
            </a:r>
          </a:p>
          <a:p>
            <a:pPr lvl="2"/>
            <a:r>
              <a:rPr lang="en-US" dirty="0" smtClean="0"/>
              <a:t>Increased transaction value</a:t>
            </a:r>
          </a:p>
          <a:p>
            <a:pPr lvl="2"/>
            <a:r>
              <a:rPr lang="en-US" dirty="0" smtClean="0"/>
              <a:t>Increased spending </a:t>
            </a:r>
            <a:r>
              <a:rPr lang="en-US" dirty="0" err="1" smtClean="0"/>
              <a:t>YoY</a:t>
            </a:r>
            <a:endParaRPr lang="en-US" dirty="0" smtClean="0"/>
          </a:p>
          <a:p>
            <a:pPr lvl="2"/>
            <a:r>
              <a:rPr lang="en-US" dirty="0" smtClean="0"/>
              <a:t>More positive </a:t>
            </a:r>
            <a:r>
              <a:rPr lang="en-US" dirty="0" err="1" smtClean="0"/>
              <a:t>WoM</a:t>
            </a:r>
            <a:r>
              <a:rPr lang="en-US" dirty="0" smtClean="0"/>
              <a:t> / brand advocacy</a:t>
            </a:r>
          </a:p>
          <a:p>
            <a:pPr lvl="2"/>
            <a:endParaRPr lang="en-US" dirty="0" smtClean="0"/>
          </a:p>
          <a:p>
            <a:pPr lvl="2"/>
            <a:endParaRPr lang="en-US" dirty="0"/>
          </a:p>
        </p:txBody>
      </p:sp>
    </p:spTree>
    <p:extLst>
      <p:ext uri="{BB962C8B-B14F-4D97-AF65-F5344CB8AC3E}">
        <p14:creationId xmlns:p14="http://schemas.microsoft.com/office/powerpoint/2010/main" val="421699973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79094030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274702" y="205458"/>
            <a:ext cx="11331144" cy="998205"/>
          </a:xfrm>
        </p:spPr>
        <p:txBody>
          <a:bodyPr/>
          <a:lstStyle/>
          <a:p>
            <a:r>
              <a:rPr lang="en-US" dirty="0" smtClean="0"/>
              <a:t>Customers expect personalized experiences</a:t>
            </a:r>
            <a:endParaRPr lang="en-US" dirty="0"/>
          </a:p>
        </p:txBody>
      </p:sp>
      <p:sp>
        <p:nvSpPr>
          <p:cNvPr id="71" name="Text Placeholder 70"/>
          <p:cNvSpPr>
            <a:spLocks noGrp="1"/>
          </p:cNvSpPr>
          <p:nvPr>
            <p:ph type="body" sz="quarter" idx="16"/>
          </p:nvPr>
        </p:nvSpPr>
        <p:spPr/>
        <p:txBody>
          <a:bodyPr/>
          <a:lstStyle/>
          <a:p>
            <a:r>
              <a:rPr lang="en-US" dirty="0" smtClean="0"/>
              <a:t>Increasing competition</a:t>
            </a:r>
          </a:p>
          <a:p>
            <a:pPr lvl="1"/>
            <a:r>
              <a:rPr lang="en-US" dirty="0" smtClean="0"/>
              <a:t>From all channels, not just physical stores</a:t>
            </a:r>
            <a:endParaRPr lang="en-US" dirty="0"/>
          </a:p>
        </p:txBody>
      </p:sp>
      <p:sp>
        <p:nvSpPr>
          <p:cNvPr id="94" name="Text Placeholder 93"/>
          <p:cNvSpPr>
            <a:spLocks noGrp="1"/>
          </p:cNvSpPr>
          <p:nvPr>
            <p:ph type="body" sz="quarter" idx="17"/>
          </p:nvPr>
        </p:nvSpPr>
        <p:spPr/>
        <p:txBody>
          <a:bodyPr/>
          <a:lstStyle/>
          <a:p>
            <a:r>
              <a:rPr lang="en-US" dirty="0" smtClean="0"/>
              <a:t>Falling foot traffic</a:t>
            </a:r>
          </a:p>
          <a:p>
            <a:pPr lvl="1"/>
            <a:r>
              <a:rPr lang="en-US" dirty="0" smtClean="0"/>
              <a:t>Leading to price cuts, reduced staff levels</a:t>
            </a:r>
          </a:p>
          <a:p>
            <a:endParaRPr lang="en-US" dirty="0"/>
          </a:p>
        </p:txBody>
      </p:sp>
      <p:sp>
        <p:nvSpPr>
          <p:cNvPr id="95" name="Text Placeholder 94"/>
          <p:cNvSpPr>
            <a:spLocks noGrp="1"/>
          </p:cNvSpPr>
          <p:nvPr>
            <p:ph type="body" sz="quarter" idx="18"/>
          </p:nvPr>
        </p:nvSpPr>
        <p:spPr>
          <a:xfrm>
            <a:off x="8398884" y="4594530"/>
            <a:ext cx="4209283" cy="824820"/>
          </a:xfrm>
        </p:spPr>
        <p:txBody>
          <a:bodyPr/>
          <a:lstStyle/>
          <a:p>
            <a:r>
              <a:rPr lang="en-US" dirty="0" smtClean="0"/>
              <a:t>Ineffective discounting</a:t>
            </a:r>
          </a:p>
          <a:p>
            <a:pPr lvl="1"/>
            <a:r>
              <a:rPr lang="en-US" dirty="0" smtClean="0"/>
              <a:t>Reliance on on historic data erodes margins</a:t>
            </a:r>
            <a:endParaRPr lang="en-US" dirty="0"/>
          </a:p>
        </p:txBody>
      </p:sp>
      <p:sp>
        <p:nvSpPr>
          <p:cNvPr id="126" name="Text Placeholder 125"/>
          <p:cNvSpPr>
            <a:spLocks noGrp="1"/>
          </p:cNvSpPr>
          <p:nvPr>
            <p:ph type="body" sz="quarter" idx="19"/>
          </p:nvPr>
        </p:nvSpPr>
        <p:spPr/>
        <p:txBody>
          <a:bodyPr/>
          <a:lstStyle/>
          <a:p>
            <a:r>
              <a:rPr lang="en-US" dirty="0" smtClean="0"/>
              <a:t>one-to-many marketing doesn’t deliver</a:t>
            </a:r>
            <a:endParaRPr lang="en-US" dirty="0"/>
          </a:p>
        </p:txBody>
      </p:sp>
    </p:spTree>
    <p:extLst>
      <p:ext uri="{BB962C8B-B14F-4D97-AF65-F5344CB8AC3E}">
        <p14:creationId xmlns:p14="http://schemas.microsoft.com/office/powerpoint/2010/main" val="3351847832"/>
      </p:ext>
    </p:extLst>
  </p:cSld>
  <p:clrMapOvr>
    <a:masterClrMapping/>
  </p:clrMapOvr>
  <p:transition advTm="16073">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US" dirty="0" smtClean="0"/>
              <a:t>Customers are online &amp; mobile</a:t>
            </a:r>
            <a:endParaRPr lang="en-US" dirty="0"/>
          </a:p>
        </p:txBody>
      </p:sp>
      <p:sp>
        <p:nvSpPr>
          <p:cNvPr id="3088" name="Text Placeholder 3087"/>
          <p:cNvSpPr>
            <a:spLocks noGrp="1"/>
          </p:cNvSpPr>
          <p:nvPr>
            <p:ph type="body" sz="quarter" idx="15"/>
          </p:nvPr>
        </p:nvSpPr>
        <p:spPr/>
        <p:txBody>
          <a:bodyPr/>
          <a:lstStyle/>
          <a:p>
            <a:r>
              <a:rPr lang="en-US" dirty="0" smtClean="0"/>
              <a:t>We expect the same experience on- and offline</a:t>
            </a:r>
            <a:endParaRPr lang="en-US" dirty="0"/>
          </a:p>
        </p:txBody>
      </p:sp>
      <p:sp>
        <p:nvSpPr>
          <p:cNvPr id="3089" name="Text Placeholder 3088"/>
          <p:cNvSpPr>
            <a:spLocks noGrp="1"/>
          </p:cNvSpPr>
          <p:nvPr>
            <p:ph type="body" sz="quarter" idx="16"/>
          </p:nvPr>
        </p:nvSpPr>
        <p:spPr/>
        <p:txBody>
          <a:bodyPr/>
          <a:lstStyle/>
          <a:p>
            <a:r>
              <a:rPr lang="en-US" dirty="0" smtClean="0"/>
              <a:t>Brands have become less important</a:t>
            </a:r>
            <a:endParaRPr lang="en-US" dirty="0"/>
          </a:p>
        </p:txBody>
      </p:sp>
      <p:sp>
        <p:nvSpPr>
          <p:cNvPr id="3090" name="Text Placeholder 3089"/>
          <p:cNvSpPr>
            <a:spLocks noGrp="1"/>
          </p:cNvSpPr>
          <p:nvPr>
            <p:ph type="body" sz="quarter" idx="17"/>
          </p:nvPr>
        </p:nvSpPr>
        <p:spPr/>
        <p:txBody>
          <a:bodyPr/>
          <a:lstStyle/>
          <a:p>
            <a:r>
              <a:rPr lang="en-US" dirty="0" smtClean="0"/>
              <a:t>Marketing needs to be relevant &amp; personal</a:t>
            </a:r>
            <a:endParaRPr lang="en-US" dirty="0"/>
          </a:p>
        </p:txBody>
      </p:sp>
      <p:sp>
        <p:nvSpPr>
          <p:cNvPr id="10" name="Title 1"/>
          <p:cNvSpPr txBox="1">
            <a:spLocks/>
          </p:cNvSpPr>
          <p:nvPr/>
        </p:nvSpPr>
        <p:spPr>
          <a:xfrm>
            <a:off x="274702" y="205458"/>
            <a:ext cx="10725150" cy="998205"/>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800" dirty="0" smtClean="0"/>
              <a:t>Customers are evolving; retail needs to too</a:t>
            </a:r>
            <a:endParaRPr lang="en-US" sz="4800" dirty="0"/>
          </a:p>
        </p:txBody>
      </p:sp>
      <p:pic>
        <p:nvPicPr>
          <p:cNvPr id="7" name="Picture Placeholder 6"/>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pic>
        <p:nvPicPr>
          <p:cNvPr id="15" name="Picture Placeholder 14"/>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pic>
        <p:nvPicPr>
          <p:cNvPr id="16" name="Picture Placeholder 15"/>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p:pic>
      <p:pic>
        <p:nvPicPr>
          <p:cNvPr id="9" name="Picture Placeholder 8"/>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70424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a:lstStyle/>
          <a:p>
            <a:r>
              <a:rPr lang="en-US" dirty="0" smtClean="0">
                <a:solidFill>
                  <a:srgbClr val="FFA33D"/>
                </a:solidFill>
              </a:rPr>
              <a:t>But what if you could:</a:t>
            </a:r>
            <a:endParaRPr lang="en-US" dirty="0">
              <a:solidFill>
                <a:srgbClr val="FFA33D"/>
              </a:solidFill>
            </a:endParaRPr>
          </a:p>
        </p:txBody>
      </p:sp>
      <p:sp>
        <p:nvSpPr>
          <p:cNvPr id="49" name="Text Placeholder 48"/>
          <p:cNvSpPr>
            <a:spLocks noGrp="1"/>
          </p:cNvSpPr>
          <p:nvPr>
            <p:ph type="body" sz="quarter" idx="18"/>
          </p:nvPr>
        </p:nvSpPr>
        <p:spPr/>
        <p:txBody>
          <a:bodyPr/>
          <a:lstStyle/>
          <a:p>
            <a:r>
              <a:rPr lang="en-US" dirty="0">
                <a:sym typeface="Segoe UI Light" charset="0"/>
              </a:rPr>
              <a:t>Attract new customers</a:t>
            </a:r>
          </a:p>
          <a:p>
            <a:pPr lvl="1"/>
            <a:r>
              <a:rPr lang="en-NZ" dirty="0" smtClean="0"/>
              <a:t>The </a:t>
            </a:r>
            <a:r>
              <a:rPr lang="en-NZ" dirty="0"/>
              <a:t>key to attracting new customers is offering them more compelling offers and more personal service that online channels just can’t match.</a:t>
            </a:r>
          </a:p>
        </p:txBody>
      </p:sp>
      <p:sp>
        <p:nvSpPr>
          <p:cNvPr id="50" name="Text Placeholder 49"/>
          <p:cNvSpPr>
            <a:spLocks noGrp="1"/>
          </p:cNvSpPr>
          <p:nvPr>
            <p:ph type="body" sz="quarter" idx="19"/>
          </p:nvPr>
        </p:nvSpPr>
        <p:spPr/>
        <p:txBody>
          <a:bodyPr/>
          <a:lstStyle/>
          <a:p>
            <a:r>
              <a:rPr lang="en-US" dirty="0"/>
              <a:t>Build loyalty</a:t>
            </a:r>
          </a:p>
          <a:p>
            <a:pPr lvl="1"/>
            <a:r>
              <a:rPr lang="en-NZ" dirty="0"/>
              <a:t>New mobile marketing technologies enable brands to create more personalized and engaging experiences that reward customers for their business.</a:t>
            </a:r>
          </a:p>
        </p:txBody>
      </p:sp>
      <p:sp>
        <p:nvSpPr>
          <p:cNvPr id="51" name="Text Placeholder 50"/>
          <p:cNvSpPr>
            <a:spLocks noGrp="1"/>
          </p:cNvSpPr>
          <p:nvPr>
            <p:ph type="body" sz="quarter" idx="20"/>
          </p:nvPr>
        </p:nvSpPr>
        <p:spPr/>
        <p:txBody>
          <a:bodyPr/>
          <a:lstStyle/>
          <a:p>
            <a:r>
              <a:rPr lang="en-US" dirty="0"/>
              <a:t>Increase </a:t>
            </a:r>
            <a:r>
              <a:rPr lang="en-US" dirty="0" smtClean="0"/>
              <a:t>lifetime </a:t>
            </a:r>
            <a:r>
              <a:rPr lang="en-US" dirty="0"/>
              <a:t>value</a:t>
            </a:r>
          </a:p>
          <a:p>
            <a:pPr lvl="1"/>
            <a:r>
              <a:rPr lang="en-NZ" dirty="0"/>
              <a:t>By personalizing offers and targeting customers when they’re mostly likely to buy, you increase visit frequency, average spend and up- and cross-sell opportunities.</a:t>
            </a:r>
          </a:p>
        </p:txBody>
      </p:sp>
    </p:spTree>
    <p:extLst>
      <p:ext uri="{BB962C8B-B14F-4D97-AF65-F5344CB8AC3E}">
        <p14:creationId xmlns:p14="http://schemas.microsoft.com/office/powerpoint/2010/main" val="121376072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8047017" cy="2602029"/>
          </a:xfrm>
          <a:prstGeom prst="rect">
            <a:avLst/>
          </a:prstGeom>
        </p:spPr>
      </p:pic>
      <p:sp>
        <p:nvSpPr>
          <p:cNvPr id="17" name="Title 16"/>
          <p:cNvSpPr>
            <a:spLocks noGrp="1"/>
          </p:cNvSpPr>
          <p:nvPr>
            <p:ph type="title"/>
          </p:nvPr>
        </p:nvSpPr>
        <p:spPr/>
        <p:txBody>
          <a:bodyPr/>
          <a:lstStyle/>
          <a:p>
            <a:r>
              <a:rPr lang="en-IN" dirty="0" smtClean="0">
                <a:solidFill>
                  <a:schemeClr val="tx1">
                    <a:lumMod val="50000"/>
                    <a:lumOff val="50000"/>
                  </a:schemeClr>
                </a:solidFill>
              </a:rPr>
              <a:t>Solution Overview</a:t>
            </a:r>
            <a:endParaRPr lang="en-IN" dirty="0">
              <a:solidFill>
                <a:schemeClr val="tx1">
                  <a:lumMod val="50000"/>
                  <a:lumOff val="50000"/>
                </a:schemeClr>
              </a:solidFill>
            </a:endParaRPr>
          </a:p>
        </p:txBody>
      </p:sp>
      <p:sp>
        <p:nvSpPr>
          <p:cNvPr id="5" name="Text Placeholder 4"/>
          <p:cNvSpPr>
            <a:spLocks noGrp="1"/>
          </p:cNvSpPr>
          <p:nvPr>
            <p:ph type="body" sz="quarter" idx="10"/>
          </p:nvPr>
        </p:nvSpPr>
        <p:spPr/>
        <p:txBody>
          <a:bodyPr/>
          <a:lstStyle/>
          <a:p>
            <a:r>
              <a:rPr lang="en-US" dirty="0" smtClean="0">
                <a:sym typeface="Segoe UI Light" charset="0"/>
              </a:rPr>
              <a:t>Collect live customer data</a:t>
            </a:r>
          </a:p>
          <a:p>
            <a:pPr lvl="1"/>
            <a:r>
              <a:rPr lang="en-US" dirty="0" smtClean="0">
                <a:sym typeface="Segoe UI" charset="0"/>
              </a:rPr>
              <a:t>Continuously collect real-time data via the customer’s mobile device.</a:t>
            </a:r>
            <a:endParaRPr lang="en-US" dirty="0"/>
          </a:p>
        </p:txBody>
      </p:sp>
      <p:sp>
        <p:nvSpPr>
          <p:cNvPr id="10" name="Text Placeholder 9"/>
          <p:cNvSpPr>
            <a:spLocks noGrp="1"/>
          </p:cNvSpPr>
          <p:nvPr>
            <p:ph type="body" sz="quarter" idx="11"/>
          </p:nvPr>
        </p:nvSpPr>
        <p:spPr/>
        <p:txBody>
          <a:bodyPr/>
          <a:lstStyle/>
          <a:p>
            <a:r>
              <a:rPr lang="en-US" dirty="0" smtClean="0">
                <a:sym typeface="Segoe UI Light" charset="0"/>
              </a:rPr>
              <a:t>Create personalized &amp; engaging experiences</a:t>
            </a:r>
          </a:p>
          <a:p>
            <a:pPr lvl="1"/>
            <a:r>
              <a:rPr lang="en-US" dirty="0" smtClean="0">
                <a:sym typeface="Segoe UI" charset="0"/>
              </a:rPr>
              <a:t>Target content and offers to the customer’s preferences and current situation.</a:t>
            </a:r>
          </a:p>
          <a:p>
            <a:endParaRPr lang="en-US" dirty="0"/>
          </a:p>
        </p:txBody>
      </p:sp>
      <p:sp>
        <p:nvSpPr>
          <p:cNvPr id="11" name="Text Placeholder 10"/>
          <p:cNvSpPr>
            <a:spLocks noGrp="1"/>
          </p:cNvSpPr>
          <p:nvPr>
            <p:ph type="body" sz="quarter" idx="12"/>
          </p:nvPr>
        </p:nvSpPr>
        <p:spPr/>
        <p:txBody>
          <a:bodyPr/>
          <a:lstStyle/>
          <a:p>
            <a:r>
              <a:rPr lang="en-US" dirty="0" smtClean="0">
                <a:sym typeface="Segoe UI Light" charset="0"/>
              </a:rPr>
              <a:t>Generate actionable insights</a:t>
            </a:r>
          </a:p>
          <a:p>
            <a:pPr lvl="1"/>
            <a:r>
              <a:rPr lang="en-NZ" dirty="0" smtClean="0">
                <a:sym typeface="Segoe UI" charset="0"/>
              </a:rPr>
              <a:t>Track offers </a:t>
            </a:r>
            <a:r>
              <a:rPr lang="en-NZ" dirty="0">
                <a:sym typeface="Segoe UI" charset="0"/>
              </a:rPr>
              <a:t>from the first interaction to </a:t>
            </a:r>
            <a:r>
              <a:rPr lang="en-NZ" dirty="0" smtClean="0">
                <a:sym typeface="Segoe UI" charset="0"/>
              </a:rPr>
              <a:t>redemption in a single closed-loop system.</a:t>
            </a:r>
            <a:endParaRPr lang="en-US" dirty="0"/>
          </a:p>
        </p:txBody>
      </p:sp>
      <p:sp>
        <p:nvSpPr>
          <p:cNvPr id="7" name="Text Placeholder 6"/>
          <p:cNvSpPr>
            <a:spLocks noGrp="1"/>
          </p:cNvSpPr>
          <p:nvPr>
            <p:ph type="body" sz="quarter" idx="13"/>
          </p:nvPr>
        </p:nvSpPr>
        <p:spPr>
          <a:xfrm>
            <a:off x="457580" y="5199041"/>
            <a:ext cx="3648908" cy="1371621"/>
          </a:xfrm>
        </p:spPr>
        <p:txBody>
          <a:bodyPr/>
          <a:lstStyle/>
          <a:p>
            <a:r>
              <a:rPr lang="en-US" dirty="0" smtClean="0"/>
              <a:t>Build more detailed customer profiles.</a:t>
            </a:r>
          </a:p>
          <a:p>
            <a:r>
              <a:rPr lang="en-US" dirty="0" smtClean="0"/>
              <a:t>Target content in real-time based on a wider range of influencers.</a:t>
            </a:r>
          </a:p>
          <a:p>
            <a:r>
              <a:rPr lang="en-US" dirty="0" smtClean="0"/>
              <a:t>Combine live data with transactional to predict what people will buy, when.</a:t>
            </a:r>
          </a:p>
        </p:txBody>
      </p:sp>
      <p:sp>
        <p:nvSpPr>
          <p:cNvPr id="8" name="Text Placeholder 7"/>
          <p:cNvSpPr>
            <a:spLocks noGrp="1"/>
          </p:cNvSpPr>
          <p:nvPr>
            <p:ph type="body" sz="quarter" idx="14"/>
          </p:nvPr>
        </p:nvSpPr>
        <p:spPr>
          <a:xfrm>
            <a:off x="4391956" y="5209138"/>
            <a:ext cx="3655061" cy="1371621"/>
          </a:xfrm>
        </p:spPr>
        <p:txBody>
          <a:bodyPr/>
          <a:lstStyle/>
          <a:p>
            <a:r>
              <a:rPr lang="en-US" dirty="0" smtClean="0"/>
              <a:t>Deliver offers when they’re most relevant.</a:t>
            </a:r>
          </a:p>
          <a:p>
            <a:r>
              <a:rPr lang="en-US" dirty="0" smtClean="0"/>
              <a:t>Build loyalty by rewarding customers for taking actions that benefit you.</a:t>
            </a:r>
          </a:p>
          <a:p>
            <a:r>
              <a:rPr lang="en-US" dirty="0" smtClean="0"/>
              <a:t>Empower store associates to personalize service based on customer profiles.</a:t>
            </a:r>
          </a:p>
          <a:p>
            <a:endParaRPr lang="en-US" dirty="0"/>
          </a:p>
        </p:txBody>
      </p:sp>
      <p:sp>
        <p:nvSpPr>
          <p:cNvPr id="9" name="Text Placeholder 8"/>
          <p:cNvSpPr>
            <a:spLocks noGrp="1"/>
          </p:cNvSpPr>
          <p:nvPr>
            <p:ph type="body" sz="quarter" idx="15"/>
          </p:nvPr>
        </p:nvSpPr>
        <p:spPr>
          <a:xfrm>
            <a:off x="8323833" y="5209138"/>
            <a:ext cx="3655061" cy="1371621"/>
          </a:xfrm>
        </p:spPr>
        <p:txBody>
          <a:bodyPr/>
          <a:lstStyle/>
          <a:p>
            <a:r>
              <a:rPr lang="en-US" dirty="0" smtClean="0"/>
              <a:t>See effectiveness of individual campaigns in real-time.</a:t>
            </a:r>
          </a:p>
          <a:p>
            <a:r>
              <a:rPr lang="en-US" dirty="0" smtClean="0"/>
              <a:t>Measure mobile’s overall contribution to sales.</a:t>
            </a:r>
          </a:p>
          <a:p>
            <a:r>
              <a:rPr lang="en-US" dirty="0" smtClean="0"/>
              <a:t>Extract data to BI for deeper analysis.</a:t>
            </a:r>
          </a:p>
          <a:p>
            <a:endParaRPr lang="en-US" dirty="0"/>
          </a:p>
        </p:txBody>
      </p:sp>
    </p:spTree>
    <p:extLst>
      <p:ext uri="{BB962C8B-B14F-4D97-AF65-F5344CB8AC3E}">
        <p14:creationId xmlns:p14="http://schemas.microsoft.com/office/powerpoint/2010/main" val="131556978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8229895" cy="2947988"/>
          </a:xfrm>
          <a:prstGeom prst="rect">
            <a:avLst/>
          </a:prstGeom>
        </p:spPr>
      </p:pic>
      <p:sp>
        <p:nvSpPr>
          <p:cNvPr id="3" name="Text Placeholder 2"/>
          <p:cNvSpPr>
            <a:spLocks noGrp="1"/>
          </p:cNvSpPr>
          <p:nvPr>
            <p:ph type="body" sz="quarter" idx="10"/>
          </p:nvPr>
        </p:nvSpPr>
        <p:spPr/>
        <p:txBody>
          <a:bodyPr/>
          <a:lstStyle/>
          <a:p>
            <a:r>
              <a:rPr lang="en-US" dirty="0" smtClean="0"/>
              <a:t>The Challenge</a:t>
            </a:r>
          </a:p>
          <a:p>
            <a:pPr lvl="1"/>
            <a:r>
              <a:rPr lang="en-NZ" dirty="0" smtClean="0"/>
              <a:t>Retailers face </a:t>
            </a:r>
            <a:r>
              <a:rPr lang="en-NZ" dirty="0"/>
              <a:t>increasing competition as customers find new and more responsive ways to get the products and services they want. </a:t>
            </a:r>
            <a:endParaRPr lang="en-US" dirty="0" smtClean="0"/>
          </a:p>
          <a:p>
            <a:pPr lvl="1"/>
            <a:endParaRPr lang="en-US" dirty="0" smtClean="0"/>
          </a:p>
          <a:p>
            <a:pPr lvl="1"/>
            <a:endParaRPr lang="en-US" dirty="0" smtClean="0"/>
          </a:p>
          <a:p>
            <a:r>
              <a:rPr lang="en-US" dirty="0" smtClean="0"/>
              <a:t>The Goal</a:t>
            </a:r>
          </a:p>
          <a:p>
            <a:pPr lvl="1"/>
            <a:r>
              <a:rPr lang="en-US" dirty="0" smtClean="0"/>
              <a:t>Increase customer traffic to stores.</a:t>
            </a:r>
            <a:endParaRPr lang="en-US" dirty="0"/>
          </a:p>
        </p:txBody>
      </p:sp>
      <p:sp>
        <p:nvSpPr>
          <p:cNvPr id="4" name="Text Placeholder 3"/>
          <p:cNvSpPr>
            <a:spLocks noGrp="1"/>
          </p:cNvSpPr>
          <p:nvPr>
            <p:ph type="body" sz="quarter" idx="11"/>
          </p:nvPr>
        </p:nvSpPr>
        <p:spPr/>
        <p:txBody>
          <a:bodyPr/>
          <a:lstStyle/>
          <a:p>
            <a:r>
              <a:rPr lang="en-US" dirty="0" smtClean="0"/>
              <a:t>The Solution</a:t>
            </a:r>
          </a:p>
          <a:p>
            <a:pPr lvl="1"/>
            <a:r>
              <a:rPr lang="en-US" dirty="0" smtClean="0"/>
              <a:t>Entice customers in-store with location-aware messaging, freebies and special offers.</a:t>
            </a:r>
            <a:endParaRPr lang="en-US" dirty="0"/>
          </a:p>
        </p:txBody>
      </p:sp>
      <p:sp>
        <p:nvSpPr>
          <p:cNvPr id="5" name="Text Placeholder 4"/>
          <p:cNvSpPr>
            <a:spLocks noGrp="1"/>
          </p:cNvSpPr>
          <p:nvPr>
            <p:ph type="body" sz="quarter" idx="12"/>
          </p:nvPr>
        </p:nvSpPr>
        <p:spPr/>
        <p:txBody>
          <a:bodyPr/>
          <a:lstStyle/>
          <a:p>
            <a:r>
              <a:rPr lang="en-US" dirty="0" smtClean="0"/>
              <a:t>The Benefits</a:t>
            </a:r>
          </a:p>
          <a:p>
            <a:pPr lvl="1">
              <a:lnSpc>
                <a:spcPct val="100000"/>
              </a:lnSpc>
            </a:pPr>
            <a:r>
              <a:rPr lang="en-US" dirty="0" smtClean="0"/>
              <a:t>Chance to build better, more personal relationships through</a:t>
            </a:r>
          </a:p>
          <a:p>
            <a:pPr lvl="1">
              <a:lnSpc>
                <a:spcPct val="100000"/>
              </a:lnSpc>
            </a:pPr>
            <a:r>
              <a:rPr lang="en-US" dirty="0" smtClean="0"/>
              <a:t>store associates</a:t>
            </a:r>
          </a:p>
          <a:p>
            <a:pPr lvl="1">
              <a:lnSpc>
                <a:spcPct val="100000"/>
              </a:lnSpc>
            </a:pPr>
            <a:r>
              <a:rPr lang="en-US" dirty="0" smtClean="0"/>
              <a:t>Get new customers onto the loyalty program and collect a wider range of data for future personalization</a:t>
            </a:r>
          </a:p>
          <a:p>
            <a:pPr lvl="1">
              <a:lnSpc>
                <a:spcPct val="100000"/>
              </a:lnSpc>
            </a:pPr>
            <a:r>
              <a:rPr lang="en-US" dirty="0" smtClean="0"/>
              <a:t>Positive </a:t>
            </a:r>
            <a:r>
              <a:rPr lang="en-US" dirty="0" err="1" smtClean="0"/>
              <a:t>WoM</a:t>
            </a:r>
            <a:r>
              <a:rPr lang="en-US" dirty="0" smtClean="0"/>
              <a:t> resulting in further business</a:t>
            </a:r>
            <a:endParaRPr lang="en-US" dirty="0"/>
          </a:p>
        </p:txBody>
      </p:sp>
      <p:sp>
        <p:nvSpPr>
          <p:cNvPr id="31" name="Title 30"/>
          <p:cNvSpPr>
            <a:spLocks noGrp="1"/>
          </p:cNvSpPr>
          <p:nvPr>
            <p:ph type="title"/>
          </p:nvPr>
        </p:nvSpPr>
        <p:spPr/>
        <p:txBody>
          <a:bodyPr/>
          <a:lstStyle/>
          <a:p>
            <a:r>
              <a:rPr lang="en-US" dirty="0">
                <a:sym typeface="Segoe UI Light" charset="0"/>
              </a:rPr>
              <a:t>Attract new customers</a:t>
            </a:r>
          </a:p>
        </p:txBody>
      </p:sp>
    </p:spTree>
    <p:extLst>
      <p:ext uri="{BB962C8B-B14F-4D97-AF65-F5344CB8AC3E}">
        <p14:creationId xmlns:p14="http://schemas.microsoft.com/office/powerpoint/2010/main" val="561092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768989" cy="3111500"/>
          </a:xfrm>
          <a:prstGeom prst="rect">
            <a:avLst/>
          </a:prstGeom>
        </p:spPr>
      </p:pic>
      <p:sp>
        <p:nvSpPr>
          <p:cNvPr id="12" name="Title 11"/>
          <p:cNvSpPr>
            <a:spLocks noGrp="1"/>
          </p:cNvSpPr>
          <p:nvPr>
            <p:ph type="title"/>
          </p:nvPr>
        </p:nvSpPr>
        <p:spPr>
          <a:xfrm>
            <a:off x="274638" y="293688"/>
            <a:ext cx="10816653" cy="1374794"/>
          </a:xfrm>
          <a:prstGeom prst="rect">
            <a:avLst/>
          </a:prstGeom>
        </p:spPr>
        <p:txBody>
          <a:bodyPr/>
          <a:lstStyle/>
          <a:p>
            <a:r>
              <a:rPr lang="en-US" dirty="0"/>
              <a:t>Build </a:t>
            </a:r>
            <a:r>
              <a:rPr lang="en-US" dirty="0" smtClean="0"/>
              <a:t>loyalty</a:t>
            </a:r>
            <a:endParaRPr lang="en-US" dirty="0"/>
          </a:p>
        </p:txBody>
      </p:sp>
      <p:sp>
        <p:nvSpPr>
          <p:cNvPr id="13" name="Text Placeholder 12"/>
          <p:cNvSpPr>
            <a:spLocks noGrp="1"/>
          </p:cNvSpPr>
          <p:nvPr>
            <p:ph type="body" sz="quarter" idx="10"/>
          </p:nvPr>
        </p:nvSpPr>
        <p:spPr/>
        <p:txBody>
          <a:bodyPr/>
          <a:lstStyle/>
          <a:p>
            <a:r>
              <a:rPr lang="en-US" dirty="0" smtClean="0"/>
              <a:t>The Challenge</a:t>
            </a:r>
          </a:p>
          <a:p>
            <a:pPr lvl="1"/>
            <a:r>
              <a:rPr lang="en-US" dirty="0" smtClean="0"/>
              <a:t>Securing ongoing business is difficult as customers care less about brands and more about being given what they want, when they want it.</a:t>
            </a:r>
          </a:p>
          <a:p>
            <a:endParaRPr lang="en-US" dirty="0" smtClean="0"/>
          </a:p>
          <a:p>
            <a:pPr lvl="0"/>
            <a:r>
              <a:rPr lang="en-US" dirty="0" smtClean="0"/>
              <a:t>The Goal</a:t>
            </a:r>
          </a:p>
          <a:p>
            <a:pPr lvl="1"/>
            <a:r>
              <a:rPr lang="en-US" dirty="0" smtClean="0"/>
              <a:t>More engaged customers in store and spending more often.</a:t>
            </a:r>
          </a:p>
          <a:p>
            <a:endParaRPr lang="en-US" dirty="0"/>
          </a:p>
        </p:txBody>
      </p:sp>
      <p:sp>
        <p:nvSpPr>
          <p:cNvPr id="14" name="Text Placeholder 13"/>
          <p:cNvSpPr>
            <a:spLocks noGrp="1"/>
          </p:cNvSpPr>
          <p:nvPr>
            <p:ph type="body" sz="quarter" idx="11"/>
          </p:nvPr>
        </p:nvSpPr>
        <p:spPr/>
        <p:txBody>
          <a:bodyPr/>
          <a:lstStyle/>
          <a:p>
            <a:r>
              <a:rPr lang="en-US" dirty="0" smtClean="0"/>
              <a:t>The Solution</a:t>
            </a:r>
          </a:p>
          <a:p>
            <a:pPr lvl="1"/>
            <a:r>
              <a:rPr lang="en-US" dirty="0" smtClean="0"/>
              <a:t>Build relationships by personalizing content and experiences to customer preferences.  </a:t>
            </a:r>
          </a:p>
          <a:p>
            <a:endParaRPr lang="en-US" dirty="0"/>
          </a:p>
        </p:txBody>
      </p:sp>
      <p:sp>
        <p:nvSpPr>
          <p:cNvPr id="15" name="Text Placeholder 14"/>
          <p:cNvSpPr>
            <a:spLocks noGrp="1"/>
          </p:cNvSpPr>
          <p:nvPr>
            <p:ph type="body" sz="quarter" idx="12"/>
          </p:nvPr>
        </p:nvSpPr>
        <p:spPr/>
        <p:txBody>
          <a:bodyPr/>
          <a:lstStyle/>
          <a:p>
            <a:r>
              <a:rPr lang="en-US" dirty="0" smtClean="0"/>
              <a:t>The Benefits</a:t>
            </a:r>
          </a:p>
          <a:p>
            <a:pPr lvl="1">
              <a:lnSpc>
                <a:spcPct val="100000"/>
              </a:lnSpc>
            </a:pPr>
            <a:r>
              <a:rPr lang="en-US" dirty="0" smtClean="0"/>
              <a:t>More relevant offers redeemed more frequently</a:t>
            </a:r>
          </a:p>
          <a:p>
            <a:pPr lvl="1">
              <a:lnSpc>
                <a:spcPct val="100000"/>
              </a:lnSpc>
            </a:pPr>
            <a:r>
              <a:rPr lang="en-US" dirty="0" smtClean="0"/>
              <a:t>More positive social activity in reaction to better experiences</a:t>
            </a:r>
          </a:p>
          <a:p>
            <a:pPr lvl="1">
              <a:lnSpc>
                <a:spcPct val="100000"/>
              </a:lnSpc>
            </a:pPr>
            <a:r>
              <a:rPr lang="en-US" dirty="0" smtClean="0"/>
              <a:t>Easier to experiment with more &amp; different offers, tech and programs </a:t>
            </a:r>
          </a:p>
          <a:p>
            <a:pPr lvl="1">
              <a:lnSpc>
                <a:spcPct val="100000"/>
              </a:lnSpc>
            </a:pPr>
            <a:r>
              <a:rPr lang="en-US" dirty="0" smtClean="0">
                <a:solidFill>
                  <a:schemeClr val="bg1"/>
                </a:solidFill>
              </a:rPr>
              <a:t>More </a:t>
            </a:r>
            <a:r>
              <a:rPr lang="en-US" dirty="0">
                <a:solidFill>
                  <a:schemeClr val="bg1"/>
                </a:solidFill>
              </a:rPr>
              <a:t>effective promotions: 700% increase in conversion rates for targeted vouchers compared to un-targeted.</a:t>
            </a:r>
          </a:p>
          <a:p>
            <a:pPr lvl="1">
              <a:lnSpc>
                <a:spcPct val="100000"/>
              </a:lnSpc>
            </a:pPr>
            <a:endParaRPr lang="en-US" dirty="0" smtClean="0"/>
          </a:p>
          <a:p>
            <a:endParaRPr lang="en-US" dirty="0"/>
          </a:p>
        </p:txBody>
      </p:sp>
    </p:spTree>
    <p:extLst>
      <p:ext uri="{BB962C8B-B14F-4D97-AF65-F5344CB8AC3E}">
        <p14:creationId xmlns:p14="http://schemas.microsoft.com/office/powerpoint/2010/main" val="1407027181"/>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16926" cy="2947988"/>
          </a:xfrm>
          <a:prstGeom prst="rect">
            <a:avLst/>
          </a:prstGeom>
        </p:spPr>
      </p:pic>
      <p:sp>
        <p:nvSpPr>
          <p:cNvPr id="8" name="Title 7"/>
          <p:cNvSpPr>
            <a:spLocks noGrp="1"/>
          </p:cNvSpPr>
          <p:nvPr>
            <p:ph type="title"/>
          </p:nvPr>
        </p:nvSpPr>
        <p:spPr>
          <a:xfrm>
            <a:off x="274638" y="293688"/>
            <a:ext cx="10816653" cy="1466233"/>
          </a:xfrm>
          <a:prstGeom prst="rect">
            <a:avLst/>
          </a:prstGeom>
        </p:spPr>
        <p:txBody>
          <a:bodyPr/>
          <a:lstStyle/>
          <a:p>
            <a:r>
              <a:rPr lang="en-US" dirty="0"/>
              <a:t>Increase lifetime value</a:t>
            </a:r>
          </a:p>
        </p:txBody>
      </p:sp>
      <p:sp>
        <p:nvSpPr>
          <p:cNvPr id="6" name="Text Placeholder 2"/>
          <p:cNvSpPr>
            <a:spLocks noGrp="1"/>
          </p:cNvSpPr>
          <p:nvPr>
            <p:ph type="body" sz="quarter" idx="10"/>
          </p:nvPr>
        </p:nvSpPr>
        <p:spPr/>
        <p:txBody>
          <a:bodyPr/>
          <a:lstStyle/>
          <a:p>
            <a:r>
              <a:rPr lang="en-US" dirty="0" smtClean="0"/>
              <a:t>The Challenge</a:t>
            </a:r>
          </a:p>
          <a:p>
            <a:pPr lvl="1"/>
            <a:r>
              <a:rPr lang="en-US" dirty="0" smtClean="0"/>
              <a:t>Retailers need to differentiate themselves from the competition and provide a point of difference if they’re going to secure – and grow – customers’ ongoing business.</a:t>
            </a:r>
          </a:p>
          <a:p>
            <a:pPr lvl="1"/>
            <a:endParaRPr lang="en-US" dirty="0" smtClean="0"/>
          </a:p>
          <a:p>
            <a:pPr lvl="1"/>
            <a:endParaRPr lang="en-US" dirty="0" smtClean="0"/>
          </a:p>
          <a:p>
            <a:r>
              <a:rPr lang="en-US" dirty="0" smtClean="0"/>
              <a:t>The Goal</a:t>
            </a:r>
          </a:p>
          <a:p>
            <a:pPr lvl="1"/>
            <a:r>
              <a:rPr lang="en-US" dirty="0" smtClean="0"/>
              <a:t>Increase spend, range &amp; ARPU, creating more valuable customers.</a:t>
            </a:r>
            <a:endParaRPr lang="en-US" dirty="0"/>
          </a:p>
        </p:txBody>
      </p:sp>
      <p:sp>
        <p:nvSpPr>
          <p:cNvPr id="7" name="Text Placeholder 3"/>
          <p:cNvSpPr>
            <a:spLocks noGrp="1"/>
          </p:cNvSpPr>
          <p:nvPr>
            <p:ph type="body" sz="quarter" idx="11"/>
          </p:nvPr>
        </p:nvSpPr>
        <p:spPr/>
        <p:txBody>
          <a:bodyPr/>
          <a:lstStyle/>
          <a:p>
            <a:r>
              <a:rPr lang="en-US" dirty="0" smtClean="0"/>
              <a:t>The Solution</a:t>
            </a:r>
          </a:p>
          <a:p>
            <a:pPr lvl="1"/>
            <a:r>
              <a:rPr lang="en-US" dirty="0" smtClean="0"/>
              <a:t>Customer purchase information  and real-time marketing data used to create personalized offers, up- and cross-sell opportunities, surprise &amp; delight.</a:t>
            </a:r>
            <a:endParaRPr lang="en-US" dirty="0"/>
          </a:p>
        </p:txBody>
      </p:sp>
      <p:sp>
        <p:nvSpPr>
          <p:cNvPr id="12" name="Text Placeholder 4"/>
          <p:cNvSpPr>
            <a:spLocks noGrp="1"/>
          </p:cNvSpPr>
          <p:nvPr>
            <p:ph type="body" sz="quarter" idx="12"/>
          </p:nvPr>
        </p:nvSpPr>
        <p:spPr/>
        <p:txBody>
          <a:bodyPr/>
          <a:lstStyle/>
          <a:p>
            <a:r>
              <a:rPr lang="en-US" dirty="0" smtClean="0"/>
              <a:t>The Benefits</a:t>
            </a:r>
          </a:p>
          <a:p>
            <a:pPr lvl="1">
              <a:lnSpc>
                <a:spcPct val="100000"/>
              </a:lnSpc>
            </a:pPr>
            <a:r>
              <a:rPr lang="en-US" dirty="0" smtClean="0"/>
              <a:t>Customers redeeming offers spend up to 50% more </a:t>
            </a:r>
          </a:p>
          <a:p>
            <a:pPr lvl="1">
              <a:lnSpc>
                <a:spcPct val="100000"/>
              </a:lnSpc>
            </a:pPr>
            <a:r>
              <a:rPr lang="en-US" dirty="0" smtClean="0"/>
              <a:t>Customers in-store twice as often</a:t>
            </a:r>
          </a:p>
          <a:p>
            <a:pPr lvl="1">
              <a:lnSpc>
                <a:spcPct val="100000"/>
              </a:lnSpc>
            </a:pPr>
            <a:r>
              <a:rPr lang="en-US" dirty="0" err="1" smtClean="0"/>
              <a:t>YoY</a:t>
            </a:r>
            <a:r>
              <a:rPr lang="en-US" dirty="0" smtClean="0"/>
              <a:t> spending increases as customers engage with offers</a:t>
            </a:r>
          </a:p>
          <a:p>
            <a:pPr lvl="1">
              <a:lnSpc>
                <a:spcPct val="100000"/>
              </a:lnSpc>
            </a:pPr>
            <a:endParaRPr lang="en-US" dirty="0" smtClean="0"/>
          </a:p>
          <a:p>
            <a:pPr lvl="1">
              <a:lnSpc>
                <a:spcPct val="100000"/>
              </a:lnSpc>
            </a:pPr>
            <a:endParaRPr lang="en-US" dirty="0"/>
          </a:p>
        </p:txBody>
      </p:sp>
    </p:spTree>
    <p:extLst>
      <p:ext uri="{BB962C8B-B14F-4D97-AF65-F5344CB8AC3E}">
        <p14:creationId xmlns:p14="http://schemas.microsoft.com/office/powerpoint/2010/main" val="981893367"/>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39783"/>
            <a:ext cx="12436475" cy="9221902"/>
          </a:xfrm>
          <a:prstGeom prst="rect">
            <a:avLst/>
          </a:prstGeom>
        </p:spPr>
      </p:pic>
      <p:sp>
        <p:nvSpPr>
          <p:cNvPr id="17" name="Title 16"/>
          <p:cNvSpPr>
            <a:spLocks noGrp="1"/>
          </p:cNvSpPr>
          <p:nvPr>
            <p:ph type="ctrTitle"/>
          </p:nvPr>
        </p:nvSpPr>
        <p:spPr>
          <a:solidFill>
            <a:srgbClr val="FF0000">
              <a:alpha val="91765"/>
            </a:srgbClr>
          </a:solidFill>
        </p:spPr>
        <p:txBody>
          <a:bodyPr/>
          <a:lstStyle/>
          <a:p>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latin typeface="+mn-lt"/>
              </a:rPr>
              <a:t>Since </a:t>
            </a:r>
            <a:r>
              <a:rPr lang="en-US" sz="2000" dirty="0">
                <a:latin typeface="+mn-lt"/>
              </a:rPr>
              <a:t>McDonald's Netherlands started using </a:t>
            </a:r>
            <a:r>
              <a:rPr lang="en-US" sz="2000" dirty="0" err="1">
                <a:latin typeface="+mn-lt"/>
              </a:rPr>
              <a:t>VMob's</a:t>
            </a:r>
            <a:r>
              <a:rPr lang="en-US" sz="2000" dirty="0">
                <a:latin typeface="+mn-lt"/>
              </a:rPr>
              <a:t> live data to create targeted vouchers, redemption rates have increased by more than 700% - creating an ROI of 450% within just 4 months. </a:t>
            </a:r>
            <a:br>
              <a:rPr lang="en-US" sz="2000" dirty="0">
                <a:latin typeface="+mn-lt"/>
              </a:rPr>
            </a:br>
            <a:r>
              <a:rPr lang="en-US" sz="2000" dirty="0" smtClean="0">
                <a:latin typeface="+mn-lt"/>
              </a:rPr>
              <a:t/>
            </a:r>
            <a:br>
              <a:rPr lang="en-US" sz="2000" dirty="0" smtClean="0">
                <a:latin typeface="+mn-lt"/>
              </a:rPr>
            </a:br>
            <a:endParaRPr lang="en-US" sz="2000" dirty="0">
              <a:latin typeface="+mn-lt"/>
            </a:endParaRPr>
          </a:p>
        </p:txBody>
      </p:sp>
      <p:sp>
        <p:nvSpPr>
          <p:cNvPr id="5" name="Title 1"/>
          <p:cNvSpPr txBox="1">
            <a:spLocks/>
          </p:cNvSpPr>
          <p:nvPr/>
        </p:nvSpPr>
        <p:spPr bwMode="ltGray">
          <a:xfrm>
            <a:off x="274638" y="187960"/>
            <a:ext cx="11887200" cy="658903"/>
          </a:xfrm>
          <a:prstGeom prst="rect">
            <a:avLst/>
          </a:prstGeom>
          <a:noFill/>
          <a:ln>
            <a:noFill/>
          </a:ln>
          <a:extLst/>
        </p:spPr>
        <p:txBody>
          <a:bodyPr vert="horz" wrap="square" lIns="91440" tIns="886140" rIns="1188720" bIns="886140" numCol="1" anchor="ctr" anchorCtr="0" compatLnSpc="1">
            <a:prstTxWarp prst="textNoShape">
              <a:avLst/>
            </a:prstTxWarp>
            <a:noAutofit/>
          </a:bodyPr>
          <a:lstStyle>
            <a:defPPr>
              <a:defRPr lang="en-US"/>
            </a:defPPr>
            <a:lvl1pPr>
              <a:lnSpc>
                <a:spcPct val="90000"/>
              </a:lnSpc>
              <a:spcBef>
                <a:spcPct val="0"/>
              </a:spcBef>
              <a:buNone/>
              <a:defRPr sz="3200" b="0" cap="none" spc="-204" baseline="0">
                <a:ln w="3175">
                  <a:noFill/>
                </a:ln>
                <a:effectLst/>
                <a:latin typeface="+mj-lt"/>
                <a:cs typeface="Arial" charset="0"/>
              </a:defRPr>
            </a:lvl1pPr>
          </a:lstStyle>
          <a:p>
            <a:r>
              <a:rPr lang="en-US" dirty="0"/>
              <a:t>Case Study</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6987" y="1659663"/>
            <a:ext cx="1768611" cy="1413889"/>
          </a:xfrm>
          <a:prstGeom prst="rect">
            <a:avLst/>
          </a:prstGeom>
        </p:spPr>
      </p:pic>
    </p:spTree>
    <p:extLst>
      <p:ext uri="{BB962C8B-B14F-4D97-AF65-F5344CB8AC3E}">
        <p14:creationId xmlns:p14="http://schemas.microsoft.com/office/powerpoint/2010/main" val="1472824636"/>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OukXnggMEOo2B2TKZNSw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WqfL59aTkCTQdV7bfo2Gg"/>
</p:tagLst>
</file>

<file path=ppt/theme/theme1.xml><?xml version="1.0" encoding="utf-8"?>
<a:theme xmlns:a="http://schemas.openxmlformats.org/drawingml/2006/main" name="MSVID_White_16x9_2012-08-18">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Main Heading White">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gn="ctr">
          <a:lnSpc>
            <a:spcPct val="130000"/>
          </a:lnSpc>
          <a:defRPr sz="2200" dirty="0" smtClean="0">
            <a:solidFill>
              <a:srgbClr val="FFFFFF"/>
            </a:solidFill>
            <a:effectLst>
              <a:outerShdw blurRad="38100" dist="38100" dir="2700000" algn="tl">
                <a:schemeClr val="tx2">
                  <a:alpha val="20000"/>
                </a:schemeClr>
              </a:outerShdw>
            </a:effectLst>
            <a:latin typeface="Segoe UI Light" panose="020B0502040204020203" pitchFamily="34" charset="0"/>
            <a:ea typeface="ＭＳ Ｐゴシック" charset="0"/>
            <a:cs typeface="Segoe UI Light" panose="020B0502040204020203" pitchFamily="34" charset="0"/>
            <a:sym typeface="Segoe UI Light"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56B5969AA1BC49BB3A960EF97BEDD6" ma:contentTypeVersion="9" ma:contentTypeDescription="Create a new document." ma:contentTypeScope="" ma:versionID="bb87a6a81829f858ad895440b91f2761">
  <xsd:schema xmlns:xsd="http://www.w3.org/2001/XMLSchema" xmlns:xs="http://www.w3.org/2001/XMLSchema" xmlns:p="http://schemas.microsoft.com/office/2006/metadata/properties" xmlns:ns1="http://schemas.microsoft.com/sharepoint/v3" xmlns:ns2="74a38b85-65de-41c6-8591-8959fc75330f" xmlns:ns3="7232daf2-f1a8-49b0-8b66-f47c7c5807d1" targetNamespace="http://schemas.microsoft.com/office/2006/metadata/properties" ma:root="true" ma:fieldsID="19b6d44d9f60ceccbd8dd9243c07b629" ns1:_="" ns2:_="" ns3:_="">
    <xsd:import namespace="http://schemas.microsoft.com/sharepoint/v3"/>
    <xsd:import namespace="74a38b85-65de-41c6-8591-8959fc75330f"/>
    <xsd:import namespace="7232daf2-f1a8-49b0-8b66-f47c7c5807d1"/>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a38b85-65de-41c6-8591-8959fc753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32daf2-f1a8-49b0-8b66-f47c7c5807d1"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C4B3FEA-35E1-4FB5-AC5A-5B32BD0144FF}"/>
</file>

<file path=customXml/itemProps2.xml><?xml version="1.0" encoding="utf-8"?>
<ds:datastoreItem xmlns:ds="http://schemas.openxmlformats.org/officeDocument/2006/customXml" ds:itemID="{758FDAC0-319D-4A54-8D8E-1D42CB1F8004}"/>
</file>

<file path=customXml/itemProps3.xml><?xml version="1.0" encoding="utf-8"?>
<ds:datastoreItem xmlns:ds="http://schemas.openxmlformats.org/officeDocument/2006/customXml" ds:itemID="{F990F116-B58F-4255-B05B-DA3808E0E5C6}"/>
</file>

<file path=docProps/app.xml><?xml version="1.0" encoding="utf-8"?>
<Properties xmlns="http://schemas.openxmlformats.org/officeDocument/2006/extended-properties" xmlns:vt="http://schemas.openxmlformats.org/officeDocument/2006/docPropsVTypes">
  <Template>Metro_TT_White_16x9_2012-04-10_v2</Template>
  <TotalTime>19161</TotalTime>
  <Words>1209</Words>
  <Application>Microsoft Office PowerPoint</Application>
  <PresentationFormat>Custom</PresentationFormat>
  <Paragraphs>133</Paragraphs>
  <Slides>14</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3" baseType="lpstr">
      <vt:lpstr>Arial</vt:lpstr>
      <vt:lpstr>ＭＳ Ｐゴシック</vt:lpstr>
      <vt:lpstr>Segoe UI</vt:lpstr>
      <vt:lpstr>Segoe UI Bold</vt:lpstr>
      <vt:lpstr>Segoe UI Light</vt:lpstr>
      <vt:lpstr>Segoe UI Semibold</vt:lpstr>
      <vt:lpstr>MSVID_White_16x9_2012-08-18</vt:lpstr>
      <vt:lpstr>think-cell Slide</vt:lpstr>
      <vt:lpstr>Image</vt:lpstr>
      <vt:lpstr>[Scenario Title]</vt:lpstr>
      <vt:lpstr>Customers expect personalized experiences</vt:lpstr>
      <vt:lpstr>PowerPoint Presentation</vt:lpstr>
      <vt:lpstr>But what if you could:</vt:lpstr>
      <vt:lpstr>Solution Overview</vt:lpstr>
      <vt:lpstr>Attract new customers</vt:lpstr>
      <vt:lpstr>Build loyalty</vt:lpstr>
      <vt:lpstr>Increase lifetime value</vt:lpstr>
      <vt:lpstr>    Since McDonald's Netherlands started using VMob's live data to create targeted vouchers, redemption rates have increased by more than 700% - creating an ROI of 450% within just 4 months.   </vt:lpstr>
      <vt:lpstr>    VMob powers Heart of the City’s “Where Next” app, giving visitors and residents of Auckland CBD personalized recommendations on where to go based on time of day, weather, social profile data and personal preference.  </vt:lpstr>
      <vt:lpstr>     7-Eleven in Australia are using  VMob to deliver personalized content to customers of their 600+ convenience store and fuel locations around the country. </vt:lpstr>
      <vt:lpstr>[Demo description here]</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Scenario X Seller Guidance</dc:title>
  <dc:creator>Jennifer Chadwick</dc:creator>
  <cp:lastModifiedBy>Elizabeth Butler</cp:lastModifiedBy>
  <cp:revision>155</cp:revision>
  <dcterms:created xsi:type="dcterms:W3CDTF">2012-05-22T07:38:31Z</dcterms:created>
  <dcterms:modified xsi:type="dcterms:W3CDTF">2015-08-24T19:23:36Z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0x010100CF56B5969AA1BC49BB3A960EF97BEDD6</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DocVizMetadataToken">
    <vt:lpwstr>300x168x1</vt:lpwstr>
  </property>
  <property fmtid="{D5CDD505-2E9C-101B-9397-08002B2CF9AE}" pid="7" name="_AdHocReviewCycleID">
    <vt:i4>-1913410526</vt:i4>
  </property>
  <property fmtid="{D5CDD505-2E9C-101B-9397-08002B2CF9AE}" pid="8" name="_NewReviewCycle">
    <vt:lpwstr/>
  </property>
  <property fmtid="{D5CDD505-2E9C-101B-9397-08002B2CF9AE}" pid="9" name="_EmailSubject">
    <vt:lpwstr>vMob - BOM</vt:lpwstr>
  </property>
  <property fmtid="{D5CDD505-2E9C-101B-9397-08002B2CF9AE}" pid="10" name="_AuthorEmail">
    <vt:lpwstr>Hani.Mahgoub@microsoft.com</vt:lpwstr>
  </property>
  <property fmtid="{D5CDD505-2E9C-101B-9397-08002B2CF9AE}" pid="11" name="_AuthorEmailDisplayName">
    <vt:lpwstr>Hani Mahgoub</vt:lpwstr>
  </property>
</Properties>
</file>