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397" r:id="rId4"/>
    <p:sldMasterId id="2147485518" r:id="rId5"/>
  </p:sldMasterIdLst>
  <p:notesMasterIdLst>
    <p:notesMasterId r:id="rId31"/>
  </p:notesMasterIdLst>
  <p:handoutMasterIdLst>
    <p:handoutMasterId r:id="rId32"/>
  </p:handoutMasterIdLst>
  <p:sldIdLst>
    <p:sldId id="256" r:id="rId6"/>
    <p:sldId id="261" r:id="rId7"/>
    <p:sldId id="2076137668" r:id="rId8"/>
    <p:sldId id="2076137661" r:id="rId9"/>
    <p:sldId id="700" r:id="rId10"/>
    <p:sldId id="2146848386" r:id="rId11"/>
    <p:sldId id="2076137684" r:id="rId12"/>
    <p:sldId id="2142532491" r:id="rId13"/>
    <p:sldId id="2142532492" r:id="rId14"/>
    <p:sldId id="2142532494" r:id="rId15"/>
    <p:sldId id="2142532495" r:id="rId16"/>
    <p:sldId id="2142532496" r:id="rId17"/>
    <p:sldId id="2146848397" r:id="rId18"/>
    <p:sldId id="2143187714" r:id="rId19"/>
    <p:sldId id="2146848180" r:id="rId20"/>
    <p:sldId id="2146848387" r:id="rId21"/>
    <p:sldId id="262" r:id="rId22"/>
    <p:sldId id="2146848388" r:id="rId23"/>
    <p:sldId id="2146848390" r:id="rId24"/>
    <p:sldId id="2146848391" r:id="rId25"/>
    <p:sldId id="2146848392" r:id="rId26"/>
    <p:sldId id="2146848393" r:id="rId27"/>
    <p:sldId id="2146848395" r:id="rId28"/>
    <p:sldId id="2146848394" r:id="rId29"/>
    <p:sldId id="2146848396" r:id="rId30"/>
  </p:sldIdLst>
  <p:sldSz cx="12192000" cy="6858000"/>
  <p:notesSz cx="9144000" cy="6858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Read me" id="{C612CE83-33A7-4546-825B-9D3A615EC37E}">
          <p14:sldIdLst>
            <p14:sldId id="256"/>
          </p14:sldIdLst>
        </p14:section>
        <p14:section name="LCT Overview" id="{6F19AAD1-AB82-1B42-B506-B7CAE820897D}">
          <p14:sldIdLst>
            <p14:sldId id="261"/>
          </p14:sldIdLst>
        </p14:section>
        <p14:section name="LCT Solution" id="{15854F95-687E-7C4A-ADFC-3ADB1831A345}">
          <p14:sldIdLst>
            <p14:sldId id="2076137668"/>
            <p14:sldId id="2076137661"/>
            <p14:sldId id="700"/>
            <p14:sldId id="2146848386"/>
            <p14:sldId id="2076137684"/>
            <p14:sldId id="2142532491"/>
            <p14:sldId id="2142532492"/>
            <p14:sldId id="2142532494"/>
            <p14:sldId id="2142532495"/>
            <p14:sldId id="2142532496"/>
          </p14:sldIdLst>
        </p14:section>
        <p14:section name="Microsoft Partnership" id="{831C3020-41A2-428A-A644-7FE0566E8E74}">
          <p14:sldIdLst>
            <p14:sldId id="2146848397"/>
          </p14:sldIdLst>
        </p14:section>
        <p14:section name="LCT Video Demonstration" id="{B2CC5A1D-F49C-4B5F-940A-6EC685F28AE9}">
          <p14:sldIdLst>
            <p14:sldId id="2143187714"/>
          </p14:sldIdLst>
        </p14:section>
        <p14:section name="LCT Architecture Diagram" id="{FA64D519-3A8D-F34A-96CE-6264765D81AB}">
          <p14:sldIdLst>
            <p14:sldId id="2146848180"/>
          </p14:sldIdLst>
        </p14:section>
        <p14:section name="LCT Interactive Demo" id="{14919B37-D112-5D47-8322-C0D5963CAE43}">
          <p14:sldIdLst>
            <p14:sldId id="2146848387"/>
          </p14:sldIdLst>
        </p14:section>
        <p14:section name="LCT Key Takeaways" id="{92591778-1455-1445-8F82-32F0AF85B529}">
          <p14:sldIdLst>
            <p14:sldId id="262"/>
          </p14:sldIdLst>
        </p14:section>
        <p14:section name="LDE Overview" id="{D2F7068D-9103-4765-9ADE-CEAA1ADD5437}">
          <p14:sldIdLst>
            <p14:sldId id="2146848388"/>
          </p14:sldIdLst>
        </p14:section>
        <p14:section name="LDE Solution" id="{1F65C785-E223-43E5-AA1B-F796E7CCD4B9}">
          <p14:sldIdLst>
            <p14:sldId id="2146848390"/>
            <p14:sldId id="2146848391"/>
            <p14:sldId id="2146848392"/>
          </p14:sldIdLst>
        </p14:section>
        <p14:section name="LDE Video Demonstration" id="{3E876884-41BC-42C7-9944-18C3C8F46669}">
          <p14:sldIdLst>
            <p14:sldId id="2146848393"/>
          </p14:sldIdLst>
        </p14:section>
        <p14:section name="LDE Architecture Diagram" id="{4692E7E3-3234-4487-B9A6-6F854E71AF15}">
          <p14:sldIdLst>
            <p14:sldId id="2146848395"/>
          </p14:sldIdLst>
        </p14:section>
        <p14:section name="LDE Interactive Demo" id="{E664829E-3E44-4584-BB8B-44680FC63F47}">
          <p14:sldIdLst>
            <p14:sldId id="2146848394"/>
          </p14:sldIdLst>
        </p14:section>
        <p14:section name="LDE Key Takeaway" id="{5EAFDD99-F265-451A-BCFD-3CA6623171F6}">
          <p14:sldIdLst>
            <p14:sldId id="2146848396"/>
          </p14:sldIdLst>
        </p14:section>
        <p14:section name="MS Technology Icon Library" id="{B482963B-8911-E94A-9ABC-7A8A78E93256}">
          <p14:sldIdLst/>
        </p14:section>
        <p14:section name="Archive- Do Not Use" id="{7011BC49-1D96-984E-BC26-299ED752E6F8}">
          <p14:sldIdLst/>
        </p14:section>
      </p14:sectionLst>
    </p:ext>
    <p:ext uri="{EFAFB233-063F-42B5-8137-9DF3F51BA10A}">
      <p15:sldGuideLst xmlns:p15="http://schemas.microsoft.com/office/powerpoint/2012/main">
        <p15:guide id="2" orient="horz" pos="624" userDrawn="1">
          <p15:clr>
            <a:srgbClr val="A4A3A4"/>
          </p15:clr>
        </p15:guide>
        <p15:guide id="3" pos="720" userDrawn="1">
          <p15:clr>
            <a:srgbClr val="A4A3A4"/>
          </p15:clr>
        </p15:guide>
        <p15:guide id="4" pos="3940" userDrawn="1">
          <p15:clr>
            <a:srgbClr val="A4A3A4"/>
          </p15:clr>
        </p15:guide>
        <p15:guide id="5" pos="912" userDrawn="1">
          <p15:clr>
            <a:srgbClr val="A4A3A4"/>
          </p15:clr>
        </p15:guide>
        <p15:guide id="6" pos="2496" userDrawn="1">
          <p15:clr>
            <a:srgbClr val="A4A3A4"/>
          </p15:clr>
        </p15:guide>
        <p15:guide id="7" pos="3144" userDrawn="1">
          <p15:clr>
            <a:srgbClr val="A4A3A4"/>
          </p15:clr>
        </p15:guide>
        <p15:guide id="8" pos="3336" userDrawn="1">
          <p15:clr>
            <a:srgbClr val="A4A3A4"/>
          </p15:clr>
        </p15:guide>
        <p15:guide id="9" orient="horz" pos="2160" userDrawn="1">
          <p15:clr>
            <a:srgbClr val="A4A3A4"/>
          </p15:clr>
        </p15:guide>
        <p15:guide id="10" pos="4920" userDrawn="1">
          <p15:clr>
            <a:srgbClr val="A4A3A4"/>
          </p15:clr>
        </p15:guide>
        <p15:guide id="11" pos="2784" userDrawn="1">
          <p15:clr>
            <a:srgbClr val="A4A3A4"/>
          </p15:clr>
        </p15:guide>
        <p15:guide id="12" pos="5712" userDrawn="1">
          <p15:clr>
            <a:srgbClr val="A4A3A4"/>
          </p15:clr>
        </p15:guide>
        <p15:guide id="13" pos="552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3C6"/>
    <a:srgbClr val="004479"/>
    <a:srgbClr val="2E85D8"/>
    <a:srgbClr val="3088DF"/>
    <a:srgbClr val="F1C70D"/>
    <a:srgbClr val="FFA518"/>
    <a:srgbClr val="FDFF99"/>
    <a:srgbClr val="2F2F2F"/>
    <a:srgbClr val="FFFFF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8F0C0-7FA1-75CF-E3CA-6CDC177238EF}" v="2" dt="2022-05-04T23:38:31.692"/>
    <p1510:client id="{29C12C39-8084-6941-9293-13CB2D2A788A}" v="24" dt="2022-05-04T23:19:48.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17" d="100"/>
          <a:sy n="117" d="100"/>
        </p:scale>
        <p:origin x="808" y="168"/>
      </p:cViewPr>
      <p:guideLst>
        <p:guide orient="horz" pos="624"/>
        <p:guide pos="720"/>
        <p:guide pos="3940"/>
        <p:guide pos="912"/>
        <p:guide pos="2496"/>
        <p:guide pos="3144"/>
        <p:guide pos="3336"/>
        <p:guide orient="horz" pos="2160"/>
        <p:guide pos="4920"/>
        <p:guide pos="2784"/>
        <p:guide pos="5712"/>
        <p:guide pos="552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ECD6D-E945-B045-9D8E-589792C2A4B3}" type="doc">
      <dgm:prSet loTypeId="urn:microsoft.com/office/officeart/2008/layout/CircularPictureCallout" loCatId="" qsTypeId="urn:microsoft.com/office/officeart/2005/8/quickstyle/simple1" qsCatId="simple" csTypeId="urn:microsoft.com/office/officeart/2005/8/colors/accent1_2" csCatId="accent1" phldr="1"/>
      <dgm:spPr/>
      <dgm:t>
        <a:bodyPr/>
        <a:lstStyle/>
        <a:p>
          <a:endParaRPr lang="en-US"/>
        </a:p>
      </dgm:t>
    </dgm:pt>
    <dgm:pt modelId="{FBC38BE3-3AC0-7D4A-9B8D-E18D00B5823C}">
      <dgm:prSet/>
      <dgm:spPr/>
      <dgm:t>
        <a:bodyPr/>
        <a:lstStyle/>
        <a:p>
          <a:endParaRPr lang="en-US"/>
        </a:p>
      </dgm:t>
    </dgm:pt>
    <dgm:pt modelId="{9A8B0787-9774-4447-931B-298F71308F62}" type="parTrans" cxnId="{923B4191-5C94-534C-913E-BCA832FC49AA}">
      <dgm:prSet/>
      <dgm:spPr/>
      <dgm:t>
        <a:bodyPr/>
        <a:lstStyle/>
        <a:p>
          <a:endParaRPr lang="en-US"/>
        </a:p>
      </dgm:t>
    </dgm:pt>
    <dgm:pt modelId="{4A520694-7935-2C47-A07E-CAEF160D4801}" type="sibTrans" cxnId="{923B4191-5C94-534C-913E-BCA832FC49A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283A3ABE-9B50-C74A-AEB3-9BD577F4D40A}" type="pres">
      <dgm:prSet presAssocID="{335ECD6D-E945-B045-9D8E-589792C2A4B3}" presName="Name0" presStyleCnt="0">
        <dgm:presLayoutVars>
          <dgm:chMax val="7"/>
          <dgm:chPref val="7"/>
          <dgm:dir/>
        </dgm:presLayoutVars>
      </dgm:prSet>
      <dgm:spPr/>
    </dgm:pt>
    <dgm:pt modelId="{83D1E12E-4DBF-0C42-ADC6-5B9DE5D766F4}" type="pres">
      <dgm:prSet presAssocID="{335ECD6D-E945-B045-9D8E-589792C2A4B3}" presName="Name1" presStyleCnt="0"/>
      <dgm:spPr/>
    </dgm:pt>
    <dgm:pt modelId="{3E4AD877-04AE-8D41-8C4F-831D3A8C1D4B}" type="pres">
      <dgm:prSet presAssocID="{4A520694-7935-2C47-A07E-CAEF160D4801}" presName="picture_1" presStyleCnt="0"/>
      <dgm:spPr/>
    </dgm:pt>
    <dgm:pt modelId="{605D0BF0-405B-C247-BF3E-A497BA48DBB7}" type="pres">
      <dgm:prSet presAssocID="{4A520694-7935-2C47-A07E-CAEF160D4801}" presName="pictureRepeatNode" presStyleLbl="alignImgPlace1" presStyleIdx="0" presStyleCnt="1" custScaleX="91650" custScaleY="91650" custLinFactNeighborX="45825" custLinFactNeighborY="-9878"/>
      <dgm:spPr/>
    </dgm:pt>
    <dgm:pt modelId="{1CF5544F-0FD5-474B-961F-6E57E324163F}" type="pres">
      <dgm:prSet presAssocID="{FBC38BE3-3AC0-7D4A-9B8D-E18D00B5823C}" presName="text_1" presStyleLbl="node1" presStyleIdx="0" presStyleCnt="0">
        <dgm:presLayoutVars>
          <dgm:bulletEnabled val="1"/>
        </dgm:presLayoutVars>
      </dgm:prSet>
      <dgm:spPr/>
    </dgm:pt>
  </dgm:ptLst>
  <dgm:cxnLst>
    <dgm:cxn modelId="{D2F7735E-8D37-0248-8348-9E5D8CA32A8C}" type="presOf" srcId="{FBC38BE3-3AC0-7D4A-9B8D-E18D00B5823C}" destId="{1CF5544F-0FD5-474B-961F-6E57E324163F}" srcOrd="0" destOrd="0" presId="urn:microsoft.com/office/officeart/2008/layout/CircularPictureCallout"/>
    <dgm:cxn modelId="{2838E783-383B-294A-9F0F-1EB84A1011CF}" type="presOf" srcId="{4A520694-7935-2C47-A07E-CAEF160D4801}" destId="{605D0BF0-405B-C247-BF3E-A497BA48DBB7}" srcOrd="0" destOrd="0" presId="urn:microsoft.com/office/officeart/2008/layout/CircularPictureCallout"/>
    <dgm:cxn modelId="{923B4191-5C94-534C-913E-BCA832FC49AA}" srcId="{335ECD6D-E945-B045-9D8E-589792C2A4B3}" destId="{FBC38BE3-3AC0-7D4A-9B8D-E18D00B5823C}" srcOrd="0" destOrd="0" parTransId="{9A8B0787-9774-4447-931B-298F71308F62}" sibTransId="{4A520694-7935-2C47-A07E-CAEF160D4801}"/>
    <dgm:cxn modelId="{112AB1CA-C5CF-4847-ACAA-7D3A6165BF59}" type="presOf" srcId="{335ECD6D-E945-B045-9D8E-589792C2A4B3}" destId="{283A3ABE-9B50-C74A-AEB3-9BD577F4D40A}" srcOrd="0" destOrd="0" presId="urn:microsoft.com/office/officeart/2008/layout/CircularPictureCallout"/>
    <dgm:cxn modelId="{FE0B48B1-3C12-F34D-9BFC-A2A1530778A8}" type="presParOf" srcId="{283A3ABE-9B50-C74A-AEB3-9BD577F4D40A}" destId="{83D1E12E-4DBF-0C42-ADC6-5B9DE5D766F4}" srcOrd="0" destOrd="0" presId="urn:microsoft.com/office/officeart/2008/layout/CircularPictureCallout"/>
    <dgm:cxn modelId="{A367AED1-D42A-644D-A609-449E2A0D0A35}" type="presParOf" srcId="{83D1E12E-4DBF-0C42-ADC6-5B9DE5D766F4}" destId="{3E4AD877-04AE-8D41-8C4F-831D3A8C1D4B}" srcOrd="0" destOrd="0" presId="urn:microsoft.com/office/officeart/2008/layout/CircularPictureCallout"/>
    <dgm:cxn modelId="{3C8C20D4-FD8E-E04A-8B1E-2E1F28892067}" type="presParOf" srcId="{3E4AD877-04AE-8D41-8C4F-831D3A8C1D4B}" destId="{605D0BF0-405B-C247-BF3E-A497BA48DBB7}" srcOrd="0" destOrd="0" presId="urn:microsoft.com/office/officeart/2008/layout/CircularPictureCallout"/>
    <dgm:cxn modelId="{4103BAAC-6951-D741-81E2-648CC83F761E}" type="presParOf" srcId="{83D1E12E-4DBF-0C42-ADC6-5B9DE5D766F4}" destId="{1CF5544F-0FD5-474B-961F-6E57E324163F}"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D0BF0-405B-C247-BF3E-A497BA48DBB7}">
      <dsp:nvSpPr>
        <dsp:cNvPr id="0" name=""/>
        <dsp:cNvSpPr/>
      </dsp:nvSpPr>
      <dsp:spPr>
        <a:xfrm>
          <a:off x="5356109" y="578535"/>
          <a:ext cx="4908873" cy="49088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F5544F-0FD5-474B-961F-6E57E324163F}">
      <dsp:nvSpPr>
        <dsp:cNvPr id="0" name=""/>
        <dsp:cNvSpPr/>
      </dsp:nvSpPr>
      <dsp:spPr>
        <a:xfrm>
          <a:off x="3642154" y="3728087"/>
          <a:ext cx="3427909" cy="1767515"/>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3642154" y="3728087"/>
        <a:ext cx="3427909" cy="1767515"/>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8681"/>
            <a:ext cx="3962400" cy="3429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5/16/2022 8:37 AM</a:t>
            </a:fld>
            <a:endParaRPr lang="en-US">
              <a:latin typeface="Segoe UI" pitchFamily="34" charset="0"/>
            </a:endParaRPr>
          </a:p>
        </p:txBody>
      </p:sp>
      <p:sp>
        <p:nvSpPr>
          <p:cNvPr id="8" name="Footer Placeholder 7"/>
          <p:cNvSpPr>
            <a:spLocks noGrp="1"/>
          </p:cNvSpPr>
          <p:nvPr>
            <p:ph type="ftr" sz="quarter" idx="2"/>
          </p:nvPr>
        </p:nvSpPr>
        <p:spPr>
          <a:xfrm>
            <a:off x="0" y="6513910"/>
            <a:ext cx="7726680" cy="249326"/>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7711439" y="6513910"/>
            <a:ext cx="1430444" cy="3429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6515100"/>
            <a:ext cx="7894320" cy="266973"/>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5/16/2022 8:37 AM</a:t>
            </a:fld>
            <a:endParaRPr lang="en-US"/>
          </a:p>
        </p:txBody>
      </p:sp>
      <p:sp>
        <p:nvSpPr>
          <p:cNvPr id="12" name="Notes Placeholder 11"/>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H0-Intro Slide title - </a:t>
            </a:r>
            <a:r>
              <a:rPr lang="en-US" err="1"/>
              <a:t>Semibold</a:t>
            </a:r>
            <a:r>
              <a:rPr lang="en-US"/>
              <a:t> - 40pt**</a:t>
            </a:r>
          </a:p>
          <a:p>
            <a:pPr lvl="0"/>
            <a:r>
              <a:rPr lang="en-US"/>
              <a:t>H1- Slide Header - </a:t>
            </a:r>
            <a:r>
              <a:rPr lang="en-US" err="1"/>
              <a:t>Semibold</a:t>
            </a:r>
            <a:r>
              <a:rPr lang="en-US"/>
              <a:t> - 28pt </a:t>
            </a:r>
          </a:p>
          <a:p>
            <a:pPr lvl="0"/>
            <a:r>
              <a:rPr lang="en-US"/>
              <a:t>H2- Subhead -  </a:t>
            </a:r>
            <a:r>
              <a:rPr lang="en-US" err="1"/>
              <a:t>Semibold</a:t>
            </a:r>
            <a:r>
              <a:rPr lang="en-US"/>
              <a:t> - 18pt </a:t>
            </a:r>
          </a:p>
          <a:p>
            <a:pPr lvl="0"/>
            <a:r>
              <a:rPr lang="en-US"/>
              <a:t>Body - Regular - 16pt</a:t>
            </a:r>
          </a:p>
          <a:p>
            <a:pPr lvl="0"/>
            <a:r>
              <a:rPr lang="en-US"/>
              <a:t>Sub Body - Regular - 10pt*</a:t>
            </a:r>
          </a:p>
        </p:txBody>
      </p:sp>
      <p:sp>
        <p:nvSpPr>
          <p:cNvPr id="13" name="Slide Number Placeholder 12"/>
          <p:cNvSpPr>
            <a:spLocks noGrp="1"/>
          </p:cNvSpPr>
          <p:nvPr>
            <p:ph type="sldNum" sz="quarter" idx="5"/>
          </p:nvPr>
        </p:nvSpPr>
        <p:spPr>
          <a:xfrm>
            <a:off x="7879079" y="6513910"/>
            <a:ext cx="1262804" cy="3429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artner.blueyonder.com/English/?ReturnUrl=/prm/English/c/MicrosoftLCTPlatfor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artner.blueyonder.com/English/?ReturnUrl=/prm/English/c/MicrosoftLCTPlatfor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Visibility / Execution Control Tower</a:t>
            </a:r>
          </a:p>
          <a:p>
            <a:pPr marL="171450" indent="-171450" defTabSz="457063">
              <a:buFont typeface="Arial" panose="020B0604020202020204" pitchFamily="34" charset="0"/>
              <a:buChar char="•"/>
            </a:pPr>
            <a:r>
              <a:rPr lang="en-US" sz="1200">
                <a:latin typeface="+mn-lt"/>
              </a:rPr>
              <a:t>Offers track and trace capabilities and event management for distributors, partners and suppliers</a:t>
            </a:r>
          </a:p>
          <a:p>
            <a:pPr marL="171450" indent="-171450" defTabSz="457063">
              <a:buFont typeface="Arial" panose="020B0604020202020204" pitchFamily="34" charset="0"/>
              <a:buChar char="•"/>
            </a:pPr>
            <a:r>
              <a:rPr lang="en-US" sz="1200">
                <a:latin typeface="+mn-lt"/>
              </a:rPr>
              <a:t>Provides extended visibility to transportation optimization, Suppliers and Trading Partners</a:t>
            </a:r>
          </a:p>
          <a:p>
            <a:pPr marL="171450" indent="-171450" defTabSz="457063">
              <a:buFont typeface="Arial" panose="020B0604020202020204" pitchFamily="34" charset="0"/>
              <a:buChar char="•"/>
            </a:pPr>
            <a:r>
              <a:rPr lang="en-US" sz="1200">
                <a:latin typeface="+mn-lt"/>
              </a:rPr>
              <a:t>Helps optimize transport lead times, and manage shipments within execution window</a:t>
            </a:r>
          </a:p>
          <a:p>
            <a:pPr marL="171450" indent="-171450" defTabSz="457063">
              <a:buFont typeface="Arial" panose="020B0604020202020204" pitchFamily="34" charset="0"/>
              <a:buChar char="•"/>
            </a:pPr>
            <a:endParaRPr lang="en-US" sz="1200">
              <a:latin typeface="+mn-lt"/>
            </a:endParaRPr>
          </a:p>
          <a:p>
            <a:pPr marL="171450" marR="0" lvl="0" indent="-171450"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latin typeface="+mn-lt"/>
              </a:rPr>
              <a:t>Planning / Collaboration Control Tower</a:t>
            </a:r>
            <a:endParaRPr lang="en-US" sz="1200">
              <a:latin typeface="+mn-lt"/>
            </a:endParaRPr>
          </a:p>
          <a:p>
            <a:pPr marL="171450" indent="-171450" defTabSz="457063">
              <a:buFont typeface="Arial" panose="020B0604020202020204" pitchFamily="34" charset="0"/>
              <a:buChar char="•"/>
            </a:pPr>
            <a:r>
              <a:rPr lang="en-US" sz="1200">
                <a:latin typeface="+mn-lt"/>
              </a:rPr>
              <a:t>Offers end-to-end planning visibility but is not real time, supports collaboration and breaks down siloes </a:t>
            </a:r>
          </a:p>
          <a:p>
            <a:pPr marL="171450" indent="-171450" defTabSz="457063">
              <a:buFont typeface="Arial" panose="020B0604020202020204" pitchFamily="34" charset="0"/>
              <a:buChar char="•"/>
            </a:pPr>
            <a:r>
              <a:rPr lang="en-US" sz="1200">
                <a:latin typeface="+mn-lt"/>
              </a:rPr>
              <a:t>Focus is on transactional collaboration, feeds data to planning response and optimization of decisions</a:t>
            </a:r>
          </a:p>
          <a:p>
            <a:pPr marL="171450" indent="-171450" defTabSz="457063">
              <a:buFont typeface="Arial" panose="020B0604020202020204" pitchFamily="34" charset="0"/>
              <a:buChar char="•"/>
            </a:pPr>
            <a:r>
              <a:rPr lang="en-US" sz="1200">
                <a:latin typeface="+mn-lt"/>
              </a:rPr>
              <a:t>Optimization is based on deterministic/static supply chain parameters</a:t>
            </a:r>
          </a:p>
          <a:p>
            <a:pPr marL="0" indent="0" defTabSz="457063">
              <a:buFont typeface="Arial" panose="020B0604020202020204" pitchFamily="34" charset="0"/>
              <a:buNone/>
            </a:pPr>
            <a:endParaRPr lang="en-US" sz="1200">
              <a:latin typeface="+mn-lt"/>
            </a:endParaRPr>
          </a:p>
          <a:p>
            <a:pPr marL="171450" marR="0" lvl="0" indent="-171450"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latin typeface="+mn-lt"/>
              </a:rPr>
              <a:t>Cognitive Control Tower</a:t>
            </a:r>
          </a:p>
          <a:p>
            <a:pPr marL="171450" indent="-171450" defTabSz="457063">
              <a:buFont typeface="Arial" panose="020B0604020202020204" pitchFamily="34" charset="0"/>
              <a:buChar char="•"/>
            </a:pPr>
            <a:r>
              <a:rPr lang="en-US" sz="1200">
                <a:latin typeface="+mn-lt"/>
              </a:rPr>
              <a:t>Consumes digital signals (SNEW, IOT)</a:t>
            </a:r>
          </a:p>
          <a:p>
            <a:pPr marL="171450" indent="-171450" defTabSz="457063">
              <a:buFont typeface="Arial" panose="020B0604020202020204" pitchFamily="34" charset="0"/>
              <a:buChar char="•"/>
            </a:pPr>
            <a:r>
              <a:rPr lang="en-US" sz="1200">
                <a:latin typeface="+mn-lt"/>
              </a:rPr>
              <a:t>Leverages planning &amp; data science to continuously learn, generate insights &amp; recommendations</a:t>
            </a:r>
          </a:p>
          <a:p>
            <a:pPr marL="171450" indent="-171450" defTabSz="457063">
              <a:buFont typeface="Arial" panose="020B0604020202020204" pitchFamily="34" charset="0"/>
              <a:buChar char="•"/>
            </a:pPr>
            <a:r>
              <a:rPr lang="en-US" sz="1200">
                <a:latin typeface="+mn-lt"/>
              </a:rPr>
              <a:t>Allows Enterprises to leverage Cognitive intelligence to sense demand and intelligently adjusts supply in real time</a:t>
            </a:r>
          </a:p>
          <a:p>
            <a:pPr marL="171450" indent="-171450" defTabSz="457063">
              <a:buFont typeface="Arial" panose="020B0604020202020204" pitchFamily="34" charset="0"/>
              <a:buChar char="•"/>
            </a:pPr>
            <a:endParaRPr lang="en-US" sz="1200">
              <a:latin typeface="+mn-lt"/>
            </a:endParaRPr>
          </a:p>
          <a:p>
            <a:endParaRPr lang="en-US"/>
          </a:p>
          <a:p>
            <a:endParaRPr lang="en-US"/>
          </a:p>
        </p:txBody>
      </p:sp>
      <p:sp>
        <p:nvSpPr>
          <p:cNvPr id="4" name="Slide Number Placeholder 3"/>
          <p:cNvSpPr>
            <a:spLocks noGrp="1"/>
          </p:cNvSpPr>
          <p:nvPr>
            <p:ph type="sldNum" sz="quarter" idx="5"/>
          </p:nvPr>
        </p:nvSpPr>
        <p:spPr/>
        <p:txBody>
          <a:bodyPr/>
          <a:lstStyle/>
          <a:p>
            <a:fld id="{7BD3ABBB-FAAE-1F49-A076-3F43AB6B07C7}" type="slidenum">
              <a:rPr lang="en-US" smtClean="0"/>
              <a:t>3</a:t>
            </a:fld>
            <a:endParaRPr lang="en-US"/>
          </a:p>
        </p:txBody>
      </p:sp>
    </p:spTree>
    <p:extLst>
      <p:ext uri="{BB962C8B-B14F-4D97-AF65-F5344CB8AC3E}">
        <p14:creationId xmlns:p14="http://schemas.microsoft.com/office/powerpoint/2010/main" val="1413762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Backorder analysis dashboard: insights into backorders and allows the users to understand the patterns, root cause, and monetary impact.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Inventory analytics dashboard: comprehensive insights to all things inventory and allows the users to understand their key performance measures, inventory exceptions and derive insights for better inventory management.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Fulfillment analytics dashboard: combination of descriptive, predictive, and prescriptive data insights that serve as a one-stop shop to identify abnormalities impacting the revenue or service levels, assess performance metrics, and analyze root cause.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Procurement analysis dashboard: end-to-end view on supplier performance around cycle days and delay and helps in better decision-making during procurement cycle by flagging any outliers or discrepancies.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Transportation dashboard: insights on lead time through visibility of performance metrics around carrier performance, outlier detection, forecasting, map outline across all sources and destinations for inbound shipments.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BD3ABBB-FAAE-1F49-A076-3F43AB6B07C7}" type="slidenum">
              <a:rPr lang="en-US" smtClean="0"/>
              <a:t>12</a:t>
            </a:fld>
            <a:endParaRPr lang="en-US"/>
          </a:p>
        </p:txBody>
      </p:sp>
    </p:spTree>
    <p:extLst>
      <p:ext uri="{BB962C8B-B14F-4D97-AF65-F5344CB8AC3E}">
        <p14:creationId xmlns:p14="http://schemas.microsoft.com/office/powerpoint/2010/main" val="3412748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i="0" dirty="0">
                <a:solidFill>
                  <a:srgbClr val="212121"/>
                </a:solidFill>
                <a:effectLst/>
                <a:latin typeface="SegoeUI"/>
              </a:rPr>
              <a:t>Luminate Control Tower Highlighted at Microsoft Inspire 2021 </a:t>
            </a:r>
            <a:r>
              <a:rPr lang="en-US" b="1" i="0" dirty="0" err="1">
                <a:solidFill>
                  <a:srgbClr val="212121"/>
                </a:solidFill>
                <a:effectLst/>
                <a:latin typeface="SegoeUI"/>
              </a:rPr>
              <a:t>wCaptions</a:t>
            </a:r>
            <a:endParaRPr lang="en-US" b="1" i="0" dirty="0">
              <a:solidFill>
                <a:srgbClr val="212121"/>
              </a:solidFill>
              <a:effectLst/>
              <a:latin typeface="SegoeUI"/>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5/16/2022 8:37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907661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Blue Yonder Luminate Control Tower video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5/16/2022 8:37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927080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Blue Yonder customers have been realizing value from proven BY solutions in the supply chain execution domain for retail, manufacturing and third-party logistics industries. The value of the solutions is greatly enhanced with the Luminate Platform, enhancing the business logic with new capabilities such as AI/ML, analytics, and workflow. (or </a:t>
            </a:r>
            <a:r>
              <a:rPr lang="en-GB"/>
              <a:t>Which is supported by BY’s SC platform, breaking organisational silos, delivering unification and automation via AI/ML, etc)</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Blue Yonder’s Supply Chain Execution solutions enables customers to seamlessly plan/optimize/orchestrate the foundational elements of logistics – orders, space, movement, inventory and resources – across all logistics nodes, leveraging human and machines to enable speed, effectiveness, and resiliency...through easy to consume services  </a:t>
            </a:r>
            <a:endParaRPr lang="en-US"/>
          </a:p>
          <a:p>
            <a:endParaRPr lang="en-US"/>
          </a:p>
          <a:p>
            <a:r>
              <a:rPr lang="en-US" sz="1200" b="0" i="0" kern="1200">
                <a:solidFill>
                  <a:schemeClr val="tx1"/>
                </a:solidFill>
                <a:effectLst/>
                <a:latin typeface="+mn-lt"/>
                <a:ea typeface="+mn-ea"/>
                <a:cs typeface="+mn-cs"/>
              </a:rPr>
              <a:t>Our Luminate™ Platform provides synchronized business planning, execution, delivery and labor solutions that optimize your business and people from end-to-end. Luminate leverages industry-leading artificial intelligence (AI) and machine learning (ML) capabilities and workflow-driven user experiences to help you better predict, prevent, and resolve disruptions across your entire business. With Luminate Platform you can optimize and automate business decisions, creating a more profitable supply chain while delivering seamless and superior customer experiences. Luminate runs on Microsoft Azure Cloud and delivers seamless integration via our partnership with MuleSoft, enabling us to extend and scale with you as your business grows.</a:t>
            </a:r>
          </a:p>
          <a:p>
            <a:endParaRPr lang="en-US" sz="1200" b="0" i="0" kern="1200">
              <a:solidFill>
                <a:schemeClr val="tx1"/>
              </a:solidFill>
              <a:effectLst/>
              <a:latin typeface="+mn-lt"/>
              <a:ea typeface="+mn-ea"/>
              <a:cs typeface="+mn-cs"/>
            </a:endParaRPr>
          </a:p>
          <a:p>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3ABBB-FAAE-1F49-A076-3F43AB6B0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220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u="sng">
                <a:effectLst/>
                <a:latin typeface="Segoe UI Semilight" panose="020B0402040204020203" pitchFamily="34" charset="0"/>
                <a:ea typeface="Calibri" panose="020F0502020204030204" pitchFamily="34" charset="0"/>
              </a:rPr>
              <a:t>Interactive Demo: </a:t>
            </a:r>
            <a:endParaRPr lang="en-US" sz="900">
              <a:effectLst/>
              <a:latin typeface="Segoe UI Semilight" panose="020B0402040204020203" pitchFamily="34" charset="0"/>
              <a:ea typeface="Calibri" panose="020F0502020204030204" pitchFamily="34" charset="0"/>
            </a:endParaRPr>
          </a:p>
          <a:p>
            <a:pPr marL="0" marR="0">
              <a:spcBef>
                <a:spcPts val="0"/>
              </a:spcBef>
              <a:spcAft>
                <a:spcPts val="0"/>
              </a:spcAft>
              <a:tabLst>
                <a:tab pos="114300" algn="l"/>
                <a:tab pos="228600" algn="l"/>
              </a:tabLst>
            </a:pPr>
            <a:r>
              <a:rPr lang="en-US" sz="900">
                <a:effectLst/>
                <a:latin typeface="Segoe UI Semilight" panose="020B0402040204020203" pitchFamily="34" charset="0"/>
                <a:ea typeface="Calibri" panose="020F0502020204030204" pitchFamily="34" charset="0"/>
              </a:rPr>
              <a:t>To access the Blue Yonder LCT demo environment and leverage supporting enablement materials, each Microsoft associate must register for and access the </a:t>
            </a:r>
            <a:r>
              <a:rPr lang="en-US" sz="900" u="sng">
                <a:solidFill>
                  <a:srgbClr val="0563C1"/>
                </a:solidFill>
                <a:effectLst/>
                <a:latin typeface="Segoe UI Semilight" panose="020B0402040204020203" pitchFamily="34" charset="0"/>
                <a:ea typeface="Calibri" panose="020F0502020204030204" pitchFamily="34" charset="0"/>
                <a:hlinkClick r:id="rId3"/>
              </a:rPr>
              <a:t>Blue Yonder Partner Portal</a:t>
            </a:r>
            <a:r>
              <a:rPr lang="en-US" sz="900">
                <a:effectLst/>
                <a:latin typeface="Segoe UI Semilight" panose="020B0402040204020203" pitchFamily="34" charset="0"/>
                <a:ea typeface="Calibri" panose="020F0502020204030204" pitchFamily="34" charset="0"/>
              </a:rPr>
              <a:t>. The password will reset every 90 days.</a:t>
            </a:r>
          </a:p>
          <a:p>
            <a:endParaRPr lang="en-US">
              <a:solidFill>
                <a:schemeClr val="bg1"/>
              </a:solidFill>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5/16/2022 8:37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85203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5/16/2022 8:37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982756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BD3ABBB-FAAE-1F49-A076-3F43AB6B07C7}" type="slidenum">
              <a:rPr lang="en-US" smtClean="0"/>
              <a:t>19</a:t>
            </a:fld>
            <a:endParaRPr lang="en-US"/>
          </a:p>
        </p:txBody>
      </p:sp>
    </p:spTree>
    <p:extLst>
      <p:ext uri="{BB962C8B-B14F-4D97-AF65-F5344CB8AC3E}">
        <p14:creationId xmlns:p14="http://schemas.microsoft.com/office/powerpoint/2010/main" val="2705669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While other AI-enabled solutions might offer industry parity, LDE is the best solution to enable retailers to leapfrog their competition. </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We are different, and the sum of differences delivers ongoing value and KPI improvement, where our competitors tend to produce an uplift then plateau. Remember: this is true SaaS.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But more fundamentally, an organisation looking for genuine digital transformation needs to look at their processes and structures differently. Are they looking to speed up the processes they built up over the last 5, 10 years, or do they want to re-wire themselves for a new era?</a:t>
            </a:r>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7BD3ABBB-FAAE-1F49-A076-3F43AB6B07C7}" type="slidenum">
              <a:rPr lang="en-US" smtClean="0"/>
              <a:t>20</a:t>
            </a:fld>
            <a:endParaRPr lang="en-US"/>
          </a:p>
        </p:txBody>
      </p:sp>
    </p:spTree>
    <p:extLst>
      <p:ext uri="{BB962C8B-B14F-4D97-AF65-F5344CB8AC3E}">
        <p14:creationId xmlns:p14="http://schemas.microsoft.com/office/powerpoint/2010/main" val="1847263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a:t>
            </a:r>
            <a:r>
              <a:rPr lang="en-US" sz="1200" kern="1200" err="1">
                <a:solidFill>
                  <a:schemeClr val="tx1"/>
                </a:solidFill>
                <a:effectLst/>
                <a:latin typeface="+mn-lt"/>
                <a:ea typeface="+mn-ea"/>
                <a:cs typeface="+mn-cs"/>
              </a:rPr>
              <a:t>summarise</a:t>
            </a:r>
            <a:r>
              <a:rPr lang="en-US" sz="1200" kern="1200">
                <a:solidFill>
                  <a:schemeClr val="tx1"/>
                </a:solidFill>
                <a:effectLst/>
                <a:latin typeface="+mn-lt"/>
                <a:ea typeface="+mn-ea"/>
                <a:cs typeface="+mn-cs"/>
              </a:rPr>
              <a:t> …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Luminate Demand Edge optimizes the end-to-end supply chain holistically, intuitively understanding the tradeoffs between each inventory movement and aligning these to customer demand and strategic objectives. </a:t>
            </a:r>
            <a:r>
              <a:rPr lang="en-GB" sz="1200" kern="1200">
                <a:solidFill>
                  <a:schemeClr val="tx1"/>
                </a:solidFill>
                <a:effectLst/>
                <a:latin typeface="+mn-lt"/>
                <a:ea typeface="+mn-ea"/>
                <a:cs typeface="+mn-cs"/>
              </a:rPr>
              <a:t>Its powerful scientific algorithms and statistical modelling drives highly automated replenishment processes designed to deliver self-orchestrating speed and accuracy in all its decisions</a:t>
            </a:r>
            <a:r>
              <a:rPr lang="en-US" sz="1200" kern="1200">
                <a:solidFill>
                  <a:schemeClr val="tx1"/>
                </a:solidFill>
                <a:effectLst/>
                <a:latin typeface="+mn-lt"/>
                <a:ea typeface="+mn-ea"/>
                <a:cs typeface="+mn-cs"/>
              </a:rPr>
              <a: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It intuitively understands uncertain customer demand and uses this as a strategic asset to drive replenishment decisions across the supply chain that maintains the richness of the data learned from customer behavior to improve performance.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Ultimately this drives productivity, as humans are focused on strategic outcomes and ad hoc exception management rather than attempting to manually orchestrate the supply chain within complex and inflexible rules or existing organizational blockers. </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Problems solved: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Considers uncertainty and all possible outcomes at most granular level while managing replenishment across the network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Recommends inventory movements that align volatile customer demand to strategic goals like availability or waste management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Automatically allocates store orders based on commercial tradeoffs where stock is high or low, ensuring consistency between exception management and category strategy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Automatically smooths orders across time to ensure that capacity constraints are factored into each inventory movement, and costly surges are prevented </a:t>
            </a:r>
            <a:endParaRPr lang="en-GB"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Business Value: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increased Availability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Reduced waste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Higher productivity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Less human intervention / higher automation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BD3ABBB-FAAE-1F49-A076-3F43AB6B07C7}" type="slidenum">
              <a:rPr lang="en-US" smtClean="0"/>
              <a:t>21</a:t>
            </a:fld>
            <a:endParaRPr lang="en-US"/>
          </a:p>
        </p:txBody>
      </p:sp>
    </p:spTree>
    <p:extLst>
      <p:ext uri="{BB962C8B-B14F-4D97-AF65-F5344CB8AC3E}">
        <p14:creationId xmlns:p14="http://schemas.microsoft.com/office/powerpoint/2010/main" val="1565427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Blue Yonder Demand Edge video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5/16/2022 8:37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56404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Control towers is sometimes an overloaded term. It’s an important way for enterprises to gain end-to-end visibility over their supply chains, and often a first step on the journey to modernize and digitize supply chains by providing the connective tissue to link planning and execution. At a basic level, control towers provide granular visibility into the details needed to execute. Not all control towers are built equally. With multiple complexities to be addressed in each industry, solutions are springing up left and right, with analytics solutions often marked as a control tower solution. We believe that Control Towers should provide actionable, granular visibility and operational control across the entire supply chain.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Blue Yonder’s approach is different: we’ve built a thoughtful design for Luminate Control Tower to achieve end-to-end visibility that enables our customers to effectively act on these insights to optimize their end-to-end supply chain. It’s </a:t>
            </a:r>
            <a:r>
              <a:rPr lang="en-US"/>
              <a:t>solution-agnostic, providing end-to-end visibility across functions and trading partners, enabling collaboration, ML-empowered resolution capabilities and the ability to execute actions across the enterprise. We’ve built cognitive insights via machine learning to ensure supply chain decisions are supported by rich data sources. And its built cloud/SaaS-native with robust APIs and an intuitive and engaging user experience, including mobile. This end-to-end approach is designed to scale to the needs of the world’s largest companies. </a:t>
            </a:r>
            <a:endParaRPr lang="en-US" sz="1200" b="0" i="0" kern="1200">
              <a:solidFill>
                <a:schemeClr val="tx1"/>
              </a:solidFill>
              <a:effectLst/>
              <a:latin typeface="+mn-lt"/>
              <a:ea typeface="+mn-ea"/>
              <a:cs typeface="+mn-cs"/>
            </a:endParaRPr>
          </a:p>
          <a:p>
            <a:br>
              <a:rPr lang="en-US"/>
            </a:br>
            <a:endParaRPr lang="en-US"/>
          </a:p>
        </p:txBody>
      </p:sp>
      <p:sp>
        <p:nvSpPr>
          <p:cNvPr id="4" name="Slide Number Placeholder 3"/>
          <p:cNvSpPr>
            <a:spLocks noGrp="1"/>
          </p:cNvSpPr>
          <p:nvPr>
            <p:ph type="sldNum" sz="quarter" idx="5"/>
          </p:nvPr>
        </p:nvSpPr>
        <p:spPr/>
        <p:txBody>
          <a:bodyPr/>
          <a:lstStyle/>
          <a:p>
            <a:fld id="{7BD3ABBB-FAAE-1F49-A076-3F43AB6B07C7}" type="slidenum">
              <a:rPr lang="en-US" smtClean="0"/>
              <a:t>4</a:t>
            </a:fld>
            <a:endParaRPr lang="en-US"/>
          </a:p>
        </p:txBody>
      </p:sp>
    </p:spTree>
    <p:extLst>
      <p:ext uri="{BB962C8B-B14F-4D97-AF65-F5344CB8AC3E}">
        <p14:creationId xmlns:p14="http://schemas.microsoft.com/office/powerpoint/2010/main" val="1601279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Blue Yonder customers have been realizing value from proven BY solutions in the supply chain execution domain for retail, manufacturing and third-party logistics industries. The value of the solutions is greatly enhanced with the Luminate Platform, enhancing the business logic with new capabilities such as AI/ML, analytics, and workflow. (or </a:t>
            </a:r>
            <a:r>
              <a:rPr lang="en-GB"/>
              <a:t>Which is supported by BY’s SC platform, breaking organisational silos, delivering unification and automation via AI/ML, etc)</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Blue Yonder’s Supply Chain Execution solutions enables customers to seamlessly plan/optimize/orchestrate the foundational elements of logistics – orders, space, movement, inventory and resources – across all logistics nodes, leveraging human and machines to enable speed, effectiveness, and resiliency...through easy to consume services  </a:t>
            </a:r>
            <a:endParaRPr lang="en-US"/>
          </a:p>
          <a:p>
            <a:endParaRPr lang="en-US"/>
          </a:p>
          <a:p>
            <a:r>
              <a:rPr lang="en-US" sz="1200" b="0" i="0" kern="1200">
                <a:solidFill>
                  <a:schemeClr val="tx1"/>
                </a:solidFill>
                <a:effectLst/>
                <a:latin typeface="+mn-lt"/>
                <a:ea typeface="+mn-ea"/>
                <a:cs typeface="+mn-cs"/>
              </a:rPr>
              <a:t>Our Luminate™ Platform provides synchronized business planning, execution, delivery and labor solutions that optimize your business and people from end-to-end. Luminate leverages industry-leading artificial intelligence (AI) and machine learning (ML) capabilities and workflow-driven user experiences to help you better predict, prevent, and resolve disruptions across your entire business. With Luminate Platform you can optimize and automate business decisions, creating a more profitable supply chain while delivering seamless and superior customer experiences. Luminate runs on Microsoft Azure Cloud and delivers seamless integration via our partnership with MuleSoft, enabling us to extend and scale with you as your business grows.</a:t>
            </a:r>
          </a:p>
          <a:p>
            <a:endParaRPr lang="en-US" sz="1200" b="0" i="0" kern="1200">
              <a:solidFill>
                <a:schemeClr val="tx1"/>
              </a:solidFill>
              <a:effectLst/>
              <a:latin typeface="+mn-lt"/>
              <a:ea typeface="+mn-ea"/>
              <a:cs typeface="+mn-cs"/>
            </a:endParaRPr>
          </a:p>
          <a:p>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3ABBB-FAAE-1F49-A076-3F43AB6B0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220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u="sng">
                <a:effectLst/>
                <a:latin typeface="Segoe UI Semilight" panose="020B0402040204020203" pitchFamily="34" charset="0"/>
                <a:ea typeface="Calibri" panose="020F0502020204030204" pitchFamily="34" charset="0"/>
              </a:rPr>
              <a:t>Interactive Demo: </a:t>
            </a:r>
            <a:endParaRPr lang="en-US" sz="900">
              <a:effectLst/>
              <a:latin typeface="Segoe UI Semilight" panose="020B0402040204020203" pitchFamily="34" charset="0"/>
              <a:ea typeface="Calibri" panose="020F0502020204030204" pitchFamily="34" charset="0"/>
            </a:endParaRPr>
          </a:p>
          <a:p>
            <a:pPr marL="0" marR="0">
              <a:spcBef>
                <a:spcPts val="0"/>
              </a:spcBef>
              <a:spcAft>
                <a:spcPts val="0"/>
              </a:spcAft>
              <a:tabLst>
                <a:tab pos="114300" algn="l"/>
                <a:tab pos="228600" algn="l"/>
              </a:tabLst>
            </a:pPr>
            <a:r>
              <a:rPr lang="en-US" sz="900">
                <a:effectLst/>
                <a:latin typeface="Segoe UI Semilight" panose="020B0402040204020203" pitchFamily="34" charset="0"/>
                <a:ea typeface="Calibri" panose="020F0502020204030204" pitchFamily="34" charset="0"/>
              </a:rPr>
              <a:t>To access the Blue Yonder LDE demo environment and leverage supporting enablement materials, each Microsoft associate must register for and access the </a:t>
            </a:r>
            <a:r>
              <a:rPr lang="en-US" sz="900" u="sng">
                <a:solidFill>
                  <a:srgbClr val="0563C1"/>
                </a:solidFill>
                <a:effectLst/>
                <a:latin typeface="Segoe UI Semilight" panose="020B0402040204020203" pitchFamily="34" charset="0"/>
                <a:ea typeface="Calibri" panose="020F0502020204030204" pitchFamily="34" charset="0"/>
                <a:hlinkClick r:id="rId3"/>
              </a:rPr>
              <a:t>Blue Yonder Partner Portal</a:t>
            </a:r>
            <a:r>
              <a:rPr lang="en-US" sz="900">
                <a:effectLst/>
                <a:latin typeface="Segoe UI Semilight" panose="020B0402040204020203" pitchFamily="34" charset="0"/>
                <a:ea typeface="Calibri" panose="020F0502020204030204" pitchFamily="34" charset="0"/>
              </a:rPr>
              <a:t>. The password will reset every 90 days.</a:t>
            </a:r>
          </a:p>
          <a:p>
            <a:endParaRPr lang="en-US">
              <a:solidFill>
                <a:schemeClr val="bg1"/>
              </a:solidFill>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5/16/2022 8:37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85203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5/16/2022 8:37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369167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BD3ABBB-FAAE-1F49-A076-3F43AB6B07C7}" type="slidenum">
              <a:rPr lang="en-US" smtClean="0"/>
              <a:t>5</a:t>
            </a:fld>
            <a:endParaRPr lang="en-US"/>
          </a:p>
        </p:txBody>
      </p:sp>
    </p:spTree>
    <p:extLst>
      <p:ext uri="{BB962C8B-B14F-4D97-AF65-F5344CB8AC3E}">
        <p14:creationId xmlns:p14="http://schemas.microsoft.com/office/powerpoint/2010/main" val="208080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tabLst>
                <a:tab pos="114300" algn="l"/>
              </a:tabLst>
            </a:pPr>
            <a:r>
              <a:rPr lang="en-US" sz="1800">
                <a:effectLst/>
                <a:latin typeface="Segoe UI Light" panose="020B0502040204020203" pitchFamily="34" charset="0"/>
                <a:ea typeface="Calibri" panose="020F0502020204030204" pitchFamily="34" charset="0"/>
              </a:rPr>
              <a:t>See: Break down siloed views to enable end-to-end, real-time visibility into the supply chain to visualize the entire flow of goods upstream and downstream with a single, real-time version of the truth.</a:t>
            </a:r>
          </a:p>
          <a:p>
            <a:pPr marL="342900" marR="0" lvl="0" indent="-342900">
              <a:spcBef>
                <a:spcPts val="0"/>
              </a:spcBef>
              <a:spcAft>
                <a:spcPts val="0"/>
              </a:spcAft>
              <a:buFont typeface="Symbol" panose="05050102010706020507" pitchFamily="18" charset="2"/>
              <a:buChar char=""/>
              <a:tabLst>
                <a:tab pos="114300" algn="l"/>
              </a:tabLst>
            </a:pPr>
            <a:r>
              <a:rPr lang="en-US" sz="1800">
                <a:effectLst/>
                <a:latin typeface="Segoe UI Light" panose="020B0502040204020203" pitchFamily="34" charset="0"/>
                <a:ea typeface="Calibri" panose="020F0502020204030204" pitchFamily="34" charset="0"/>
              </a:rPr>
              <a:t>Understand: Planners can prioritize responses to current and predicted disruptions based on severity and impact, and predictive and prescriptive analytics enable what-if scenario analysis using real-time data to better understand trade-offs.</a:t>
            </a:r>
          </a:p>
          <a:p>
            <a:pPr marL="342900" marR="0" lvl="0" indent="-342900">
              <a:spcBef>
                <a:spcPts val="0"/>
              </a:spcBef>
              <a:spcAft>
                <a:spcPts val="0"/>
              </a:spcAft>
              <a:buFont typeface="Symbol" panose="05050102010706020507" pitchFamily="18" charset="2"/>
              <a:buChar char=""/>
              <a:tabLst>
                <a:tab pos="114300" algn="l"/>
              </a:tabLst>
            </a:pPr>
            <a:r>
              <a:rPr lang="en-US" sz="1800">
                <a:effectLst/>
                <a:latin typeface="Segoe UI Light" panose="020B0502040204020203" pitchFamily="34" charset="0"/>
                <a:ea typeface="Calibri" panose="020F0502020204030204" pitchFamily="34" charset="0"/>
              </a:rPr>
              <a:t>Act: Resolve exceptions within the execution window based on ML powered recommendations. This insightful decision support enables cross-functional collaboration with your extended network.</a:t>
            </a:r>
          </a:p>
          <a:p>
            <a:pPr marL="342900" marR="0" lvl="0" indent="-342900">
              <a:spcBef>
                <a:spcPts val="0"/>
              </a:spcBef>
              <a:spcAft>
                <a:spcPts val="0"/>
              </a:spcAft>
              <a:buFont typeface="Symbol" panose="05050102010706020507" pitchFamily="18" charset="2"/>
              <a:buChar char=""/>
              <a:tabLst>
                <a:tab pos="114300" algn="l"/>
              </a:tabLst>
            </a:pPr>
            <a:r>
              <a:rPr lang="en-US" sz="1800">
                <a:effectLst/>
                <a:latin typeface="Segoe UI Light" panose="020B0502040204020203" pitchFamily="34" charset="0"/>
                <a:ea typeface="Calibri" panose="020F0502020204030204" pitchFamily="34" charset="0"/>
              </a:rPr>
              <a:t>Learn: Continually evolving intelligence as situations, actions, and outcomes fuel the system’s ability to recommend actions in the future that are most likely to yield the desired outcome.</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01977E-7213-42DE-A938-AC4BA46F44A1}"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84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Personalized dashboard allows LCT users to track object-level key performance indicators (KPIs) or metrics in a single display or interface. It provides updated and easy access to everything that matters, with powerful, configurable widgets that put important exceptions and transactions at their fingertips. The users can change their personalization settings at any time, and choice from the widgets from the gallery, and their changes are preserved. Users can create and configure multiple dashboards to help them focus on important things for the day.</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BD3ABBB-FAAE-1F49-A076-3F43AB6B07C7}" type="slidenum">
              <a:rPr lang="en-US" smtClean="0"/>
              <a:t>7</a:t>
            </a:fld>
            <a:endParaRPr lang="en-US"/>
          </a:p>
        </p:txBody>
      </p:sp>
    </p:spTree>
    <p:extLst>
      <p:ext uri="{BB962C8B-B14F-4D97-AF65-F5344CB8AC3E}">
        <p14:creationId xmlns:p14="http://schemas.microsoft.com/office/powerpoint/2010/main" val="416568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D3ABBB-FAAE-1F49-A076-3F43AB6B07C7}" type="slidenum">
              <a:rPr lang="en-US" smtClean="0"/>
              <a:t>8</a:t>
            </a:fld>
            <a:endParaRPr lang="en-US"/>
          </a:p>
        </p:txBody>
      </p:sp>
    </p:spTree>
    <p:extLst>
      <p:ext uri="{BB962C8B-B14F-4D97-AF65-F5344CB8AC3E}">
        <p14:creationId xmlns:p14="http://schemas.microsoft.com/office/powerpoint/2010/main" val="380794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LCT user experience has been enhanced to enable the users perform the same operations with more efficiency. In this release, only the Inventory list and details page have been enhanced but are not available for users until most of the user experience is enhanced.</a:t>
            </a:r>
            <a:endParaRPr lang="en-US"/>
          </a:p>
        </p:txBody>
      </p:sp>
      <p:sp>
        <p:nvSpPr>
          <p:cNvPr id="4" name="Slide Number Placeholder 3"/>
          <p:cNvSpPr>
            <a:spLocks noGrp="1"/>
          </p:cNvSpPr>
          <p:nvPr>
            <p:ph type="sldNum" sz="quarter" idx="5"/>
          </p:nvPr>
        </p:nvSpPr>
        <p:spPr/>
        <p:txBody>
          <a:bodyPr/>
          <a:lstStyle/>
          <a:p>
            <a:fld id="{7BD3ABBB-FAAE-1F49-A076-3F43AB6B07C7}" type="slidenum">
              <a:rPr lang="en-US" smtClean="0"/>
              <a:t>9</a:t>
            </a:fld>
            <a:endParaRPr lang="en-US"/>
          </a:p>
        </p:txBody>
      </p:sp>
    </p:spTree>
    <p:extLst>
      <p:ext uri="{BB962C8B-B14F-4D97-AF65-F5344CB8AC3E}">
        <p14:creationId xmlns:p14="http://schemas.microsoft.com/office/powerpoint/2010/main" val="205489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application has been enhanced to support the sourcing options for the combination of an item and its ship-to and ship-from locations with relevant attributes and preferences. Authorized users can upload and download the Bill of Distribution (BOD) master data to onboard and analyze for further planning effectively.</a:t>
            </a:r>
            <a:endParaRPr lang="en-US"/>
          </a:p>
        </p:txBody>
      </p:sp>
      <p:sp>
        <p:nvSpPr>
          <p:cNvPr id="4" name="Slide Number Placeholder 3"/>
          <p:cNvSpPr>
            <a:spLocks noGrp="1"/>
          </p:cNvSpPr>
          <p:nvPr>
            <p:ph type="sldNum" sz="quarter" idx="5"/>
          </p:nvPr>
        </p:nvSpPr>
        <p:spPr/>
        <p:txBody>
          <a:bodyPr/>
          <a:lstStyle/>
          <a:p>
            <a:fld id="{7BD3ABBB-FAAE-1F49-A076-3F43AB6B07C7}" type="slidenum">
              <a:rPr lang="en-US" smtClean="0"/>
              <a:t>10</a:t>
            </a:fld>
            <a:endParaRPr lang="en-US"/>
          </a:p>
        </p:txBody>
      </p:sp>
    </p:spTree>
    <p:extLst>
      <p:ext uri="{BB962C8B-B14F-4D97-AF65-F5344CB8AC3E}">
        <p14:creationId xmlns:p14="http://schemas.microsoft.com/office/powerpoint/2010/main" val="3210799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Resolutions enhancements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Refine stock transfer recommendation: The application has been enhanced to consider the tolerances and demand priority, cost, and distance before generating the recommendations to address demand shortages. The tolerances are configurable. This page is also enhanced to display the corresponding demand allocations.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Support material batch size in stock transfer recommendation: The application has been enhanced to consider the batch size for each material transfer recommendation instead of individual impact quantity. The left-over quantity from the earlier suggested transfer batch will be carried over to fulfill the requests from a later timeframe.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Support optional consolidation of stock transfer recommendation: The application has been enhanced to optionally consolidate the stock transfer recommendations of the same item from the same transfer origin and destination with the same shipment mode to minimize the shipment costs.</a:t>
            </a:r>
          </a:p>
        </p:txBody>
      </p:sp>
      <p:sp>
        <p:nvSpPr>
          <p:cNvPr id="4" name="Slide Number Placeholder 3"/>
          <p:cNvSpPr>
            <a:spLocks noGrp="1"/>
          </p:cNvSpPr>
          <p:nvPr>
            <p:ph type="sldNum" sz="quarter" idx="5"/>
          </p:nvPr>
        </p:nvSpPr>
        <p:spPr/>
        <p:txBody>
          <a:bodyPr/>
          <a:lstStyle/>
          <a:p>
            <a:fld id="{7BD3ABBB-FAAE-1F49-A076-3F43AB6B07C7}" type="slidenum">
              <a:rPr lang="en-US" smtClean="0"/>
              <a:t>11</a:t>
            </a:fld>
            <a:endParaRPr lang="en-US"/>
          </a:p>
        </p:txBody>
      </p:sp>
    </p:spTree>
    <p:extLst>
      <p:ext uri="{BB962C8B-B14F-4D97-AF65-F5344CB8AC3E}">
        <p14:creationId xmlns:p14="http://schemas.microsoft.com/office/powerpoint/2010/main" val="2836638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for Feedback/Commen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hasCustomPrompt="1"/>
          </p:nvPr>
        </p:nvSpPr>
        <p:spPr bwMode="white">
          <a:xfrm>
            <a:off x="588263" y="457200"/>
            <a:ext cx="11018520" cy="430887"/>
          </a:xfrm>
        </p:spPr>
        <p:txBody>
          <a:bodyPr/>
          <a:lstStyle>
            <a:lvl1pPr>
              <a:defRPr b="0">
                <a:solidFill>
                  <a:schemeClr val="tx1"/>
                </a:solidFill>
                <a:latin typeface="+mj-lt"/>
                <a:ea typeface="Segoe UI" pitchFamily="34" charset="0"/>
                <a:cs typeface="Segoe UI" pitchFamily="34" charset="0"/>
              </a:defRPr>
            </a:lvl1pPr>
          </a:lstStyle>
          <a:p>
            <a:r>
              <a:rPr lang="en-US"/>
              <a:t>Click to edit title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46221"/>
          </a:xfrm>
        </p:spPr>
        <p:txBody>
          <a:bodyPr>
            <a:spAutoFit/>
          </a:bodyPr>
          <a:lstStyle>
            <a:lvl1pPr>
              <a:defRPr sz="1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p:txBody>
      </p:sp>
      <p:sp>
        <p:nvSpPr>
          <p:cNvPr id="2" name="Rectangle 1">
            <a:extLst>
              <a:ext uri="{FF2B5EF4-FFF2-40B4-BE49-F238E27FC236}">
                <a16:creationId xmlns:a16="http://schemas.microsoft.com/office/drawing/2014/main" id="{18CADA32-F26F-F04C-9672-0A8B222A10CC}"/>
              </a:ext>
            </a:extLst>
          </p:cNvPr>
          <p:cNvSpPr/>
          <p:nvPr userDrawn="1"/>
        </p:nvSpPr>
        <p:spPr bwMode="auto">
          <a:xfrm>
            <a:off x="0" y="6269037"/>
            <a:ext cx="12192000" cy="588963"/>
          </a:xfrm>
          <a:prstGeom prst="rect">
            <a:avLst/>
          </a:prstGeom>
          <a:solidFill>
            <a:srgbClr val="FDFF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Bottom nav" hidden="1">
            <a:extLst>
              <a:ext uri="{FF2B5EF4-FFF2-40B4-BE49-F238E27FC236}">
                <a16:creationId xmlns:a16="http://schemas.microsoft.com/office/drawing/2014/main" id="{AA07EBE7-989D-7F41-B370-AB31F513C535}"/>
              </a:ext>
            </a:extLst>
          </p:cNvPr>
          <p:cNvSpPr/>
          <p:nvPr userDrawn="1"/>
        </p:nvSpPr>
        <p:spPr bwMode="auto">
          <a:xfrm flipV="1">
            <a:off x="1" y="5905498"/>
            <a:ext cx="12192000" cy="9525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275283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15" y="1847088"/>
            <a:ext cx="11005118" cy="4297680"/>
          </a:xfrm>
          <a:prstGeom prst="rect">
            <a:avLst/>
          </a:prstGeom>
        </p:spPr>
        <p:txBody>
          <a:bodyPr vert="horz" lIns="0" tIns="45720" rIns="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C21AFE-997D-CD4C-B4E4-B031DEAFAE84}"/>
              </a:ext>
            </a:extLst>
          </p:cNvPr>
          <p:cNvSpPr>
            <a:spLocks noGrp="1"/>
          </p:cNvSpPr>
          <p:nvPr>
            <p:ph type="sldNum" sz="quarter" idx="10"/>
          </p:nvPr>
        </p:nvSpPr>
        <p:spPr/>
        <p:txBody>
          <a:bodyPr/>
          <a:lstStyle/>
          <a:p>
            <a:fld id="{523A240F-EAFE-E84F-B44C-6D7A08E0E409}" type="slidenum">
              <a:rPr lang="en-US" smtClean="0"/>
              <a:t>‹#›</a:t>
            </a:fld>
            <a:endParaRPr lang="en-US"/>
          </a:p>
        </p:txBody>
      </p:sp>
      <p:sp>
        <p:nvSpPr>
          <p:cNvPr id="7" name="Title 6">
            <a:extLst>
              <a:ext uri="{FF2B5EF4-FFF2-40B4-BE49-F238E27FC236}">
                <a16:creationId xmlns:a16="http://schemas.microsoft.com/office/drawing/2014/main" id="{CDD07094-7AEC-EC42-A494-EC2FD0C187C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021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467138"/>
            <a:ext cx="8258492" cy="430887"/>
          </a:xfrm>
        </p:spPr>
        <p:txBody>
          <a:bodyPr/>
          <a:lstStyle/>
          <a:p>
            <a:r>
              <a:rPr lang="en-US"/>
              <a:t>Click to edit Master title style</a:t>
            </a:r>
          </a:p>
        </p:txBody>
      </p:sp>
      <p:sp>
        <p:nvSpPr>
          <p:cNvPr id="11" name="Rectangle 10">
            <a:extLst>
              <a:ext uri="{FF2B5EF4-FFF2-40B4-BE49-F238E27FC236}">
                <a16:creationId xmlns:a16="http://schemas.microsoft.com/office/drawing/2014/main" id="{AEF9D9C4-FEE0-9140-8E09-49E3D935E052}"/>
              </a:ext>
            </a:extLst>
          </p:cNvPr>
          <p:cNvSpPr/>
          <p:nvPr userDrawn="1"/>
        </p:nvSpPr>
        <p:spPr bwMode="auto">
          <a:xfrm flipH="1">
            <a:off x="0" y="5173088"/>
            <a:ext cx="12191998" cy="168491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ext Placeholder 15">
            <a:extLst>
              <a:ext uri="{FF2B5EF4-FFF2-40B4-BE49-F238E27FC236}">
                <a16:creationId xmlns:a16="http://schemas.microsoft.com/office/drawing/2014/main" id="{6249060D-B877-C449-A83B-3A2B15B114EA}"/>
              </a:ext>
            </a:extLst>
          </p:cNvPr>
          <p:cNvSpPr>
            <a:spLocks noGrp="1"/>
          </p:cNvSpPr>
          <p:nvPr>
            <p:ph type="body" sz="quarter" idx="10" hasCustomPrompt="1"/>
          </p:nvPr>
        </p:nvSpPr>
        <p:spPr>
          <a:xfrm>
            <a:off x="3886992" y="5308145"/>
            <a:ext cx="4418013" cy="277320"/>
          </a:xfrm>
        </p:spPr>
        <p:txBody>
          <a:bodyPr anchor="t" anchorCtr="0"/>
          <a:lstStyle>
            <a:lvl1pPr marL="0" indent="0" algn="ctr">
              <a:buNone/>
              <a:defRPr sz="1600"/>
            </a:lvl1pPr>
          </a:lstStyle>
          <a:p>
            <a:pPr lvl="0"/>
            <a:r>
              <a:rPr lang="en-US"/>
              <a:t>Click to add Demo Name</a:t>
            </a:r>
          </a:p>
        </p:txBody>
      </p:sp>
      <p:sp>
        <p:nvSpPr>
          <p:cNvPr id="21" name="TextBox 20">
            <a:extLst>
              <a:ext uri="{FF2B5EF4-FFF2-40B4-BE49-F238E27FC236}">
                <a16:creationId xmlns:a16="http://schemas.microsoft.com/office/drawing/2014/main" id="{48D7785F-65C9-FB45-8601-EA95910597D2}"/>
              </a:ext>
            </a:extLst>
          </p:cNvPr>
          <p:cNvSpPr txBox="1"/>
          <p:nvPr userDrawn="1"/>
        </p:nvSpPr>
        <p:spPr>
          <a:xfrm>
            <a:off x="4184374" y="2325757"/>
            <a:ext cx="65" cy="307777"/>
          </a:xfrm>
          <a:prstGeom prst="rect">
            <a:avLst/>
          </a:prstGeom>
          <a:noFill/>
        </p:spPr>
        <p:txBody>
          <a:bodyPr wrap="none" lIns="0" tIns="0" rIns="0" bIns="0" rtlCol="0">
            <a:spAutoFit/>
          </a:bodyPr>
          <a:lstStyle/>
          <a:p>
            <a:pPr algn="l"/>
            <a:endParaRPr lang="en-US" sz="2000"/>
          </a:p>
        </p:txBody>
      </p:sp>
      <p:sp>
        <p:nvSpPr>
          <p:cNvPr id="40" name="Content Placeholder 14">
            <a:extLst>
              <a:ext uri="{FF2B5EF4-FFF2-40B4-BE49-F238E27FC236}">
                <a16:creationId xmlns:a16="http://schemas.microsoft.com/office/drawing/2014/main" id="{51DACEF4-FE26-A945-A81B-7185C60CAA1B}"/>
              </a:ext>
            </a:extLst>
          </p:cNvPr>
          <p:cNvSpPr>
            <a:spLocks noGrp="1" noChangeAspect="1"/>
          </p:cNvSpPr>
          <p:nvPr>
            <p:ph sz="quarter" idx="13" hasCustomPrompt="1"/>
          </p:nvPr>
        </p:nvSpPr>
        <p:spPr>
          <a:xfrm>
            <a:off x="2385217" y="998458"/>
            <a:ext cx="7421562" cy="4174629"/>
          </a:xfrm>
        </p:spPr>
        <p:txBody>
          <a:bodyPr bIns="2377440" anchor="ctr"/>
          <a:lstStyle>
            <a:lvl1pPr marL="0" indent="0" algn="ctr">
              <a:buNone/>
              <a:defRPr sz="1800"/>
            </a:lvl1pPr>
            <a:lvl2pPr marL="228600" indent="0">
              <a:buNone/>
              <a:defRPr/>
            </a:lvl2pPr>
            <a:lvl3pPr marL="457200" indent="0">
              <a:buNone/>
              <a:defRPr/>
            </a:lvl3pPr>
            <a:lvl4pPr marL="661988" indent="0">
              <a:buNone/>
              <a:defRPr/>
            </a:lvl4pPr>
            <a:lvl5pPr marL="855663" indent="0">
              <a:buNone/>
              <a:defRPr/>
            </a:lvl5pPr>
          </a:lstStyle>
          <a:p>
            <a:r>
              <a:rPr lang="en-US"/>
              <a:t>Please insert image or thumbnail </a:t>
            </a:r>
            <a:br>
              <a:rPr lang="en-US"/>
            </a:br>
            <a:r>
              <a:rPr lang="en-US"/>
              <a:t>of interactive demo here.</a:t>
            </a:r>
          </a:p>
        </p:txBody>
      </p:sp>
    </p:spTree>
    <p:extLst>
      <p:ext uri="{BB962C8B-B14F-4D97-AF65-F5344CB8AC3E}">
        <p14:creationId xmlns:p14="http://schemas.microsoft.com/office/powerpoint/2010/main" val="3331178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60">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S Tech Icons">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0385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ead me">
    <p:bg bwMode="gray">
      <p:bgRef idx="1001">
        <a:schemeClr val="bg1"/>
      </p:bgRef>
    </p:bg>
    <p:spTree>
      <p:nvGrpSpPr>
        <p:cNvPr id="1" name=""/>
        <p:cNvGrpSpPr/>
        <p:nvPr/>
      </p:nvGrpSpPr>
      <p:grpSpPr>
        <a:xfrm>
          <a:off x="0" y="0"/>
          <a:ext cx="0" cy="0"/>
          <a:chOff x="0" y="0"/>
          <a:chExt cx="0" cy="0"/>
        </a:xfrm>
      </p:grpSpPr>
      <p:sp>
        <p:nvSpPr>
          <p:cNvPr id="12" name="Bottom nav" hidden="1">
            <a:extLst>
              <a:ext uri="{FF2B5EF4-FFF2-40B4-BE49-F238E27FC236}">
                <a16:creationId xmlns:a16="http://schemas.microsoft.com/office/drawing/2014/main" id="{AA07EBE7-989D-7F41-B370-AB31F513C535}"/>
              </a:ext>
            </a:extLst>
          </p:cNvPr>
          <p:cNvSpPr/>
          <p:nvPr userDrawn="1"/>
        </p:nvSpPr>
        <p:spPr bwMode="auto">
          <a:xfrm flipV="1">
            <a:off x="1" y="5905498"/>
            <a:ext cx="12192000" cy="9525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0ABAEB74-DA95-1447-B90A-033F99BFB3E6}"/>
              </a:ext>
            </a:extLst>
          </p:cNvPr>
          <p:cNvSpPr txBox="1"/>
          <p:nvPr userDrawn="1"/>
        </p:nvSpPr>
        <p:spPr>
          <a:xfrm>
            <a:off x="584200" y="1403124"/>
            <a:ext cx="7185308" cy="1610377"/>
          </a:xfrm>
          <a:prstGeom prst="rect">
            <a:avLst/>
          </a:prstGeom>
          <a:noFill/>
        </p:spPr>
        <p:txBody>
          <a:bodyPr wrap="square" lIns="0" tIns="0" rIns="0" bIns="0" rtlCol="0">
            <a:spAutoFit/>
          </a:bodyPr>
          <a:lstStyle/>
          <a:p>
            <a:pPr marL="285750" lvl="0" indent="-285750">
              <a:lnSpc>
                <a:spcPct val="150000"/>
              </a:lnSpc>
              <a:buFont typeface="Arial" panose="020B0604020202020204" pitchFamily="34" charset="0"/>
              <a:buChar char="•"/>
            </a:pPr>
            <a:r>
              <a:rPr lang="en-US" sz="1800"/>
              <a:t>Please be sure to view the notes section of the slides. They will contain talking points.</a:t>
            </a:r>
          </a:p>
          <a:p>
            <a:pPr marL="285750" lvl="0" indent="-285750">
              <a:lnSpc>
                <a:spcPct val="150000"/>
              </a:lnSpc>
              <a:buFont typeface="Arial" panose="020B0604020202020204" pitchFamily="34" charset="0"/>
              <a:buChar char="•"/>
            </a:pPr>
            <a:r>
              <a:rPr lang="en-US" sz="1800"/>
              <a:t>This deck is mostly customer ready, but you should remove the comments in the notes section before you give them to a customer.</a:t>
            </a:r>
          </a:p>
        </p:txBody>
      </p:sp>
      <p:sp>
        <p:nvSpPr>
          <p:cNvPr id="7" name="TextBox 6">
            <a:extLst>
              <a:ext uri="{FF2B5EF4-FFF2-40B4-BE49-F238E27FC236}">
                <a16:creationId xmlns:a16="http://schemas.microsoft.com/office/drawing/2014/main" id="{F496D97E-0B1B-5348-8C20-FD9635868838}"/>
              </a:ext>
            </a:extLst>
          </p:cNvPr>
          <p:cNvSpPr txBox="1"/>
          <p:nvPr userDrawn="1"/>
        </p:nvSpPr>
        <p:spPr>
          <a:xfrm>
            <a:off x="1324708" y="457200"/>
            <a:ext cx="7185309" cy="430887"/>
          </a:xfrm>
          <a:prstGeom prst="rect">
            <a:avLst/>
          </a:prstGeom>
          <a:noFill/>
        </p:spPr>
        <p:txBody>
          <a:bodyPr wrap="square" lIns="0" tIns="0" rIns="0" bIns="0" rtlCol="0">
            <a:spAutoFit/>
          </a:bodyPr>
          <a:lstStyle/>
          <a:p>
            <a:pPr marL="0" lvl="0" indent="0">
              <a:lnSpc>
                <a:spcPct val="100000"/>
              </a:lnSpc>
              <a:buFont typeface="Arial" panose="020B0604020202020204" pitchFamily="34" charset="0"/>
              <a:buNone/>
            </a:pPr>
            <a:r>
              <a:rPr lang="en-US" sz="2800">
                <a:latin typeface="+mj-lt"/>
              </a:rPr>
              <a:t>Read me</a:t>
            </a:r>
          </a:p>
        </p:txBody>
      </p:sp>
      <p:pic>
        <p:nvPicPr>
          <p:cNvPr id="15" name="Graphic 14" descr="Information with solid fill">
            <a:extLst>
              <a:ext uri="{FF2B5EF4-FFF2-40B4-BE49-F238E27FC236}">
                <a16:creationId xmlns:a16="http://schemas.microsoft.com/office/drawing/2014/main" id="{7FBDE39A-12E4-0E4D-A6C9-654A03520F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344606"/>
            <a:ext cx="656073" cy="656073"/>
          </a:xfrm>
          <a:prstGeom prst="rect">
            <a:avLst/>
          </a:prstGeom>
        </p:spPr>
      </p:pic>
    </p:spTree>
    <p:extLst>
      <p:ext uri="{BB962C8B-B14F-4D97-AF65-F5344CB8AC3E}">
        <p14:creationId xmlns:p14="http://schemas.microsoft.com/office/powerpoint/2010/main" val="1938687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dpi="0" rotWithShape="1">
            <a:blip r:embed="rId2">
              <a:alphaModFix/>
            </a:blip>
            <a:srcRect/>
            <a:stretch>
              <a:fillRect/>
            </a:stretch>
          </a:blipFill>
        </p:spPr>
        <p:txBody>
          <a:bodyPr wrap="none" tIns="5852160" bIns="0" anchor="ctr">
            <a:noAutofit/>
          </a:bodyPr>
          <a:lstStyle>
            <a:lvl1pPr marL="0" indent="0" algn="ctr">
              <a:buNone/>
              <a:defRPr sz="1400" b="1">
                <a:solidFill>
                  <a:srgbClr val="000000"/>
                </a:solidFill>
              </a:defRPr>
            </a:lvl1pPr>
          </a:lstStyle>
          <a:p>
            <a:r>
              <a:rPr lang="en-US"/>
              <a:t>Drag &amp; drop photo here to change background image</a:t>
            </a:r>
          </a:p>
        </p:txBody>
      </p:sp>
      <p:sp>
        <p:nvSpPr>
          <p:cNvPr id="15" name="Title 2">
            <a:extLst>
              <a:ext uri="{FF2B5EF4-FFF2-40B4-BE49-F238E27FC236}">
                <a16:creationId xmlns:a16="http://schemas.microsoft.com/office/drawing/2014/main" id="{C9731B56-D8C7-674A-916C-0C4BBF4EC9C5}"/>
              </a:ext>
            </a:extLst>
          </p:cNvPr>
          <p:cNvSpPr>
            <a:spLocks noGrp="1"/>
          </p:cNvSpPr>
          <p:nvPr>
            <p:ph type="title" hasCustomPrompt="1"/>
          </p:nvPr>
        </p:nvSpPr>
        <p:spPr bwMode="ltGray">
          <a:xfrm>
            <a:off x="0" y="0"/>
            <a:ext cx="12192000" cy="5905500"/>
          </a:xfrm>
          <a:gradFill flip="none" rotWithShape="1">
            <a:gsLst>
              <a:gs pos="40000">
                <a:srgbClr val="000000">
                  <a:alpha val="70000"/>
                </a:srgbClr>
              </a:gs>
              <a:gs pos="100000">
                <a:srgbClr val="000000">
                  <a:alpha val="0"/>
                </a:srgbClr>
              </a:gs>
            </a:gsLst>
            <a:lin ang="5400000" scaled="1"/>
            <a:tileRect/>
          </a:gradFill>
        </p:spPr>
        <p:txBody>
          <a:bodyPr lIns="0" tIns="0" rIns="0" bIns="2743200" anchor="ctr" anchorCtr="0">
            <a:noAutofit/>
          </a:bodyPr>
          <a:lstStyle>
            <a:lvl1pPr algn="ctr">
              <a:defRPr sz="4000" spc="0">
                <a:solidFill>
                  <a:srgbClr val="FFFFFF"/>
                </a:solidFill>
              </a:defRPr>
            </a:lvl1pPr>
          </a:lstStyle>
          <a:p>
            <a:r>
              <a:rPr lang="en-US"/>
              <a:t>Story Name</a:t>
            </a:r>
          </a:p>
        </p:txBody>
      </p:sp>
      <p:sp>
        <p:nvSpPr>
          <p:cNvPr id="9" name="Text Placeholder 2">
            <a:extLst>
              <a:ext uri="{FF2B5EF4-FFF2-40B4-BE49-F238E27FC236}">
                <a16:creationId xmlns:a16="http://schemas.microsoft.com/office/drawing/2014/main" id="{FD46A4DD-39E0-6A4F-B81F-F7C7E7773B20}"/>
              </a:ext>
            </a:extLst>
          </p:cNvPr>
          <p:cNvSpPr>
            <a:spLocks noGrp="1"/>
          </p:cNvSpPr>
          <p:nvPr>
            <p:ph type="body" sz="quarter" idx="12" hasCustomPrompt="1"/>
          </p:nvPr>
        </p:nvSpPr>
        <p:spPr>
          <a:xfrm>
            <a:off x="1898904" y="2286000"/>
            <a:ext cx="8394192" cy="1170432"/>
          </a:xfrm>
          <a:solidFill>
            <a:schemeClr val="tx1">
              <a:alpha val="50000"/>
            </a:schemeClr>
          </a:solidFill>
        </p:spPr>
        <p:txBody>
          <a:bodyPr wrap="square" lIns="457200" tIns="457200" rIns="457200" bIns="457200" anchor="t">
            <a:spAutoFit/>
          </a:bodyPr>
          <a:lstStyle>
            <a:lvl1pPr marL="0" indent="0" algn="just">
              <a:spcAft>
                <a:spcPts val="600"/>
              </a:spcAft>
              <a:buFont typeface="Wingdings" panose="05000000000000000000" pitchFamily="2" charset="2"/>
              <a:buNone/>
              <a:defRPr sz="1600">
                <a:solidFill>
                  <a:schemeClr val="bg1"/>
                </a:solidFill>
              </a:defRPr>
            </a:lvl1pPr>
          </a:lstStyle>
          <a:p>
            <a:pPr lvl="0"/>
            <a:r>
              <a:rPr lang="en-US"/>
              <a:t>Story details</a:t>
            </a:r>
          </a:p>
        </p:txBody>
      </p:sp>
    </p:spTree>
    <p:extLst>
      <p:ext uri="{BB962C8B-B14F-4D97-AF65-F5344CB8AC3E}">
        <p14:creationId xmlns:p14="http://schemas.microsoft.com/office/powerpoint/2010/main" val="198189013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hasCustomPrompt="1"/>
          </p:nvPr>
        </p:nvSpPr>
        <p:spPr/>
        <p:txBody>
          <a:bodyPr/>
          <a:lstStyle/>
          <a:p>
            <a:r>
              <a:rPr lang="en-US"/>
              <a:t>Click To Add Title</a:t>
            </a:r>
          </a:p>
        </p:txBody>
      </p:sp>
      <p:sp>
        <p:nvSpPr>
          <p:cNvPr id="4" name="Text Placeholder 3"/>
          <p:cNvSpPr>
            <a:spLocks noGrp="1"/>
          </p:cNvSpPr>
          <p:nvPr>
            <p:ph type="body" sz="quarter" idx="10" hasCustomPrompt="1"/>
          </p:nvPr>
        </p:nvSpPr>
        <p:spPr>
          <a:xfrm>
            <a:off x="586390" y="1219206"/>
            <a:ext cx="11018520" cy="430887"/>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add text</a:t>
            </a:r>
          </a:p>
        </p:txBody>
      </p:sp>
    </p:spTree>
    <p:extLst>
      <p:ext uri="{BB962C8B-B14F-4D97-AF65-F5344CB8AC3E}">
        <p14:creationId xmlns:p14="http://schemas.microsoft.com/office/powerpoint/2010/main" val="51095254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grpSp>
        <p:nvGrpSpPr>
          <p:cNvPr id="3" name="Bottom nav bleed" hidden="1">
            <a:extLst>
              <a:ext uri="{FF2B5EF4-FFF2-40B4-BE49-F238E27FC236}">
                <a16:creationId xmlns:a16="http://schemas.microsoft.com/office/drawing/2014/main" id="{3DA53362-4130-F744-9D19-DA18480960B3}"/>
              </a:ext>
            </a:extLst>
          </p:cNvPr>
          <p:cNvGrpSpPr/>
          <p:nvPr userDrawn="1"/>
        </p:nvGrpSpPr>
        <p:grpSpPr>
          <a:xfrm>
            <a:off x="-2243390" y="5712206"/>
            <a:ext cx="16678780" cy="669544"/>
            <a:chOff x="-2243390" y="5667494"/>
            <a:chExt cx="16678780" cy="669544"/>
          </a:xfrm>
        </p:grpSpPr>
        <p:sp>
          <p:nvSpPr>
            <p:cNvPr id="4" name="TextBox 3">
              <a:extLst>
                <a:ext uri="{FF2B5EF4-FFF2-40B4-BE49-F238E27FC236}">
                  <a16:creationId xmlns:a16="http://schemas.microsoft.com/office/drawing/2014/main" id="{66A943AC-EA49-044C-BF03-78B6CED0CDC1}"/>
                </a:ext>
              </a:extLst>
            </p:cNvPr>
            <p:cNvSpPr txBox="1"/>
            <p:nvPr userDrawn="1"/>
          </p:nvSpPr>
          <p:spPr>
            <a:xfrm>
              <a:off x="-1905863" y="5667494"/>
              <a:ext cx="1233094" cy="184666"/>
            </a:xfrm>
            <a:prstGeom prst="rect">
              <a:avLst/>
            </a:prstGeom>
            <a:noFill/>
          </p:spPr>
          <p:txBody>
            <a:bodyPr wrap="none" lIns="0" tIns="0" rIns="0" bIns="0" rtlCol="0">
              <a:spAutoFit/>
            </a:bodyPr>
            <a:lstStyle/>
            <a:p>
              <a:pPr algn="l"/>
              <a:r>
                <a:rPr lang="en-US" sz="1200">
                  <a:solidFill>
                    <a:srgbClr val="D83B01"/>
                  </a:solidFill>
                </a:rPr>
                <a:t>Bottom Nav Bleed</a:t>
              </a:r>
            </a:p>
          </p:txBody>
        </p:sp>
        <p:cxnSp>
          <p:nvCxnSpPr>
            <p:cNvPr id="5" name="Straight Connector 4">
              <a:extLst>
                <a:ext uri="{FF2B5EF4-FFF2-40B4-BE49-F238E27FC236}">
                  <a16:creationId xmlns:a16="http://schemas.microsoft.com/office/drawing/2014/main" id="{4B099338-D14D-984C-B38F-FEDD9751CF64}"/>
                </a:ext>
              </a:extLst>
            </p:cNvPr>
            <p:cNvCxnSpPr>
              <a:cxnSpLocks/>
            </p:cNvCxnSpPr>
            <p:nvPr userDrawn="1"/>
          </p:nvCxnSpPr>
          <p:spPr>
            <a:xfrm>
              <a:off x="-2243390" y="5888242"/>
              <a:ext cx="16678780" cy="0"/>
            </a:xfrm>
            <a:prstGeom prst="line">
              <a:avLst/>
            </a:prstGeom>
            <a:ln w="28575">
              <a:solidFill>
                <a:srgbClr val="C0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39CE698-B53D-2241-880A-7FCA109EB1BE}"/>
                </a:ext>
              </a:extLst>
            </p:cNvPr>
            <p:cNvSpPr txBox="1"/>
            <p:nvPr userDrawn="1"/>
          </p:nvSpPr>
          <p:spPr>
            <a:xfrm>
              <a:off x="-1886625" y="5967706"/>
              <a:ext cx="1194622" cy="369332"/>
            </a:xfrm>
            <a:prstGeom prst="rect">
              <a:avLst/>
            </a:prstGeom>
            <a:noFill/>
          </p:spPr>
          <p:txBody>
            <a:bodyPr wrap="none" lIns="0" tIns="0" rIns="0" bIns="0" rtlCol="0">
              <a:spAutoFit/>
            </a:bodyPr>
            <a:lstStyle/>
            <a:p>
              <a:pPr algn="ctr"/>
              <a:r>
                <a:rPr lang="en-US" sz="1200">
                  <a:solidFill>
                    <a:srgbClr val="D83B01"/>
                  </a:solidFill>
                </a:rPr>
                <a:t>No text &amp; images</a:t>
              </a:r>
            </a:p>
            <a:p>
              <a:pPr algn="ctr"/>
              <a:r>
                <a:rPr lang="en-US" sz="1200">
                  <a:solidFill>
                    <a:srgbClr val="D83B01"/>
                  </a:solidFill>
                </a:rPr>
                <a:t>below this line</a:t>
              </a:r>
            </a:p>
          </p:txBody>
        </p:sp>
      </p:grpSp>
      <p:sp>
        <p:nvSpPr>
          <p:cNvPr id="12" name="16:9 Video" hidden="1">
            <a:extLst>
              <a:ext uri="{FF2B5EF4-FFF2-40B4-BE49-F238E27FC236}">
                <a16:creationId xmlns:a16="http://schemas.microsoft.com/office/drawing/2014/main" id="{91464CC1-CB9B-2447-86D4-9E344E2A5E46}"/>
              </a:ext>
            </a:extLst>
          </p:cNvPr>
          <p:cNvSpPr>
            <a:spLocks noChangeAspect="1"/>
          </p:cNvSpPr>
          <p:nvPr userDrawn="1"/>
        </p:nvSpPr>
        <p:spPr bwMode="auto">
          <a:xfrm>
            <a:off x="817417" y="-5452"/>
            <a:ext cx="10557163" cy="59384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1" name="Content Placeholder 14">
            <a:extLst>
              <a:ext uri="{FF2B5EF4-FFF2-40B4-BE49-F238E27FC236}">
                <a16:creationId xmlns:a16="http://schemas.microsoft.com/office/drawing/2014/main" id="{A0B232A2-ED98-0C4D-8DF2-A5EDE27CD309}"/>
              </a:ext>
            </a:extLst>
          </p:cNvPr>
          <p:cNvSpPr>
            <a:spLocks noGrp="1"/>
          </p:cNvSpPr>
          <p:nvPr>
            <p:ph sz="quarter" idx="13" hasCustomPrompt="1"/>
          </p:nvPr>
        </p:nvSpPr>
        <p:spPr>
          <a:xfrm>
            <a:off x="817417" y="0"/>
            <a:ext cx="10557163" cy="5932953"/>
          </a:xfrm>
        </p:spPr>
        <p:txBody>
          <a:bodyPr bIns="0" anchor="ctr"/>
          <a:lstStyle>
            <a:lvl1pPr marL="0" indent="0" algn="ctr">
              <a:buNone/>
              <a:defRPr sz="1800" b="0" u="none"/>
            </a:lvl1pPr>
            <a:lvl2pPr marL="228600" indent="0">
              <a:buNone/>
              <a:defRPr/>
            </a:lvl2pPr>
            <a:lvl3pPr marL="457200" indent="0">
              <a:buNone/>
              <a:defRPr/>
            </a:lvl3pPr>
            <a:lvl4pPr marL="661988" indent="0">
              <a:buNone/>
              <a:defRPr/>
            </a:lvl4pPr>
            <a:lvl5pPr marL="855663" indent="0">
              <a:buNone/>
              <a:defRPr/>
            </a:lvl5pPr>
          </a:lstStyle>
          <a:p>
            <a:r>
              <a:rPr lang="en-US"/>
              <a:t>All videos with voice over needs to be accompanied by closed caption (CC)</a:t>
            </a:r>
            <a:br>
              <a:rPr lang="en-US"/>
            </a:br>
            <a:br>
              <a:rPr lang="en-US"/>
            </a:br>
            <a:br>
              <a:rPr lang="en-US"/>
            </a:br>
            <a:br>
              <a:rPr lang="en-US"/>
            </a:br>
            <a:br>
              <a:rPr lang="en-US"/>
            </a:br>
            <a:br>
              <a:rPr lang="en-US"/>
            </a:br>
            <a:br>
              <a:rPr lang="en-US"/>
            </a:br>
            <a:br>
              <a:rPr lang="en-US"/>
            </a:br>
            <a:br>
              <a:rPr lang="en-US"/>
            </a:br>
            <a:r>
              <a:rPr lang="en-US"/>
              <a:t>Please upload video (CC) to Microsoft Stream and then insert an online video here </a:t>
            </a:r>
            <a:br>
              <a:rPr lang="en-US"/>
            </a:br>
            <a:r>
              <a:rPr lang="en-US"/>
              <a:t>Create a proper thumbnail to be used in Four Winds</a:t>
            </a:r>
          </a:p>
        </p:txBody>
      </p:sp>
    </p:spTree>
    <p:extLst>
      <p:ext uri="{BB962C8B-B14F-4D97-AF65-F5344CB8AC3E}">
        <p14:creationId xmlns:p14="http://schemas.microsoft.com/office/powerpoint/2010/main" val="41782815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90868" y="467138"/>
            <a:ext cx="8258492" cy="430887"/>
          </a:xfrm>
        </p:spPr>
        <p:txBody>
          <a:bodyPr/>
          <a:lstStyle/>
          <a:p>
            <a:r>
              <a:rPr lang="en-US" dirty="0"/>
              <a:t>Click To Add Title</a:t>
            </a:r>
          </a:p>
        </p:txBody>
      </p:sp>
      <p:sp>
        <p:nvSpPr>
          <p:cNvPr id="11" name="Rectangle 10">
            <a:extLst>
              <a:ext uri="{FF2B5EF4-FFF2-40B4-BE49-F238E27FC236}">
                <a16:creationId xmlns:a16="http://schemas.microsoft.com/office/drawing/2014/main" id="{AEF9D9C4-FEE0-9140-8E09-49E3D935E052}"/>
              </a:ext>
            </a:extLst>
          </p:cNvPr>
          <p:cNvSpPr/>
          <p:nvPr userDrawn="1"/>
        </p:nvSpPr>
        <p:spPr bwMode="auto">
          <a:xfrm flipH="1">
            <a:off x="0" y="5173088"/>
            <a:ext cx="12191998" cy="168491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ext Placeholder 15">
            <a:extLst>
              <a:ext uri="{FF2B5EF4-FFF2-40B4-BE49-F238E27FC236}">
                <a16:creationId xmlns:a16="http://schemas.microsoft.com/office/drawing/2014/main" id="{6249060D-B877-C449-A83B-3A2B15B114EA}"/>
              </a:ext>
            </a:extLst>
          </p:cNvPr>
          <p:cNvSpPr>
            <a:spLocks noGrp="1"/>
          </p:cNvSpPr>
          <p:nvPr>
            <p:ph type="body" sz="quarter" idx="10" hasCustomPrompt="1"/>
          </p:nvPr>
        </p:nvSpPr>
        <p:spPr>
          <a:xfrm>
            <a:off x="2533648" y="5273520"/>
            <a:ext cx="7124702" cy="583114"/>
          </a:xfrm>
        </p:spPr>
        <p:txBody>
          <a:bodyPr anchor="t" anchorCtr="0">
            <a:normAutofit/>
          </a:bodyPr>
          <a:lstStyle>
            <a:lvl1pPr marL="0" indent="0" algn="ctr">
              <a:buNone/>
              <a:defRPr sz="1600" b="1" i="0">
                <a:latin typeface="Segoe UI Semibold" panose="020B0502040204020203" pitchFamily="34" charset="0"/>
                <a:cs typeface="Segoe UI Semibold" panose="020B0502040204020203" pitchFamily="34" charset="0"/>
              </a:defRPr>
            </a:lvl1pPr>
          </a:lstStyle>
          <a:p>
            <a:pPr lvl="0"/>
            <a:r>
              <a:rPr lang="en-US" dirty="0"/>
              <a:t>Click to add Video Name</a:t>
            </a:r>
          </a:p>
        </p:txBody>
      </p:sp>
      <p:sp>
        <p:nvSpPr>
          <p:cNvPr id="21" name="TextBox 20">
            <a:extLst>
              <a:ext uri="{FF2B5EF4-FFF2-40B4-BE49-F238E27FC236}">
                <a16:creationId xmlns:a16="http://schemas.microsoft.com/office/drawing/2014/main" id="{48D7785F-65C9-FB45-8601-EA95910597D2}"/>
              </a:ext>
            </a:extLst>
          </p:cNvPr>
          <p:cNvSpPr txBox="1"/>
          <p:nvPr userDrawn="1"/>
        </p:nvSpPr>
        <p:spPr>
          <a:xfrm>
            <a:off x="4184374" y="2325757"/>
            <a:ext cx="65" cy="307777"/>
          </a:xfrm>
          <a:prstGeom prst="rect">
            <a:avLst/>
          </a:prstGeom>
          <a:noFill/>
        </p:spPr>
        <p:txBody>
          <a:bodyPr wrap="none" lIns="0" tIns="0" rIns="0" bIns="0" rtlCol="0">
            <a:spAutoFit/>
          </a:bodyPr>
          <a:lstStyle/>
          <a:p>
            <a:pPr algn="l"/>
            <a:endParaRPr lang="en-US" sz="2000" dirty="0" err="1"/>
          </a:p>
        </p:txBody>
      </p:sp>
      <p:sp>
        <p:nvSpPr>
          <p:cNvPr id="9" name="Content Placeholder 14">
            <a:extLst>
              <a:ext uri="{FF2B5EF4-FFF2-40B4-BE49-F238E27FC236}">
                <a16:creationId xmlns:a16="http://schemas.microsoft.com/office/drawing/2014/main" id="{4CE64461-507B-2040-A469-01DF0E35A9B5}"/>
              </a:ext>
            </a:extLst>
          </p:cNvPr>
          <p:cNvSpPr>
            <a:spLocks noGrp="1" noChangeAspect="1"/>
          </p:cNvSpPr>
          <p:nvPr>
            <p:ph sz="quarter" idx="14" hasCustomPrompt="1"/>
          </p:nvPr>
        </p:nvSpPr>
        <p:spPr>
          <a:xfrm>
            <a:off x="2538717" y="1041544"/>
            <a:ext cx="7114565" cy="4001943"/>
          </a:xfrm>
        </p:spPr>
        <p:txBody>
          <a:bodyPr bIns="0" anchor="ctr">
            <a:noAutofit/>
          </a:bodyPr>
          <a:lstStyle>
            <a:lvl1pPr marL="0" indent="0" algn="ctr">
              <a:buNone/>
              <a:defRPr sz="1400" b="0" u="none"/>
            </a:lvl1pPr>
            <a:lvl2pPr marL="228600" indent="0">
              <a:buNone/>
              <a:defRPr/>
            </a:lvl2pPr>
            <a:lvl3pPr marL="457200" indent="0">
              <a:buNone/>
              <a:defRPr/>
            </a:lvl3pPr>
            <a:lvl4pPr marL="661988" indent="0">
              <a:buNone/>
              <a:defRPr/>
            </a:lvl4pPr>
            <a:lvl5pPr marL="855663" indent="0">
              <a:buNone/>
              <a:defRPr/>
            </a:lvl5pPr>
          </a:lstStyle>
          <a:p>
            <a:r>
              <a:rPr lang="en-US" dirty="0"/>
              <a:t>All videos with voice over needs to be accompanied by open caption</a:t>
            </a: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Please upload video (CC) to Microsoft Stream, then insert an online video here </a:t>
            </a:r>
            <a:br>
              <a:rPr lang="en-US" dirty="0"/>
            </a:br>
            <a:r>
              <a:rPr lang="en-US" dirty="0"/>
              <a:t>Create a proper thumbnail to be used in Four Winds</a:t>
            </a:r>
          </a:p>
        </p:txBody>
      </p:sp>
    </p:spTree>
    <p:extLst>
      <p:ext uri="{BB962C8B-B14F-4D97-AF65-F5344CB8AC3E}">
        <p14:creationId xmlns:p14="http://schemas.microsoft.com/office/powerpoint/2010/main" val="32341930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60">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Takeaways">
    <p:bg>
      <p:bgRef idx="1001">
        <a:schemeClr val="bg2"/>
      </p:bgRef>
    </p:bg>
    <p:spTree>
      <p:nvGrpSpPr>
        <p:cNvPr id="1" name=""/>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C88908C0-E1C6-9D44-AE46-A34870870309}"/>
              </a:ext>
            </a:extLst>
          </p:cNvPr>
          <p:cNvSpPr>
            <a:spLocks noGrp="1"/>
          </p:cNvSpPr>
          <p:nvPr>
            <p:ph sz="quarter" idx="13" hasCustomPrompt="1"/>
          </p:nvPr>
        </p:nvSpPr>
        <p:spPr>
          <a:xfrm>
            <a:off x="6096000" y="487681"/>
            <a:ext cx="5513388" cy="4892038"/>
          </a:xfrm>
        </p:spPr>
        <p:txBody>
          <a:bodyPr anchor="ctr"/>
          <a:lstStyle>
            <a:lvl1pPr marL="0" indent="0" algn="ctr">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MS technology list</a:t>
            </a:r>
          </a:p>
        </p:txBody>
      </p:sp>
      <p:sp>
        <p:nvSpPr>
          <p:cNvPr id="6" name="Content Placeholder 8">
            <a:extLst>
              <a:ext uri="{FF2B5EF4-FFF2-40B4-BE49-F238E27FC236}">
                <a16:creationId xmlns:a16="http://schemas.microsoft.com/office/drawing/2014/main" id="{D4312BEA-4774-E74B-BA9D-FB807148548D}"/>
              </a:ext>
            </a:extLst>
          </p:cNvPr>
          <p:cNvSpPr>
            <a:spLocks noGrp="1"/>
          </p:cNvSpPr>
          <p:nvPr>
            <p:ph sz="quarter" idx="14" hasCustomPrompt="1"/>
          </p:nvPr>
        </p:nvSpPr>
        <p:spPr>
          <a:xfrm>
            <a:off x="548640" y="2779811"/>
            <a:ext cx="4826000"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Story summary</a:t>
            </a:r>
          </a:p>
        </p:txBody>
      </p:sp>
    </p:spTree>
    <p:extLst>
      <p:ext uri="{BB962C8B-B14F-4D97-AF65-F5344CB8AC3E}">
        <p14:creationId xmlns:p14="http://schemas.microsoft.com/office/powerpoint/2010/main" val="18869527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CC18E0B5-829F-DA4D-A88F-F79010E86195}"/>
              </a:ext>
            </a:extLst>
          </p:cNvPr>
          <p:cNvSpPr>
            <a:spLocks noGrp="1"/>
          </p:cNvSpPr>
          <p:nvPr>
            <p:ph type="sldNum" sz="quarter" idx="10"/>
          </p:nvPr>
        </p:nvSpPr>
        <p:spPr/>
        <p:txBody>
          <a:bodyPr/>
          <a:lstStyle/>
          <a:p>
            <a:fld id="{523A240F-EAFE-E84F-B44C-6D7A08E0E409}" type="slidenum">
              <a:rPr lang="en-US" smtClean="0"/>
              <a:t>‹#›</a:t>
            </a:fld>
            <a:endParaRPr lang="en-US"/>
          </a:p>
        </p:txBody>
      </p:sp>
    </p:spTree>
    <p:extLst>
      <p:ext uri="{BB962C8B-B14F-4D97-AF65-F5344CB8AC3E}">
        <p14:creationId xmlns:p14="http://schemas.microsoft.com/office/powerpoint/2010/main" val="6164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4354C2-BBD7-41F4-AD15-B2E5FDAF701E}"/>
              </a:ext>
            </a:extLst>
          </p:cNvPr>
          <p:cNvSpPr>
            <a:spLocks noGrp="1"/>
          </p:cNvSpPr>
          <p:nvPr>
            <p:ph type="title"/>
          </p:nvPr>
        </p:nvSpPr>
        <p:spPr>
          <a:xfrm>
            <a:off x="592523" y="578520"/>
            <a:ext cx="11010131" cy="822960"/>
          </a:xfrm>
        </p:spPr>
        <p:txBody>
          <a:bodyPr/>
          <a:lstStyle/>
          <a:p>
            <a:r>
              <a:rPr lang="en-US"/>
              <a:t>Click to edit Master title style</a:t>
            </a:r>
          </a:p>
        </p:txBody>
      </p:sp>
    </p:spTree>
    <p:extLst>
      <p:ext uri="{BB962C8B-B14F-4D97-AF65-F5344CB8AC3E}">
        <p14:creationId xmlns:p14="http://schemas.microsoft.com/office/powerpoint/2010/main" val="3287110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6" name="4W_Guideline" hidden="1">
            <a:extLst>
              <a:ext uri="{FF2B5EF4-FFF2-40B4-BE49-F238E27FC236}">
                <a16:creationId xmlns:a16="http://schemas.microsoft.com/office/drawing/2014/main" id="{5CD081D9-E718-4442-ACB6-7CB94AD3FF0D}"/>
              </a:ext>
            </a:extLst>
          </p:cNvPr>
          <p:cNvPicPr>
            <a:picLocks noChangeAspect="1"/>
          </p:cNvPicPr>
          <p:nvPr userDrawn="1"/>
        </p:nvPicPr>
        <p:blipFill>
          <a:blip r:embed="rId13"/>
          <a:stretch>
            <a:fillRect/>
          </a:stretch>
        </p:blipFill>
        <p:spPr>
          <a:xfrm>
            <a:off x="-3048" y="0"/>
            <a:ext cx="12192000" cy="6858000"/>
          </a:xfrm>
          <a:prstGeom prst="rect">
            <a:avLst/>
          </a:prstGeom>
        </p:spPr>
      </p:pic>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246221"/>
          </a:xfrm>
          <a:prstGeom prst="rect">
            <a:avLst/>
          </a:prstGeom>
        </p:spPr>
        <p:txBody>
          <a:bodyPr vert="horz" wrap="square" lIns="0" tIns="0" rIns="0" bIns="0" rtlCol="0">
            <a:spAutoFit/>
          </a:bodyPr>
          <a:lstStyle/>
          <a:p>
            <a:pPr lvl="0"/>
            <a:r>
              <a:rPr lang="en-US"/>
              <a:t>Click to edit Master text styles</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hidden="1">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grpSp>
        <p:nvGrpSpPr>
          <p:cNvPr id="51" name="Bottom nav bleed" hidden="1">
            <a:extLst>
              <a:ext uri="{FF2B5EF4-FFF2-40B4-BE49-F238E27FC236}">
                <a16:creationId xmlns:a16="http://schemas.microsoft.com/office/drawing/2014/main" id="{A7EE612F-C4FE-344D-A154-AD529507B9EB}"/>
              </a:ext>
            </a:extLst>
          </p:cNvPr>
          <p:cNvGrpSpPr/>
          <p:nvPr userDrawn="1"/>
        </p:nvGrpSpPr>
        <p:grpSpPr>
          <a:xfrm>
            <a:off x="-2243390" y="5712206"/>
            <a:ext cx="16678780" cy="669544"/>
            <a:chOff x="-2243390" y="5667494"/>
            <a:chExt cx="16678780" cy="669544"/>
          </a:xfrm>
        </p:grpSpPr>
        <p:sp>
          <p:nvSpPr>
            <p:cNvPr id="52" name="TextBox 51">
              <a:extLst>
                <a:ext uri="{FF2B5EF4-FFF2-40B4-BE49-F238E27FC236}">
                  <a16:creationId xmlns:a16="http://schemas.microsoft.com/office/drawing/2014/main" id="{AD20446E-AC74-9742-81F1-34522E701265}"/>
                </a:ext>
              </a:extLst>
            </p:cNvPr>
            <p:cNvSpPr txBox="1"/>
            <p:nvPr userDrawn="1"/>
          </p:nvSpPr>
          <p:spPr>
            <a:xfrm>
              <a:off x="-1905863" y="5667494"/>
              <a:ext cx="1233094" cy="184666"/>
            </a:xfrm>
            <a:prstGeom prst="rect">
              <a:avLst/>
            </a:prstGeom>
            <a:noFill/>
          </p:spPr>
          <p:txBody>
            <a:bodyPr wrap="none" lIns="0" tIns="0" rIns="0" bIns="0" rtlCol="0">
              <a:spAutoFit/>
            </a:bodyPr>
            <a:lstStyle/>
            <a:p>
              <a:pPr algn="l"/>
              <a:r>
                <a:rPr lang="en-US" sz="1200">
                  <a:solidFill>
                    <a:srgbClr val="D83B01"/>
                  </a:solidFill>
                </a:rPr>
                <a:t>Bottom Nav Bleed</a:t>
              </a:r>
            </a:p>
          </p:txBody>
        </p:sp>
        <p:cxnSp>
          <p:nvCxnSpPr>
            <p:cNvPr id="53" name="Straight Connector 52">
              <a:extLst>
                <a:ext uri="{FF2B5EF4-FFF2-40B4-BE49-F238E27FC236}">
                  <a16:creationId xmlns:a16="http://schemas.microsoft.com/office/drawing/2014/main" id="{6F61527D-BD82-894D-86F7-D3340B9BC78F}"/>
                </a:ext>
              </a:extLst>
            </p:cNvPr>
            <p:cNvCxnSpPr>
              <a:cxnSpLocks/>
            </p:cNvCxnSpPr>
            <p:nvPr userDrawn="1"/>
          </p:nvCxnSpPr>
          <p:spPr>
            <a:xfrm>
              <a:off x="-2243390" y="5888242"/>
              <a:ext cx="16678780" cy="0"/>
            </a:xfrm>
            <a:prstGeom prst="line">
              <a:avLst/>
            </a:prstGeom>
            <a:ln w="28575">
              <a:solidFill>
                <a:srgbClr val="C0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6EE476E-4058-4740-86B4-FC752B14D167}"/>
                </a:ext>
              </a:extLst>
            </p:cNvPr>
            <p:cNvSpPr txBox="1"/>
            <p:nvPr userDrawn="1"/>
          </p:nvSpPr>
          <p:spPr>
            <a:xfrm>
              <a:off x="-1886625" y="5967706"/>
              <a:ext cx="1194622" cy="369332"/>
            </a:xfrm>
            <a:prstGeom prst="rect">
              <a:avLst/>
            </a:prstGeom>
            <a:noFill/>
          </p:spPr>
          <p:txBody>
            <a:bodyPr wrap="none" lIns="0" tIns="0" rIns="0" bIns="0" rtlCol="0">
              <a:spAutoFit/>
            </a:bodyPr>
            <a:lstStyle/>
            <a:p>
              <a:pPr algn="ctr"/>
              <a:r>
                <a:rPr lang="en-US" sz="1200">
                  <a:solidFill>
                    <a:srgbClr val="D83B01"/>
                  </a:solidFill>
                </a:rPr>
                <a:t>No text &amp; images</a:t>
              </a:r>
            </a:p>
            <a:p>
              <a:pPr algn="ctr"/>
              <a:r>
                <a:rPr lang="en-US" sz="1200">
                  <a:solidFill>
                    <a:srgbClr val="D83B01"/>
                  </a:solidFill>
                </a:rPr>
                <a:t>below this line</a:t>
              </a:r>
            </a:p>
          </p:txBody>
        </p:sp>
      </p:grpSp>
    </p:spTree>
    <p:extLst>
      <p:ext uri="{BB962C8B-B14F-4D97-AF65-F5344CB8AC3E}">
        <p14:creationId xmlns:p14="http://schemas.microsoft.com/office/powerpoint/2010/main" val="14513726"/>
      </p:ext>
    </p:extLst>
  </p:cSld>
  <p:clrMap bg1="lt1" tx1="dk1" bg2="lt2" tx2="dk2" accent1="accent1" accent2="accent2" accent3="accent3" accent4="accent4" accent5="accent5" accent6="accent6" hlink="hlink" folHlink="folHlink"/>
  <p:sldLayoutIdLst>
    <p:sldLayoutId id="2147485510" r:id="rId1"/>
    <p:sldLayoutId id="2147485515" r:id="rId2"/>
    <p:sldLayoutId id="2147485512" r:id="rId3"/>
    <p:sldLayoutId id="2147485514" r:id="rId4"/>
    <p:sldLayoutId id="2147485513" r:id="rId5"/>
    <p:sldLayoutId id="2147485549" r:id="rId6"/>
    <p:sldLayoutId id="2147485509" r:id="rId7"/>
    <p:sldLayoutId id="2147485526" r:id="rId8"/>
    <p:sldLayoutId id="2147485527" r:id="rId9"/>
    <p:sldLayoutId id="2147485528" r:id="rId10"/>
    <p:sldLayoutId id="2147485537" r:id="rId1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25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guide id="31" orient="horz" pos="3720" userDrawn="1">
          <p15:clr>
            <a:srgbClr val="F26B43"/>
          </p15:clr>
        </p15:guide>
        <p15:guide id="32" orient="horz" pos="1848" userDrawn="1">
          <p15:clr>
            <a:srgbClr val="F26B43"/>
          </p15:clr>
        </p15:guide>
        <p15:guide id="33"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6" name="4W_Guideline" hidden="1">
            <a:extLst>
              <a:ext uri="{FF2B5EF4-FFF2-40B4-BE49-F238E27FC236}">
                <a16:creationId xmlns:a16="http://schemas.microsoft.com/office/drawing/2014/main" id="{5CD081D9-E718-4442-ACB6-7CB94AD3FF0D}"/>
              </a:ext>
            </a:extLst>
          </p:cNvPr>
          <p:cNvPicPr>
            <a:picLocks noChangeAspect="1"/>
          </p:cNvPicPr>
          <p:nvPr userDrawn="1"/>
        </p:nvPicPr>
        <p:blipFill>
          <a:blip r:embed="rId3"/>
          <a:stretch>
            <a:fillRect/>
          </a:stretch>
        </p:blipFill>
        <p:spPr>
          <a:xfrm>
            <a:off x="-3048" y="0"/>
            <a:ext cx="12192000" cy="6858000"/>
          </a:xfrm>
          <a:prstGeom prst="rect">
            <a:avLst/>
          </a:prstGeom>
        </p:spPr>
      </p:pic>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246221"/>
          </a:xfrm>
          <a:prstGeom prst="rect">
            <a:avLst/>
          </a:prstGeom>
        </p:spPr>
        <p:txBody>
          <a:bodyPr vert="horz" wrap="square" lIns="0" tIns="0" rIns="0" bIns="0" rtlCol="0">
            <a:spAutoFit/>
          </a:bodyPr>
          <a:lstStyle/>
          <a:p>
            <a:pPr lvl="0"/>
            <a:r>
              <a:rPr lang="en-US"/>
              <a:t>Click to edit Master text styles</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hidden="1">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702849778"/>
      </p:ext>
    </p:extLst>
  </p:cSld>
  <p:clrMap bg1="lt1" tx1="dk1" bg2="lt2" tx2="dk2" accent1="accent1" accent2="accent2" accent3="accent3" accent4="accent4" accent5="accent5" accent6="accent6" hlink="hlink" folHlink="folHlink"/>
  <p:sldLayoutIdLst>
    <p:sldLayoutId id="2147485524"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25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guide id="31" orient="horz" pos="3720" userDrawn="1">
          <p15:clr>
            <a:srgbClr val="F26B43"/>
          </p15:clr>
        </p15:guide>
        <p15:guide id="32" orient="horz" pos="1848" userDrawn="1">
          <p15:clr>
            <a:srgbClr val="F26B43"/>
          </p15:clr>
        </p15:guide>
        <p15:guide id="33"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cid:image017.jpg@01D7255F.E2F90390"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hyperlink" Target="https://microsoft.sharepoint.com/:v:/r/teams/CEContent/EPFiles/EP-BlueYonder/Luminate%20Control%20Tower%20Highlighted%20at%20Microsoft%20Inspire%202021%20wCaptions.mp4?csf=1&amp;web=1&amp;e=Eucp4G"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hyperlink" Target="https://microsoft.sharepoint.com/:v:/r/teams/CEContent/EPFiles/EP-BlueYonder/Blue%20Yonder%20Luminate%20Control%20Tower.mp4?csf=1&amp;web=1&amp;e=akTABT"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hyperlink" Target="https://microsoft.sharepoint.com/:v:/r/teams/CEContent/EPFiles/EP-BlueYonder/Blue%20Yonder%20Luminate%20Demand%20Edge.mp4?csf=1&amp;web=1&amp;e=5ZTORU"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svg"/><Relationship Id="rId9" Type="http://schemas.openxmlformats.org/officeDocument/2006/relationships/image" Target="../media/image3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797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21E9C-6D9F-441E-8E9C-73163F9BDEB8}"/>
              </a:ext>
            </a:extLst>
          </p:cNvPr>
          <p:cNvSpPr/>
          <p:nvPr/>
        </p:nvSpPr>
        <p:spPr>
          <a:xfrm>
            <a:off x="0" y="332803"/>
            <a:ext cx="5041898" cy="4864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41CA232-0135-4CDD-8F5B-E8351ECB3957}"/>
              </a:ext>
            </a:extLst>
          </p:cNvPr>
          <p:cNvSpPr>
            <a:spLocks noGrp="1"/>
          </p:cNvSpPr>
          <p:nvPr>
            <p:ph idx="1"/>
          </p:nvPr>
        </p:nvSpPr>
        <p:spPr>
          <a:xfrm>
            <a:off x="594515" y="1847088"/>
            <a:ext cx="4069097" cy="4297680"/>
          </a:xfrm>
        </p:spPr>
        <p:txBody>
          <a:bodyPr vert="horz" lIns="0" tIns="45720" rIns="0" bIns="45720" rtlCol="0" anchor="t">
            <a:noAutofit/>
          </a:bodyPr>
          <a:lstStyle/>
          <a:p>
            <a:pPr marL="4445" lvl="1" indent="0">
              <a:spcBef>
                <a:spcPts val="0"/>
              </a:spcBef>
              <a:buNone/>
            </a:pPr>
            <a:r>
              <a:rPr lang="en-US" sz="1600" b="1">
                <a:solidFill>
                  <a:schemeClr val="tx2"/>
                </a:solidFill>
              </a:rPr>
              <a:t>Enhancement</a:t>
            </a:r>
            <a:endParaRPr lang="en-US"/>
          </a:p>
          <a:p>
            <a:pPr marL="4445" lvl="1" indent="0">
              <a:spcBef>
                <a:spcPts val="0"/>
              </a:spcBef>
              <a:buNone/>
            </a:pPr>
            <a:r>
              <a:rPr lang="en-US" sz="1600"/>
              <a:t>Supports item level sourcing network definition</a:t>
            </a:r>
            <a:endParaRPr lang="en-US" sz="1600">
              <a:cs typeface="Calibri"/>
            </a:endParaRPr>
          </a:p>
          <a:p>
            <a:pPr marL="287020" lvl="1">
              <a:spcBef>
                <a:spcPts val="0"/>
              </a:spcBef>
            </a:pPr>
            <a:endParaRPr lang="en-US" sz="1600">
              <a:cs typeface="Calibri"/>
            </a:endParaRPr>
          </a:p>
          <a:p>
            <a:pPr marL="287020" lvl="1">
              <a:spcBef>
                <a:spcPts val="0"/>
              </a:spcBef>
            </a:pPr>
            <a:endParaRPr lang="en-US" sz="1600">
              <a:cs typeface="Calibri"/>
            </a:endParaRPr>
          </a:p>
          <a:p>
            <a:pPr marL="4445" lvl="1" indent="0">
              <a:spcBef>
                <a:spcPts val="0"/>
              </a:spcBef>
              <a:buNone/>
            </a:pPr>
            <a:r>
              <a:rPr lang="en-US" sz="1600" b="1">
                <a:solidFill>
                  <a:schemeClr val="tx2"/>
                </a:solidFill>
              </a:rPr>
              <a:t>Business Value</a:t>
            </a:r>
            <a:endParaRPr lang="en-US" sz="1600" b="1">
              <a:solidFill>
                <a:schemeClr val="tx2"/>
              </a:solidFill>
              <a:cs typeface="Calibri"/>
            </a:endParaRPr>
          </a:p>
          <a:p>
            <a:pPr marL="4445" lvl="1" indent="0">
              <a:spcBef>
                <a:spcPts val="0"/>
              </a:spcBef>
              <a:buNone/>
            </a:pPr>
            <a:r>
              <a:rPr lang="en-US" sz="1600">
                <a:cs typeface="Calibri"/>
              </a:rPr>
              <a:t>Boost effective planning with an understanding of the sourcing network.</a:t>
            </a:r>
          </a:p>
        </p:txBody>
      </p:sp>
      <p:sp>
        <p:nvSpPr>
          <p:cNvPr id="2" name="Title 1">
            <a:extLst>
              <a:ext uri="{FF2B5EF4-FFF2-40B4-BE49-F238E27FC236}">
                <a16:creationId xmlns:a16="http://schemas.microsoft.com/office/drawing/2014/main" id="{53AEA123-6866-4838-A0A2-632829F9759F}"/>
              </a:ext>
            </a:extLst>
          </p:cNvPr>
          <p:cNvSpPr>
            <a:spLocks noGrp="1"/>
          </p:cNvSpPr>
          <p:nvPr>
            <p:ph type="title"/>
          </p:nvPr>
        </p:nvSpPr>
        <p:spPr>
          <a:xfrm>
            <a:off x="592369" y="578520"/>
            <a:ext cx="4069097" cy="822960"/>
          </a:xfrm>
        </p:spPr>
        <p:txBody>
          <a:bodyPr/>
          <a:lstStyle/>
          <a:p>
            <a:r>
              <a:rPr lang="en-US"/>
              <a:t>Bill of Distribution</a:t>
            </a:r>
          </a:p>
        </p:txBody>
      </p:sp>
      <p:graphicFrame>
        <p:nvGraphicFramePr>
          <p:cNvPr id="3" name="Diagram 2">
            <a:extLst>
              <a:ext uri="{FF2B5EF4-FFF2-40B4-BE49-F238E27FC236}">
                <a16:creationId xmlns:a16="http://schemas.microsoft.com/office/drawing/2014/main" id="{86EA811C-CF19-604A-BEB8-DCD909DA33E0}"/>
              </a:ext>
            </a:extLst>
          </p:cNvPr>
          <p:cNvGraphicFramePr/>
          <p:nvPr>
            <p:extLst>
              <p:ext uri="{D42A27DB-BD31-4B8C-83A1-F6EECF244321}">
                <p14:modId xmlns:p14="http://schemas.microsoft.com/office/powerpoint/2010/main" val="1110780647"/>
              </p:ext>
            </p:extLst>
          </p:nvPr>
        </p:nvGraphicFramePr>
        <p:xfrm>
          <a:off x="739891" y="0"/>
          <a:ext cx="10712218" cy="7124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2970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7D435E-FEB0-475F-931A-8A39F9F100BB}"/>
              </a:ext>
            </a:extLst>
          </p:cNvPr>
          <p:cNvSpPr/>
          <p:nvPr/>
        </p:nvSpPr>
        <p:spPr>
          <a:xfrm>
            <a:off x="5402523" y="939800"/>
            <a:ext cx="6229364" cy="4142094"/>
          </a:xfrm>
          <a:prstGeom prst="rect">
            <a:avLst/>
          </a:prstGeom>
          <a:gradFill flip="none" rotWithShape="1">
            <a:gsLst>
              <a:gs pos="0">
                <a:srgbClr val="3079AE"/>
              </a:gs>
              <a:gs pos="100000">
                <a:srgbClr val="F0F3FB"/>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821E9C-6D9F-441E-8E9C-73163F9BDEB8}"/>
              </a:ext>
            </a:extLst>
          </p:cNvPr>
          <p:cNvSpPr/>
          <p:nvPr/>
        </p:nvSpPr>
        <p:spPr>
          <a:xfrm>
            <a:off x="0" y="332803"/>
            <a:ext cx="5041898" cy="429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41CA232-0135-4CDD-8F5B-E8351ECB3957}"/>
              </a:ext>
            </a:extLst>
          </p:cNvPr>
          <p:cNvSpPr>
            <a:spLocks noGrp="1"/>
          </p:cNvSpPr>
          <p:nvPr>
            <p:ph idx="1"/>
          </p:nvPr>
        </p:nvSpPr>
        <p:spPr>
          <a:xfrm>
            <a:off x="594515" y="1847088"/>
            <a:ext cx="4069097" cy="4297680"/>
          </a:xfrm>
        </p:spPr>
        <p:txBody>
          <a:bodyPr vert="horz" lIns="0" tIns="45720" rIns="0" bIns="45720" rtlCol="0" anchor="t">
            <a:noAutofit/>
          </a:bodyPr>
          <a:lstStyle/>
          <a:p>
            <a:pPr marL="4445" lvl="1" indent="0">
              <a:spcBef>
                <a:spcPts val="0"/>
              </a:spcBef>
              <a:buNone/>
            </a:pPr>
            <a:r>
              <a:rPr lang="en-US" sz="1600" b="1">
                <a:solidFill>
                  <a:schemeClr val="tx2"/>
                </a:solidFill>
              </a:rPr>
              <a:t>Enhancement</a:t>
            </a:r>
            <a:endParaRPr lang="en-US"/>
          </a:p>
          <a:p>
            <a:pPr marL="4445" lvl="1" indent="0">
              <a:spcBef>
                <a:spcPts val="0"/>
              </a:spcBef>
              <a:buNone/>
            </a:pPr>
            <a:r>
              <a:rPr lang="en-US" sz="1600"/>
              <a:t>Refine stock transfer recommendation by considering:</a:t>
            </a:r>
          </a:p>
          <a:p>
            <a:pPr marL="290195" lvl="1" indent="-285750">
              <a:spcBef>
                <a:spcPts val="0"/>
              </a:spcBef>
            </a:pPr>
            <a:r>
              <a:rPr lang="en-US" sz="1600"/>
              <a:t>Delay tolerances and demand priority</a:t>
            </a:r>
          </a:p>
          <a:p>
            <a:pPr marL="290195" lvl="1" indent="-285750">
              <a:spcBef>
                <a:spcPts val="0"/>
              </a:spcBef>
            </a:pPr>
            <a:r>
              <a:rPr lang="en-US" sz="1600"/>
              <a:t>Cost and distance</a:t>
            </a:r>
          </a:p>
          <a:p>
            <a:pPr marL="290195" lvl="1" indent="-285750">
              <a:spcBef>
                <a:spcPts val="0"/>
              </a:spcBef>
            </a:pPr>
            <a:r>
              <a:rPr lang="en-US" sz="1600"/>
              <a:t>Material batch size in stock transfer recommendation</a:t>
            </a:r>
          </a:p>
          <a:p>
            <a:pPr marL="287020" lvl="1">
              <a:spcBef>
                <a:spcPts val="0"/>
              </a:spcBef>
            </a:pPr>
            <a:endParaRPr lang="en-US" sz="1600">
              <a:cs typeface="Calibri"/>
            </a:endParaRPr>
          </a:p>
          <a:p>
            <a:pPr marL="287020" lvl="1">
              <a:spcBef>
                <a:spcPts val="0"/>
              </a:spcBef>
            </a:pPr>
            <a:endParaRPr lang="en-US" sz="1600">
              <a:cs typeface="Calibri"/>
            </a:endParaRPr>
          </a:p>
          <a:p>
            <a:pPr marL="4445" lvl="1" indent="0">
              <a:spcBef>
                <a:spcPts val="0"/>
              </a:spcBef>
              <a:buNone/>
            </a:pPr>
            <a:r>
              <a:rPr lang="en-US" sz="1600" b="1">
                <a:solidFill>
                  <a:schemeClr val="tx2"/>
                </a:solidFill>
              </a:rPr>
              <a:t>Business Value</a:t>
            </a:r>
            <a:endParaRPr lang="en-US" sz="1600" b="1">
              <a:solidFill>
                <a:schemeClr val="tx2"/>
              </a:solidFill>
              <a:cs typeface="Calibri"/>
            </a:endParaRPr>
          </a:p>
          <a:p>
            <a:pPr marL="4445" lvl="1" indent="0">
              <a:spcBef>
                <a:spcPts val="0"/>
              </a:spcBef>
              <a:buNone/>
            </a:pPr>
            <a:r>
              <a:rPr lang="en-US" sz="1600">
                <a:cs typeface="Calibri"/>
              </a:rPr>
              <a:t>More accurate stock transfer recommendations for planners to execute on. </a:t>
            </a:r>
          </a:p>
        </p:txBody>
      </p:sp>
      <p:sp>
        <p:nvSpPr>
          <p:cNvPr id="2" name="Title 1">
            <a:extLst>
              <a:ext uri="{FF2B5EF4-FFF2-40B4-BE49-F238E27FC236}">
                <a16:creationId xmlns:a16="http://schemas.microsoft.com/office/drawing/2014/main" id="{53AEA123-6866-4838-A0A2-632829F9759F}"/>
              </a:ext>
            </a:extLst>
          </p:cNvPr>
          <p:cNvSpPr>
            <a:spLocks noGrp="1"/>
          </p:cNvSpPr>
          <p:nvPr>
            <p:ph type="title"/>
          </p:nvPr>
        </p:nvSpPr>
        <p:spPr>
          <a:xfrm>
            <a:off x="592369" y="578520"/>
            <a:ext cx="4069097" cy="822960"/>
          </a:xfrm>
        </p:spPr>
        <p:txBody>
          <a:bodyPr/>
          <a:lstStyle/>
          <a:p>
            <a:r>
              <a:rPr lang="en-US"/>
              <a:t>Resolutions</a:t>
            </a:r>
          </a:p>
        </p:txBody>
      </p:sp>
      <p:pic>
        <p:nvPicPr>
          <p:cNvPr id="7" name="Picture 2" descr="MacBookPro-Mask.png">
            <a:extLst>
              <a:ext uri="{FF2B5EF4-FFF2-40B4-BE49-F238E27FC236}">
                <a16:creationId xmlns:a16="http://schemas.microsoft.com/office/drawing/2014/main" id="{6DA53788-E145-4E28-A1E6-0648ABF86C3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28622" y="659596"/>
            <a:ext cx="8146187" cy="5204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653119D-D179-4974-85B3-8D2C998F48FE}"/>
              </a:ext>
            </a:extLst>
          </p:cNvPr>
          <p:cNvPicPr>
            <a:picLocks noChangeAspect="1"/>
          </p:cNvPicPr>
          <p:nvPr/>
        </p:nvPicPr>
        <p:blipFill>
          <a:blip r:embed="rId4"/>
          <a:stretch>
            <a:fillRect/>
          </a:stretch>
        </p:blipFill>
        <p:spPr>
          <a:xfrm>
            <a:off x="5634267" y="1026159"/>
            <a:ext cx="5896690" cy="39693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677724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7D435E-FEB0-475F-931A-8A39F9F100BB}"/>
              </a:ext>
            </a:extLst>
          </p:cNvPr>
          <p:cNvSpPr/>
          <p:nvPr/>
        </p:nvSpPr>
        <p:spPr>
          <a:xfrm>
            <a:off x="5495482" y="939800"/>
            <a:ext cx="6099746" cy="4055907"/>
          </a:xfrm>
          <a:prstGeom prst="rect">
            <a:avLst/>
          </a:prstGeom>
          <a:gradFill flip="none" rotWithShape="1">
            <a:gsLst>
              <a:gs pos="0">
                <a:srgbClr val="3079AE"/>
              </a:gs>
              <a:gs pos="100000">
                <a:srgbClr val="F0F3FB"/>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821E9C-6D9F-441E-8E9C-73163F9BDEB8}"/>
              </a:ext>
            </a:extLst>
          </p:cNvPr>
          <p:cNvSpPr/>
          <p:nvPr/>
        </p:nvSpPr>
        <p:spPr>
          <a:xfrm>
            <a:off x="0" y="332803"/>
            <a:ext cx="5041898" cy="4450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41CA232-0135-4CDD-8F5B-E8351ECB3957}"/>
              </a:ext>
            </a:extLst>
          </p:cNvPr>
          <p:cNvSpPr>
            <a:spLocks noGrp="1"/>
          </p:cNvSpPr>
          <p:nvPr>
            <p:ph idx="1"/>
          </p:nvPr>
        </p:nvSpPr>
        <p:spPr>
          <a:xfrm>
            <a:off x="594515" y="1847088"/>
            <a:ext cx="4069097" cy="4297680"/>
          </a:xfrm>
        </p:spPr>
        <p:txBody>
          <a:bodyPr vert="horz" lIns="0" tIns="45720" rIns="0" bIns="45720" rtlCol="0" anchor="t">
            <a:noAutofit/>
          </a:bodyPr>
          <a:lstStyle/>
          <a:p>
            <a:pPr marL="4445" lvl="1" indent="0">
              <a:spcBef>
                <a:spcPts val="0"/>
              </a:spcBef>
              <a:buNone/>
            </a:pPr>
            <a:r>
              <a:rPr lang="en-US" sz="1600" b="1">
                <a:solidFill>
                  <a:schemeClr val="tx2"/>
                </a:solidFill>
              </a:rPr>
              <a:t>New out-of-the-box dashboards:</a:t>
            </a:r>
            <a:endParaRPr lang="en-US" b="1">
              <a:solidFill>
                <a:schemeClr val="tx2"/>
              </a:solidFill>
            </a:endParaRPr>
          </a:p>
          <a:p>
            <a:pPr marL="290195" lvl="1" indent="-285750">
              <a:spcBef>
                <a:spcPts val="0"/>
              </a:spcBef>
            </a:pPr>
            <a:r>
              <a:rPr lang="en-US" sz="1600"/>
              <a:t>Procurement Analysis</a:t>
            </a:r>
          </a:p>
          <a:p>
            <a:pPr marL="290195" lvl="1" indent="-285750">
              <a:spcBef>
                <a:spcPts val="0"/>
              </a:spcBef>
            </a:pPr>
            <a:r>
              <a:rPr lang="en-US" sz="1600"/>
              <a:t>Inventory Analytics</a:t>
            </a:r>
          </a:p>
          <a:p>
            <a:pPr marL="290195" lvl="1" indent="-285750">
              <a:spcBef>
                <a:spcPts val="0"/>
              </a:spcBef>
            </a:pPr>
            <a:r>
              <a:rPr lang="en-US" sz="1600"/>
              <a:t>Backorder Analysis</a:t>
            </a:r>
          </a:p>
          <a:p>
            <a:pPr marL="290195" lvl="1" indent="-285750">
              <a:spcBef>
                <a:spcPts val="0"/>
              </a:spcBef>
            </a:pPr>
            <a:r>
              <a:rPr lang="en-US" sz="1600"/>
              <a:t>Fulfillment Analytics</a:t>
            </a:r>
          </a:p>
          <a:p>
            <a:pPr marL="290195" lvl="1" indent="-285750">
              <a:spcBef>
                <a:spcPts val="0"/>
              </a:spcBef>
            </a:pPr>
            <a:r>
              <a:rPr lang="en-US" sz="1600"/>
              <a:t>Transportation Lead Time Analysis</a:t>
            </a:r>
          </a:p>
          <a:p>
            <a:pPr marL="4445" lvl="1" indent="0">
              <a:spcBef>
                <a:spcPts val="0"/>
              </a:spcBef>
              <a:buNone/>
            </a:pPr>
            <a:endParaRPr lang="en-US" sz="1600">
              <a:cs typeface="Calibri"/>
            </a:endParaRPr>
          </a:p>
          <a:p>
            <a:pPr marL="4445" lvl="1" indent="0">
              <a:spcBef>
                <a:spcPts val="0"/>
              </a:spcBef>
              <a:buNone/>
            </a:pPr>
            <a:r>
              <a:rPr lang="en-US" sz="1600" b="1">
                <a:solidFill>
                  <a:schemeClr val="tx2"/>
                </a:solidFill>
              </a:rPr>
              <a:t>Business Value</a:t>
            </a:r>
          </a:p>
          <a:p>
            <a:pPr marL="4445" lvl="1" indent="0">
              <a:spcBef>
                <a:spcPts val="0"/>
              </a:spcBef>
              <a:buNone/>
            </a:pPr>
            <a:r>
              <a:rPr lang="en-US" sz="1600">
                <a:solidFill>
                  <a:schemeClr val="accent6">
                    <a:lumMod val="10000"/>
                  </a:schemeClr>
                </a:solidFill>
                <a:cs typeface="Calibri"/>
              </a:rPr>
              <a:t>Preconfigured dashboards </a:t>
            </a:r>
            <a:r>
              <a:rPr lang="en-US" sz="1600">
                <a:solidFill>
                  <a:schemeClr val="tx1"/>
                </a:solidFill>
              </a:rPr>
              <a:t>broken into historical, descriptive analytics to help users understand trends, patterns, root cause in addition to KPIs.</a:t>
            </a:r>
            <a:endParaRPr lang="en-US" sz="1600">
              <a:solidFill>
                <a:schemeClr val="accent6">
                  <a:lumMod val="10000"/>
                </a:schemeClr>
              </a:solidFill>
              <a:cs typeface="Calibri"/>
            </a:endParaRPr>
          </a:p>
        </p:txBody>
      </p:sp>
      <p:sp>
        <p:nvSpPr>
          <p:cNvPr id="2" name="Title 1">
            <a:extLst>
              <a:ext uri="{FF2B5EF4-FFF2-40B4-BE49-F238E27FC236}">
                <a16:creationId xmlns:a16="http://schemas.microsoft.com/office/drawing/2014/main" id="{53AEA123-6866-4838-A0A2-632829F9759F}"/>
              </a:ext>
            </a:extLst>
          </p:cNvPr>
          <p:cNvSpPr>
            <a:spLocks noGrp="1"/>
          </p:cNvSpPr>
          <p:nvPr>
            <p:ph type="title"/>
          </p:nvPr>
        </p:nvSpPr>
        <p:spPr>
          <a:xfrm>
            <a:off x="592369" y="578520"/>
            <a:ext cx="4069097" cy="822960"/>
          </a:xfrm>
        </p:spPr>
        <p:txBody>
          <a:bodyPr/>
          <a:lstStyle/>
          <a:p>
            <a:r>
              <a:rPr lang="en-US"/>
              <a:t>Out of the box  Dashboards</a:t>
            </a:r>
          </a:p>
        </p:txBody>
      </p:sp>
      <p:pic>
        <p:nvPicPr>
          <p:cNvPr id="7" name="Picture 2" descr="MacBookPro-Mask.png">
            <a:extLst>
              <a:ext uri="{FF2B5EF4-FFF2-40B4-BE49-F238E27FC236}">
                <a16:creationId xmlns:a16="http://schemas.microsoft.com/office/drawing/2014/main" id="{6DA53788-E145-4E28-A1E6-0648ABF86C3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61466" y="659596"/>
            <a:ext cx="7976684" cy="5095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5E7C7CA-081C-DE4D-AB55-EA6F05C52B07}"/>
              </a:ext>
            </a:extLst>
          </p:cNvPr>
          <p:cNvSpPr>
            <a:spLocks noChangeArrowheads="1"/>
          </p:cNvSpPr>
          <p:nvPr/>
        </p:nvSpPr>
        <p:spPr bwMode="auto">
          <a:xfrm>
            <a:off x="5685937" y="1341090"/>
            <a:ext cx="11029941" cy="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3" name="Picture 9">
            <a:extLst>
              <a:ext uri="{FF2B5EF4-FFF2-40B4-BE49-F238E27FC236}">
                <a16:creationId xmlns:a16="http://schemas.microsoft.com/office/drawing/2014/main" id="{6DD55243-3FB1-A84C-B903-73D9AE2B4DC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685937" y="1102510"/>
            <a:ext cx="5939029" cy="353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85930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D48A-862B-4CDE-8A03-0762848EEA9A}"/>
              </a:ext>
            </a:extLst>
          </p:cNvPr>
          <p:cNvSpPr>
            <a:spLocks noGrp="1"/>
          </p:cNvSpPr>
          <p:nvPr>
            <p:ph type="title"/>
          </p:nvPr>
        </p:nvSpPr>
        <p:spPr/>
        <p:txBody>
          <a:bodyPr/>
          <a:lstStyle/>
          <a:p>
            <a:r>
              <a:rPr lang="en-US" dirty="0"/>
              <a:t>Microsoft Partnership</a:t>
            </a:r>
          </a:p>
        </p:txBody>
      </p:sp>
      <p:sp>
        <p:nvSpPr>
          <p:cNvPr id="3" name="Text Placeholder 2">
            <a:extLst>
              <a:ext uri="{FF2B5EF4-FFF2-40B4-BE49-F238E27FC236}">
                <a16:creationId xmlns:a16="http://schemas.microsoft.com/office/drawing/2014/main" id="{2C1AA8C0-400A-40D1-A17B-D4EA8DC97659}"/>
              </a:ext>
            </a:extLst>
          </p:cNvPr>
          <p:cNvSpPr>
            <a:spLocks noGrp="1"/>
          </p:cNvSpPr>
          <p:nvPr>
            <p:ph type="body" sz="quarter" idx="10"/>
          </p:nvPr>
        </p:nvSpPr>
        <p:spPr/>
        <p:txBody>
          <a:bodyPr/>
          <a:lstStyle/>
          <a:p>
            <a:r>
              <a:rPr lang="en-US" b="1" i="0" dirty="0">
                <a:solidFill>
                  <a:srgbClr val="212121"/>
                </a:solidFill>
                <a:effectLst/>
                <a:latin typeface="SegoeUI"/>
              </a:rPr>
              <a:t>Luminate Control Tower Highlighted at Microsoft Inspire</a:t>
            </a:r>
            <a:endParaRPr lang="en-US" dirty="0"/>
          </a:p>
        </p:txBody>
      </p:sp>
      <p:sp>
        <p:nvSpPr>
          <p:cNvPr id="6" name="Content Placeholder 5">
            <a:extLst>
              <a:ext uri="{FF2B5EF4-FFF2-40B4-BE49-F238E27FC236}">
                <a16:creationId xmlns:a16="http://schemas.microsoft.com/office/drawing/2014/main" id="{D1217088-C999-94FD-EC8A-808652A25521}"/>
              </a:ext>
            </a:extLst>
          </p:cNvPr>
          <p:cNvSpPr>
            <a:spLocks noGrp="1"/>
          </p:cNvSpPr>
          <p:nvPr>
            <p:ph sz="quarter" idx="14"/>
          </p:nvPr>
        </p:nvSpPr>
        <p:spPr/>
        <p:txBody>
          <a:bodyPr/>
          <a:lstStyle/>
          <a:p>
            <a:endParaRPr lang="en-US"/>
          </a:p>
        </p:txBody>
      </p:sp>
      <p:pic>
        <p:nvPicPr>
          <p:cNvPr id="16" name="Picture 15">
            <a:hlinkClick r:id="rId3"/>
            <a:extLst>
              <a:ext uri="{FF2B5EF4-FFF2-40B4-BE49-F238E27FC236}">
                <a16:creationId xmlns:a16="http://schemas.microsoft.com/office/drawing/2014/main" id="{EE0C6E90-654E-E2FC-6184-D550D921F22F}"/>
              </a:ext>
            </a:extLst>
          </p:cNvPr>
          <p:cNvPicPr>
            <a:picLocks noChangeAspect="1"/>
          </p:cNvPicPr>
          <p:nvPr/>
        </p:nvPicPr>
        <p:blipFill>
          <a:blip r:embed="rId4"/>
          <a:stretch>
            <a:fillRect/>
          </a:stretch>
        </p:blipFill>
        <p:spPr>
          <a:xfrm>
            <a:off x="2540000" y="1041544"/>
            <a:ext cx="7112000" cy="4000500"/>
          </a:xfrm>
          <a:prstGeom prst="rect">
            <a:avLst/>
          </a:prstGeom>
        </p:spPr>
      </p:pic>
    </p:spTree>
    <p:extLst>
      <p:ext uri="{BB962C8B-B14F-4D97-AF65-F5344CB8AC3E}">
        <p14:creationId xmlns:p14="http://schemas.microsoft.com/office/powerpoint/2010/main" val="32617376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D82B9E-DFCA-4F9D-8C16-632FEF1D4F68}"/>
              </a:ext>
            </a:extLst>
          </p:cNvPr>
          <p:cNvSpPr>
            <a:spLocks noGrp="1"/>
          </p:cNvSpPr>
          <p:nvPr>
            <p:ph type="title"/>
          </p:nvPr>
        </p:nvSpPr>
        <p:spPr>
          <a:xfrm>
            <a:off x="590868" y="467138"/>
            <a:ext cx="8258492" cy="430887"/>
          </a:xfrm>
        </p:spPr>
        <p:txBody>
          <a:bodyPr/>
          <a:lstStyle/>
          <a:p>
            <a:r>
              <a:rPr lang="en-US" dirty="0"/>
              <a:t>Video Demonstration</a:t>
            </a:r>
          </a:p>
        </p:txBody>
      </p:sp>
      <p:sp>
        <p:nvSpPr>
          <p:cNvPr id="12" name="Text Placeholder 2">
            <a:extLst>
              <a:ext uri="{FF2B5EF4-FFF2-40B4-BE49-F238E27FC236}">
                <a16:creationId xmlns:a16="http://schemas.microsoft.com/office/drawing/2014/main" id="{CCC190A8-E77C-4B8D-8889-8F2A21F55001}"/>
              </a:ext>
            </a:extLst>
          </p:cNvPr>
          <p:cNvSpPr>
            <a:spLocks noGrp="1"/>
          </p:cNvSpPr>
          <p:nvPr>
            <p:ph type="body" sz="quarter" idx="10"/>
          </p:nvPr>
        </p:nvSpPr>
        <p:spPr>
          <a:xfrm>
            <a:off x="2533648" y="5273520"/>
            <a:ext cx="7124702" cy="583114"/>
          </a:xfrm>
        </p:spPr>
        <p:txBody>
          <a:bodyPr/>
          <a:lstStyle/>
          <a:p>
            <a:r>
              <a:rPr lang="en-US" dirty="0"/>
              <a:t>Blue Yonder Luminate Control Tower</a:t>
            </a:r>
          </a:p>
        </p:txBody>
      </p:sp>
      <p:sp>
        <p:nvSpPr>
          <p:cNvPr id="3" name="Content Placeholder 2">
            <a:extLst>
              <a:ext uri="{FF2B5EF4-FFF2-40B4-BE49-F238E27FC236}">
                <a16:creationId xmlns:a16="http://schemas.microsoft.com/office/drawing/2014/main" id="{01DFFCD4-0A72-47F5-AE7A-62FC34FC108A}"/>
              </a:ext>
            </a:extLst>
          </p:cNvPr>
          <p:cNvSpPr>
            <a:spLocks noGrp="1"/>
          </p:cNvSpPr>
          <p:nvPr>
            <p:ph sz="quarter" idx="14"/>
          </p:nvPr>
        </p:nvSpPr>
        <p:spPr/>
        <p:txBody>
          <a:bodyPr/>
          <a:lstStyle/>
          <a:p>
            <a:endParaRPr lang="en-US"/>
          </a:p>
        </p:txBody>
      </p:sp>
      <p:pic>
        <p:nvPicPr>
          <p:cNvPr id="6" name="Picture 5">
            <a:hlinkClick r:id="rId3"/>
            <a:extLst>
              <a:ext uri="{FF2B5EF4-FFF2-40B4-BE49-F238E27FC236}">
                <a16:creationId xmlns:a16="http://schemas.microsoft.com/office/drawing/2014/main" id="{B303C9E2-B161-20A6-1F5E-94429C50CB4F}"/>
              </a:ext>
            </a:extLst>
          </p:cNvPr>
          <p:cNvPicPr>
            <a:picLocks noChangeAspect="1"/>
          </p:cNvPicPr>
          <p:nvPr/>
        </p:nvPicPr>
        <p:blipFill>
          <a:blip r:embed="rId4"/>
          <a:stretch>
            <a:fillRect/>
          </a:stretch>
        </p:blipFill>
        <p:spPr>
          <a:xfrm>
            <a:off x="2540000" y="1041544"/>
            <a:ext cx="7112000" cy="4000500"/>
          </a:xfrm>
          <a:prstGeom prst="rect">
            <a:avLst/>
          </a:prstGeom>
        </p:spPr>
      </p:pic>
    </p:spTree>
    <p:extLst>
      <p:ext uri="{BB962C8B-B14F-4D97-AF65-F5344CB8AC3E}">
        <p14:creationId xmlns:p14="http://schemas.microsoft.com/office/powerpoint/2010/main" val="130361363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8CB6-9B45-4746-B0EF-A51E1BCE2E6F}"/>
              </a:ext>
            </a:extLst>
          </p:cNvPr>
          <p:cNvSpPr>
            <a:spLocks noGrp="1"/>
          </p:cNvSpPr>
          <p:nvPr>
            <p:ph type="title"/>
          </p:nvPr>
        </p:nvSpPr>
        <p:spPr>
          <a:xfrm>
            <a:off x="592800" y="139059"/>
            <a:ext cx="11007264" cy="369332"/>
          </a:xfrm>
        </p:spPr>
        <p:txBody>
          <a:bodyPr/>
          <a:lstStyle/>
          <a:p>
            <a:pPr algn="ctr"/>
            <a:r>
              <a:rPr lang="en-US" sz="2400" b="1"/>
              <a:t>Introducing the Luminate Platform</a:t>
            </a:r>
          </a:p>
        </p:txBody>
      </p:sp>
      <p:sp>
        <p:nvSpPr>
          <p:cNvPr id="3" name="Rectangle 2">
            <a:extLst>
              <a:ext uri="{FF2B5EF4-FFF2-40B4-BE49-F238E27FC236}">
                <a16:creationId xmlns:a16="http://schemas.microsoft.com/office/drawing/2014/main" id="{B9F619FF-262A-4B70-8156-F5F5EAFDF592}"/>
              </a:ext>
            </a:extLst>
          </p:cNvPr>
          <p:cNvSpPr/>
          <p:nvPr/>
        </p:nvSpPr>
        <p:spPr>
          <a:xfrm>
            <a:off x="1660331" y="389460"/>
            <a:ext cx="8656500" cy="469925"/>
          </a:xfrm>
          <a:prstGeom prst="rect">
            <a:avLst/>
          </a:prstGeom>
          <a:no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B6E9"/>
                </a:solidFill>
                <a:effectLst/>
                <a:uLnTx/>
                <a:uFillTx/>
                <a:ea typeface="+mn-ea"/>
                <a:cs typeface="+mn-cs"/>
              </a:rPr>
              <a:t>One </a:t>
            </a:r>
            <a:r>
              <a:rPr kumimoji="0" lang="en-US" sz="1600" b="0" i="0" u="none" strike="noStrike" kern="0" cap="none" spc="0" normalizeH="0" baseline="0" noProof="0">
                <a:ln>
                  <a:noFill/>
                </a:ln>
                <a:solidFill>
                  <a:srgbClr val="28B6E9"/>
                </a:solidFill>
                <a:effectLst/>
                <a:uLnTx/>
                <a:uFillTx/>
                <a:ea typeface="+mn-ea"/>
                <a:cs typeface="+mn-cs"/>
              </a:rPr>
              <a:t>Data</a:t>
            </a:r>
            <a:r>
              <a:rPr kumimoji="0" lang="en-US" sz="1600" b="1" i="0" u="none" strike="noStrike" kern="0" cap="none" spc="0" normalizeH="0" baseline="0" noProof="0">
                <a:ln>
                  <a:noFill/>
                </a:ln>
                <a:solidFill>
                  <a:srgbClr val="28B6E9"/>
                </a:solidFill>
                <a:effectLst/>
                <a:uLnTx/>
                <a:uFillTx/>
                <a:ea typeface="+mn-ea"/>
                <a:cs typeface="+mn-cs"/>
              </a:rPr>
              <a:t> </a:t>
            </a:r>
            <a:r>
              <a:rPr kumimoji="0" lang="en-US" sz="1600" b="0" i="0" u="none" strike="noStrike" kern="0" cap="none" spc="0" normalizeH="0" baseline="0" noProof="0">
                <a:ln>
                  <a:noFill/>
                </a:ln>
                <a:solidFill>
                  <a:srgbClr val="28B6E9"/>
                </a:solidFill>
                <a:effectLst/>
                <a:uLnTx/>
                <a:uFillTx/>
                <a:ea typeface="+mn-ea"/>
                <a:cs typeface="+mn-cs"/>
              </a:rPr>
              <a:t>|</a:t>
            </a:r>
            <a:r>
              <a:rPr kumimoji="0" lang="en-US" sz="1600" b="1" i="0" u="none" strike="noStrike" kern="0" cap="none" spc="0" normalizeH="0" baseline="0" noProof="0">
                <a:ln>
                  <a:noFill/>
                </a:ln>
                <a:solidFill>
                  <a:srgbClr val="28B6E9"/>
                </a:solidFill>
                <a:effectLst/>
                <a:uLnTx/>
                <a:uFillTx/>
                <a:ea typeface="+mn-ea"/>
                <a:cs typeface="+mn-cs"/>
              </a:rPr>
              <a:t> One </a:t>
            </a:r>
            <a:r>
              <a:rPr kumimoji="0" lang="en-US" sz="1600" b="0" i="0" u="none" strike="noStrike" kern="0" cap="none" spc="0" normalizeH="0" baseline="0" noProof="0">
                <a:ln>
                  <a:noFill/>
                </a:ln>
                <a:solidFill>
                  <a:srgbClr val="28B6E9"/>
                </a:solidFill>
                <a:effectLst/>
                <a:uLnTx/>
                <a:uFillTx/>
                <a:ea typeface="+mn-ea"/>
                <a:cs typeface="+mn-cs"/>
              </a:rPr>
              <a:t>Experience</a:t>
            </a:r>
            <a:r>
              <a:rPr kumimoji="0" lang="en-US" sz="1600" b="1" i="0" u="none" strike="noStrike" kern="0" cap="none" spc="0" normalizeH="0" baseline="0" noProof="0">
                <a:ln>
                  <a:noFill/>
                </a:ln>
                <a:solidFill>
                  <a:srgbClr val="28B6E9"/>
                </a:solidFill>
                <a:effectLst/>
                <a:uLnTx/>
                <a:uFillTx/>
                <a:ea typeface="+mn-ea"/>
                <a:cs typeface="+mn-cs"/>
              </a:rPr>
              <a:t> </a:t>
            </a:r>
            <a:r>
              <a:rPr kumimoji="0" lang="en-US" sz="1600" b="0" i="0" u="none" strike="noStrike" kern="0" cap="none" spc="0" normalizeH="0" baseline="0" noProof="0">
                <a:ln>
                  <a:noFill/>
                </a:ln>
                <a:solidFill>
                  <a:srgbClr val="28B6E9"/>
                </a:solidFill>
                <a:effectLst/>
                <a:uLnTx/>
                <a:uFillTx/>
                <a:ea typeface="+mn-ea"/>
                <a:cs typeface="+mn-cs"/>
              </a:rPr>
              <a:t>|</a:t>
            </a:r>
            <a:r>
              <a:rPr kumimoji="0" lang="en-US" sz="1600" b="1" i="0" u="none" strike="noStrike" kern="0" cap="none" spc="0" normalizeH="0" baseline="0" noProof="0">
                <a:ln>
                  <a:noFill/>
                </a:ln>
                <a:solidFill>
                  <a:srgbClr val="28B6E9"/>
                </a:solidFill>
                <a:effectLst/>
                <a:uLnTx/>
                <a:uFillTx/>
                <a:ea typeface="+mn-ea"/>
                <a:cs typeface="+mn-cs"/>
              </a:rPr>
              <a:t> One </a:t>
            </a:r>
            <a:r>
              <a:rPr kumimoji="0" lang="en-US" sz="1600" b="0" i="0" u="none" strike="noStrike" kern="0" cap="none" spc="0" normalizeH="0" baseline="0" noProof="0">
                <a:ln>
                  <a:noFill/>
                </a:ln>
                <a:solidFill>
                  <a:srgbClr val="28B6E9"/>
                </a:solidFill>
                <a:effectLst/>
                <a:uLnTx/>
                <a:uFillTx/>
                <a:ea typeface="+mn-ea"/>
                <a:cs typeface="+mn-cs"/>
              </a:rPr>
              <a:t>Ecosystem</a:t>
            </a:r>
            <a:r>
              <a:rPr kumimoji="0" lang="en-US" sz="1600" b="1" i="0" u="none" strike="noStrike" kern="0" cap="none" spc="0" normalizeH="0" baseline="0" noProof="0">
                <a:ln>
                  <a:noFill/>
                </a:ln>
                <a:solidFill>
                  <a:srgbClr val="28B6E9"/>
                </a:solidFill>
                <a:effectLst/>
                <a:uLnTx/>
                <a:uFillTx/>
                <a:ea typeface="+mn-ea"/>
                <a:cs typeface="+mn-cs"/>
              </a:rPr>
              <a:t>              </a:t>
            </a:r>
          </a:p>
        </p:txBody>
      </p:sp>
      <p:sp>
        <p:nvSpPr>
          <p:cNvPr id="337" name="Freeform: Shape 336">
            <a:extLst>
              <a:ext uri="{FF2B5EF4-FFF2-40B4-BE49-F238E27FC236}">
                <a16:creationId xmlns:a16="http://schemas.microsoft.com/office/drawing/2014/main" id="{BDEC665D-FE76-414B-86CC-CCA3CE30B5F1}"/>
              </a:ext>
            </a:extLst>
          </p:cNvPr>
          <p:cNvSpPr/>
          <p:nvPr/>
        </p:nvSpPr>
        <p:spPr>
          <a:xfrm>
            <a:off x="773478" y="3790589"/>
            <a:ext cx="10645188" cy="2044357"/>
          </a:xfrm>
          <a:custGeom>
            <a:avLst/>
            <a:gdLst>
              <a:gd name="connsiteX0" fmla="*/ 10645045 w 10645188"/>
              <a:gd name="connsiteY0" fmla="*/ 0 h 2044357"/>
              <a:gd name="connsiteX1" fmla="*/ 1612217 w 10645188"/>
              <a:gd name="connsiteY1" fmla="*/ 344882 h 2044357"/>
              <a:gd name="connsiteX2" fmla="*/ 735327 w 10645188"/>
              <a:gd name="connsiteY2" fmla="*/ 647495 h 2044357"/>
              <a:gd name="connsiteX3" fmla="*/ 0 w 10645188"/>
              <a:gd name="connsiteY3" fmla="*/ 990513 h 2044357"/>
              <a:gd name="connsiteX4" fmla="*/ 0 w 10645188"/>
              <a:gd name="connsiteY4" fmla="*/ 2015128 h 2044357"/>
              <a:gd name="connsiteX5" fmla="*/ 430 w 10645188"/>
              <a:gd name="connsiteY5" fmla="*/ 2015128 h 2044357"/>
              <a:gd name="connsiteX6" fmla="*/ 64621 w 10645188"/>
              <a:gd name="connsiteY6" fmla="*/ 2044358 h 2044357"/>
              <a:gd name="connsiteX7" fmla="*/ 9422844 w 10645188"/>
              <a:gd name="connsiteY7" fmla="*/ 2044358 h 2044357"/>
              <a:gd name="connsiteX8" fmla="*/ 9632467 w 10645188"/>
              <a:gd name="connsiteY8" fmla="*/ 1966269 h 2044357"/>
              <a:gd name="connsiteX9" fmla="*/ 10618395 w 10645188"/>
              <a:gd name="connsiteY9" fmla="*/ 1068029 h 2044357"/>
              <a:gd name="connsiteX10" fmla="*/ 10644758 w 10645188"/>
              <a:gd name="connsiteY10" fmla="*/ 1020173 h 2044357"/>
              <a:gd name="connsiteX11" fmla="*/ 10645189 w 10645188"/>
              <a:gd name="connsiteY11" fmla="*/ 1020030 h 2044357"/>
              <a:gd name="connsiteX12" fmla="*/ 10645189 w 10645188"/>
              <a:gd name="connsiteY12" fmla="*/ 0 h 204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45188" h="2044357">
                <a:moveTo>
                  <a:pt x="10645045" y="0"/>
                </a:moveTo>
                <a:lnTo>
                  <a:pt x="1612217" y="344882"/>
                </a:lnTo>
                <a:lnTo>
                  <a:pt x="735327" y="647495"/>
                </a:lnTo>
                <a:lnTo>
                  <a:pt x="0" y="990513"/>
                </a:lnTo>
                <a:lnTo>
                  <a:pt x="0" y="2015128"/>
                </a:lnTo>
                <a:lnTo>
                  <a:pt x="430" y="2015128"/>
                </a:lnTo>
                <a:cubicBezTo>
                  <a:pt x="3582" y="2032895"/>
                  <a:pt x="25791" y="2044358"/>
                  <a:pt x="64621" y="2044358"/>
                </a:cubicBezTo>
                <a:lnTo>
                  <a:pt x="9422844" y="2044358"/>
                </a:lnTo>
                <a:cubicBezTo>
                  <a:pt x="9490903" y="2044358"/>
                  <a:pt x="9585326" y="2009254"/>
                  <a:pt x="9632467" y="1966269"/>
                </a:cubicBezTo>
                <a:lnTo>
                  <a:pt x="10618395" y="1068029"/>
                </a:lnTo>
                <a:cubicBezTo>
                  <a:pt x="10638168" y="1049976"/>
                  <a:pt x="10646478" y="1033498"/>
                  <a:pt x="10644758" y="1020173"/>
                </a:cubicBezTo>
                <a:lnTo>
                  <a:pt x="10645189" y="1020030"/>
                </a:lnTo>
                <a:lnTo>
                  <a:pt x="10645189" y="0"/>
                </a:lnTo>
                <a:close/>
              </a:path>
            </a:pathLst>
          </a:custGeom>
          <a:gradFill flip="none" rotWithShape="1">
            <a:gsLst>
              <a:gs pos="39000">
                <a:schemeClr val="accent2"/>
              </a:gs>
              <a:gs pos="0">
                <a:schemeClr val="accent1"/>
              </a:gs>
            </a:gsLst>
            <a:lin ang="16200000" scaled="1"/>
            <a:tileRect/>
          </a:gradFill>
          <a:ln w="14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38" name="Freeform: Shape 337">
            <a:extLst>
              <a:ext uri="{FF2B5EF4-FFF2-40B4-BE49-F238E27FC236}">
                <a16:creationId xmlns:a16="http://schemas.microsoft.com/office/drawing/2014/main" id="{66A9DF43-FFFE-46C6-B3EE-5881FA191249}"/>
              </a:ext>
            </a:extLst>
          </p:cNvPr>
          <p:cNvSpPr/>
          <p:nvPr/>
        </p:nvSpPr>
        <p:spPr>
          <a:xfrm>
            <a:off x="773409" y="3756058"/>
            <a:ext cx="10645182" cy="1054560"/>
          </a:xfrm>
          <a:custGeom>
            <a:avLst/>
            <a:gdLst>
              <a:gd name="connsiteX0" fmla="*/ 9423056 w 10645182"/>
              <a:gd name="connsiteY0" fmla="*/ 1054561 h 1054560"/>
              <a:gd name="connsiteX1" fmla="*/ 64689 w 10645182"/>
              <a:gd name="connsiteY1" fmla="*/ 1054561 h 1054560"/>
              <a:gd name="connsiteX2" fmla="*/ 26719 w 10645182"/>
              <a:gd name="connsiteY2" fmla="*/ 976328 h 1054560"/>
              <a:gd name="connsiteX3" fmla="*/ 1012647 w 10645182"/>
              <a:gd name="connsiteY3" fmla="*/ 78089 h 1054560"/>
              <a:gd name="connsiteX4" fmla="*/ 1222270 w 10645182"/>
              <a:gd name="connsiteY4" fmla="*/ 0 h 1054560"/>
              <a:gd name="connsiteX5" fmla="*/ 10580493 w 10645182"/>
              <a:gd name="connsiteY5" fmla="*/ 0 h 1054560"/>
              <a:gd name="connsiteX6" fmla="*/ 10618463 w 10645182"/>
              <a:gd name="connsiteY6" fmla="*/ 78232 h 1054560"/>
              <a:gd name="connsiteX7" fmla="*/ 9632535 w 10645182"/>
              <a:gd name="connsiteY7" fmla="*/ 976472 h 1054560"/>
              <a:gd name="connsiteX8" fmla="*/ 9423056 w 10645182"/>
              <a:gd name="connsiteY8" fmla="*/ 1054561 h 1054560"/>
              <a:gd name="connsiteX9" fmla="*/ 9423056 w 10645182"/>
              <a:gd name="connsiteY9" fmla="*/ 1054561 h 10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5182" h="1054560">
                <a:moveTo>
                  <a:pt x="9423056" y="1054561"/>
                </a:moveTo>
                <a:lnTo>
                  <a:pt x="64689" y="1054561"/>
                </a:lnTo>
                <a:cubicBezTo>
                  <a:pt x="-3370" y="1054561"/>
                  <a:pt x="-20564" y="1019456"/>
                  <a:pt x="26719" y="976328"/>
                </a:cubicBezTo>
                <a:lnTo>
                  <a:pt x="1012647" y="78089"/>
                </a:lnTo>
                <a:cubicBezTo>
                  <a:pt x="1059787" y="35104"/>
                  <a:pt x="1154211" y="0"/>
                  <a:pt x="1222270" y="0"/>
                </a:cubicBezTo>
                <a:lnTo>
                  <a:pt x="10580493" y="0"/>
                </a:lnTo>
                <a:cubicBezTo>
                  <a:pt x="10648553" y="0"/>
                  <a:pt x="10665747" y="35104"/>
                  <a:pt x="10618463" y="78232"/>
                </a:cubicBezTo>
                <a:lnTo>
                  <a:pt x="9632535" y="976472"/>
                </a:lnTo>
                <a:cubicBezTo>
                  <a:pt x="9585395" y="1019456"/>
                  <a:pt x="9491115" y="1054561"/>
                  <a:pt x="9423056" y="1054561"/>
                </a:cubicBezTo>
                <a:lnTo>
                  <a:pt x="9423056" y="1054561"/>
                </a:lnTo>
                <a:close/>
              </a:path>
            </a:pathLst>
          </a:custGeom>
          <a:gradFill flip="none" rotWithShape="1">
            <a:gsLst>
              <a:gs pos="63000">
                <a:schemeClr val="accent6">
                  <a:lumMod val="50000"/>
                </a:schemeClr>
              </a:gs>
              <a:gs pos="0">
                <a:schemeClr val="accent6">
                  <a:lumMod val="90000"/>
                </a:schemeClr>
              </a:gs>
            </a:gsLst>
            <a:lin ang="16200000" scaled="1"/>
            <a:tileRect/>
          </a:gradFill>
          <a:ln w="64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39" name="Freeform: Shape 338">
            <a:extLst>
              <a:ext uri="{FF2B5EF4-FFF2-40B4-BE49-F238E27FC236}">
                <a16:creationId xmlns:a16="http://schemas.microsoft.com/office/drawing/2014/main" id="{7D3F4B94-3B1B-48B0-923E-2040A69331EC}"/>
              </a:ext>
            </a:extLst>
          </p:cNvPr>
          <p:cNvSpPr/>
          <p:nvPr/>
        </p:nvSpPr>
        <p:spPr>
          <a:xfrm>
            <a:off x="773478" y="2324731"/>
            <a:ext cx="10645188" cy="2401704"/>
          </a:xfrm>
          <a:custGeom>
            <a:avLst/>
            <a:gdLst>
              <a:gd name="connsiteX0" fmla="*/ 10645045 w 10645188"/>
              <a:gd name="connsiteY0" fmla="*/ 0 h 2401704"/>
              <a:gd name="connsiteX1" fmla="*/ 2009683 w 10645188"/>
              <a:gd name="connsiteY1" fmla="*/ 593764 h 2401704"/>
              <a:gd name="connsiteX2" fmla="*/ 991373 w 10645188"/>
              <a:gd name="connsiteY2" fmla="*/ 735327 h 2401704"/>
              <a:gd name="connsiteX3" fmla="*/ 0 w 10645188"/>
              <a:gd name="connsiteY3" fmla="*/ 995528 h 2401704"/>
              <a:gd name="connsiteX4" fmla="*/ 0 w 10645188"/>
              <a:gd name="connsiteY4" fmla="*/ 2372475 h 2401704"/>
              <a:gd name="connsiteX5" fmla="*/ 430 w 10645188"/>
              <a:gd name="connsiteY5" fmla="*/ 2372475 h 2401704"/>
              <a:gd name="connsiteX6" fmla="*/ 64621 w 10645188"/>
              <a:gd name="connsiteY6" fmla="*/ 2401705 h 2401704"/>
              <a:gd name="connsiteX7" fmla="*/ 9422844 w 10645188"/>
              <a:gd name="connsiteY7" fmla="*/ 2401705 h 2401704"/>
              <a:gd name="connsiteX8" fmla="*/ 9632467 w 10645188"/>
              <a:gd name="connsiteY8" fmla="*/ 2323616 h 2401704"/>
              <a:gd name="connsiteX9" fmla="*/ 10618395 w 10645188"/>
              <a:gd name="connsiteY9" fmla="*/ 1425376 h 2401704"/>
              <a:gd name="connsiteX10" fmla="*/ 10644758 w 10645188"/>
              <a:gd name="connsiteY10" fmla="*/ 1377520 h 2401704"/>
              <a:gd name="connsiteX11" fmla="*/ 10645189 w 10645188"/>
              <a:gd name="connsiteY11" fmla="*/ 1377377 h 2401704"/>
              <a:gd name="connsiteX12" fmla="*/ 10645189 w 10645188"/>
              <a:gd name="connsiteY12" fmla="*/ 0 h 240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45188" h="2401704">
                <a:moveTo>
                  <a:pt x="10645045" y="0"/>
                </a:moveTo>
                <a:lnTo>
                  <a:pt x="2009683" y="593764"/>
                </a:lnTo>
                <a:lnTo>
                  <a:pt x="991373" y="735327"/>
                </a:lnTo>
                <a:lnTo>
                  <a:pt x="0" y="995528"/>
                </a:lnTo>
                <a:lnTo>
                  <a:pt x="0" y="2372475"/>
                </a:lnTo>
                <a:lnTo>
                  <a:pt x="430" y="2372475"/>
                </a:lnTo>
                <a:cubicBezTo>
                  <a:pt x="3582" y="2390242"/>
                  <a:pt x="25791" y="2401705"/>
                  <a:pt x="64621" y="2401705"/>
                </a:cubicBezTo>
                <a:lnTo>
                  <a:pt x="9422844" y="2401705"/>
                </a:lnTo>
                <a:cubicBezTo>
                  <a:pt x="9490903" y="2401705"/>
                  <a:pt x="9585326" y="2366601"/>
                  <a:pt x="9632467" y="2323616"/>
                </a:cubicBezTo>
                <a:lnTo>
                  <a:pt x="10618395" y="1425376"/>
                </a:lnTo>
                <a:cubicBezTo>
                  <a:pt x="10638168" y="1407323"/>
                  <a:pt x="10646478" y="1390845"/>
                  <a:pt x="10644758" y="1377520"/>
                </a:cubicBezTo>
                <a:lnTo>
                  <a:pt x="10645189" y="1377377"/>
                </a:lnTo>
                <a:lnTo>
                  <a:pt x="10645189" y="0"/>
                </a:lnTo>
                <a:close/>
              </a:path>
            </a:pathLst>
          </a:custGeom>
          <a:gradFill flip="none" rotWithShape="1">
            <a:gsLst>
              <a:gs pos="100000">
                <a:schemeClr val="accent1">
                  <a:lumMod val="50000"/>
                </a:schemeClr>
              </a:gs>
              <a:gs pos="0">
                <a:schemeClr val="accent1"/>
              </a:gs>
            </a:gsLst>
            <a:lin ang="2700000" scaled="1"/>
            <a:tileRect/>
          </a:gradFill>
          <a:ln w="64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40" name="Freeform: Shape 339">
            <a:extLst>
              <a:ext uri="{FF2B5EF4-FFF2-40B4-BE49-F238E27FC236}">
                <a16:creationId xmlns:a16="http://schemas.microsoft.com/office/drawing/2014/main" id="{B655F6BC-5678-41FA-A64E-2F8C98532778}"/>
              </a:ext>
            </a:extLst>
          </p:cNvPr>
          <p:cNvSpPr/>
          <p:nvPr/>
        </p:nvSpPr>
        <p:spPr>
          <a:xfrm>
            <a:off x="773409" y="2292923"/>
            <a:ext cx="10645182" cy="1054560"/>
          </a:xfrm>
          <a:custGeom>
            <a:avLst/>
            <a:gdLst>
              <a:gd name="connsiteX0" fmla="*/ 9423056 w 10645182"/>
              <a:gd name="connsiteY0" fmla="*/ 1054561 h 1054560"/>
              <a:gd name="connsiteX1" fmla="*/ 64689 w 10645182"/>
              <a:gd name="connsiteY1" fmla="*/ 1054561 h 1054560"/>
              <a:gd name="connsiteX2" fmla="*/ 26719 w 10645182"/>
              <a:gd name="connsiteY2" fmla="*/ 976328 h 1054560"/>
              <a:gd name="connsiteX3" fmla="*/ 1012647 w 10645182"/>
              <a:gd name="connsiteY3" fmla="*/ 78089 h 1054560"/>
              <a:gd name="connsiteX4" fmla="*/ 1222270 w 10645182"/>
              <a:gd name="connsiteY4" fmla="*/ 0 h 1054560"/>
              <a:gd name="connsiteX5" fmla="*/ 10580493 w 10645182"/>
              <a:gd name="connsiteY5" fmla="*/ 0 h 1054560"/>
              <a:gd name="connsiteX6" fmla="*/ 10618463 w 10645182"/>
              <a:gd name="connsiteY6" fmla="*/ 78232 h 1054560"/>
              <a:gd name="connsiteX7" fmla="*/ 9632535 w 10645182"/>
              <a:gd name="connsiteY7" fmla="*/ 976472 h 1054560"/>
              <a:gd name="connsiteX8" fmla="*/ 9423056 w 10645182"/>
              <a:gd name="connsiteY8" fmla="*/ 1054561 h 1054560"/>
              <a:gd name="connsiteX9" fmla="*/ 9423056 w 10645182"/>
              <a:gd name="connsiteY9" fmla="*/ 1054561 h 10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5182" h="1054560">
                <a:moveTo>
                  <a:pt x="9423056" y="1054561"/>
                </a:moveTo>
                <a:lnTo>
                  <a:pt x="64689" y="1054561"/>
                </a:lnTo>
                <a:cubicBezTo>
                  <a:pt x="-3370" y="1054561"/>
                  <a:pt x="-20564" y="1019457"/>
                  <a:pt x="26719" y="976328"/>
                </a:cubicBezTo>
                <a:lnTo>
                  <a:pt x="1012647" y="78089"/>
                </a:lnTo>
                <a:cubicBezTo>
                  <a:pt x="1059787" y="35104"/>
                  <a:pt x="1154211" y="0"/>
                  <a:pt x="1222270" y="0"/>
                </a:cubicBezTo>
                <a:lnTo>
                  <a:pt x="10580493" y="0"/>
                </a:lnTo>
                <a:cubicBezTo>
                  <a:pt x="10648553" y="0"/>
                  <a:pt x="10665747" y="35104"/>
                  <a:pt x="10618463" y="78232"/>
                </a:cubicBezTo>
                <a:lnTo>
                  <a:pt x="9632535" y="976472"/>
                </a:lnTo>
                <a:cubicBezTo>
                  <a:pt x="9585395" y="1019457"/>
                  <a:pt x="9491115" y="1054561"/>
                  <a:pt x="9423056" y="1054561"/>
                </a:cubicBezTo>
                <a:lnTo>
                  <a:pt x="9423056" y="1054561"/>
                </a:lnTo>
                <a:close/>
              </a:path>
            </a:pathLst>
          </a:custGeom>
          <a:gradFill flip="none" rotWithShape="1">
            <a:gsLst>
              <a:gs pos="83000">
                <a:schemeClr val="accent6">
                  <a:lumMod val="90000"/>
                </a:schemeClr>
              </a:gs>
              <a:gs pos="0">
                <a:schemeClr val="accent6"/>
              </a:gs>
            </a:gsLst>
            <a:lin ang="16200000" scaled="1"/>
            <a:tileRect/>
          </a:gradFill>
          <a:ln w="64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41" name="Freeform: Shape 340">
            <a:extLst>
              <a:ext uri="{FF2B5EF4-FFF2-40B4-BE49-F238E27FC236}">
                <a16:creationId xmlns:a16="http://schemas.microsoft.com/office/drawing/2014/main" id="{1A0718B2-7992-4351-A1D6-D28185D2A0FE}"/>
              </a:ext>
            </a:extLst>
          </p:cNvPr>
          <p:cNvSpPr/>
          <p:nvPr/>
        </p:nvSpPr>
        <p:spPr>
          <a:xfrm>
            <a:off x="773477" y="4122575"/>
            <a:ext cx="10645188" cy="1712086"/>
          </a:xfrm>
          <a:custGeom>
            <a:avLst/>
            <a:gdLst>
              <a:gd name="connsiteX0" fmla="*/ 9632467 w 10645188"/>
              <a:gd name="connsiteY0" fmla="*/ 1634283 h 1712086"/>
              <a:gd name="connsiteX1" fmla="*/ 10618395 w 10645188"/>
              <a:gd name="connsiteY1" fmla="*/ 736043 h 1712086"/>
              <a:gd name="connsiteX2" fmla="*/ 10644758 w 10645188"/>
              <a:gd name="connsiteY2" fmla="*/ 688187 h 1712086"/>
              <a:gd name="connsiteX3" fmla="*/ 10645189 w 10645188"/>
              <a:gd name="connsiteY3" fmla="*/ 688043 h 1712086"/>
              <a:gd name="connsiteX4" fmla="*/ 10645189 w 10645188"/>
              <a:gd name="connsiteY4" fmla="*/ 0 h 1712086"/>
              <a:gd name="connsiteX5" fmla="*/ 10322229 w 10645188"/>
              <a:gd name="connsiteY5" fmla="*/ 426839 h 1712086"/>
              <a:gd name="connsiteX6" fmla="*/ 10375244 w 10645188"/>
              <a:gd name="connsiteY6" fmla="*/ 637178 h 1712086"/>
              <a:gd name="connsiteX7" fmla="*/ 10293572 w 10645188"/>
              <a:gd name="connsiteY7" fmla="*/ 705954 h 1712086"/>
              <a:gd name="connsiteX8" fmla="*/ 10075783 w 10645188"/>
              <a:gd name="connsiteY8" fmla="*/ 648784 h 1712086"/>
              <a:gd name="connsiteX9" fmla="*/ 9641207 w 10645188"/>
              <a:gd name="connsiteY9" fmla="*/ 1002836 h 1712086"/>
              <a:gd name="connsiteX10" fmla="*/ 9582891 w 10645188"/>
              <a:gd name="connsiteY10" fmla="*/ 998967 h 1712086"/>
              <a:gd name="connsiteX11" fmla="*/ 9252337 w 10645188"/>
              <a:gd name="connsiteY11" fmla="*/ 1146835 h 1712086"/>
              <a:gd name="connsiteX12" fmla="*/ 8784520 w 10645188"/>
              <a:gd name="connsiteY12" fmla="*/ 927899 h 1712086"/>
              <a:gd name="connsiteX13" fmla="*/ 8273144 w 10645188"/>
              <a:gd name="connsiteY13" fmla="*/ 1206011 h 1712086"/>
              <a:gd name="connsiteX14" fmla="*/ 7898029 w 10645188"/>
              <a:gd name="connsiteY14" fmla="*/ 998967 h 1712086"/>
              <a:gd name="connsiteX15" fmla="*/ 7474485 w 10645188"/>
              <a:gd name="connsiteY15" fmla="*/ 1310607 h 1712086"/>
              <a:gd name="connsiteX16" fmla="*/ 7286499 w 10645188"/>
              <a:gd name="connsiteY16" fmla="*/ 1268768 h 1712086"/>
              <a:gd name="connsiteX17" fmla="*/ 6930871 w 10645188"/>
              <a:gd name="connsiteY17" fmla="*/ 1447299 h 1712086"/>
              <a:gd name="connsiteX18" fmla="*/ 6555614 w 10645188"/>
              <a:gd name="connsiteY18" fmla="*/ 1317914 h 1712086"/>
              <a:gd name="connsiteX19" fmla="*/ 6272631 w 10645188"/>
              <a:gd name="connsiteY19" fmla="*/ 1387550 h 1712086"/>
              <a:gd name="connsiteX20" fmla="*/ 5698067 w 10645188"/>
              <a:gd name="connsiteY20" fmla="*/ 981773 h 1712086"/>
              <a:gd name="connsiteX21" fmla="*/ 5128805 w 10645188"/>
              <a:gd name="connsiteY21" fmla="*/ 1373222 h 1712086"/>
              <a:gd name="connsiteX22" fmla="*/ 4766586 w 10645188"/>
              <a:gd name="connsiteY22" fmla="*/ 1216040 h 1712086"/>
              <a:gd name="connsiteX23" fmla="*/ 4495925 w 10645188"/>
              <a:gd name="connsiteY23" fmla="*/ 1296422 h 1712086"/>
              <a:gd name="connsiteX24" fmla="*/ 4009623 w 10645188"/>
              <a:gd name="connsiteY24" fmla="*/ 1054274 h 1712086"/>
              <a:gd name="connsiteX25" fmla="*/ 3454260 w 10645188"/>
              <a:gd name="connsiteY25" fmla="*/ 1412767 h 1712086"/>
              <a:gd name="connsiteX26" fmla="*/ 3127002 w 10645188"/>
              <a:gd name="connsiteY26" fmla="*/ 1268625 h 1712086"/>
              <a:gd name="connsiteX27" fmla="*/ 2940591 w 10645188"/>
              <a:gd name="connsiteY27" fmla="*/ 1309747 h 1712086"/>
              <a:gd name="connsiteX28" fmla="*/ 2499567 w 10645188"/>
              <a:gd name="connsiteY28" fmla="*/ 1040949 h 1712086"/>
              <a:gd name="connsiteX29" fmla="*/ 2043928 w 10645188"/>
              <a:gd name="connsiteY29" fmla="*/ 1340410 h 1712086"/>
              <a:gd name="connsiteX30" fmla="*/ 1678127 w 10645188"/>
              <a:gd name="connsiteY30" fmla="*/ 1147551 h 1712086"/>
              <a:gd name="connsiteX31" fmla="*/ 1555047 w 10645188"/>
              <a:gd name="connsiteY31" fmla="*/ 1165032 h 1712086"/>
              <a:gd name="connsiteX32" fmla="*/ 1072471 w 10645188"/>
              <a:gd name="connsiteY32" fmla="*/ 927612 h 1712086"/>
              <a:gd name="connsiteX33" fmla="*/ 619554 w 10645188"/>
              <a:gd name="connsiteY33" fmla="*/ 1129354 h 1712086"/>
              <a:gd name="connsiteX34" fmla="*/ 326255 w 10645188"/>
              <a:gd name="connsiteY34" fmla="*/ 1054274 h 1712086"/>
              <a:gd name="connsiteX35" fmla="*/ 0 w 10645188"/>
              <a:gd name="connsiteY35" fmla="*/ 1148984 h 1712086"/>
              <a:gd name="connsiteX36" fmla="*/ 0 w 10645188"/>
              <a:gd name="connsiteY36" fmla="*/ 1682855 h 1712086"/>
              <a:gd name="connsiteX37" fmla="*/ 430 w 10645188"/>
              <a:gd name="connsiteY37" fmla="*/ 1682855 h 1712086"/>
              <a:gd name="connsiteX38" fmla="*/ 64621 w 10645188"/>
              <a:gd name="connsiteY38" fmla="*/ 1712085 h 1712086"/>
              <a:gd name="connsiteX39" fmla="*/ 9422844 w 10645188"/>
              <a:gd name="connsiteY39" fmla="*/ 1712085 h 1712086"/>
              <a:gd name="connsiteX40" fmla="*/ 9632467 w 10645188"/>
              <a:gd name="connsiteY40" fmla="*/ 1634283 h 171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645188" h="1712086">
                <a:moveTo>
                  <a:pt x="9632467" y="1634283"/>
                </a:moveTo>
                <a:lnTo>
                  <a:pt x="10618395" y="736043"/>
                </a:lnTo>
                <a:cubicBezTo>
                  <a:pt x="10638168" y="717990"/>
                  <a:pt x="10646478" y="701512"/>
                  <a:pt x="10644758" y="688187"/>
                </a:cubicBezTo>
                <a:lnTo>
                  <a:pt x="10645189" y="688043"/>
                </a:lnTo>
                <a:lnTo>
                  <a:pt x="10645189" y="0"/>
                </a:lnTo>
                <a:cubicBezTo>
                  <a:pt x="10458921" y="52585"/>
                  <a:pt x="10322229" y="223664"/>
                  <a:pt x="10322229" y="426839"/>
                </a:cubicBezTo>
                <a:cubicBezTo>
                  <a:pt x="10322229" y="502922"/>
                  <a:pt x="10341429" y="574564"/>
                  <a:pt x="10375244" y="637178"/>
                </a:cubicBezTo>
                <a:cubicBezTo>
                  <a:pt x="10345298" y="656808"/>
                  <a:pt x="10317931" y="679876"/>
                  <a:pt x="10293572" y="705954"/>
                </a:cubicBezTo>
                <a:cubicBezTo>
                  <a:pt x="10229239" y="669560"/>
                  <a:pt x="10155018" y="648784"/>
                  <a:pt x="10075783" y="648784"/>
                </a:cubicBezTo>
                <a:cubicBezTo>
                  <a:pt x="9861432" y="648784"/>
                  <a:pt x="9682616" y="800807"/>
                  <a:pt x="9641207" y="1002836"/>
                </a:cubicBezTo>
                <a:cubicBezTo>
                  <a:pt x="9622150" y="1000257"/>
                  <a:pt x="9602664" y="998967"/>
                  <a:pt x="9582891" y="998967"/>
                </a:cubicBezTo>
                <a:cubicBezTo>
                  <a:pt x="9451501" y="998967"/>
                  <a:pt x="9333578" y="1056137"/>
                  <a:pt x="9252337" y="1146835"/>
                </a:cubicBezTo>
                <a:cubicBezTo>
                  <a:pt x="9140577" y="1013009"/>
                  <a:pt x="8972507" y="927899"/>
                  <a:pt x="8784520" y="927899"/>
                </a:cubicBezTo>
                <a:cubicBezTo>
                  <a:pt x="8570169" y="927899"/>
                  <a:pt x="8381752" y="1038656"/>
                  <a:pt x="8273144" y="1206011"/>
                </a:cubicBezTo>
                <a:cubicBezTo>
                  <a:pt x="8194624" y="1081641"/>
                  <a:pt x="8055927" y="998967"/>
                  <a:pt x="7898029" y="998967"/>
                </a:cubicBezTo>
                <a:cubicBezTo>
                  <a:pt x="7699010" y="998967"/>
                  <a:pt x="7530653" y="1130071"/>
                  <a:pt x="7474485" y="1310607"/>
                </a:cubicBezTo>
                <a:cubicBezTo>
                  <a:pt x="7417459" y="1283813"/>
                  <a:pt x="7353698" y="1268768"/>
                  <a:pt x="7286499" y="1268768"/>
                </a:cubicBezTo>
                <a:cubicBezTo>
                  <a:pt x="7140924" y="1268768"/>
                  <a:pt x="7011683" y="1338977"/>
                  <a:pt x="6930871" y="1447299"/>
                </a:cubicBezTo>
                <a:cubicBezTo>
                  <a:pt x="6827421" y="1366344"/>
                  <a:pt x="6697177" y="1317914"/>
                  <a:pt x="6555614" y="1317914"/>
                </a:cubicBezTo>
                <a:cubicBezTo>
                  <a:pt x="6453453" y="1317914"/>
                  <a:pt x="6357167" y="1343132"/>
                  <a:pt x="6272631" y="1387550"/>
                </a:cubicBezTo>
                <a:cubicBezTo>
                  <a:pt x="6188810" y="1151133"/>
                  <a:pt x="5963283" y="981773"/>
                  <a:pt x="5698067" y="981773"/>
                </a:cubicBezTo>
                <a:cubicBezTo>
                  <a:pt x="5438295" y="981773"/>
                  <a:pt x="5216637" y="1144399"/>
                  <a:pt x="5128805" y="1373222"/>
                </a:cubicBezTo>
                <a:cubicBezTo>
                  <a:pt x="5038250" y="1276506"/>
                  <a:pt x="4909582" y="1216040"/>
                  <a:pt x="4766586" y="1216040"/>
                </a:cubicBezTo>
                <a:cubicBezTo>
                  <a:pt x="4666718" y="1216040"/>
                  <a:pt x="4573727" y="1245700"/>
                  <a:pt x="4495925" y="1296422"/>
                </a:cubicBezTo>
                <a:cubicBezTo>
                  <a:pt x="4384594" y="1149414"/>
                  <a:pt x="4208213" y="1054274"/>
                  <a:pt x="4009623" y="1054274"/>
                </a:cubicBezTo>
                <a:cubicBezTo>
                  <a:pt x="3762461" y="1054274"/>
                  <a:pt x="3549972" y="1201425"/>
                  <a:pt x="3454260" y="1412767"/>
                </a:cubicBezTo>
                <a:cubicBezTo>
                  <a:pt x="3373162" y="1324219"/>
                  <a:pt x="3256673" y="1268625"/>
                  <a:pt x="3127002" y="1268625"/>
                </a:cubicBezTo>
                <a:cubicBezTo>
                  <a:pt x="3060375" y="1268625"/>
                  <a:pt x="2997188" y="1283383"/>
                  <a:pt x="2940591" y="1309747"/>
                </a:cubicBezTo>
                <a:cubicBezTo>
                  <a:pt x="2858060" y="1150130"/>
                  <a:pt x="2691709" y="1040949"/>
                  <a:pt x="2499567" y="1040949"/>
                </a:cubicBezTo>
                <a:cubicBezTo>
                  <a:pt x="2295389" y="1040949"/>
                  <a:pt x="2120154" y="1164315"/>
                  <a:pt x="2043928" y="1340410"/>
                </a:cubicBezTo>
                <a:cubicBezTo>
                  <a:pt x="1963976" y="1223921"/>
                  <a:pt x="1830007" y="1147551"/>
                  <a:pt x="1678127" y="1147551"/>
                </a:cubicBezTo>
                <a:cubicBezTo>
                  <a:pt x="1635429" y="1147551"/>
                  <a:pt x="1594163" y="1153712"/>
                  <a:pt x="1555047" y="1165032"/>
                </a:cubicBezTo>
                <a:cubicBezTo>
                  <a:pt x="1443573" y="1020746"/>
                  <a:pt x="1268912" y="927612"/>
                  <a:pt x="1072471" y="927612"/>
                </a:cubicBezTo>
                <a:cubicBezTo>
                  <a:pt x="892651" y="927612"/>
                  <a:pt x="731028" y="1005558"/>
                  <a:pt x="619554" y="1129354"/>
                </a:cubicBezTo>
                <a:cubicBezTo>
                  <a:pt x="532582" y="1081498"/>
                  <a:pt x="432571" y="1054274"/>
                  <a:pt x="326255" y="1054274"/>
                </a:cubicBezTo>
                <a:cubicBezTo>
                  <a:pt x="206184" y="1054274"/>
                  <a:pt x="94423" y="1089092"/>
                  <a:pt x="0" y="1148984"/>
                </a:cubicBezTo>
                <a:lnTo>
                  <a:pt x="0" y="1682855"/>
                </a:lnTo>
                <a:lnTo>
                  <a:pt x="430" y="1682855"/>
                </a:lnTo>
                <a:cubicBezTo>
                  <a:pt x="3582" y="1700623"/>
                  <a:pt x="25791" y="1712085"/>
                  <a:pt x="64621" y="1712085"/>
                </a:cubicBezTo>
                <a:lnTo>
                  <a:pt x="9422844" y="1712085"/>
                </a:lnTo>
                <a:cubicBezTo>
                  <a:pt x="9491047" y="1712372"/>
                  <a:pt x="9585326" y="1677267"/>
                  <a:pt x="9632467" y="1634283"/>
                </a:cubicBezTo>
                <a:close/>
              </a:path>
            </a:pathLst>
          </a:custGeom>
          <a:gradFill flip="none" rotWithShape="1">
            <a:gsLst>
              <a:gs pos="51000">
                <a:schemeClr val="bg1">
                  <a:alpha val="19000"/>
                </a:schemeClr>
              </a:gs>
              <a:gs pos="0">
                <a:schemeClr val="bg1">
                  <a:alpha val="0"/>
                </a:schemeClr>
              </a:gs>
            </a:gsLst>
            <a:lin ang="13500000" scaled="1"/>
            <a:tileRect/>
          </a:gradFill>
          <a:ln w="14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pic>
        <p:nvPicPr>
          <p:cNvPr id="347" name="Picture 346" descr="A picture containing drawing&#10;&#10;Description automatically generated">
            <a:extLst>
              <a:ext uri="{FF2B5EF4-FFF2-40B4-BE49-F238E27FC236}">
                <a16:creationId xmlns:a16="http://schemas.microsoft.com/office/drawing/2014/main" id="{BD286321-11F4-4E03-88BC-7DEE6E4B74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6685" y="5181812"/>
            <a:ext cx="1576794" cy="517602"/>
          </a:xfrm>
          <a:prstGeom prst="rect">
            <a:avLst/>
          </a:prstGeom>
        </p:spPr>
      </p:pic>
      <p:sp>
        <p:nvSpPr>
          <p:cNvPr id="348" name="Rectangle: Rounded Corners 347">
            <a:extLst>
              <a:ext uri="{FF2B5EF4-FFF2-40B4-BE49-F238E27FC236}">
                <a16:creationId xmlns:a16="http://schemas.microsoft.com/office/drawing/2014/main" id="{B5C47AA4-2127-444E-9A61-A76D66E367ED}"/>
              </a:ext>
            </a:extLst>
          </p:cNvPr>
          <p:cNvSpPr/>
          <p:nvPr/>
        </p:nvSpPr>
        <p:spPr>
          <a:xfrm>
            <a:off x="1168078" y="3451309"/>
            <a:ext cx="984506" cy="924542"/>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4572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Integration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&amp; APIs</a:t>
            </a:r>
          </a:p>
        </p:txBody>
      </p:sp>
      <p:sp>
        <p:nvSpPr>
          <p:cNvPr id="349" name="Rectangle: Rounded Corners 348">
            <a:extLst>
              <a:ext uri="{FF2B5EF4-FFF2-40B4-BE49-F238E27FC236}">
                <a16:creationId xmlns:a16="http://schemas.microsoft.com/office/drawing/2014/main" id="{5713B7D1-A4E5-4F5B-B80E-49A786429697}"/>
              </a:ext>
            </a:extLst>
          </p:cNvPr>
          <p:cNvSpPr/>
          <p:nvPr/>
        </p:nvSpPr>
        <p:spPr>
          <a:xfrm>
            <a:off x="2277076" y="3451309"/>
            <a:ext cx="984506" cy="924542"/>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User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Experience</a:t>
            </a:r>
          </a:p>
        </p:txBody>
      </p:sp>
      <p:sp>
        <p:nvSpPr>
          <p:cNvPr id="350" name="Rectangle: Rounded Corners 349">
            <a:extLst>
              <a:ext uri="{FF2B5EF4-FFF2-40B4-BE49-F238E27FC236}">
                <a16:creationId xmlns:a16="http://schemas.microsoft.com/office/drawing/2014/main" id="{2E05C343-84BA-4E17-A868-9224310EFE56}"/>
              </a:ext>
            </a:extLst>
          </p:cNvPr>
          <p:cNvSpPr/>
          <p:nvPr/>
        </p:nvSpPr>
        <p:spPr>
          <a:xfrm>
            <a:off x="3386074" y="3451309"/>
            <a:ext cx="984506" cy="924542"/>
          </a:xfrm>
          <a:prstGeom prst="roundRect">
            <a:avLst>
              <a:gd name="adj" fmla="val 6416"/>
            </a:avLst>
          </a:prstGeom>
          <a:noFill/>
          <a:ln w="38100">
            <a:solidFill>
              <a:schemeClr val="accent3">
                <a:lumMod val="7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Control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Tower</a:t>
            </a:r>
          </a:p>
        </p:txBody>
      </p:sp>
      <p:sp>
        <p:nvSpPr>
          <p:cNvPr id="351" name="Rectangle: Rounded Corners 350">
            <a:extLst>
              <a:ext uri="{FF2B5EF4-FFF2-40B4-BE49-F238E27FC236}">
                <a16:creationId xmlns:a16="http://schemas.microsoft.com/office/drawing/2014/main" id="{629FF9F1-1870-4572-B6CE-518CEAA40A09}"/>
              </a:ext>
            </a:extLst>
          </p:cNvPr>
          <p:cNvSpPr/>
          <p:nvPr/>
        </p:nvSpPr>
        <p:spPr>
          <a:xfrm>
            <a:off x="4513687" y="3468791"/>
            <a:ext cx="947276" cy="889578"/>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IoT</a:t>
            </a:r>
          </a:p>
        </p:txBody>
      </p:sp>
      <p:sp>
        <p:nvSpPr>
          <p:cNvPr id="352" name="Rectangle: Rounded Corners 351">
            <a:extLst>
              <a:ext uri="{FF2B5EF4-FFF2-40B4-BE49-F238E27FC236}">
                <a16:creationId xmlns:a16="http://schemas.microsoft.com/office/drawing/2014/main" id="{72A7A9E6-986D-4367-BC27-56851689DF13}"/>
              </a:ext>
            </a:extLst>
          </p:cNvPr>
          <p:cNvSpPr/>
          <p:nvPr/>
        </p:nvSpPr>
        <p:spPr>
          <a:xfrm>
            <a:off x="5610477" y="3457326"/>
            <a:ext cx="971692" cy="912508"/>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Data</a:t>
            </a:r>
            <a:br>
              <a:rPr kumimoji="0" lang="en-US" sz="1100" i="0" u="none" strike="noStrike" kern="1200" cap="none" spc="0" normalizeH="0" baseline="0" noProof="0">
                <a:ln>
                  <a:noFill/>
                </a:ln>
                <a:solidFill>
                  <a:srgbClr val="F1F1F2"/>
                </a:solidFill>
                <a:effectLst/>
                <a:uLnTx/>
                <a:uFillTx/>
                <a:ea typeface="+mn-ea"/>
                <a:cs typeface="+mn-cs"/>
              </a:rPr>
            </a:br>
            <a:r>
              <a:rPr kumimoji="0" lang="en-US" sz="1100" i="0" u="none" strike="noStrike" kern="1200" cap="none" spc="0" normalizeH="0" baseline="0" noProof="0">
                <a:ln>
                  <a:noFill/>
                </a:ln>
                <a:solidFill>
                  <a:srgbClr val="F1F1F2"/>
                </a:solidFill>
                <a:effectLst/>
                <a:uLnTx/>
                <a:uFillTx/>
                <a:ea typeface="+mn-ea"/>
                <a:cs typeface="+mn-cs"/>
              </a:rPr>
              <a:t>Mgmt.</a:t>
            </a:r>
          </a:p>
        </p:txBody>
      </p:sp>
      <p:sp>
        <p:nvSpPr>
          <p:cNvPr id="353" name="Rectangle: Rounded Corners 352">
            <a:extLst>
              <a:ext uri="{FF2B5EF4-FFF2-40B4-BE49-F238E27FC236}">
                <a16:creationId xmlns:a16="http://schemas.microsoft.com/office/drawing/2014/main" id="{75AAC85F-65EE-4C71-9A12-7BBA46B6BD81}"/>
              </a:ext>
            </a:extLst>
          </p:cNvPr>
          <p:cNvSpPr/>
          <p:nvPr/>
        </p:nvSpPr>
        <p:spPr>
          <a:xfrm>
            <a:off x="6719476" y="3457327"/>
            <a:ext cx="971690" cy="912506"/>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Workflow &amp;</a:t>
            </a:r>
            <a:br>
              <a:rPr kumimoji="0" lang="en-US" sz="1100" i="0" u="none" strike="noStrike" kern="1200" cap="none" spc="0" normalizeH="0" baseline="0" noProof="0">
                <a:ln>
                  <a:noFill/>
                </a:ln>
                <a:solidFill>
                  <a:srgbClr val="F1F1F2"/>
                </a:solidFill>
                <a:effectLst/>
                <a:uLnTx/>
                <a:uFillTx/>
                <a:ea typeface="+mn-ea"/>
                <a:cs typeface="+mn-cs"/>
              </a:rPr>
            </a:br>
            <a:r>
              <a:rPr kumimoji="0" lang="en-US" sz="1100" i="0" u="none" strike="noStrike" kern="1200" cap="none" spc="0" normalizeH="0" baseline="0" noProof="0">
                <a:ln>
                  <a:noFill/>
                </a:ln>
                <a:solidFill>
                  <a:srgbClr val="F1F1F2"/>
                </a:solidFill>
                <a:effectLst/>
                <a:uLnTx/>
                <a:uFillTx/>
                <a:ea typeface="+mn-ea"/>
                <a:cs typeface="+mn-cs"/>
              </a:rPr>
              <a:t>Orchestration</a:t>
            </a:r>
          </a:p>
        </p:txBody>
      </p:sp>
      <p:sp>
        <p:nvSpPr>
          <p:cNvPr id="354" name="Rectangle: Rounded Corners 353">
            <a:extLst>
              <a:ext uri="{FF2B5EF4-FFF2-40B4-BE49-F238E27FC236}">
                <a16:creationId xmlns:a16="http://schemas.microsoft.com/office/drawing/2014/main" id="{46BFC7EE-04D8-4FD6-8A3B-B6915400318F}"/>
              </a:ext>
            </a:extLst>
          </p:cNvPr>
          <p:cNvSpPr/>
          <p:nvPr/>
        </p:nvSpPr>
        <p:spPr>
          <a:xfrm>
            <a:off x="7828474" y="3457327"/>
            <a:ext cx="971690" cy="912506"/>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1F1F2"/>
                </a:solidFill>
                <a:effectLst/>
                <a:uLnTx/>
                <a:uFillTx/>
                <a:ea typeface="+mn-ea"/>
                <a:cs typeface="+mn-cs"/>
              </a:rPr>
              <a:t>AI / ML</a:t>
            </a:r>
          </a:p>
        </p:txBody>
      </p:sp>
      <p:sp>
        <p:nvSpPr>
          <p:cNvPr id="355" name="Rectangle: Rounded Corners 354">
            <a:extLst>
              <a:ext uri="{FF2B5EF4-FFF2-40B4-BE49-F238E27FC236}">
                <a16:creationId xmlns:a16="http://schemas.microsoft.com/office/drawing/2014/main" id="{0E8E933F-8054-4842-8959-61BB5889C327}"/>
              </a:ext>
            </a:extLst>
          </p:cNvPr>
          <p:cNvSpPr/>
          <p:nvPr/>
        </p:nvSpPr>
        <p:spPr>
          <a:xfrm>
            <a:off x="8937475" y="3457327"/>
            <a:ext cx="971690" cy="912506"/>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Analytics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Insights</a:t>
            </a:r>
          </a:p>
        </p:txBody>
      </p:sp>
      <p:grpSp>
        <p:nvGrpSpPr>
          <p:cNvPr id="356" name="Group 355">
            <a:extLst>
              <a:ext uri="{FF2B5EF4-FFF2-40B4-BE49-F238E27FC236}">
                <a16:creationId xmlns:a16="http://schemas.microsoft.com/office/drawing/2014/main" id="{1BB98E80-BE71-40EE-8C74-382EADE88334}"/>
              </a:ext>
            </a:extLst>
          </p:cNvPr>
          <p:cNvGrpSpPr/>
          <p:nvPr/>
        </p:nvGrpSpPr>
        <p:grpSpPr>
          <a:xfrm>
            <a:off x="8155847" y="3553757"/>
            <a:ext cx="316936" cy="316937"/>
            <a:chOff x="3849688" y="3581400"/>
            <a:chExt cx="852488" cy="852488"/>
          </a:xfrm>
          <a:solidFill>
            <a:schemeClr val="bg1"/>
          </a:solidFill>
        </p:grpSpPr>
        <p:sp>
          <p:nvSpPr>
            <p:cNvPr id="357" name="Freeform 117">
              <a:extLst>
                <a:ext uri="{FF2B5EF4-FFF2-40B4-BE49-F238E27FC236}">
                  <a16:creationId xmlns:a16="http://schemas.microsoft.com/office/drawing/2014/main" id="{37A7882E-A98D-440F-A30B-26261E115343}"/>
                </a:ext>
              </a:extLst>
            </p:cNvPr>
            <p:cNvSpPr>
              <a:spLocks noEditPoints="1"/>
            </p:cNvSpPr>
            <p:nvPr/>
          </p:nvSpPr>
          <p:spPr bwMode="auto">
            <a:xfrm>
              <a:off x="3970338" y="3708400"/>
              <a:ext cx="608013" cy="606425"/>
            </a:xfrm>
            <a:custGeom>
              <a:avLst/>
              <a:gdLst>
                <a:gd name="T0" fmla="*/ 618 w 638"/>
                <a:gd name="T1" fmla="*/ 0 h 637"/>
                <a:gd name="T2" fmla="*/ 20 w 638"/>
                <a:gd name="T3" fmla="*/ 0 h 637"/>
                <a:gd name="T4" fmla="*/ 0 w 638"/>
                <a:gd name="T5" fmla="*/ 20 h 637"/>
                <a:gd name="T6" fmla="*/ 0 w 638"/>
                <a:gd name="T7" fmla="*/ 617 h 637"/>
                <a:gd name="T8" fmla="*/ 20 w 638"/>
                <a:gd name="T9" fmla="*/ 637 h 637"/>
                <a:gd name="T10" fmla="*/ 618 w 638"/>
                <a:gd name="T11" fmla="*/ 637 h 637"/>
                <a:gd name="T12" fmla="*/ 638 w 638"/>
                <a:gd name="T13" fmla="*/ 617 h 637"/>
                <a:gd name="T14" fmla="*/ 638 w 638"/>
                <a:gd name="T15" fmla="*/ 20 h 637"/>
                <a:gd name="T16" fmla="*/ 618 w 638"/>
                <a:gd name="T17" fmla="*/ 0 h 637"/>
                <a:gd name="T18" fmla="*/ 598 w 638"/>
                <a:gd name="T19" fmla="*/ 597 h 637"/>
                <a:gd name="T20" fmla="*/ 40 w 638"/>
                <a:gd name="T21" fmla="*/ 597 h 637"/>
                <a:gd name="T22" fmla="*/ 40 w 638"/>
                <a:gd name="T23" fmla="*/ 40 h 637"/>
                <a:gd name="T24" fmla="*/ 598 w 638"/>
                <a:gd name="T25" fmla="*/ 40 h 637"/>
                <a:gd name="T26" fmla="*/ 598 w 638"/>
                <a:gd name="T27" fmla="*/ 5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637">
                  <a:moveTo>
                    <a:pt x="618" y="0"/>
                  </a:moveTo>
                  <a:cubicBezTo>
                    <a:pt x="20" y="0"/>
                    <a:pt x="20" y="0"/>
                    <a:pt x="20" y="0"/>
                  </a:cubicBezTo>
                  <a:cubicBezTo>
                    <a:pt x="9" y="0"/>
                    <a:pt x="0" y="9"/>
                    <a:pt x="0" y="20"/>
                  </a:cubicBezTo>
                  <a:cubicBezTo>
                    <a:pt x="0" y="617"/>
                    <a:pt x="0" y="617"/>
                    <a:pt x="0" y="617"/>
                  </a:cubicBezTo>
                  <a:cubicBezTo>
                    <a:pt x="0" y="628"/>
                    <a:pt x="9" y="637"/>
                    <a:pt x="20" y="637"/>
                  </a:cubicBezTo>
                  <a:cubicBezTo>
                    <a:pt x="618" y="637"/>
                    <a:pt x="618" y="637"/>
                    <a:pt x="618" y="637"/>
                  </a:cubicBezTo>
                  <a:cubicBezTo>
                    <a:pt x="629" y="637"/>
                    <a:pt x="638" y="628"/>
                    <a:pt x="638" y="617"/>
                  </a:cubicBezTo>
                  <a:cubicBezTo>
                    <a:pt x="638" y="20"/>
                    <a:pt x="638" y="20"/>
                    <a:pt x="638" y="20"/>
                  </a:cubicBezTo>
                  <a:cubicBezTo>
                    <a:pt x="638" y="9"/>
                    <a:pt x="629" y="0"/>
                    <a:pt x="618" y="0"/>
                  </a:cubicBezTo>
                  <a:close/>
                  <a:moveTo>
                    <a:pt x="598" y="597"/>
                  </a:moveTo>
                  <a:cubicBezTo>
                    <a:pt x="40" y="597"/>
                    <a:pt x="40" y="597"/>
                    <a:pt x="40" y="597"/>
                  </a:cubicBezTo>
                  <a:cubicBezTo>
                    <a:pt x="40" y="40"/>
                    <a:pt x="40" y="40"/>
                    <a:pt x="40" y="40"/>
                  </a:cubicBezTo>
                  <a:cubicBezTo>
                    <a:pt x="598" y="40"/>
                    <a:pt x="598" y="40"/>
                    <a:pt x="598" y="40"/>
                  </a:cubicBezTo>
                  <a:lnTo>
                    <a:pt x="598" y="5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58" name="Freeform 118">
              <a:extLst>
                <a:ext uri="{FF2B5EF4-FFF2-40B4-BE49-F238E27FC236}">
                  <a16:creationId xmlns:a16="http://schemas.microsoft.com/office/drawing/2014/main" id="{D4EFDB05-C7CC-4994-8861-008BA7EBCB90}"/>
                </a:ext>
              </a:extLst>
            </p:cNvPr>
            <p:cNvSpPr>
              <a:spLocks noEditPoints="1"/>
            </p:cNvSpPr>
            <p:nvPr/>
          </p:nvSpPr>
          <p:spPr bwMode="auto">
            <a:xfrm>
              <a:off x="4078288" y="3814763"/>
              <a:ext cx="392113" cy="392113"/>
            </a:xfrm>
            <a:custGeom>
              <a:avLst/>
              <a:gdLst>
                <a:gd name="T0" fmla="*/ 20 w 411"/>
                <a:gd name="T1" fmla="*/ 411 h 411"/>
                <a:gd name="T2" fmla="*/ 391 w 411"/>
                <a:gd name="T3" fmla="*/ 411 h 411"/>
                <a:gd name="T4" fmla="*/ 411 w 411"/>
                <a:gd name="T5" fmla="*/ 391 h 411"/>
                <a:gd name="T6" fmla="*/ 411 w 411"/>
                <a:gd name="T7" fmla="*/ 20 h 411"/>
                <a:gd name="T8" fmla="*/ 391 w 411"/>
                <a:gd name="T9" fmla="*/ 0 h 411"/>
                <a:gd name="T10" fmla="*/ 20 w 411"/>
                <a:gd name="T11" fmla="*/ 0 h 411"/>
                <a:gd name="T12" fmla="*/ 0 w 411"/>
                <a:gd name="T13" fmla="*/ 20 h 411"/>
                <a:gd name="T14" fmla="*/ 0 w 411"/>
                <a:gd name="T15" fmla="*/ 391 h 411"/>
                <a:gd name="T16" fmla="*/ 20 w 411"/>
                <a:gd name="T17" fmla="*/ 411 h 411"/>
                <a:gd name="T18" fmla="*/ 40 w 411"/>
                <a:gd name="T19" fmla="*/ 40 h 411"/>
                <a:gd name="T20" fmla="*/ 371 w 411"/>
                <a:gd name="T21" fmla="*/ 40 h 411"/>
                <a:gd name="T22" fmla="*/ 371 w 411"/>
                <a:gd name="T23" fmla="*/ 371 h 411"/>
                <a:gd name="T24" fmla="*/ 40 w 411"/>
                <a:gd name="T25" fmla="*/ 371 h 411"/>
                <a:gd name="T26" fmla="*/ 40 w 411"/>
                <a:gd name="T27" fmla="*/ 4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1" h="411">
                  <a:moveTo>
                    <a:pt x="20" y="411"/>
                  </a:moveTo>
                  <a:cubicBezTo>
                    <a:pt x="391" y="411"/>
                    <a:pt x="391" y="411"/>
                    <a:pt x="391" y="411"/>
                  </a:cubicBezTo>
                  <a:cubicBezTo>
                    <a:pt x="402" y="411"/>
                    <a:pt x="411" y="402"/>
                    <a:pt x="411" y="391"/>
                  </a:cubicBezTo>
                  <a:cubicBezTo>
                    <a:pt x="411" y="20"/>
                    <a:pt x="411" y="20"/>
                    <a:pt x="411" y="20"/>
                  </a:cubicBezTo>
                  <a:cubicBezTo>
                    <a:pt x="411" y="9"/>
                    <a:pt x="402" y="0"/>
                    <a:pt x="391" y="0"/>
                  </a:cubicBezTo>
                  <a:cubicBezTo>
                    <a:pt x="20" y="0"/>
                    <a:pt x="20" y="0"/>
                    <a:pt x="20" y="0"/>
                  </a:cubicBezTo>
                  <a:cubicBezTo>
                    <a:pt x="9" y="0"/>
                    <a:pt x="0" y="9"/>
                    <a:pt x="0" y="20"/>
                  </a:cubicBezTo>
                  <a:cubicBezTo>
                    <a:pt x="0" y="391"/>
                    <a:pt x="0" y="391"/>
                    <a:pt x="0" y="391"/>
                  </a:cubicBezTo>
                  <a:cubicBezTo>
                    <a:pt x="0" y="402"/>
                    <a:pt x="9" y="411"/>
                    <a:pt x="20" y="411"/>
                  </a:cubicBezTo>
                  <a:close/>
                  <a:moveTo>
                    <a:pt x="40" y="40"/>
                  </a:moveTo>
                  <a:cubicBezTo>
                    <a:pt x="371" y="40"/>
                    <a:pt x="371" y="40"/>
                    <a:pt x="371" y="40"/>
                  </a:cubicBezTo>
                  <a:cubicBezTo>
                    <a:pt x="371" y="371"/>
                    <a:pt x="371" y="371"/>
                    <a:pt x="371" y="371"/>
                  </a:cubicBezTo>
                  <a:cubicBezTo>
                    <a:pt x="40" y="371"/>
                    <a:pt x="40" y="371"/>
                    <a:pt x="40" y="371"/>
                  </a:cubicBezTo>
                  <a:lnTo>
                    <a:pt x="4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59" name="Freeform 119">
              <a:extLst>
                <a:ext uri="{FF2B5EF4-FFF2-40B4-BE49-F238E27FC236}">
                  <a16:creationId xmlns:a16="http://schemas.microsoft.com/office/drawing/2014/main" id="{5C8024A1-AE2C-4302-962F-39BB021820A9}"/>
                </a:ext>
              </a:extLst>
            </p:cNvPr>
            <p:cNvSpPr>
              <a:spLocks/>
            </p:cNvSpPr>
            <p:nvPr/>
          </p:nvSpPr>
          <p:spPr bwMode="auto">
            <a:xfrm>
              <a:off x="4033838"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0" name="Freeform 120">
              <a:extLst>
                <a:ext uri="{FF2B5EF4-FFF2-40B4-BE49-F238E27FC236}">
                  <a16:creationId xmlns:a16="http://schemas.microsoft.com/office/drawing/2014/main" id="{7C20AB61-67C9-437D-9EBF-C193BE3A0AEA}"/>
                </a:ext>
              </a:extLst>
            </p:cNvPr>
            <p:cNvSpPr>
              <a:spLocks/>
            </p:cNvSpPr>
            <p:nvPr/>
          </p:nvSpPr>
          <p:spPr bwMode="auto">
            <a:xfrm>
              <a:off x="4144963"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1" name="Freeform 121">
              <a:extLst>
                <a:ext uri="{FF2B5EF4-FFF2-40B4-BE49-F238E27FC236}">
                  <a16:creationId xmlns:a16="http://schemas.microsoft.com/office/drawing/2014/main" id="{96EB39E1-D777-4E29-BB5A-8B5D9FAA560D}"/>
                </a:ext>
              </a:extLst>
            </p:cNvPr>
            <p:cNvSpPr>
              <a:spLocks/>
            </p:cNvSpPr>
            <p:nvPr/>
          </p:nvSpPr>
          <p:spPr bwMode="auto">
            <a:xfrm>
              <a:off x="4256088"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2" name="Freeform 122">
              <a:extLst>
                <a:ext uri="{FF2B5EF4-FFF2-40B4-BE49-F238E27FC236}">
                  <a16:creationId xmlns:a16="http://schemas.microsoft.com/office/drawing/2014/main" id="{CE9DF29B-C785-4710-AA42-EE17D8DCBAFA}"/>
                </a:ext>
              </a:extLst>
            </p:cNvPr>
            <p:cNvSpPr>
              <a:spLocks/>
            </p:cNvSpPr>
            <p:nvPr/>
          </p:nvSpPr>
          <p:spPr bwMode="auto">
            <a:xfrm>
              <a:off x="4368801"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3" name="Freeform 123">
              <a:extLst>
                <a:ext uri="{FF2B5EF4-FFF2-40B4-BE49-F238E27FC236}">
                  <a16:creationId xmlns:a16="http://schemas.microsoft.com/office/drawing/2014/main" id="{27D5C742-C517-40CE-AB66-A3131FC788E1}"/>
                </a:ext>
              </a:extLst>
            </p:cNvPr>
            <p:cNvSpPr>
              <a:spLocks/>
            </p:cNvSpPr>
            <p:nvPr/>
          </p:nvSpPr>
          <p:spPr bwMode="auto">
            <a:xfrm>
              <a:off x="4479926"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4" name="Freeform 124">
              <a:extLst>
                <a:ext uri="{FF2B5EF4-FFF2-40B4-BE49-F238E27FC236}">
                  <a16:creationId xmlns:a16="http://schemas.microsoft.com/office/drawing/2014/main" id="{DF5E96C0-444A-4D49-91A4-85A8B4CFF7B3}"/>
                </a:ext>
              </a:extLst>
            </p:cNvPr>
            <p:cNvSpPr>
              <a:spLocks/>
            </p:cNvSpPr>
            <p:nvPr/>
          </p:nvSpPr>
          <p:spPr bwMode="auto">
            <a:xfrm>
              <a:off x="4033838"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5" name="Freeform 125">
              <a:extLst>
                <a:ext uri="{FF2B5EF4-FFF2-40B4-BE49-F238E27FC236}">
                  <a16:creationId xmlns:a16="http://schemas.microsoft.com/office/drawing/2014/main" id="{FA04AEBB-320B-468D-8A93-D0340E05A329}"/>
                </a:ext>
              </a:extLst>
            </p:cNvPr>
            <p:cNvSpPr>
              <a:spLocks/>
            </p:cNvSpPr>
            <p:nvPr/>
          </p:nvSpPr>
          <p:spPr bwMode="auto">
            <a:xfrm>
              <a:off x="4144963"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6" name="Freeform 126">
              <a:extLst>
                <a:ext uri="{FF2B5EF4-FFF2-40B4-BE49-F238E27FC236}">
                  <a16:creationId xmlns:a16="http://schemas.microsoft.com/office/drawing/2014/main" id="{8B74CC48-C919-4512-A111-57811EC5C6B2}"/>
                </a:ext>
              </a:extLst>
            </p:cNvPr>
            <p:cNvSpPr>
              <a:spLocks/>
            </p:cNvSpPr>
            <p:nvPr/>
          </p:nvSpPr>
          <p:spPr bwMode="auto">
            <a:xfrm>
              <a:off x="4256088"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7" name="Freeform 127">
              <a:extLst>
                <a:ext uri="{FF2B5EF4-FFF2-40B4-BE49-F238E27FC236}">
                  <a16:creationId xmlns:a16="http://schemas.microsoft.com/office/drawing/2014/main" id="{295FA040-0D0E-418F-80CD-6462C95D4531}"/>
                </a:ext>
              </a:extLst>
            </p:cNvPr>
            <p:cNvSpPr>
              <a:spLocks/>
            </p:cNvSpPr>
            <p:nvPr/>
          </p:nvSpPr>
          <p:spPr bwMode="auto">
            <a:xfrm>
              <a:off x="4368801"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8" name="Freeform 128">
              <a:extLst>
                <a:ext uri="{FF2B5EF4-FFF2-40B4-BE49-F238E27FC236}">
                  <a16:creationId xmlns:a16="http://schemas.microsoft.com/office/drawing/2014/main" id="{74114203-DB22-48A7-812B-E47F9F6A1ECF}"/>
                </a:ext>
              </a:extLst>
            </p:cNvPr>
            <p:cNvSpPr>
              <a:spLocks/>
            </p:cNvSpPr>
            <p:nvPr/>
          </p:nvSpPr>
          <p:spPr bwMode="auto">
            <a:xfrm>
              <a:off x="4479926"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9" name="Freeform 129">
              <a:extLst>
                <a:ext uri="{FF2B5EF4-FFF2-40B4-BE49-F238E27FC236}">
                  <a16:creationId xmlns:a16="http://schemas.microsoft.com/office/drawing/2014/main" id="{9B48BD34-22C8-4A0D-99CD-A500A45D37DD}"/>
                </a:ext>
              </a:extLst>
            </p:cNvPr>
            <p:cNvSpPr>
              <a:spLocks/>
            </p:cNvSpPr>
            <p:nvPr/>
          </p:nvSpPr>
          <p:spPr bwMode="auto">
            <a:xfrm>
              <a:off x="3849688" y="4211638"/>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0" name="Freeform 130">
              <a:extLst>
                <a:ext uri="{FF2B5EF4-FFF2-40B4-BE49-F238E27FC236}">
                  <a16:creationId xmlns:a16="http://schemas.microsoft.com/office/drawing/2014/main" id="{D847639F-C63B-4B00-9C7B-02AA85CD31AA}"/>
                </a:ext>
              </a:extLst>
            </p:cNvPr>
            <p:cNvSpPr>
              <a:spLocks/>
            </p:cNvSpPr>
            <p:nvPr/>
          </p:nvSpPr>
          <p:spPr bwMode="auto">
            <a:xfrm>
              <a:off x="3849688" y="4100513"/>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1" name="Freeform 131">
              <a:extLst>
                <a:ext uri="{FF2B5EF4-FFF2-40B4-BE49-F238E27FC236}">
                  <a16:creationId xmlns:a16="http://schemas.microsoft.com/office/drawing/2014/main" id="{9C4DE84A-6609-410A-B8D5-187F0D150B22}"/>
                </a:ext>
              </a:extLst>
            </p:cNvPr>
            <p:cNvSpPr>
              <a:spLocks/>
            </p:cNvSpPr>
            <p:nvPr/>
          </p:nvSpPr>
          <p:spPr bwMode="auto">
            <a:xfrm>
              <a:off x="3849688" y="3987800"/>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2" name="Freeform 132">
              <a:extLst>
                <a:ext uri="{FF2B5EF4-FFF2-40B4-BE49-F238E27FC236}">
                  <a16:creationId xmlns:a16="http://schemas.microsoft.com/office/drawing/2014/main" id="{803AEB5C-A169-4CAD-95D9-3659C67B9EEF}"/>
                </a:ext>
              </a:extLst>
            </p:cNvPr>
            <p:cNvSpPr>
              <a:spLocks/>
            </p:cNvSpPr>
            <p:nvPr/>
          </p:nvSpPr>
          <p:spPr bwMode="auto">
            <a:xfrm>
              <a:off x="3849688" y="3876675"/>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3" name="Freeform 133">
              <a:extLst>
                <a:ext uri="{FF2B5EF4-FFF2-40B4-BE49-F238E27FC236}">
                  <a16:creationId xmlns:a16="http://schemas.microsoft.com/office/drawing/2014/main" id="{CFE1E3D3-E460-4212-88B3-B6CEA25AF305}"/>
                </a:ext>
              </a:extLst>
            </p:cNvPr>
            <p:cNvSpPr>
              <a:spLocks/>
            </p:cNvSpPr>
            <p:nvPr/>
          </p:nvSpPr>
          <p:spPr bwMode="auto">
            <a:xfrm>
              <a:off x="3849688" y="3765550"/>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4" name="Freeform 134">
              <a:extLst>
                <a:ext uri="{FF2B5EF4-FFF2-40B4-BE49-F238E27FC236}">
                  <a16:creationId xmlns:a16="http://schemas.microsoft.com/office/drawing/2014/main" id="{E730B9AC-1210-46C3-93FF-05E0329E99AB}"/>
                </a:ext>
              </a:extLst>
            </p:cNvPr>
            <p:cNvSpPr>
              <a:spLocks/>
            </p:cNvSpPr>
            <p:nvPr/>
          </p:nvSpPr>
          <p:spPr bwMode="auto">
            <a:xfrm>
              <a:off x="4613276" y="4211638"/>
              <a:ext cx="88900" cy="38100"/>
            </a:xfrm>
            <a:custGeom>
              <a:avLst/>
              <a:gdLst>
                <a:gd name="T0" fmla="*/ 73 w 93"/>
                <a:gd name="T1" fmla="*/ 0 h 40"/>
                <a:gd name="T2" fmla="*/ 20 w 93"/>
                <a:gd name="T3" fmla="*/ 0 h 40"/>
                <a:gd name="T4" fmla="*/ 0 w 93"/>
                <a:gd name="T5" fmla="*/ 20 h 40"/>
                <a:gd name="T6" fmla="*/ 20 w 93"/>
                <a:gd name="T7" fmla="*/ 40 h 40"/>
                <a:gd name="T8" fmla="*/ 73 w 93"/>
                <a:gd name="T9" fmla="*/ 40 h 40"/>
                <a:gd name="T10" fmla="*/ 93 w 93"/>
                <a:gd name="T11" fmla="*/ 20 h 40"/>
                <a:gd name="T12" fmla="*/ 73 w 9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73" y="0"/>
                  </a:moveTo>
                  <a:cubicBezTo>
                    <a:pt x="20" y="0"/>
                    <a:pt x="20" y="0"/>
                    <a:pt x="20" y="0"/>
                  </a:cubicBezTo>
                  <a:cubicBezTo>
                    <a:pt x="9" y="0"/>
                    <a:pt x="0" y="9"/>
                    <a:pt x="0" y="20"/>
                  </a:cubicBezTo>
                  <a:cubicBezTo>
                    <a:pt x="0" y="31"/>
                    <a:pt x="9" y="40"/>
                    <a:pt x="20" y="40"/>
                  </a:cubicBezTo>
                  <a:cubicBezTo>
                    <a:pt x="73" y="40"/>
                    <a:pt x="73" y="40"/>
                    <a:pt x="73" y="40"/>
                  </a:cubicBezTo>
                  <a:cubicBezTo>
                    <a:pt x="84" y="40"/>
                    <a:pt x="93" y="31"/>
                    <a:pt x="93" y="20"/>
                  </a:cubicBezTo>
                  <a:cubicBezTo>
                    <a:pt x="93" y="9"/>
                    <a:pt x="8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5" name="Freeform 135">
              <a:extLst>
                <a:ext uri="{FF2B5EF4-FFF2-40B4-BE49-F238E27FC236}">
                  <a16:creationId xmlns:a16="http://schemas.microsoft.com/office/drawing/2014/main" id="{5FCD4CB1-39FF-4CDE-A0F0-1972BE096F45}"/>
                </a:ext>
              </a:extLst>
            </p:cNvPr>
            <p:cNvSpPr>
              <a:spLocks/>
            </p:cNvSpPr>
            <p:nvPr/>
          </p:nvSpPr>
          <p:spPr bwMode="auto">
            <a:xfrm>
              <a:off x="4613276" y="4100513"/>
              <a:ext cx="88900" cy="38100"/>
            </a:xfrm>
            <a:custGeom>
              <a:avLst/>
              <a:gdLst>
                <a:gd name="T0" fmla="*/ 73 w 93"/>
                <a:gd name="T1" fmla="*/ 0 h 40"/>
                <a:gd name="T2" fmla="*/ 20 w 93"/>
                <a:gd name="T3" fmla="*/ 0 h 40"/>
                <a:gd name="T4" fmla="*/ 0 w 93"/>
                <a:gd name="T5" fmla="*/ 20 h 40"/>
                <a:gd name="T6" fmla="*/ 20 w 93"/>
                <a:gd name="T7" fmla="*/ 40 h 40"/>
                <a:gd name="T8" fmla="*/ 73 w 93"/>
                <a:gd name="T9" fmla="*/ 40 h 40"/>
                <a:gd name="T10" fmla="*/ 93 w 93"/>
                <a:gd name="T11" fmla="*/ 20 h 40"/>
                <a:gd name="T12" fmla="*/ 73 w 9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73" y="0"/>
                  </a:moveTo>
                  <a:cubicBezTo>
                    <a:pt x="20" y="0"/>
                    <a:pt x="20" y="0"/>
                    <a:pt x="20" y="0"/>
                  </a:cubicBezTo>
                  <a:cubicBezTo>
                    <a:pt x="9" y="0"/>
                    <a:pt x="0" y="9"/>
                    <a:pt x="0" y="20"/>
                  </a:cubicBezTo>
                  <a:cubicBezTo>
                    <a:pt x="0" y="31"/>
                    <a:pt x="9" y="40"/>
                    <a:pt x="20" y="40"/>
                  </a:cubicBezTo>
                  <a:cubicBezTo>
                    <a:pt x="73" y="40"/>
                    <a:pt x="73" y="40"/>
                    <a:pt x="73" y="40"/>
                  </a:cubicBezTo>
                  <a:cubicBezTo>
                    <a:pt x="84" y="40"/>
                    <a:pt x="93" y="31"/>
                    <a:pt x="93" y="20"/>
                  </a:cubicBezTo>
                  <a:cubicBezTo>
                    <a:pt x="93" y="9"/>
                    <a:pt x="8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6" name="Freeform 136">
              <a:extLst>
                <a:ext uri="{FF2B5EF4-FFF2-40B4-BE49-F238E27FC236}">
                  <a16:creationId xmlns:a16="http://schemas.microsoft.com/office/drawing/2014/main" id="{6515069E-6814-4CF1-8BAF-FBD17AC6C281}"/>
                </a:ext>
              </a:extLst>
            </p:cNvPr>
            <p:cNvSpPr>
              <a:spLocks/>
            </p:cNvSpPr>
            <p:nvPr/>
          </p:nvSpPr>
          <p:spPr bwMode="auto">
            <a:xfrm>
              <a:off x="4613276" y="3987800"/>
              <a:ext cx="88900" cy="38100"/>
            </a:xfrm>
            <a:custGeom>
              <a:avLst/>
              <a:gdLst>
                <a:gd name="T0" fmla="*/ 73 w 93"/>
                <a:gd name="T1" fmla="*/ 0 h 40"/>
                <a:gd name="T2" fmla="*/ 20 w 93"/>
                <a:gd name="T3" fmla="*/ 0 h 40"/>
                <a:gd name="T4" fmla="*/ 0 w 93"/>
                <a:gd name="T5" fmla="*/ 20 h 40"/>
                <a:gd name="T6" fmla="*/ 20 w 93"/>
                <a:gd name="T7" fmla="*/ 40 h 40"/>
                <a:gd name="T8" fmla="*/ 73 w 93"/>
                <a:gd name="T9" fmla="*/ 40 h 40"/>
                <a:gd name="T10" fmla="*/ 93 w 93"/>
                <a:gd name="T11" fmla="*/ 20 h 40"/>
                <a:gd name="T12" fmla="*/ 73 w 9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73" y="0"/>
                  </a:moveTo>
                  <a:cubicBezTo>
                    <a:pt x="20" y="0"/>
                    <a:pt x="20" y="0"/>
                    <a:pt x="20" y="0"/>
                  </a:cubicBezTo>
                  <a:cubicBezTo>
                    <a:pt x="9" y="0"/>
                    <a:pt x="0" y="9"/>
                    <a:pt x="0" y="20"/>
                  </a:cubicBezTo>
                  <a:cubicBezTo>
                    <a:pt x="0" y="31"/>
                    <a:pt x="9" y="40"/>
                    <a:pt x="20" y="40"/>
                  </a:cubicBezTo>
                  <a:cubicBezTo>
                    <a:pt x="73" y="40"/>
                    <a:pt x="73" y="40"/>
                    <a:pt x="73" y="40"/>
                  </a:cubicBezTo>
                  <a:cubicBezTo>
                    <a:pt x="84" y="40"/>
                    <a:pt x="93" y="31"/>
                    <a:pt x="93" y="20"/>
                  </a:cubicBezTo>
                  <a:cubicBezTo>
                    <a:pt x="93" y="9"/>
                    <a:pt x="8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7" name="Freeform 137">
              <a:extLst>
                <a:ext uri="{FF2B5EF4-FFF2-40B4-BE49-F238E27FC236}">
                  <a16:creationId xmlns:a16="http://schemas.microsoft.com/office/drawing/2014/main" id="{D425017B-4A2F-4EED-8295-97919894AEAA}"/>
                </a:ext>
              </a:extLst>
            </p:cNvPr>
            <p:cNvSpPr>
              <a:spLocks/>
            </p:cNvSpPr>
            <p:nvPr/>
          </p:nvSpPr>
          <p:spPr bwMode="auto">
            <a:xfrm>
              <a:off x="4613276" y="3876675"/>
              <a:ext cx="88900" cy="38100"/>
            </a:xfrm>
            <a:custGeom>
              <a:avLst/>
              <a:gdLst>
                <a:gd name="T0" fmla="*/ 73 w 93"/>
                <a:gd name="T1" fmla="*/ 0 h 40"/>
                <a:gd name="T2" fmla="*/ 20 w 93"/>
                <a:gd name="T3" fmla="*/ 0 h 40"/>
                <a:gd name="T4" fmla="*/ 0 w 93"/>
                <a:gd name="T5" fmla="*/ 20 h 40"/>
                <a:gd name="T6" fmla="*/ 20 w 93"/>
                <a:gd name="T7" fmla="*/ 40 h 40"/>
                <a:gd name="T8" fmla="*/ 73 w 93"/>
                <a:gd name="T9" fmla="*/ 40 h 40"/>
                <a:gd name="T10" fmla="*/ 93 w 93"/>
                <a:gd name="T11" fmla="*/ 20 h 40"/>
                <a:gd name="T12" fmla="*/ 73 w 9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73" y="0"/>
                  </a:moveTo>
                  <a:cubicBezTo>
                    <a:pt x="20" y="0"/>
                    <a:pt x="20" y="0"/>
                    <a:pt x="20" y="0"/>
                  </a:cubicBezTo>
                  <a:cubicBezTo>
                    <a:pt x="9" y="0"/>
                    <a:pt x="0" y="9"/>
                    <a:pt x="0" y="20"/>
                  </a:cubicBezTo>
                  <a:cubicBezTo>
                    <a:pt x="0" y="31"/>
                    <a:pt x="9" y="40"/>
                    <a:pt x="20" y="40"/>
                  </a:cubicBezTo>
                  <a:cubicBezTo>
                    <a:pt x="73" y="40"/>
                    <a:pt x="73" y="40"/>
                    <a:pt x="73" y="40"/>
                  </a:cubicBezTo>
                  <a:cubicBezTo>
                    <a:pt x="84" y="40"/>
                    <a:pt x="93" y="31"/>
                    <a:pt x="93" y="20"/>
                  </a:cubicBezTo>
                  <a:cubicBezTo>
                    <a:pt x="93" y="9"/>
                    <a:pt x="8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8" name="Freeform 138">
              <a:extLst>
                <a:ext uri="{FF2B5EF4-FFF2-40B4-BE49-F238E27FC236}">
                  <a16:creationId xmlns:a16="http://schemas.microsoft.com/office/drawing/2014/main" id="{D9B08EE4-05C2-4A81-BDD4-8EC1400EB00C}"/>
                </a:ext>
              </a:extLst>
            </p:cNvPr>
            <p:cNvSpPr>
              <a:spLocks/>
            </p:cNvSpPr>
            <p:nvPr/>
          </p:nvSpPr>
          <p:spPr bwMode="auto">
            <a:xfrm>
              <a:off x="4613276" y="3765550"/>
              <a:ext cx="88900" cy="38100"/>
            </a:xfrm>
            <a:custGeom>
              <a:avLst/>
              <a:gdLst>
                <a:gd name="T0" fmla="*/ 20 w 93"/>
                <a:gd name="T1" fmla="*/ 40 h 40"/>
                <a:gd name="T2" fmla="*/ 73 w 93"/>
                <a:gd name="T3" fmla="*/ 40 h 40"/>
                <a:gd name="T4" fmla="*/ 93 w 93"/>
                <a:gd name="T5" fmla="*/ 20 h 40"/>
                <a:gd name="T6" fmla="*/ 73 w 93"/>
                <a:gd name="T7" fmla="*/ 0 h 40"/>
                <a:gd name="T8" fmla="*/ 20 w 93"/>
                <a:gd name="T9" fmla="*/ 0 h 40"/>
                <a:gd name="T10" fmla="*/ 0 w 93"/>
                <a:gd name="T11" fmla="*/ 20 h 40"/>
                <a:gd name="T12" fmla="*/ 20 w 9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20" y="40"/>
                  </a:moveTo>
                  <a:cubicBezTo>
                    <a:pt x="73" y="40"/>
                    <a:pt x="73" y="40"/>
                    <a:pt x="73" y="40"/>
                  </a:cubicBezTo>
                  <a:cubicBezTo>
                    <a:pt x="84" y="40"/>
                    <a:pt x="93" y="31"/>
                    <a:pt x="93" y="20"/>
                  </a:cubicBezTo>
                  <a:cubicBezTo>
                    <a:pt x="93" y="9"/>
                    <a:pt x="84" y="0"/>
                    <a:pt x="73" y="0"/>
                  </a:cubicBezTo>
                  <a:cubicBezTo>
                    <a:pt x="20" y="0"/>
                    <a:pt x="20" y="0"/>
                    <a:pt x="20" y="0"/>
                  </a:cubicBezTo>
                  <a:cubicBezTo>
                    <a:pt x="9" y="0"/>
                    <a:pt x="0" y="9"/>
                    <a:pt x="0" y="20"/>
                  </a:cubicBezTo>
                  <a:cubicBezTo>
                    <a:pt x="0" y="31"/>
                    <a:pt x="9"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79" name="Group 378">
            <a:extLst>
              <a:ext uri="{FF2B5EF4-FFF2-40B4-BE49-F238E27FC236}">
                <a16:creationId xmlns:a16="http://schemas.microsoft.com/office/drawing/2014/main" id="{CD9BABB4-B4AB-450C-82B1-6DF33DF9541E}"/>
              </a:ext>
            </a:extLst>
          </p:cNvPr>
          <p:cNvGrpSpPr/>
          <p:nvPr/>
        </p:nvGrpSpPr>
        <p:grpSpPr>
          <a:xfrm>
            <a:off x="5891807" y="3572314"/>
            <a:ext cx="409064" cy="279811"/>
            <a:chOff x="7454901" y="3683000"/>
            <a:chExt cx="944563" cy="646113"/>
          </a:xfrm>
          <a:solidFill>
            <a:schemeClr val="bg1"/>
          </a:solidFill>
        </p:grpSpPr>
        <p:sp>
          <p:nvSpPr>
            <p:cNvPr id="380" name="Freeform 144">
              <a:extLst>
                <a:ext uri="{FF2B5EF4-FFF2-40B4-BE49-F238E27FC236}">
                  <a16:creationId xmlns:a16="http://schemas.microsoft.com/office/drawing/2014/main" id="{AAAA8859-008C-46CF-ADDB-68DC7EF794B3}"/>
                </a:ext>
              </a:extLst>
            </p:cNvPr>
            <p:cNvSpPr>
              <a:spLocks/>
            </p:cNvSpPr>
            <p:nvPr/>
          </p:nvSpPr>
          <p:spPr bwMode="auto">
            <a:xfrm>
              <a:off x="8216901" y="3683000"/>
              <a:ext cx="182563" cy="322263"/>
            </a:xfrm>
            <a:custGeom>
              <a:avLst/>
              <a:gdLst>
                <a:gd name="T0" fmla="*/ 184 w 192"/>
                <a:gd name="T1" fmla="*/ 156 h 338"/>
                <a:gd name="T2" fmla="*/ 36 w 192"/>
                <a:gd name="T3" fmla="*/ 8 h 338"/>
                <a:gd name="T4" fmla="*/ 8 w 192"/>
                <a:gd name="T5" fmla="*/ 8 h 338"/>
                <a:gd name="T6" fmla="*/ 8 w 192"/>
                <a:gd name="T7" fmla="*/ 36 h 338"/>
                <a:gd name="T8" fmla="*/ 142 w 192"/>
                <a:gd name="T9" fmla="*/ 170 h 338"/>
                <a:gd name="T10" fmla="*/ 8 w 192"/>
                <a:gd name="T11" fmla="*/ 304 h 338"/>
                <a:gd name="T12" fmla="*/ 8 w 192"/>
                <a:gd name="T13" fmla="*/ 332 h 338"/>
                <a:gd name="T14" fmla="*/ 22 w 192"/>
                <a:gd name="T15" fmla="*/ 338 h 338"/>
                <a:gd name="T16" fmla="*/ 36 w 192"/>
                <a:gd name="T17" fmla="*/ 332 h 338"/>
                <a:gd name="T18" fmla="*/ 184 w 192"/>
                <a:gd name="T19" fmla="*/ 184 h 338"/>
                <a:gd name="T20" fmla="*/ 184 w 192"/>
                <a:gd name="T21" fmla="*/ 15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338">
                  <a:moveTo>
                    <a:pt x="184" y="156"/>
                  </a:moveTo>
                  <a:cubicBezTo>
                    <a:pt x="36" y="8"/>
                    <a:pt x="36" y="8"/>
                    <a:pt x="36" y="8"/>
                  </a:cubicBezTo>
                  <a:cubicBezTo>
                    <a:pt x="28" y="0"/>
                    <a:pt x="16" y="0"/>
                    <a:pt x="8" y="8"/>
                  </a:cubicBezTo>
                  <a:cubicBezTo>
                    <a:pt x="0" y="15"/>
                    <a:pt x="0" y="28"/>
                    <a:pt x="8" y="36"/>
                  </a:cubicBezTo>
                  <a:cubicBezTo>
                    <a:pt x="142" y="170"/>
                    <a:pt x="142" y="170"/>
                    <a:pt x="142" y="170"/>
                  </a:cubicBezTo>
                  <a:cubicBezTo>
                    <a:pt x="8" y="304"/>
                    <a:pt x="8" y="304"/>
                    <a:pt x="8" y="304"/>
                  </a:cubicBezTo>
                  <a:cubicBezTo>
                    <a:pt x="0" y="312"/>
                    <a:pt x="0" y="324"/>
                    <a:pt x="8" y="332"/>
                  </a:cubicBezTo>
                  <a:cubicBezTo>
                    <a:pt x="12" y="336"/>
                    <a:pt x="17" y="338"/>
                    <a:pt x="22" y="338"/>
                  </a:cubicBezTo>
                  <a:cubicBezTo>
                    <a:pt x="27" y="338"/>
                    <a:pt x="32" y="336"/>
                    <a:pt x="36" y="332"/>
                  </a:cubicBezTo>
                  <a:cubicBezTo>
                    <a:pt x="184" y="184"/>
                    <a:pt x="184" y="184"/>
                    <a:pt x="184" y="184"/>
                  </a:cubicBezTo>
                  <a:cubicBezTo>
                    <a:pt x="192" y="176"/>
                    <a:pt x="192" y="164"/>
                    <a:pt x="184"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1" name="Freeform 145">
              <a:extLst>
                <a:ext uri="{FF2B5EF4-FFF2-40B4-BE49-F238E27FC236}">
                  <a16:creationId xmlns:a16="http://schemas.microsoft.com/office/drawing/2014/main" id="{39513910-5CD9-4E39-B699-7EE24036552D}"/>
                </a:ext>
              </a:extLst>
            </p:cNvPr>
            <p:cNvSpPr>
              <a:spLocks/>
            </p:cNvSpPr>
            <p:nvPr/>
          </p:nvSpPr>
          <p:spPr bwMode="auto">
            <a:xfrm>
              <a:off x="7766051" y="3733800"/>
              <a:ext cx="80963" cy="219075"/>
            </a:xfrm>
            <a:custGeom>
              <a:avLst/>
              <a:gdLst>
                <a:gd name="T0" fmla="*/ 45 w 85"/>
                <a:gd name="T1" fmla="*/ 70 h 230"/>
                <a:gd name="T2" fmla="*/ 45 w 85"/>
                <a:gd name="T3" fmla="*/ 210 h 230"/>
                <a:gd name="T4" fmla="*/ 65 w 85"/>
                <a:gd name="T5" fmla="*/ 230 h 230"/>
                <a:gd name="T6" fmla="*/ 85 w 85"/>
                <a:gd name="T7" fmla="*/ 210 h 230"/>
                <a:gd name="T8" fmla="*/ 85 w 85"/>
                <a:gd name="T9" fmla="*/ 22 h 230"/>
                <a:gd name="T10" fmla="*/ 73 w 85"/>
                <a:gd name="T11" fmla="*/ 3 h 230"/>
                <a:gd name="T12" fmla="*/ 51 w 85"/>
                <a:gd name="T13" fmla="*/ 7 h 230"/>
                <a:gd name="T14" fmla="*/ 8 w 85"/>
                <a:gd name="T15" fmla="*/ 51 h 230"/>
                <a:gd name="T16" fmla="*/ 8 w 85"/>
                <a:gd name="T17" fmla="*/ 79 h 230"/>
                <a:gd name="T18" fmla="*/ 36 w 85"/>
                <a:gd name="T19" fmla="*/ 79 h 230"/>
                <a:gd name="T20" fmla="*/ 45 w 85"/>
                <a:gd name="T21" fmla="*/ 7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230">
                  <a:moveTo>
                    <a:pt x="45" y="70"/>
                  </a:moveTo>
                  <a:cubicBezTo>
                    <a:pt x="45" y="210"/>
                    <a:pt x="45" y="210"/>
                    <a:pt x="45" y="210"/>
                  </a:cubicBezTo>
                  <a:cubicBezTo>
                    <a:pt x="45" y="221"/>
                    <a:pt x="54" y="230"/>
                    <a:pt x="65" y="230"/>
                  </a:cubicBezTo>
                  <a:cubicBezTo>
                    <a:pt x="77" y="230"/>
                    <a:pt x="85" y="221"/>
                    <a:pt x="85" y="210"/>
                  </a:cubicBezTo>
                  <a:cubicBezTo>
                    <a:pt x="85" y="22"/>
                    <a:pt x="85" y="22"/>
                    <a:pt x="85" y="22"/>
                  </a:cubicBezTo>
                  <a:cubicBezTo>
                    <a:pt x="85" y="13"/>
                    <a:pt x="81" y="6"/>
                    <a:pt x="73" y="3"/>
                  </a:cubicBezTo>
                  <a:cubicBezTo>
                    <a:pt x="66" y="0"/>
                    <a:pt x="57" y="2"/>
                    <a:pt x="51" y="7"/>
                  </a:cubicBezTo>
                  <a:cubicBezTo>
                    <a:pt x="8" y="51"/>
                    <a:pt x="8" y="51"/>
                    <a:pt x="8" y="51"/>
                  </a:cubicBezTo>
                  <a:cubicBezTo>
                    <a:pt x="0" y="59"/>
                    <a:pt x="0" y="71"/>
                    <a:pt x="8" y="79"/>
                  </a:cubicBezTo>
                  <a:cubicBezTo>
                    <a:pt x="16" y="87"/>
                    <a:pt x="28" y="87"/>
                    <a:pt x="36" y="79"/>
                  </a:cubicBezTo>
                  <a:lnTo>
                    <a:pt x="45"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2" name="Freeform 146">
              <a:extLst>
                <a:ext uri="{FF2B5EF4-FFF2-40B4-BE49-F238E27FC236}">
                  <a16:creationId xmlns:a16="http://schemas.microsoft.com/office/drawing/2014/main" id="{422311EC-CD9F-417F-A4F3-5DD6E693710D}"/>
                </a:ext>
              </a:extLst>
            </p:cNvPr>
            <p:cNvSpPr>
              <a:spLocks/>
            </p:cNvSpPr>
            <p:nvPr/>
          </p:nvSpPr>
          <p:spPr bwMode="auto">
            <a:xfrm>
              <a:off x="8099426" y="3733800"/>
              <a:ext cx="80963" cy="219075"/>
            </a:xfrm>
            <a:custGeom>
              <a:avLst/>
              <a:gdLst>
                <a:gd name="T0" fmla="*/ 45 w 85"/>
                <a:gd name="T1" fmla="*/ 70 h 230"/>
                <a:gd name="T2" fmla="*/ 45 w 85"/>
                <a:gd name="T3" fmla="*/ 210 h 230"/>
                <a:gd name="T4" fmla="*/ 65 w 85"/>
                <a:gd name="T5" fmla="*/ 230 h 230"/>
                <a:gd name="T6" fmla="*/ 85 w 85"/>
                <a:gd name="T7" fmla="*/ 210 h 230"/>
                <a:gd name="T8" fmla="*/ 85 w 85"/>
                <a:gd name="T9" fmla="*/ 22 h 230"/>
                <a:gd name="T10" fmla="*/ 73 w 85"/>
                <a:gd name="T11" fmla="*/ 3 h 230"/>
                <a:gd name="T12" fmla="*/ 51 w 85"/>
                <a:gd name="T13" fmla="*/ 7 h 230"/>
                <a:gd name="T14" fmla="*/ 8 w 85"/>
                <a:gd name="T15" fmla="*/ 51 h 230"/>
                <a:gd name="T16" fmla="*/ 8 w 85"/>
                <a:gd name="T17" fmla="*/ 79 h 230"/>
                <a:gd name="T18" fmla="*/ 36 w 85"/>
                <a:gd name="T19" fmla="*/ 79 h 230"/>
                <a:gd name="T20" fmla="*/ 45 w 85"/>
                <a:gd name="T21" fmla="*/ 7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230">
                  <a:moveTo>
                    <a:pt x="45" y="70"/>
                  </a:moveTo>
                  <a:cubicBezTo>
                    <a:pt x="45" y="210"/>
                    <a:pt x="45" y="210"/>
                    <a:pt x="45" y="210"/>
                  </a:cubicBezTo>
                  <a:cubicBezTo>
                    <a:pt x="45" y="221"/>
                    <a:pt x="54" y="230"/>
                    <a:pt x="65" y="230"/>
                  </a:cubicBezTo>
                  <a:cubicBezTo>
                    <a:pt x="76" y="230"/>
                    <a:pt x="85" y="221"/>
                    <a:pt x="85" y="210"/>
                  </a:cubicBezTo>
                  <a:cubicBezTo>
                    <a:pt x="85" y="22"/>
                    <a:pt x="85" y="22"/>
                    <a:pt x="85" y="22"/>
                  </a:cubicBezTo>
                  <a:cubicBezTo>
                    <a:pt x="85" y="13"/>
                    <a:pt x="80" y="6"/>
                    <a:pt x="73" y="3"/>
                  </a:cubicBezTo>
                  <a:cubicBezTo>
                    <a:pt x="65" y="0"/>
                    <a:pt x="57" y="2"/>
                    <a:pt x="51" y="7"/>
                  </a:cubicBezTo>
                  <a:cubicBezTo>
                    <a:pt x="8" y="51"/>
                    <a:pt x="8" y="51"/>
                    <a:pt x="8" y="51"/>
                  </a:cubicBezTo>
                  <a:cubicBezTo>
                    <a:pt x="0" y="59"/>
                    <a:pt x="0" y="71"/>
                    <a:pt x="8" y="79"/>
                  </a:cubicBezTo>
                  <a:cubicBezTo>
                    <a:pt x="16" y="87"/>
                    <a:pt x="28" y="87"/>
                    <a:pt x="36" y="79"/>
                  </a:cubicBezTo>
                  <a:lnTo>
                    <a:pt x="45"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3" name="Freeform 147">
              <a:extLst>
                <a:ext uri="{FF2B5EF4-FFF2-40B4-BE49-F238E27FC236}">
                  <a16:creationId xmlns:a16="http://schemas.microsoft.com/office/drawing/2014/main" id="{BF7F71C2-4369-4442-AF36-D4862DB68927}"/>
                </a:ext>
              </a:extLst>
            </p:cNvPr>
            <p:cNvSpPr>
              <a:spLocks/>
            </p:cNvSpPr>
            <p:nvPr/>
          </p:nvSpPr>
          <p:spPr bwMode="auto">
            <a:xfrm>
              <a:off x="7631113" y="3733800"/>
              <a:ext cx="80963" cy="219075"/>
            </a:xfrm>
            <a:custGeom>
              <a:avLst/>
              <a:gdLst>
                <a:gd name="T0" fmla="*/ 36 w 85"/>
                <a:gd name="T1" fmla="*/ 79 h 230"/>
                <a:gd name="T2" fmla="*/ 45 w 85"/>
                <a:gd name="T3" fmla="*/ 70 h 230"/>
                <a:gd name="T4" fmla="*/ 45 w 85"/>
                <a:gd name="T5" fmla="*/ 210 h 230"/>
                <a:gd name="T6" fmla="*/ 65 w 85"/>
                <a:gd name="T7" fmla="*/ 230 h 230"/>
                <a:gd name="T8" fmla="*/ 85 w 85"/>
                <a:gd name="T9" fmla="*/ 210 h 230"/>
                <a:gd name="T10" fmla="*/ 85 w 85"/>
                <a:gd name="T11" fmla="*/ 22 h 230"/>
                <a:gd name="T12" fmla="*/ 73 w 85"/>
                <a:gd name="T13" fmla="*/ 3 h 230"/>
                <a:gd name="T14" fmla="*/ 51 w 85"/>
                <a:gd name="T15" fmla="*/ 7 h 230"/>
                <a:gd name="T16" fmla="*/ 8 w 85"/>
                <a:gd name="T17" fmla="*/ 51 h 230"/>
                <a:gd name="T18" fmla="*/ 8 w 85"/>
                <a:gd name="T19" fmla="*/ 79 h 230"/>
                <a:gd name="T20" fmla="*/ 36 w 85"/>
                <a:gd name="T21"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230">
                  <a:moveTo>
                    <a:pt x="36" y="79"/>
                  </a:moveTo>
                  <a:cubicBezTo>
                    <a:pt x="45" y="70"/>
                    <a:pt x="45" y="70"/>
                    <a:pt x="45" y="70"/>
                  </a:cubicBezTo>
                  <a:cubicBezTo>
                    <a:pt x="45" y="210"/>
                    <a:pt x="45" y="210"/>
                    <a:pt x="45" y="210"/>
                  </a:cubicBezTo>
                  <a:cubicBezTo>
                    <a:pt x="45" y="221"/>
                    <a:pt x="54" y="230"/>
                    <a:pt x="65" y="230"/>
                  </a:cubicBezTo>
                  <a:cubicBezTo>
                    <a:pt x="76" y="230"/>
                    <a:pt x="85" y="221"/>
                    <a:pt x="85" y="210"/>
                  </a:cubicBezTo>
                  <a:cubicBezTo>
                    <a:pt x="85" y="22"/>
                    <a:pt x="85" y="22"/>
                    <a:pt x="85" y="22"/>
                  </a:cubicBezTo>
                  <a:cubicBezTo>
                    <a:pt x="85" y="13"/>
                    <a:pt x="80" y="6"/>
                    <a:pt x="73" y="3"/>
                  </a:cubicBezTo>
                  <a:cubicBezTo>
                    <a:pt x="65" y="0"/>
                    <a:pt x="57" y="2"/>
                    <a:pt x="51" y="7"/>
                  </a:cubicBezTo>
                  <a:cubicBezTo>
                    <a:pt x="8" y="51"/>
                    <a:pt x="8" y="51"/>
                    <a:pt x="8" y="51"/>
                  </a:cubicBezTo>
                  <a:cubicBezTo>
                    <a:pt x="0" y="59"/>
                    <a:pt x="0" y="71"/>
                    <a:pt x="8" y="79"/>
                  </a:cubicBezTo>
                  <a:cubicBezTo>
                    <a:pt x="15" y="87"/>
                    <a:pt x="28" y="87"/>
                    <a:pt x="3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4" name="Freeform 148">
              <a:extLst>
                <a:ext uri="{FF2B5EF4-FFF2-40B4-BE49-F238E27FC236}">
                  <a16:creationId xmlns:a16="http://schemas.microsoft.com/office/drawing/2014/main" id="{15D389CE-D4E2-4DED-898E-62C64D63B7E5}"/>
                </a:ext>
              </a:extLst>
            </p:cNvPr>
            <p:cNvSpPr>
              <a:spLocks noEditPoints="1"/>
            </p:cNvSpPr>
            <p:nvPr/>
          </p:nvSpPr>
          <p:spPr bwMode="auto">
            <a:xfrm>
              <a:off x="7915276" y="3732213"/>
              <a:ext cx="125413" cy="225425"/>
            </a:xfrm>
            <a:custGeom>
              <a:avLst/>
              <a:gdLst>
                <a:gd name="T0" fmla="*/ 132 w 132"/>
                <a:gd name="T1" fmla="*/ 170 h 236"/>
                <a:gd name="T2" fmla="*/ 132 w 132"/>
                <a:gd name="T3" fmla="*/ 66 h 236"/>
                <a:gd name="T4" fmla="*/ 66 w 132"/>
                <a:gd name="T5" fmla="*/ 0 h 236"/>
                <a:gd name="T6" fmla="*/ 0 w 132"/>
                <a:gd name="T7" fmla="*/ 66 h 236"/>
                <a:gd name="T8" fmla="*/ 0 w 132"/>
                <a:gd name="T9" fmla="*/ 170 h 236"/>
                <a:gd name="T10" fmla="*/ 66 w 132"/>
                <a:gd name="T11" fmla="*/ 236 h 236"/>
                <a:gd name="T12" fmla="*/ 132 w 132"/>
                <a:gd name="T13" fmla="*/ 170 h 236"/>
                <a:gd name="T14" fmla="*/ 40 w 132"/>
                <a:gd name="T15" fmla="*/ 170 h 236"/>
                <a:gd name="T16" fmla="*/ 40 w 132"/>
                <a:gd name="T17" fmla="*/ 66 h 236"/>
                <a:gd name="T18" fmla="*/ 66 w 132"/>
                <a:gd name="T19" fmla="*/ 40 h 236"/>
                <a:gd name="T20" fmla="*/ 92 w 132"/>
                <a:gd name="T21" fmla="*/ 66 h 236"/>
                <a:gd name="T22" fmla="*/ 92 w 132"/>
                <a:gd name="T23" fmla="*/ 170 h 236"/>
                <a:gd name="T24" fmla="*/ 66 w 132"/>
                <a:gd name="T25" fmla="*/ 196 h 236"/>
                <a:gd name="T26" fmla="*/ 40 w 132"/>
                <a:gd name="T27" fmla="*/ 1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236">
                  <a:moveTo>
                    <a:pt x="132" y="170"/>
                  </a:moveTo>
                  <a:cubicBezTo>
                    <a:pt x="132" y="66"/>
                    <a:pt x="132" y="66"/>
                    <a:pt x="132" y="66"/>
                  </a:cubicBezTo>
                  <a:cubicBezTo>
                    <a:pt x="132" y="29"/>
                    <a:pt x="102" y="0"/>
                    <a:pt x="66" y="0"/>
                  </a:cubicBezTo>
                  <a:cubicBezTo>
                    <a:pt x="30" y="0"/>
                    <a:pt x="0" y="29"/>
                    <a:pt x="0" y="66"/>
                  </a:cubicBezTo>
                  <a:cubicBezTo>
                    <a:pt x="0" y="170"/>
                    <a:pt x="0" y="170"/>
                    <a:pt x="0" y="170"/>
                  </a:cubicBezTo>
                  <a:cubicBezTo>
                    <a:pt x="0" y="206"/>
                    <a:pt x="30" y="236"/>
                    <a:pt x="66" y="236"/>
                  </a:cubicBezTo>
                  <a:cubicBezTo>
                    <a:pt x="102" y="236"/>
                    <a:pt x="132" y="206"/>
                    <a:pt x="132" y="170"/>
                  </a:cubicBezTo>
                  <a:close/>
                  <a:moveTo>
                    <a:pt x="40" y="170"/>
                  </a:moveTo>
                  <a:cubicBezTo>
                    <a:pt x="40" y="66"/>
                    <a:pt x="40" y="66"/>
                    <a:pt x="40" y="66"/>
                  </a:cubicBezTo>
                  <a:cubicBezTo>
                    <a:pt x="40" y="51"/>
                    <a:pt x="52" y="40"/>
                    <a:pt x="66" y="40"/>
                  </a:cubicBezTo>
                  <a:cubicBezTo>
                    <a:pt x="80" y="40"/>
                    <a:pt x="92" y="51"/>
                    <a:pt x="92" y="66"/>
                  </a:cubicBezTo>
                  <a:cubicBezTo>
                    <a:pt x="92" y="170"/>
                    <a:pt x="92" y="170"/>
                    <a:pt x="92" y="170"/>
                  </a:cubicBezTo>
                  <a:cubicBezTo>
                    <a:pt x="92" y="184"/>
                    <a:pt x="80" y="196"/>
                    <a:pt x="66" y="196"/>
                  </a:cubicBezTo>
                  <a:cubicBezTo>
                    <a:pt x="52" y="196"/>
                    <a:pt x="40" y="184"/>
                    <a:pt x="40"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5" name="Freeform 149">
              <a:extLst>
                <a:ext uri="{FF2B5EF4-FFF2-40B4-BE49-F238E27FC236}">
                  <a16:creationId xmlns:a16="http://schemas.microsoft.com/office/drawing/2014/main" id="{26F69EE7-DBBA-4859-9A66-EBF64955E68D}"/>
                </a:ext>
              </a:extLst>
            </p:cNvPr>
            <p:cNvSpPr>
              <a:spLocks noEditPoints="1"/>
            </p:cNvSpPr>
            <p:nvPr/>
          </p:nvSpPr>
          <p:spPr bwMode="auto">
            <a:xfrm>
              <a:off x="7456488" y="3732213"/>
              <a:ext cx="127000" cy="225425"/>
            </a:xfrm>
            <a:custGeom>
              <a:avLst/>
              <a:gdLst>
                <a:gd name="T0" fmla="*/ 66 w 132"/>
                <a:gd name="T1" fmla="*/ 236 h 236"/>
                <a:gd name="T2" fmla="*/ 132 w 132"/>
                <a:gd name="T3" fmla="*/ 170 h 236"/>
                <a:gd name="T4" fmla="*/ 132 w 132"/>
                <a:gd name="T5" fmla="*/ 66 h 236"/>
                <a:gd name="T6" fmla="*/ 66 w 132"/>
                <a:gd name="T7" fmla="*/ 0 h 236"/>
                <a:gd name="T8" fmla="*/ 0 w 132"/>
                <a:gd name="T9" fmla="*/ 66 h 236"/>
                <a:gd name="T10" fmla="*/ 0 w 132"/>
                <a:gd name="T11" fmla="*/ 170 h 236"/>
                <a:gd name="T12" fmla="*/ 66 w 132"/>
                <a:gd name="T13" fmla="*/ 236 h 236"/>
                <a:gd name="T14" fmla="*/ 40 w 132"/>
                <a:gd name="T15" fmla="*/ 66 h 236"/>
                <a:gd name="T16" fmla="*/ 66 w 132"/>
                <a:gd name="T17" fmla="*/ 40 h 236"/>
                <a:gd name="T18" fmla="*/ 92 w 132"/>
                <a:gd name="T19" fmla="*/ 66 h 236"/>
                <a:gd name="T20" fmla="*/ 92 w 132"/>
                <a:gd name="T21" fmla="*/ 170 h 236"/>
                <a:gd name="T22" fmla="*/ 66 w 132"/>
                <a:gd name="T23" fmla="*/ 196 h 236"/>
                <a:gd name="T24" fmla="*/ 40 w 132"/>
                <a:gd name="T25" fmla="*/ 170 h 236"/>
                <a:gd name="T26" fmla="*/ 40 w 132"/>
                <a:gd name="T27" fmla="*/ 6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236">
                  <a:moveTo>
                    <a:pt x="66" y="236"/>
                  </a:moveTo>
                  <a:cubicBezTo>
                    <a:pt x="102" y="236"/>
                    <a:pt x="132" y="206"/>
                    <a:pt x="132" y="170"/>
                  </a:cubicBezTo>
                  <a:cubicBezTo>
                    <a:pt x="132" y="66"/>
                    <a:pt x="132" y="66"/>
                    <a:pt x="132" y="66"/>
                  </a:cubicBezTo>
                  <a:cubicBezTo>
                    <a:pt x="132" y="29"/>
                    <a:pt x="102" y="0"/>
                    <a:pt x="66" y="0"/>
                  </a:cubicBezTo>
                  <a:cubicBezTo>
                    <a:pt x="29" y="0"/>
                    <a:pt x="0" y="29"/>
                    <a:pt x="0" y="66"/>
                  </a:cubicBezTo>
                  <a:cubicBezTo>
                    <a:pt x="0" y="170"/>
                    <a:pt x="0" y="170"/>
                    <a:pt x="0" y="170"/>
                  </a:cubicBezTo>
                  <a:cubicBezTo>
                    <a:pt x="0" y="206"/>
                    <a:pt x="29" y="236"/>
                    <a:pt x="66" y="236"/>
                  </a:cubicBezTo>
                  <a:close/>
                  <a:moveTo>
                    <a:pt x="40" y="66"/>
                  </a:moveTo>
                  <a:cubicBezTo>
                    <a:pt x="40" y="51"/>
                    <a:pt x="51" y="40"/>
                    <a:pt x="66" y="40"/>
                  </a:cubicBezTo>
                  <a:cubicBezTo>
                    <a:pt x="80" y="40"/>
                    <a:pt x="92" y="51"/>
                    <a:pt x="92" y="66"/>
                  </a:cubicBezTo>
                  <a:cubicBezTo>
                    <a:pt x="92" y="170"/>
                    <a:pt x="92" y="170"/>
                    <a:pt x="92" y="170"/>
                  </a:cubicBezTo>
                  <a:cubicBezTo>
                    <a:pt x="92" y="184"/>
                    <a:pt x="80" y="196"/>
                    <a:pt x="66" y="196"/>
                  </a:cubicBezTo>
                  <a:cubicBezTo>
                    <a:pt x="51" y="196"/>
                    <a:pt x="40" y="184"/>
                    <a:pt x="40" y="170"/>
                  </a:cubicBezTo>
                  <a:lnTo>
                    <a:pt x="4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6" name="Freeform 150">
              <a:extLst>
                <a:ext uri="{FF2B5EF4-FFF2-40B4-BE49-F238E27FC236}">
                  <a16:creationId xmlns:a16="http://schemas.microsoft.com/office/drawing/2014/main" id="{5AB5E38F-7E57-4469-AAEB-C70E98210CBB}"/>
                </a:ext>
              </a:extLst>
            </p:cNvPr>
            <p:cNvSpPr>
              <a:spLocks/>
            </p:cNvSpPr>
            <p:nvPr/>
          </p:nvSpPr>
          <p:spPr bwMode="auto">
            <a:xfrm>
              <a:off x="7454901" y="4006850"/>
              <a:ext cx="182563" cy="322263"/>
            </a:xfrm>
            <a:custGeom>
              <a:avLst/>
              <a:gdLst>
                <a:gd name="T0" fmla="*/ 184 w 192"/>
                <a:gd name="T1" fmla="*/ 7 h 338"/>
                <a:gd name="T2" fmla="*/ 156 w 192"/>
                <a:gd name="T3" fmla="*/ 7 h 338"/>
                <a:gd name="T4" fmla="*/ 8 w 192"/>
                <a:gd name="T5" fmla="*/ 156 h 338"/>
                <a:gd name="T6" fmla="*/ 8 w 192"/>
                <a:gd name="T7" fmla="*/ 184 h 338"/>
                <a:gd name="T8" fmla="*/ 156 w 192"/>
                <a:gd name="T9" fmla="*/ 332 h 338"/>
                <a:gd name="T10" fmla="*/ 170 w 192"/>
                <a:gd name="T11" fmla="*/ 338 h 338"/>
                <a:gd name="T12" fmla="*/ 184 w 192"/>
                <a:gd name="T13" fmla="*/ 332 h 338"/>
                <a:gd name="T14" fmla="*/ 184 w 192"/>
                <a:gd name="T15" fmla="*/ 304 h 338"/>
                <a:gd name="T16" fmla="*/ 50 w 192"/>
                <a:gd name="T17" fmla="*/ 170 h 338"/>
                <a:gd name="T18" fmla="*/ 184 w 192"/>
                <a:gd name="T19" fmla="*/ 36 h 338"/>
                <a:gd name="T20" fmla="*/ 184 w 192"/>
                <a:gd name="T21" fmla="*/ 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338">
                  <a:moveTo>
                    <a:pt x="184" y="7"/>
                  </a:moveTo>
                  <a:cubicBezTo>
                    <a:pt x="176" y="0"/>
                    <a:pt x="164" y="0"/>
                    <a:pt x="156" y="7"/>
                  </a:cubicBezTo>
                  <a:cubicBezTo>
                    <a:pt x="8" y="156"/>
                    <a:pt x="8" y="156"/>
                    <a:pt x="8" y="156"/>
                  </a:cubicBezTo>
                  <a:cubicBezTo>
                    <a:pt x="0" y="163"/>
                    <a:pt x="0" y="176"/>
                    <a:pt x="8" y="184"/>
                  </a:cubicBezTo>
                  <a:cubicBezTo>
                    <a:pt x="156" y="332"/>
                    <a:pt x="156" y="332"/>
                    <a:pt x="156" y="332"/>
                  </a:cubicBezTo>
                  <a:cubicBezTo>
                    <a:pt x="160" y="336"/>
                    <a:pt x="165" y="338"/>
                    <a:pt x="170" y="338"/>
                  </a:cubicBezTo>
                  <a:cubicBezTo>
                    <a:pt x="175" y="338"/>
                    <a:pt x="180" y="336"/>
                    <a:pt x="184" y="332"/>
                  </a:cubicBezTo>
                  <a:cubicBezTo>
                    <a:pt x="192" y="324"/>
                    <a:pt x="192" y="312"/>
                    <a:pt x="184" y="304"/>
                  </a:cubicBezTo>
                  <a:cubicBezTo>
                    <a:pt x="50" y="170"/>
                    <a:pt x="50" y="170"/>
                    <a:pt x="50" y="170"/>
                  </a:cubicBezTo>
                  <a:cubicBezTo>
                    <a:pt x="184" y="36"/>
                    <a:pt x="184" y="36"/>
                    <a:pt x="184" y="36"/>
                  </a:cubicBezTo>
                  <a:cubicBezTo>
                    <a:pt x="192" y="28"/>
                    <a:pt x="192" y="15"/>
                    <a:pt x="18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7" name="Freeform 151">
              <a:extLst>
                <a:ext uri="{FF2B5EF4-FFF2-40B4-BE49-F238E27FC236}">
                  <a16:creationId xmlns:a16="http://schemas.microsoft.com/office/drawing/2014/main" id="{A3BED179-1DAD-4021-BBB9-0B38C6562A95}"/>
                </a:ext>
              </a:extLst>
            </p:cNvPr>
            <p:cNvSpPr>
              <a:spLocks/>
            </p:cNvSpPr>
            <p:nvPr/>
          </p:nvSpPr>
          <p:spPr bwMode="auto">
            <a:xfrm>
              <a:off x="7648576" y="4057650"/>
              <a:ext cx="80963" cy="219075"/>
            </a:xfrm>
            <a:custGeom>
              <a:avLst/>
              <a:gdLst>
                <a:gd name="T0" fmla="*/ 73 w 85"/>
                <a:gd name="T1" fmla="*/ 3 h 230"/>
                <a:gd name="T2" fmla="*/ 51 w 85"/>
                <a:gd name="T3" fmla="*/ 7 h 230"/>
                <a:gd name="T4" fmla="*/ 8 w 85"/>
                <a:gd name="T5" fmla="*/ 51 h 230"/>
                <a:gd name="T6" fmla="*/ 8 w 85"/>
                <a:gd name="T7" fmla="*/ 79 h 230"/>
                <a:gd name="T8" fmla="*/ 36 w 85"/>
                <a:gd name="T9" fmla="*/ 79 h 230"/>
                <a:gd name="T10" fmla="*/ 45 w 85"/>
                <a:gd name="T11" fmla="*/ 70 h 230"/>
                <a:gd name="T12" fmla="*/ 45 w 85"/>
                <a:gd name="T13" fmla="*/ 210 h 230"/>
                <a:gd name="T14" fmla="*/ 65 w 85"/>
                <a:gd name="T15" fmla="*/ 230 h 230"/>
                <a:gd name="T16" fmla="*/ 85 w 85"/>
                <a:gd name="T17" fmla="*/ 210 h 230"/>
                <a:gd name="T18" fmla="*/ 85 w 85"/>
                <a:gd name="T19" fmla="*/ 21 h 230"/>
                <a:gd name="T20" fmla="*/ 73 w 85"/>
                <a:gd name="T21"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230">
                  <a:moveTo>
                    <a:pt x="73" y="3"/>
                  </a:moveTo>
                  <a:cubicBezTo>
                    <a:pt x="65" y="0"/>
                    <a:pt x="57" y="2"/>
                    <a:pt x="51" y="7"/>
                  </a:cubicBezTo>
                  <a:cubicBezTo>
                    <a:pt x="8" y="51"/>
                    <a:pt x="8" y="51"/>
                    <a:pt x="8" y="51"/>
                  </a:cubicBezTo>
                  <a:cubicBezTo>
                    <a:pt x="0" y="58"/>
                    <a:pt x="0" y="71"/>
                    <a:pt x="8" y="79"/>
                  </a:cubicBezTo>
                  <a:cubicBezTo>
                    <a:pt x="15" y="87"/>
                    <a:pt x="28" y="87"/>
                    <a:pt x="36" y="79"/>
                  </a:cubicBezTo>
                  <a:cubicBezTo>
                    <a:pt x="45" y="70"/>
                    <a:pt x="45" y="70"/>
                    <a:pt x="45" y="70"/>
                  </a:cubicBezTo>
                  <a:cubicBezTo>
                    <a:pt x="45" y="210"/>
                    <a:pt x="45" y="210"/>
                    <a:pt x="45" y="210"/>
                  </a:cubicBezTo>
                  <a:cubicBezTo>
                    <a:pt x="45" y="221"/>
                    <a:pt x="54" y="230"/>
                    <a:pt x="65" y="230"/>
                  </a:cubicBezTo>
                  <a:cubicBezTo>
                    <a:pt x="76" y="230"/>
                    <a:pt x="85" y="221"/>
                    <a:pt x="85" y="210"/>
                  </a:cubicBezTo>
                  <a:cubicBezTo>
                    <a:pt x="85" y="21"/>
                    <a:pt x="85" y="21"/>
                    <a:pt x="85" y="21"/>
                  </a:cubicBezTo>
                  <a:cubicBezTo>
                    <a:pt x="85" y="13"/>
                    <a:pt x="80" y="6"/>
                    <a:pt x="7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8" name="Freeform 152">
              <a:extLst>
                <a:ext uri="{FF2B5EF4-FFF2-40B4-BE49-F238E27FC236}">
                  <a16:creationId xmlns:a16="http://schemas.microsoft.com/office/drawing/2014/main" id="{88720E4E-378F-456E-9A62-5F080C66419B}"/>
                </a:ext>
              </a:extLst>
            </p:cNvPr>
            <p:cNvSpPr>
              <a:spLocks/>
            </p:cNvSpPr>
            <p:nvPr/>
          </p:nvSpPr>
          <p:spPr bwMode="auto">
            <a:xfrm>
              <a:off x="7970838" y="4057650"/>
              <a:ext cx="80963" cy="219075"/>
            </a:xfrm>
            <a:custGeom>
              <a:avLst/>
              <a:gdLst>
                <a:gd name="T0" fmla="*/ 73 w 86"/>
                <a:gd name="T1" fmla="*/ 3 h 230"/>
                <a:gd name="T2" fmla="*/ 52 w 86"/>
                <a:gd name="T3" fmla="*/ 7 h 230"/>
                <a:gd name="T4" fmla="*/ 8 w 86"/>
                <a:gd name="T5" fmla="*/ 51 h 230"/>
                <a:gd name="T6" fmla="*/ 8 w 86"/>
                <a:gd name="T7" fmla="*/ 79 h 230"/>
                <a:gd name="T8" fmla="*/ 36 w 86"/>
                <a:gd name="T9" fmla="*/ 79 h 230"/>
                <a:gd name="T10" fmla="*/ 46 w 86"/>
                <a:gd name="T11" fmla="*/ 70 h 230"/>
                <a:gd name="T12" fmla="*/ 46 w 86"/>
                <a:gd name="T13" fmla="*/ 210 h 230"/>
                <a:gd name="T14" fmla="*/ 66 w 86"/>
                <a:gd name="T15" fmla="*/ 230 h 230"/>
                <a:gd name="T16" fmla="*/ 86 w 86"/>
                <a:gd name="T17" fmla="*/ 210 h 230"/>
                <a:gd name="T18" fmla="*/ 86 w 86"/>
                <a:gd name="T19" fmla="*/ 21 h 230"/>
                <a:gd name="T20" fmla="*/ 73 w 86"/>
                <a:gd name="T21"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30">
                  <a:moveTo>
                    <a:pt x="73" y="3"/>
                  </a:moveTo>
                  <a:cubicBezTo>
                    <a:pt x="66" y="0"/>
                    <a:pt x="57" y="2"/>
                    <a:pt x="52" y="7"/>
                  </a:cubicBezTo>
                  <a:cubicBezTo>
                    <a:pt x="8" y="51"/>
                    <a:pt x="8" y="51"/>
                    <a:pt x="8" y="51"/>
                  </a:cubicBezTo>
                  <a:cubicBezTo>
                    <a:pt x="0" y="58"/>
                    <a:pt x="0" y="71"/>
                    <a:pt x="8" y="79"/>
                  </a:cubicBezTo>
                  <a:cubicBezTo>
                    <a:pt x="16" y="87"/>
                    <a:pt x="29" y="87"/>
                    <a:pt x="36" y="79"/>
                  </a:cubicBezTo>
                  <a:cubicBezTo>
                    <a:pt x="46" y="70"/>
                    <a:pt x="46" y="70"/>
                    <a:pt x="46" y="70"/>
                  </a:cubicBezTo>
                  <a:cubicBezTo>
                    <a:pt x="46" y="210"/>
                    <a:pt x="46" y="210"/>
                    <a:pt x="46" y="210"/>
                  </a:cubicBezTo>
                  <a:cubicBezTo>
                    <a:pt x="46" y="221"/>
                    <a:pt x="55" y="230"/>
                    <a:pt x="66" y="230"/>
                  </a:cubicBezTo>
                  <a:cubicBezTo>
                    <a:pt x="77" y="230"/>
                    <a:pt x="86" y="221"/>
                    <a:pt x="86" y="210"/>
                  </a:cubicBezTo>
                  <a:cubicBezTo>
                    <a:pt x="86" y="21"/>
                    <a:pt x="86" y="21"/>
                    <a:pt x="86" y="21"/>
                  </a:cubicBezTo>
                  <a:cubicBezTo>
                    <a:pt x="86" y="13"/>
                    <a:pt x="81" y="6"/>
                    <a:pt x="7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9" name="Freeform 153">
              <a:extLst>
                <a:ext uri="{FF2B5EF4-FFF2-40B4-BE49-F238E27FC236}">
                  <a16:creationId xmlns:a16="http://schemas.microsoft.com/office/drawing/2014/main" id="{A1A7E856-FC12-4ABD-9AE2-60934C76C5E7}"/>
                </a:ext>
              </a:extLst>
            </p:cNvPr>
            <p:cNvSpPr>
              <a:spLocks/>
            </p:cNvSpPr>
            <p:nvPr/>
          </p:nvSpPr>
          <p:spPr bwMode="auto">
            <a:xfrm>
              <a:off x="8304213" y="4057650"/>
              <a:ext cx="82550" cy="219075"/>
            </a:xfrm>
            <a:custGeom>
              <a:avLst/>
              <a:gdLst>
                <a:gd name="T0" fmla="*/ 73 w 86"/>
                <a:gd name="T1" fmla="*/ 3 h 230"/>
                <a:gd name="T2" fmla="*/ 52 w 86"/>
                <a:gd name="T3" fmla="*/ 7 h 230"/>
                <a:gd name="T4" fmla="*/ 8 w 86"/>
                <a:gd name="T5" fmla="*/ 51 h 230"/>
                <a:gd name="T6" fmla="*/ 8 w 86"/>
                <a:gd name="T7" fmla="*/ 79 h 230"/>
                <a:gd name="T8" fmla="*/ 36 w 86"/>
                <a:gd name="T9" fmla="*/ 79 h 230"/>
                <a:gd name="T10" fmla="*/ 46 w 86"/>
                <a:gd name="T11" fmla="*/ 70 h 230"/>
                <a:gd name="T12" fmla="*/ 46 w 86"/>
                <a:gd name="T13" fmla="*/ 210 h 230"/>
                <a:gd name="T14" fmla="*/ 66 w 86"/>
                <a:gd name="T15" fmla="*/ 230 h 230"/>
                <a:gd name="T16" fmla="*/ 86 w 86"/>
                <a:gd name="T17" fmla="*/ 210 h 230"/>
                <a:gd name="T18" fmla="*/ 86 w 86"/>
                <a:gd name="T19" fmla="*/ 21 h 230"/>
                <a:gd name="T20" fmla="*/ 73 w 86"/>
                <a:gd name="T21"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30">
                  <a:moveTo>
                    <a:pt x="73" y="3"/>
                  </a:moveTo>
                  <a:cubicBezTo>
                    <a:pt x="66" y="0"/>
                    <a:pt x="57" y="2"/>
                    <a:pt x="52" y="7"/>
                  </a:cubicBezTo>
                  <a:cubicBezTo>
                    <a:pt x="8" y="51"/>
                    <a:pt x="8" y="51"/>
                    <a:pt x="8" y="51"/>
                  </a:cubicBezTo>
                  <a:cubicBezTo>
                    <a:pt x="0" y="58"/>
                    <a:pt x="0" y="71"/>
                    <a:pt x="8" y="79"/>
                  </a:cubicBezTo>
                  <a:cubicBezTo>
                    <a:pt x="16" y="87"/>
                    <a:pt x="29" y="87"/>
                    <a:pt x="36" y="79"/>
                  </a:cubicBezTo>
                  <a:cubicBezTo>
                    <a:pt x="46" y="70"/>
                    <a:pt x="46" y="70"/>
                    <a:pt x="46" y="70"/>
                  </a:cubicBezTo>
                  <a:cubicBezTo>
                    <a:pt x="46" y="210"/>
                    <a:pt x="46" y="210"/>
                    <a:pt x="46" y="210"/>
                  </a:cubicBezTo>
                  <a:cubicBezTo>
                    <a:pt x="46" y="221"/>
                    <a:pt x="55" y="230"/>
                    <a:pt x="66" y="230"/>
                  </a:cubicBezTo>
                  <a:cubicBezTo>
                    <a:pt x="77" y="230"/>
                    <a:pt x="86" y="221"/>
                    <a:pt x="86" y="210"/>
                  </a:cubicBezTo>
                  <a:cubicBezTo>
                    <a:pt x="86" y="21"/>
                    <a:pt x="86" y="21"/>
                    <a:pt x="86" y="21"/>
                  </a:cubicBezTo>
                  <a:cubicBezTo>
                    <a:pt x="86" y="13"/>
                    <a:pt x="81" y="6"/>
                    <a:pt x="7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0" name="Freeform 154">
              <a:extLst>
                <a:ext uri="{FF2B5EF4-FFF2-40B4-BE49-F238E27FC236}">
                  <a16:creationId xmlns:a16="http://schemas.microsoft.com/office/drawing/2014/main" id="{5B46C66D-EE88-4D8C-A3A4-5396F8FD44B5}"/>
                </a:ext>
              </a:extLst>
            </p:cNvPr>
            <p:cNvSpPr>
              <a:spLocks noEditPoints="1"/>
            </p:cNvSpPr>
            <p:nvPr/>
          </p:nvSpPr>
          <p:spPr bwMode="auto">
            <a:xfrm>
              <a:off x="7797801" y="4056063"/>
              <a:ext cx="125413" cy="225425"/>
            </a:xfrm>
            <a:custGeom>
              <a:avLst/>
              <a:gdLst>
                <a:gd name="T0" fmla="*/ 66 w 131"/>
                <a:gd name="T1" fmla="*/ 0 h 236"/>
                <a:gd name="T2" fmla="*/ 0 w 131"/>
                <a:gd name="T3" fmla="*/ 65 h 236"/>
                <a:gd name="T4" fmla="*/ 0 w 131"/>
                <a:gd name="T5" fmla="*/ 170 h 236"/>
                <a:gd name="T6" fmla="*/ 66 w 131"/>
                <a:gd name="T7" fmla="*/ 236 h 236"/>
                <a:gd name="T8" fmla="*/ 131 w 131"/>
                <a:gd name="T9" fmla="*/ 170 h 236"/>
                <a:gd name="T10" fmla="*/ 131 w 131"/>
                <a:gd name="T11" fmla="*/ 65 h 236"/>
                <a:gd name="T12" fmla="*/ 66 w 131"/>
                <a:gd name="T13" fmla="*/ 0 h 236"/>
                <a:gd name="T14" fmla="*/ 91 w 131"/>
                <a:gd name="T15" fmla="*/ 170 h 236"/>
                <a:gd name="T16" fmla="*/ 66 w 131"/>
                <a:gd name="T17" fmla="*/ 196 h 236"/>
                <a:gd name="T18" fmla="*/ 40 w 131"/>
                <a:gd name="T19" fmla="*/ 170 h 236"/>
                <a:gd name="T20" fmla="*/ 40 w 131"/>
                <a:gd name="T21" fmla="*/ 65 h 236"/>
                <a:gd name="T22" fmla="*/ 66 w 131"/>
                <a:gd name="T23" fmla="*/ 40 h 236"/>
                <a:gd name="T24" fmla="*/ 91 w 131"/>
                <a:gd name="T25" fmla="*/ 65 h 236"/>
                <a:gd name="T26" fmla="*/ 91 w 131"/>
                <a:gd name="T27" fmla="*/ 1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236">
                  <a:moveTo>
                    <a:pt x="66" y="0"/>
                  </a:moveTo>
                  <a:cubicBezTo>
                    <a:pt x="29" y="0"/>
                    <a:pt x="0" y="29"/>
                    <a:pt x="0" y="65"/>
                  </a:cubicBezTo>
                  <a:cubicBezTo>
                    <a:pt x="0" y="170"/>
                    <a:pt x="0" y="170"/>
                    <a:pt x="0" y="170"/>
                  </a:cubicBezTo>
                  <a:cubicBezTo>
                    <a:pt x="0" y="206"/>
                    <a:pt x="29" y="236"/>
                    <a:pt x="66" y="236"/>
                  </a:cubicBezTo>
                  <a:cubicBezTo>
                    <a:pt x="102" y="236"/>
                    <a:pt x="131" y="206"/>
                    <a:pt x="131" y="170"/>
                  </a:cubicBezTo>
                  <a:cubicBezTo>
                    <a:pt x="131" y="65"/>
                    <a:pt x="131" y="65"/>
                    <a:pt x="131" y="65"/>
                  </a:cubicBezTo>
                  <a:cubicBezTo>
                    <a:pt x="131" y="29"/>
                    <a:pt x="102" y="0"/>
                    <a:pt x="66" y="0"/>
                  </a:cubicBezTo>
                  <a:close/>
                  <a:moveTo>
                    <a:pt x="91" y="170"/>
                  </a:moveTo>
                  <a:cubicBezTo>
                    <a:pt x="91" y="184"/>
                    <a:pt x="80" y="196"/>
                    <a:pt x="66" y="196"/>
                  </a:cubicBezTo>
                  <a:cubicBezTo>
                    <a:pt x="51" y="196"/>
                    <a:pt x="40" y="184"/>
                    <a:pt x="40" y="170"/>
                  </a:cubicBezTo>
                  <a:cubicBezTo>
                    <a:pt x="40" y="65"/>
                    <a:pt x="40" y="65"/>
                    <a:pt x="40" y="65"/>
                  </a:cubicBezTo>
                  <a:cubicBezTo>
                    <a:pt x="40" y="51"/>
                    <a:pt x="51" y="40"/>
                    <a:pt x="66" y="40"/>
                  </a:cubicBezTo>
                  <a:cubicBezTo>
                    <a:pt x="80" y="40"/>
                    <a:pt x="91" y="51"/>
                    <a:pt x="91" y="65"/>
                  </a:cubicBezTo>
                  <a:lnTo>
                    <a:pt x="91"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1" name="Freeform 155">
              <a:extLst>
                <a:ext uri="{FF2B5EF4-FFF2-40B4-BE49-F238E27FC236}">
                  <a16:creationId xmlns:a16="http://schemas.microsoft.com/office/drawing/2014/main" id="{CF50A849-8142-48C2-B4BC-BE69CF6FA21C}"/>
                </a:ext>
              </a:extLst>
            </p:cNvPr>
            <p:cNvSpPr>
              <a:spLocks noEditPoints="1"/>
            </p:cNvSpPr>
            <p:nvPr/>
          </p:nvSpPr>
          <p:spPr bwMode="auto">
            <a:xfrm>
              <a:off x="8123238" y="4056063"/>
              <a:ext cx="127000" cy="225425"/>
            </a:xfrm>
            <a:custGeom>
              <a:avLst/>
              <a:gdLst>
                <a:gd name="T0" fmla="*/ 66 w 132"/>
                <a:gd name="T1" fmla="*/ 0 h 236"/>
                <a:gd name="T2" fmla="*/ 0 w 132"/>
                <a:gd name="T3" fmla="*/ 65 h 236"/>
                <a:gd name="T4" fmla="*/ 0 w 132"/>
                <a:gd name="T5" fmla="*/ 170 h 236"/>
                <a:gd name="T6" fmla="*/ 66 w 132"/>
                <a:gd name="T7" fmla="*/ 236 h 236"/>
                <a:gd name="T8" fmla="*/ 132 w 132"/>
                <a:gd name="T9" fmla="*/ 170 h 236"/>
                <a:gd name="T10" fmla="*/ 132 w 132"/>
                <a:gd name="T11" fmla="*/ 65 h 236"/>
                <a:gd name="T12" fmla="*/ 66 w 132"/>
                <a:gd name="T13" fmla="*/ 0 h 236"/>
                <a:gd name="T14" fmla="*/ 92 w 132"/>
                <a:gd name="T15" fmla="*/ 170 h 236"/>
                <a:gd name="T16" fmla="*/ 66 w 132"/>
                <a:gd name="T17" fmla="*/ 196 h 236"/>
                <a:gd name="T18" fmla="*/ 40 w 132"/>
                <a:gd name="T19" fmla="*/ 170 h 236"/>
                <a:gd name="T20" fmla="*/ 40 w 132"/>
                <a:gd name="T21" fmla="*/ 65 h 236"/>
                <a:gd name="T22" fmla="*/ 66 w 132"/>
                <a:gd name="T23" fmla="*/ 40 h 236"/>
                <a:gd name="T24" fmla="*/ 92 w 132"/>
                <a:gd name="T25" fmla="*/ 65 h 236"/>
                <a:gd name="T26" fmla="*/ 92 w 132"/>
                <a:gd name="T27" fmla="*/ 1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236">
                  <a:moveTo>
                    <a:pt x="66" y="0"/>
                  </a:moveTo>
                  <a:cubicBezTo>
                    <a:pt x="30" y="0"/>
                    <a:pt x="0" y="29"/>
                    <a:pt x="0" y="65"/>
                  </a:cubicBezTo>
                  <a:cubicBezTo>
                    <a:pt x="0" y="170"/>
                    <a:pt x="0" y="170"/>
                    <a:pt x="0" y="170"/>
                  </a:cubicBezTo>
                  <a:cubicBezTo>
                    <a:pt x="0" y="206"/>
                    <a:pt x="30" y="236"/>
                    <a:pt x="66" y="236"/>
                  </a:cubicBezTo>
                  <a:cubicBezTo>
                    <a:pt x="102" y="236"/>
                    <a:pt x="132" y="206"/>
                    <a:pt x="132" y="170"/>
                  </a:cubicBezTo>
                  <a:cubicBezTo>
                    <a:pt x="132" y="65"/>
                    <a:pt x="132" y="65"/>
                    <a:pt x="132" y="65"/>
                  </a:cubicBezTo>
                  <a:cubicBezTo>
                    <a:pt x="132" y="29"/>
                    <a:pt x="102" y="0"/>
                    <a:pt x="66" y="0"/>
                  </a:cubicBezTo>
                  <a:close/>
                  <a:moveTo>
                    <a:pt x="92" y="170"/>
                  </a:moveTo>
                  <a:cubicBezTo>
                    <a:pt x="92" y="184"/>
                    <a:pt x="80" y="196"/>
                    <a:pt x="66" y="196"/>
                  </a:cubicBezTo>
                  <a:cubicBezTo>
                    <a:pt x="52" y="196"/>
                    <a:pt x="40" y="184"/>
                    <a:pt x="40" y="170"/>
                  </a:cubicBezTo>
                  <a:cubicBezTo>
                    <a:pt x="40" y="65"/>
                    <a:pt x="40" y="65"/>
                    <a:pt x="40" y="65"/>
                  </a:cubicBezTo>
                  <a:cubicBezTo>
                    <a:pt x="40" y="51"/>
                    <a:pt x="52" y="40"/>
                    <a:pt x="66" y="40"/>
                  </a:cubicBezTo>
                  <a:cubicBezTo>
                    <a:pt x="80" y="40"/>
                    <a:pt x="92" y="51"/>
                    <a:pt x="92" y="65"/>
                  </a:cubicBezTo>
                  <a:lnTo>
                    <a:pt x="9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92" name="Group 391">
            <a:extLst>
              <a:ext uri="{FF2B5EF4-FFF2-40B4-BE49-F238E27FC236}">
                <a16:creationId xmlns:a16="http://schemas.microsoft.com/office/drawing/2014/main" id="{F96901AA-0A27-4432-B3AA-FCC00D865CFB}"/>
              </a:ext>
            </a:extLst>
          </p:cNvPr>
          <p:cNvGrpSpPr/>
          <p:nvPr/>
        </p:nvGrpSpPr>
        <p:grpSpPr>
          <a:xfrm>
            <a:off x="9257289" y="3526258"/>
            <a:ext cx="332061" cy="371937"/>
            <a:chOff x="234950" y="4714876"/>
            <a:chExt cx="766763" cy="858838"/>
          </a:xfrm>
          <a:solidFill>
            <a:schemeClr val="bg1"/>
          </a:solidFill>
        </p:grpSpPr>
        <p:sp>
          <p:nvSpPr>
            <p:cNvPr id="393" name="Freeform 57">
              <a:extLst>
                <a:ext uri="{FF2B5EF4-FFF2-40B4-BE49-F238E27FC236}">
                  <a16:creationId xmlns:a16="http://schemas.microsoft.com/office/drawing/2014/main" id="{FD9AB031-98AC-4D85-B607-CF52E5C7AEEC}"/>
                </a:ext>
              </a:extLst>
            </p:cNvPr>
            <p:cNvSpPr>
              <a:spLocks/>
            </p:cNvSpPr>
            <p:nvPr/>
          </p:nvSpPr>
          <p:spPr bwMode="auto">
            <a:xfrm>
              <a:off x="592138" y="4946651"/>
              <a:ext cx="331788" cy="627063"/>
            </a:xfrm>
            <a:custGeom>
              <a:avLst/>
              <a:gdLst>
                <a:gd name="T0" fmla="*/ 270 w 349"/>
                <a:gd name="T1" fmla="*/ 102 h 657"/>
                <a:gd name="T2" fmla="*/ 266 w 349"/>
                <a:gd name="T3" fmla="*/ 19 h 657"/>
                <a:gd name="T4" fmla="*/ 243 w 349"/>
                <a:gd name="T5" fmla="*/ 2 h 657"/>
                <a:gd name="T6" fmla="*/ 227 w 349"/>
                <a:gd name="T7" fmla="*/ 25 h 657"/>
                <a:gd name="T8" fmla="*/ 230 w 349"/>
                <a:gd name="T9" fmla="*/ 104 h 657"/>
                <a:gd name="T10" fmla="*/ 232 w 349"/>
                <a:gd name="T11" fmla="*/ 114 h 657"/>
                <a:gd name="T12" fmla="*/ 298 w 349"/>
                <a:gd name="T13" fmla="*/ 268 h 657"/>
                <a:gd name="T14" fmla="*/ 245 w 349"/>
                <a:gd name="T15" fmla="*/ 268 h 657"/>
                <a:gd name="T16" fmla="*/ 225 w 349"/>
                <a:gd name="T17" fmla="*/ 286 h 657"/>
                <a:gd name="T18" fmla="*/ 204 w 349"/>
                <a:gd name="T19" fmla="*/ 464 h 657"/>
                <a:gd name="T20" fmla="*/ 59 w 349"/>
                <a:gd name="T21" fmla="*/ 464 h 657"/>
                <a:gd name="T22" fmla="*/ 40 w 349"/>
                <a:gd name="T23" fmla="*/ 479 h 657"/>
                <a:gd name="T24" fmla="*/ 2 w 349"/>
                <a:gd name="T25" fmla="*/ 632 h 657"/>
                <a:gd name="T26" fmla="*/ 17 w 349"/>
                <a:gd name="T27" fmla="*/ 656 h 657"/>
                <a:gd name="T28" fmla="*/ 22 w 349"/>
                <a:gd name="T29" fmla="*/ 657 h 657"/>
                <a:gd name="T30" fmla="*/ 41 w 349"/>
                <a:gd name="T31" fmla="*/ 641 h 657"/>
                <a:gd name="T32" fmla="*/ 75 w 349"/>
                <a:gd name="T33" fmla="*/ 504 h 657"/>
                <a:gd name="T34" fmla="*/ 222 w 349"/>
                <a:gd name="T35" fmla="*/ 504 h 657"/>
                <a:gd name="T36" fmla="*/ 241 w 349"/>
                <a:gd name="T37" fmla="*/ 486 h 657"/>
                <a:gd name="T38" fmla="*/ 263 w 349"/>
                <a:gd name="T39" fmla="*/ 308 h 657"/>
                <a:gd name="T40" fmla="*/ 328 w 349"/>
                <a:gd name="T41" fmla="*/ 308 h 657"/>
                <a:gd name="T42" fmla="*/ 345 w 349"/>
                <a:gd name="T43" fmla="*/ 299 h 657"/>
                <a:gd name="T44" fmla="*/ 347 w 349"/>
                <a:gd name="T45" fmla="*/ 280 h 657"/>
                <a:gd name="T46" fmla="*/ 270 w 349"/>
                <a:gd name="T47" fmla="*/ 1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657">
                  <a:moveTo>
                    <a:pt x="270" y="102"/>
                  </a:moveTo>
                  <a:cubicBezTo>
                    <a:pt x="271" y="90"/>
                    <a:pt x="272" y="58"/>
                    <a:pt x="266" y="19"/>
                  </a:cubicBezTo>
                  <a:cubicBezTo>
                    <a:pt x="265" y="8"/>
                    <a:pt x="254" y="0"/>
                    <a:pt x="243" y="2"/>
                  </a:cubicBezTo>
                  <a:cubicBezTo>
                    <a:pt x="233" y="4"/>
                    <a:pt x="225" y="14"/>
                    <a:pt x="227" y="25"/>
                  </a:cubicBezTo>
                  <a:cubicBezTo>
                    <a:pt x="234" y="69"/>
                    <a:pt x="230" y="103"/>
                    <a:pt x="230" y="104"/>
                  </a:cubicBezTo>
                  <a:cubicBezTo>
                    <a:pt x="230" y="107"/>
                    <a:pt x="230" y="110"/>
                    <a:pt x="232" y="114"/>
                  </a:cubicBezTo>
                  <a:cubicBezTo>
                    <a:pt x="298" y="268"/>
                    <a:pt x="298" y="268"/>
                    <a:pt x="298" y="268"/>
                  </a:cubicBezTo>
                  <a:cubicBezTo>
                    <a:pt x="245" y="268"/>
                    <a:pt x="245" y="268"/>
                    <a:pt x="245" y="268"/>
                  </a:cubicBezTo>
                  <a:cubicBezTo>
                    <a:pt x="235" y="268"/>
                    <a:pt x="227" y="276"/>
                    <a:pt x="225" y="286"/>
                  </a:cubicBezTo>
                  <a:cubicBezTo>
                    <a:pt x="204" y="464"/>
                    <a:pt x="204" y="464"/>
                    <a:pt x="204" y="464"/>
                  </a:cubicBezTo>
                  <a:cubicBezTo>
                    <a:pt x="59" y="464"/>
                    <a:pt x="59" y="464"/>
                    <a:pt x="59" y="464"/>
                  </a:cubicBezTo>
                  <a:cubicBezTo>
                    <a:pt x="50" y="464"/>
                    <a:pt x="42" y="470"/>
                    <a:pt x="40" y="479"/>
                  </a:cubicBezTo>
                  <a:cubicBezTo>
                    <a:pt x="2" y="632"/>
                    <a:pt x="2" y="632"/>
                    <a:pt x="2" y="632"/>
                  </a:cubicBezTo>
                  <a:cubicBezTo>
                    <a:pt x="0" y="643"/>
                    <a:pt x="6" y="653"/>
                    <a:pt x="17" y="656"/>
                  </a:cubicBezTo>
                  <a:cubicBezTo>
                    <a:pt x="19" y="656"/>
                    <a:pt x="20" y="657"/>
                    <a:pt x="22" y="657"/>
                  </a:cubicBezTo>
                  <a:cubicBezTo>
                    <a:pt x="31" y="657"/>
                    <a:pt x="39" y="650"/>
                    <a:pt x="41" y="641"/>
                  </a:cubicBezTo>
                  <a:cubicBezTo>
                    <a:pt x="75" y="504"/>
                    <a:pt x="75" y="504"/>
                    <a:pt x="75" y="504"/>
                  </a:cubicBezTo>
                  <a:cubicBezTo>
                    <a:pt x="222" y="504"/>
                    <a:pt x="222" y="504"/>
                    <a:pt x="222" y="504"/>
                  </a:cubicBezTo>
                  <a:cubicBezTo>
                    <a:pt x="232" y="504"/>
                    <a:pt x="240" y="496"/>
                    <a:pt x="241" y="486"/>
                  </a:cubicBezTo>
                  <a:cubicBezTo>
                    <a:pt x="263" y="308"/>
                    <a:pt x="263" y="308"/>
                    <a:pt x="263" y="308"/>
                  </a:cubicBezTo>
                  <a:cubicBezTo>
                    <a:pt x="328" y="308"/>
                    <a:pt x="328" y="308"/>
                    <a:pt x="328" y="308"/>
                  </a:cubicBezTo>
                  <a:cubicBezTo>
                    <a:pt x="335" y="308"/>
                    <a:pt x="341" y="305"/>
                    <a:pt x="345" y="299"/>
                  </a:cubicBezTo>
                  <a:cubicBezTo>
                    <a:pt x="349" y="293"/>
                    <a:pt x="349" y="286"/>
                    <a:pt x="347" y="280"/>
                  </a:cubicBezTo>
                  <a:lnTo>
                    <a:pt x="27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4" name="Freeform 58">
              <a:extLst>
                <a:ext uri="{FF2B5EF4-FFF2-40B4-BE49-F238E27FC236}">
                  <a16:creationId xmlns:a16="http://schemas.microsoft.com/office/drawing/2014/main" id="{6DF15FF8-38E3-4E99-B202-C4086BBB31A2}"/>
                </a:ext>
              </a:extLst>
            </p:cNvPr>
            <p:cNvSpPr>
              <a:spLocks/>
            </p:cNvSpPr>
            <p:nvPr/>
          </p:nvSpPr>
          <p:spPr bwMode="auto">
            <a:xfrm>
              <a:off x="234950" y="4714876"/>
              <a:ext cx="544513" cy="731838"/>
            </a:xfrm>
            <a:custGeom>
              <a:avLst/>
              <a:gdLst>
                <a:gd name="T0" fmla="*/ 312 w 572"/>
                <a:gd name="T1" fmla="*/ 40 h 769"/>
                <a:gd name="T2" fmla="*/ 535 w 572"/>
                <a:gd name="T3" fmla="*/ 122 h 769"/>
                <a:gd name="T4" fmla="*/ 563 w 572"/>
                <a:gd name="T5" fmla="*/ 123 h 769"/>
                <a:gd name="T6" fmla="*/ 565 w 572"/>
                <a:gd name="T7" fmla="*/ 95 h 769"/>
                <a:gd name="T8" fmla="*/ 312 w 572"/>
                <a:gd name="T9" fmla="*/ 0 h 769"/>
                <a:gd name="T10" fmla="*/ 0 w 572"/>
                <a:gd name="T11" fmla="*/ 301 h 769"/>
                <a:gd name="T12" fmla="*/ 31 w 572"/>
                <a:gd name="T13" fmla="*/ 521 h 769"/>
                <a:gd name="T14" fmla="*/ 17 w 572"/>
                <a:gd name="T15" fmla="*/ 741 h 769"/>
                <a:gd name="T16" fmla="*/ 27 w 572"/>
                <a:gd name="T17" fmla="*/ 767 h 769"/>
                <a:gd name="T18" fmla="*/ 35 w 572"/>
                <a:gd name="T19" fmla="*/ 769 h 769"/>
                <a:gd name="T20" fmla="*/ 53 w 572"/>
                <a:gd name="T21" fmla="*/ 757 h 769"/>
                <a:gd name="T22" fmla="*/ 71 w 572"/>
                <a:gd name="T23" fmla="*/ 512 h 769"/>
                <a:gd name="T24" fmla="*/ 40 w 572"/>
                <a:gd name="T25" fmla="*/ 301 h 769"/>
                <a:gd name="T26" fmla="*/ 312 w 572"/>
                <a:gd name="T27" fmla="*/ 4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2" h="769">
                  <a:moveTo>
                    <a:pt x="312" y="40"/>
                  </a:moveTo>
                  <a:cubicBezTo>
                    <a:pt x="410" y="40"/>
                    <a:pt x="485" y="67"/>
                    <a:pt x="535" y="122"/>
                  </a:cubicBezTo>
                  <a:cubicBezTo>
                    <a:pt x="543" y="130"/>
                    <a:pt x="555" y="131"/>
                    <a:pt x="563" y="123"/>
                  </a:cubicBezTo>
                  <a:cubicBezTo>
                    <a:pt x="572" y="116"/>
                    <a:pt x="572" y="103"/>
                    <a:pt x="565" y="95"/>
                  </a:cubicBezTo>
                  <a:cubicBezTo>
                    <a:pt x="507" y="32"/>
                    <a:pt x="422" y="0"/>
                    <a:pt x="312" y="0"/>
                  </a:cubicBezTo>
                  <a:cubicBezTo>
                    <a:pt x="5" y="0"/>
                    <a:pt x="0" y="298"/>
                    <a:pt x="0" y="301"/>
                  </a:cubicBezTo>
                  <a:cubicBezTo>
                    <a:pt x="0" y="394"/>
                    <a:pt x="30" y="517"/>
                    <a:pt x="31" y="521"/>
                  </a:cubicBezTo>
                  <a:cubicBezTo>
                    <a:pt x="55" y="650"/>
                    <a:pt x="17" y="740"/>
                    <a:pt x="17" y="741"/>
                  </a:cubicBezTo>
                  <a:cubicBezTo>
                    <a:pt x="12" y="751"/>
                    <a:pt x="17" y="763"/>
                    <a:pt x="27" y="767"/>
                  </a:cubicBezTo>
                  <a:cubicBezTo>
                    <a:pt x="30" y="769"/>
                    <a:pt x="32" y="769"/>
                    <a:pt x="35" y="769"/>
                  </a:cubicBezTo>
                  <a:cubicBezTo>
                    <a:pt x="43" y="769"/>
                    <a:pt x="50" y="765"/>
                    <a:pt x="53" y="757"/>
                  </a:cubicBezTo>
                  <a:cubicBezTo>
                    <a:pt x="55" y="753"/>
                    <a:pt x="96" y="656"/>
                    <a:pt x="71" y="512"/>
                  </a:cubicBezTo>
                  <a:cubicBezTo>
                    <a:pt x="70" y="511"/>
                    <a:pt x="40" y="390"/>
                    <a:pt x="40" y="301"/>
                  </a:cubicBezTo>
                  <a:cubicBezTo>
                    <a:pt x="40" y="291"/>
                    <a:pt x="45" y="40"/>
                    <a:pt x="31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5" name="Freeform 59">
              <a:extLst>
                <a:ext uri="{FF2B5EF4-FFF2-40B4-BE49-F238E27FC236}">
                  <a16:creationId xmlns:a16="http://schemas.microsoft.com/office/drawing/2014/main" id="{EFA5080F-EECD-4426-B0DD-C2C90F4607D2}"/>
                </a:ext>
              </a:extLst>
            </p:cNvPr>
            <p:cNvSpPr>
              <a:spLocks/>
            </p:cNvSpPr>
            <p:nvPr/>
          </p:nvSpPr>
          <p:spPr bwMode="auto">
            <a:xfrm>
              <a:off x="392113" y="4824413"/>
              <a:ext cx="609600" cy="357188"/>
            </a:xfrm>
            <a:custGeom>
              <a:avLst/>
              <a:gdLst>
                <a:gd name="T0" fmla="*/ 633 w 641"/>
                <a:gd name="T1" fmla="*/ 61 h 375"/>
                <a:gd name="T2" fmla="*/ 580 w 641"/>
                <a:gd name="T3" fmla="*/ 7 h 375"/>
                <a:gd name="T4" fmla="*/ 552 w 641"/>
                <a:gd name="T5" fmla="*/ 7 h 375"/>
                <a:gd name="T6" fmla="*/ 552 w 641"/>
                <a:gd name="T7" fmla="*/ 36 h 375"/>
                <a:gd name="T8" fmla="*/ 572 w 641"/>
                <a:gd name="T9" fmla="*/ 56 h 375"/>
                <a:gd name="T10" fmla="*/ 160 w 641"/>
                <a:gd name="T11" fmla="*/ 56 h 375"/>
                <a:gd name="T12" fmla="*/ 0 w 641"/>
                <a:gd name="T13" fmla="*/ 215 h 375"/>
                <a:gd name="T14" fmla="*/ 160 w 641"/>
                <a:gd name="T15" fmla="*/ 375 h 375"/>
                <a:gd name="T16" fmla="*/ 320 w 641"/>
                <a:gd name="T17" fmla="*/ 215 h 375"/>
                <a:gd name="T18" fmla="*/ 300 w 641"/>
                <a:gd name="T19" fmla="*/ 195 h 375"/>
                <a:gd name="T20" fmla="*/ 280 w 641"/>
                <a:gd name="T21" fmla="*/ 215 h 375"/>
                <a:gd name="T22" fmla="*/ 160 w 641"/>
                <a:gd name="T23" fmla="*/ 335 h 375"/>
                <a:gd name="T24" fmla="*/ 40 w 641"/>
                <a:gd name="T25" fmla="*/ 215 h 375"/>
                <a:gd name="T26" fmla="*/ 160 w 641"/>
                <a:gd name="T27" fmla="*/ 96 h 375"/>
                <a:gd name="T28" fmla="*/ 570 w 641"/>
                <a:gd name="T29" fmla="*/ 96 h 375"/>
                <a:gd name="T30" fmla="*/ 552 w 641"/>
                <a:gd name="T31" fmla="*/ 114 h 375"/>
                <a:gd name="T32" fmla="*/ 552 w 641"/>
                <a:gd name="T33" fmla="*/ 143 h 375"/>
                <a:gd name="T34" fmla="*/ 566 w 641"/>
                <a:gd name="T35" fmla="*/ 148 h 375"/>
                <a:gd name="T36" fmla="*/ 580 w 641"/>
                <a:gd name="T37" fmla="*/ 143 h 375"/>
                <a:gd name="T38" fmla="*/ 633 w 641"/>
                <a:gd name="T39" fmla="*/ 89 h 375"/>
                <a:gd name="T40" fmla="*/ 633 w 641"/>
                <a:gd name="T41" fmla="*/ 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1" h="375">
                  <a:moveTo>
                    <a:pt x="633" y="61"/>
                  </a:moveTo>
                  <a:cubicBezTo>
                    <a:pt x="580" y="7"/>
                    <a:pt x="580" y="7"/>
                    <a:pt x="580" y="7"/>
                  </a:cubicBezTo>
                  <a:cubicBezTo>
                    <a:pt x="572" y="0"/>
                    <a:pt x="560" y="0"/>
                    <a:pt x="552" y="7"/>
                  </a:cubicBezTo>
                  <a:cubicBezTo>
                    <a:pt x="544" y="15"/>
                    <a:pt x="544" y="28"/>
                    <a:pt x="552" y="36"/>
                  </a:cubicBezTo>
                  <a:cubicBezTo>
                    <a:pt x="572" y="56"/>
                    <a:pt x="572" y="56"/>
                    <a:pt x="572" y="56"/>
                  </a:cubicBezTo>
                  <a:cubicBezTo>
                    <a:pt x="160" y="56"/>
                    <a:pt x="160" y="56"/>
                    <a:pt x="160" y="56"/>
                  </a:cubicBezTo>
                  <a:cubicBezTo>
                    <a:pt x="72" y="56"/>
                    <a:pt x="0" y="127"/>
                    <a:pt x="0" y="215"/>
                  </a:cubicBezTo>
                  <a:cubicBezTo>
                    <a:pt x="0" y="303"/>
                    <a:pt x="72" y="375"/>
                    <a:pt x="160" y="375"/>
                  </a:cubicBezTo>
                  <a:cubicBezTo>
                    <a:pt x="248" y="375"/>
                    <a:pt x="320" y="303"/>
                    <a:pt x="320" y="215"/>
                  </a:cubicBezTo>
                  <a:cubicBezTo>
                    <a:pt x="320" y="204"/>
                    <a:pt x="311" y="195"/>
                    <a:pt x="300" y="195"/>
                  </a:cubicBezTo>
                  <a:cubicBezTo>
                    <a:pt x="288" y="195"/>
                    <a:pt x="280" y="204"/>
                    <a:pt x="280" y="215"/>
                  </a:cubicBezTo>
                  <a:cubicBezTo>
                    <a:pt x="280" y="281"/>
                    <a:pt x="226" y="335"/>
                    <a:pt x="160" y="335"/>
                  </a:cubicBezTo>
                  <a:cubicBezTo>
                    <a:pt x="94" y="335"/>
                    <a:pt x="40" y="281"/>
                    <a:pt x="40" y="215"/>
                  </a:cubicBezTo>
                  <a:cubicBezTo>
                    <a:pt x="40" y="150"/>
                    <a:pt x="94" y="96"/>
                    <a:pt x="160" y="96"/>
                  </a:cubicBezTo>
                  <a:cubicBezTo>
                    <a:pt x="570" y="96"/>
                    <a:pt x="570" y="96"/>
                    <a:pt x="570" y="96"/>
                  </a:cubicBezTo>
                  <a:cubicBezTo>
                    <a:pt x="552" y="114"/>
                    <a:pt x="552" y="114"/>
                    <a:pt x="552" y="114"/>
                  </a:cubicBezTo>
                  <a:cubicBezTo>
                    <a:pt x="544" y="122"/>
                    <a:pt x="544" y="135"/>
                    <a:pt x="552" y="143"/>
                  </a:cubicBezTo>
                  <a:cubicBezTo>
                    <a:pt x="556" y="146"/>
                    <a:pt x="561" y="148"/>
                    <a:pt x="566" y="148"/>
                  </a:cubicBezTo>
                  <a:cubicBezTo>
                    <a:pt x="571" y="148"/>
                    <a:pt x="576" y="146"/>
                    <a:pt x="580" y="143"/>
                  </a:cubicBezTo>
                  <a:cubicBezTo>
                    <a:pt x="633" y="89"/>
                    <a:pt x="633" y="89"/>
                    <a:pt x="633" y="89"/>
                  </a:cubicBezTo>
                  <a:cubicBezTo>
                    <a:pt x="641" y="81"/>
                    <a:pt x="641" y="69"/>
                    <a:pt x="633"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96" name="Group 395">
            <a:extLst>
              <a:ext uri="{FF2B5EF4-FFF2-40B4-BE49-F238E27FC236}">
                <a16:creationId xmlns:a16="http://schemas.microsoft.com/office/drawing/2014/main" id="{E331287C-8E25-47BC-9BBA-A924191A0F4D}"/>
              </a:ext>
            </a:extLst>
          </p:cNvPr>
          <p:cNvGrpSpPr/>
          <p:nvPr/>
        </p:nvGrpSpPr>
        <p:grpSpPr>
          <a:xfrm>
            <a:off x="1469752" y="3578658"/>
            <a:ext cx="381159" cy="267137"/>
            <a:chOff x="9902825" y="3694113"/>
            <a:chExt cx="928688" cy="650875"/>
          </a:xfrm>
          <a:solidFill>
            <a:schemeClr val="bg1"/>
          </a:solidFill>
        </p:grpSpPr>
        <p:sp>
          <p:nvSpPr>
            <p:cNvPr id="397" name="Freeform 36">
              <a:extLst>
                <a:ext uri="{FF2B5EF4-FFF2-40B4-BE49-F238E27FC236}">
                  <a16:creationId xmlns:a16="http://schemas.microsoft.com/office/drawing/2014/main" id="{D18BC51C-1020-47F6-8077-4C193A336DB6}"/>
                </a:ext>
              </a:extLst>
            </p:cNvPr>
            <p:cNvSpPr>
              <a:spLocks/>
            </p:cNvSpPr>
            <p:nvPr/>
          </p:nvSpPr>
          <p:spPr bwMode="auto">
            <a:xfrm>
              <a:off x="10207625" y="3840163"/>
              <a:ext cx="623888" cy="355600"/>
            </a:xfrm>
            <a:custGeom>
              <a:avLst/>
              <a:gdLst>
                <a:gd name="T0" fmla="*/ 647 w 655"/>
                <a:gd name="T1" fmla="*/ 173 h 373"/>
                <a:gd name="T2" fmla="*/ 481 w 655"/>
                <a:gd name="T3" fmla="*/ 8 h 373"/>
                <a:gd name="T4" fmla="*/ 453 w 655"/>
                <a:gd name="T5" fmla="*/ 8 h 373"/>
                <a:gd name="T6" fmla="*/ 453 w 655"/>
                <a:gd name="T7" fmla="*/ 36 h 373"/>
                <a:gd name="T8" fmla="*/ 584 w 655"/>
                <a:gd name="T9" fmla="*/ 168 h 373"/>
                <a:gd name="T10" fmla="*/ 20 w 655"/>
                <a:gd name="T11" fmla="*/ 168 h 373"/>
                <a:gd name="T12" fmla="*/ 0 w 655"/>
                <a:gd name="T13" fmla="*/ 188 h 373"/>
                <a:gd name="T14" fmla="*/ 20 w 655"/>
                <a:gd name="T15" fmla="*/ 208 h 373"/>
                <a:gd name="T16" fmla="*/ 584 w 655"/>
                <a:gd name="T17" fmla="*/ 208 h 373"/>
                <a:gd name="T18" fmla="*/ 453 w 655"/>
                <a:gd name="T19" fmla="*/ 339 h 373"/>
                <a:gd name="T20" fmla="*/ 453 w 655"/>
                <a:gd name="T21" fmla="*/ 367 h 373"/>
                <a:gd name="T22" fmla="*/ 467 w 655"/>
                <a:gd name="T23" fmla="*/ 373 h 373"/>
                <a:gd name="T24" fmla="*/ 481 w 655"/>
                <a:gd name="T25" fmla="*/ 367 h 373"/>
                <a:gd name="T26" fmla="*/ 647 w 655"/>
                <a:gd name="T27" fmla="*/ 202 h 373"/>
                <a:gd name="T28" fmla="*/ 647 w 655"/>
                <a:gd name="T29" fmla="*/ 1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5" h="373">
                  <a:moveTo>
                    <a:pt x="647" y="173"/>
                  </a:moveTo>
                  <a:cubicBezTo>
                    <a:pt x="481" y="8"/>
                    <a:pt x="481" y="8"/>
                    <a:pt x="481" y="8"/>
                  </a:cubicBezTo>
                  <a:cubicBezTo>
                    <a:pt x="473" y="0"/>
                    <a:pt x="461" y="0"/>
                    <a:pt x="453" y="8"/>
                  </a:cubicBezTo>
                  <a:cubicBezTo>
                    <a:pt x="445" y="15"/>
                    <a:pt x="445" y="28"/>
                    <a:pt x="453" y="36"/>
                  </a:cubicBezTo>
                  <a:cubicBezTo>
                    <a:pt x="584" y="168"/>
                    <a:pt x="584" y="168"/>
                    <a:pt x="584" y="168"/>
                  </a:cubicBezTo>
                  <a:cubicBezTo>
                    <a:pt x="20" y="168"/>
                    <a:pt x="20" y="168"/>
                    <a:pt x="20" y="168"/>
                  </a:cubicBezTo>
                  <a:cubicBezTo>
                    <a:pt x="9" y="168"/>
                    <a:pt x="0" y="177"/>
                    <a:pt x="0" y="188"/>
                  </a:cubicBezTo>
                  <a:cubicBezTo>
                    <a:pt x="0" y="199"/>
                    <a:pt x="9" y="208"/>
                    <a:pt x="20" y="208"/>
                  </a:cubicBezTo>
                  <a:cubicBezTo>
                    <a:pt x="584" y="208"/>
                    <a:pt x="584" y="208"/>
                    <a:pt x="584" y="208"/>
                  </a:cubicBezTo>
                  <a:cubicBezTo>
                    <a:pt x="453" y="339"/>
                    <a:pt x="453" y="339"/>
                    <a:pt x="453" y="339"/>
                  </a:cubicBezTo>
                  <a:cubicBezTo>
                    <a:pt x="445" y="347"/>
                    <a:pt x="445" y="360"/>
                    <a:pt x="453" y="367"/>
                  </a:cubicBezTo>
                  <a:cubicBezTo>
                    <a:pt x="457" y="371"/>
                    <a:pt x="462" y="373"/>
                    <a:pt x="467" y="373"/>
                  </a:cubicBezTo>
                  <a:cubicBezTo>
                    <a:pt x="472" y="373"/>
                    <a:pt x="477" y="371"/>
                    <a:pt x="481" y="367"/>
                  </a:cubicBezTo>
                  <a:cubicBezTo>
                    <a:pt x="647" y="202"/>
                    <a:pt x="647" y="202"/>
                    <a:pt x="647" y="202"/>
                  </a:cubicBezTo>
                  <a:cubicBezTo>
                    <a:pt x="655" y="194"/>
                    <a:pt x="655" y="181"/>
                    <a:pt x="647"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8" name="Freeform 37">
              <a:extLst>
                <a:ext uri="{FF2B5EF4-FFF2-40B4-BE49-F238E27FC236}">
                  <a16:creationId xmlns:a16="http://schemas.microsoft.com/office/drawing/2014/main" id="{B1D6516E-0CD7-4D95-B644-68ED047BE678}"/>
                </a:ext>
              </a:extLst>
            </p:cNvPr>
            <p:cNvSpPr>
              <a:spLocks/>
            </p:cNvSpPr>
            <p:nvPr/>
          </p:nvSpPr>
          <p:spPr bwMode="auto">
            <a:xfrm>
              <a:off x="9902825" y="3694113"/>
              <a:ext cx="649288" cy="650875"/>
            </a:xfrm>
            <a:custGeom>
              <a:avLst/>
              <a:gdLst>
                <a:gd name="T0" fmla="*/ 663 w 683"/>
                <a:gd name="T1" fmla="*/ 415 h 683"/>
                <a:gd name="T2" fmla="*/ 643 w 683"/>
                <a:gd name="T3" fmla="*/ 435 h 683"/>
                <a:gd name="T4" fmla="*/ 643 w 683"/>
                <a:gd name="T5" fmla="*/ 643 h 683"/>
                <a:gd name="T6" fmla="*/ 40 w 683"/>
                <a:gd name="T7" fmla="*/ 643 h 683"/>
                <a:gd name="T8" fmla="*/ 40 w 683"/>
                <a:gd name="T9" fmla="*/ 40 h 683"/>
                <a:gd name="T10" fmla="*/ 643 w 683"/>
                <a:gd name="T11" fmla="*/ 40 h 683"/>
                <a:gd name="T12" fmla="*/ 643 w 683"/>
                <a:gd name="T13" fmla="*/ 248 h 683"/>
                <a:gd name="T14" fmla="*/ 663 w 683"/>
                <a:gd name="T15" fmla="*/ 268 h 683"/>
                <a:gd name="T16" fmla="*/ 683 w 683"/>
                <a:gd name="T17" fmla="*/ 248 h 683"/>
                <a:gd name="T18" fmla="*/ 683 w 683"/>
                <a:gd name="T19" fmla="*/ 20 h 683"/>
                <a:gd name="T20" fmla="*/ 663 w 683"/>
                <a:gd name="T21" fmla="*/ 0 h 683"/>
                <a:gd name="T22" fmla="*/ 20 w 683"/>
                <a:gd name="T23" fmla="*/ 0 h 683"/>
                <a:gd name="T24" fmla="*/ 0 w 683"/>
                <a:gd name="T25" fmla="*/ 20 h 683"/>
                <a:gd name="T26" fmla="*/ 0 w 683"/>
                <a:gd name="T27" fmla="*/ 663 h 683"/>
                <a:gd name="T28" fmla="*/ 20 w 683"/>
                <a:gd name="T29" fmla="*/ 683 h 683"/>
                <a:gd name="T30" fmla="*/ 663 w 683"/>
                <a:gd name="T31" fmla="*/ 683 h 683"/>
                <a:gd name="T32" fmla="*/ 683 w 683"/>
                <a:gd name="T33" fmla="*/ 663 h 683"/>
                <a:gd name="T34" fmla="*/ 683 w 683"/>
                <a:gd name="T35" fmla="*/ 435 h 683"/>
                <a:gd name="T36" fmla="*/ 663 w 683"/>
                <a:gd name="T37" fmla="*/ 415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3" h="683">
                  <a:moveTo>
                    <a:pt x="663" y="415"/>
                  </a:moveTo>
                  <a:cubicBezTo>
                    <a:pt x="652" y="415"/>
                    <a:pt x="643" y="424"/>
                    <a:pt x="643" y="435"/>
                  </a:cubicBezTo>
                  <a:cubicBezTo>
                    <a:pt x="643" y="643"/>
                    <a:pt x="643" y="643"/>
                    <a:pt x="643" y="643"/>
                  </a:cubicBezTo>
                  <a:cubicBezTo>
                    <a:pt x="40" y="643"/>
                    <a:pt x="40" y="643"/>
                    <a:pt x="40" y="643"/>
                  </a:cubicBezTo>
                  <a:cubicBezTo>
                    <a:pt x="40" y="40"/>
                    <a:pt x="40" y="40"/>
                    <a:pt x="40" y="40"/>
                  </a:cubicBezTo>
                  <a:cubicBezTo>
                    <a:pt x="643" y="40"/>
                    <a:pt x="643" y="40"/>
                    <a:pt x="643" y="40"/>
                  </a:cubicBezTo>
                  <a:cubicBezTo>
                    <a:pt x="643" y="248"/>
                    <a:pt x="643" y="248"/>
                    <a:pt x="643" y="248"/>
                  </a:cubicBezTo>
                  <a:cubicBezTo>
                    <a:pt x="643" y="259"/>
                    <a:pt x="652" y="268"/>
                    <a:pt x="663" y="268"/>
                  </a:cubicBezTo>
                  <a:cubicBezTo>
                    <a:pt x="674" y="268"/>
                    <a:pt x="683" y="259"/>
                    <a:pt x="683" y="248"/>
                  </a:cubicBezTo>
                  <a:cubicBezTo>
                    <a:pt x="683" y="20"/>
                    <a:pt x="683" y="20"/>
                    <a:pt x="683" y="20"/>
                  </a:cubicBezTo>
                  <a:cubicBezTo>
                    <a:pt x="683" y="9"/>
                    <a:pt x="674" y="0"/>
                    <a:pt x="663" y="0"/>
                  </a:cubicBezTo>
                  <a:cubicBezTo>
                    <a:pt x="20" y="0"/>
                    <a:pt x="20" y="0"/>
                    <a:pt x="20" y="0"/>
                  </a:cubicBezTo>
                  <a:cubicBezTo>
                    <a:pt x="9" y="0"/>
                    <a:pt x="0" y="9"/>
                    <a:pt x="0" y="20"/>
                  </a:cubicBezTo>
                  <a:cubicBezTo>
                    <a:pt x="0" y="663"/>
                    <a:pt x="0" y="663"/>
                    <a:pt x="0" y="663"/>
                  </a:cubicBezTo>
                  <a:cubicBezTo>
                    <a:pt x="0" y="674"/>
                    <a:pt x="9" y="683"/>
                    <a:pt x="20" y="683"/>
                  </a:cubicBezTo>
                  <a:cubicBezTo>
                    <a:pt x="663" y="683"/>
                    <a:pt x="663" y="683"/>
                    <a:pt x="663" y="683"/>
                  </a:cubicBezTo>
                  <a:cubicBezTo>
                    <a:pt x="674" y="683"/>
                    <a:pt x="683" y="674"/>
                    <a:pt x="683" y="663"/>
                  </a:cubicBezTo>
                  <a:cubicBezTo>
                    <a:pt x="683" y="435"/>
                    <a:pt x="683" y="435"/>
                    <a:pt x="683" y="435"/>
                  </a:cubicBezTo>
                  <a:cubicBezTo>
                    <a:pt x="683" y="424"/>
                    <a:pt x="674" y="415"/>
                    <a:pt x="663" y="4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99" name="Group 398">
            <a:extLst>
              <a:ext uri="{FF2B5EF4-FFF2-40B4-BE49-F238E27FC236}">
                <a16:creationId xmlns:a16="http://schemas.microsoft.com/office/drawing/2014/main" id="{CF1A1731-FE56-434C-8E4A-04B065989870}"/>
              </a:ext>
            </a:extLst>
          </p:cNvPr>
          <p:cNvGrpSpPr/>
          <p:nvPr/>
        </p:nvGrpSpPr>
        <p:grpSpPr>
          <a:xfrm>
            <a:off x="2627942" y="3536307"/>
            <a:ext cx="282774" cy="351838"/>
            <a:chOff x="5135563" y="4711700"/>
            <a:chExt cx="688975" cy="857250"/>
          </a:xfrm>
          <a:solidFill>
            <a:schemeClr val="bg1"/>
          </a:solidFill>
        </p:grpSpPr>
        <p:sp>
          <p:nvSpPr>
            <p:cNvPr id="400" name="Freeform 238">
              <a:extLst>
                <a:ext uri="{FF2B5EF4-FFF2-40B4-BE49-F238E27FC236}">
                  <a16:creationId xmlns:a16="http://schemas.microsoft.com/office/drawing/2014/main" id="{BB59089E-FED6-4B0C-99D1-064C603D0A24}"/>
                </a:ext>
              </a:extLst>
            </p:cNvPr>
            <p:cNvSpPr>
              <a:spLocks/>
            </p:cNvSpPr>
            <p:nvPr/>
          </p:nvSpPr>
          <p:spPr bwMode="auto">
            <a:xfrm>
              <a:off x="5135563" y="4711700"/>
              <a:ext cx="688975" cy="857250"/>
            </a:xfrm>
            <a:custGeom>
              <a:avLst/>
              <a:gdLst>
                <a:gd name="T0" fmla="*/ 720 w 723"/>
                <a:gd name="T1" fmla="*/ 524 h 901"/>
                <a:gd name="T2" fmla="*/ 644 w 723"/>
                <a:gd name="T3" fmla="*/ 347 h 901"/>
                <a:gd name="T4" fmla="*/ 566 w 723"/>
                <a:gd name="T5" fmla="*/ 97 h 901"/>
                <a:gd name="T6" fmla="*/ 311 w 723"/>
                <a:gd name="T7" fmla="*/ 0 h 901"/>
                <a:gd name="T8" fmla="*/ 0 w 723"/>
                <a:gd name="T9" fmla="*/ 302 h 901"/>
                <a:gd name="T10" fmla="*/ 31 w 723"/>
                <a:gd name="T11" fmla="*/ 522 h 901"/>
                <a:gd name="T12" fmla="*/ 16 w 723"/>
                <a:gd name="T13" fmla="*/ 741 h 901"/>
                <a:gd name="T14" fmla="*/ 27 w 723"/>
                <a:gd name="T15" fmla="*/ 768 h 901"/>
                <a:gd name="T16" fmla="*/ 53 w 723"/>
                <a:gd name="T17" fmla="*/ 757 h 901"/>
                <a:gd name="T18" fmla="*/ 70 w 723"/>
                <a:gd name="T19" fmla="*/ 514 h 901"/>
                <a:gd name="T20" fmla="*/ 70 w 723"/>
                <a:gd name="T21" fmla="*/ 513 h 901"/>
                <a:gd name="T22" fmla="*/ 40 w 723"/>
                <a:gd name="T23" fmla="*/ 302 h 901"/>
                <a:gd name="T24" fmla="*/ 311 w 723"/>
                <a:gd name="T25" fmla="*/ 40 h 901"/>
                <a:gd name="T26" fmla="*/ 536 w 723"/>
                <a:gd name="T27" fmla="*/ 123 h 901"/>
                <a:gd name="T28" fmla="*/ 604 w 723"/>
                <a:gd name="T29" fmla="*/ 348 h 901"/>
                <a:gd name="T30" fmla="*/ 605 w 723"/>
                <a:gd name="T31" fmla="*/ 358 h 901"/>
                <a:gd name="T32" fmla="*/ 671 w 723"/>
                <a:gd name="T33" fmla="*/ 512 h 901"/>
                <a:gd name="T34" fmla="*/ 619 w 723"/>
                <a:gd name="T35" fmla="*/ 512 h 901"/>
                <a:gd name="T36" fmla="*/ 599 w 723"/>
                <a:gd name="T37" fmla="*/ 530 h 901"/>
                <a:gd name="T38" fmla="*/ 577 w 723"/>
                <a:gd name="T39" fmla="*/ 708 h 901"/>
                <a:gd name="T40" fmla="*/ 433 w 723"/>
                <a:gd name="T41" fmla="*/ 708 h 901"/>
                <a:gd name="T42" fmla="*/ 413 w 723"/>
                <a:gd name="T43" fmla="*/ 724 h 901"/>
                <a:gd name="T44" fmla="*/ 376 w 723"/>
                <a:gd name="T45" fmla="*/ 876 h 901"/>
                <a:gd name="T46" fmla="*/ 391 w 723"/>
                <a:gd name="T47" fmla="*/ 900 h 901"/>
                <a:gd name="T48" fmla="*/ 395 w 723"/>
                <a:gd name="T49" fmla="*/ 901 h 901"/>
                <a:gd name="T50" fmla="*/ 415 w 723"/>
                <a:gd name="T51" fmla="*/ 886 h 901"/>
                <a:gd name="T52" fmla="*/ 448 w 723"/>
                <a:gd name="T53" fmla="*/ 748 h 901"/>
                <a:gd name="T54" fmla="*/ 595 w 723"/>
                <a:gd name="T55" fmla="*/ 748 h 901"/>
                <a:gd name="T56" fmla="*/ 615 w 723"/>
                <a:gd name="T57" fmla="*/ 731 h 901"/>
                <a:gd name="T58" fmla="*/ 636 w 723"/>
                <a:gd name="T59" fmla="*/ 552 h 901"/>
                <a:gd name="T60" fmla="*/ 702 w 723"/>
                <a:gd name="T61" fmla="*/ 552 h 901"/>
                <a:gd name="T62" fmla="*/ 718 w 723"/>
                <a:gd name="T63" fmla="*/ 543 h 901"/>
                <a:gd name="T64" fmla="*/ 720 w 723"/>
                <a:gd name="T65" fmla="*/ 524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3" h="901">
                  <a:moveTo>
                    <a:pt x="720" y="524"/>
                  </a:moveTo>
                  <a:cubicBezTo>
                    <a:pt x="644" y="347"/>
                    <a:pt x="644" y="347"/>
                    <a:pt x="644" y="347"/>
                  </a:cubicBezTo>
                  <a:cubicBezTo>
                    <a:pt x="646" y="318"/>
                    <a:pt x="650" y="190"/>
                    <a:pt x="566" y="97"/>
                  </a:cubicBezTo>
                  <a:cubicBezTo>
                    <a:pt x="508" y="33"/>
                    <a:pt x="422" y="0"/>
                    <a:pt x="311" y="0"/>
                  </a:cubicBezTo>
                  <a:cubicBezTo>
                    <a:pt x="4" y="0"/>
                    <a:pt x="0" y="298"/>
                    <a:pt x="0" y="302"/>
                  </a:cubicBezTo>
                  <a:cubicBezTo>
                    <a:pt x="0" y="392"/>
                    <a:pt x="28" y="511"/>
                    <a:pt x="31" y="522"/>
                  </a:cubicBezTo>
                  <a:cubicBezTo>
                    <a:pt x="54" y="651"/>
                    <a:pt x="17" y="740"/>
                    <a:pt x="16" y="741"/>
                  </a:cubicBezTo>
                  <a:cubicBezTo>
                    <a:pt x="12" y="752"/>
                    <a:pt x="16" y="763"/>
                    <a:pt x="27" y="768"/>
                  </a:cubicBezTo>
                  <a:cubicBezTo>
                    <a:pt x="37" y="772"/>
                    <a:pt x="48" y="767"/>
                    <a:pt x="53" y="757"/>
                  </a:cubicBezTo>
                  <a:cubicBezTo>
                    <a:pt x="55" y="753"/>
                    <a:pt x="96" y="656"/>
                    <a:pt x="70" y="514"/>
                  </a:cubicBezTo>
                  <a:cubicBezTo>
                    <a:pt x="70" y="513"/>
                    <a:pt x="70" y="513"/>
                    <a:pt x="70" y="513"/>
                  </a:cubicBezTo>
                  <a:cubicBezTo>
                    <a:pt x="70" y="511"/>
                    <a:pt x="40" y="390"/>
                    <a:pt x="40" y="302"/>
                  </a:cubicBezTo>
                  <a:cubicBezTo>
                    <a:pt x="40" y="291"/>
                    <a:pt x="45" y="40"/>
                    <a:pt x="311" y="40"/>
                  </a:cubicBezTo>
                  <a:cubicBezTo>
                    <a:pt x="410" y="40"/>
                    <a:pt x="486" y="68"/>
                    <a:pt x="536" y="123"/>
                  </a:cubicBezTo>
                  <a:cubicBezTo>
                    <a:pt x="617" y="213"/>
                    <a:pt x="604" y="347"/>
                    <a:pt x="604" y="348"/>
                  </a:cubicBezTo>
                  <a:cubicBezTo>
                    <a:pt x="603" y="351"/>
                    <a:pt x="604" y="355"/>
                    <a:pt x="605" y="358"/>
                  </a:cubicBezTo>
                  <a:cubicBezTo>
                    <a:pt x="671" y="512"/>
                    <a:pt x="671" y="512"/>
                    <a:pt x="671" y="512"/>
                  </a:cubicBezTo>
                  <a:cubicBezTo>
                    <a:pt x="619" y="512"/>
                    <a:pt x="619" y="512"/>
                    <a:pt x="619" y="512"/>
                  </a:cubicBezTo>
                  <a:cubicBezTo>
                    <a:pt x="609" y="512"/>
                    <a:pt x="600" y="520"/>
                    <a:pt x="599" y="530"/>
                  </a:cubicBezTo>
                  <a:cubicBezTo>
                    <a:pt x="577" y="708"/>
                    <a:pt x="577" y="708"/>
                    <a:pt x="577" y="708"/>
                  </a:cubicBezTo>
                  <a:cubicBezTo>
                    <a:pt x="433" y="708"/>
                    <a:pt x="433" y="708"/>
                    <a:pt x="433" y="708"/>
                  </a:cubicBezTo>
                  <a:cubicBezTo>
                    <a:pt x="423" y="708"/>
                    <a:pt x="415" y="715"/>
                    <a:pt x="413" y="724"/>
                  </a:cubicBezTo>
                  <a:cubicBezTo>
                    <a:pt x="376" y="876"/>
                    <a:pt x="376" y="876"/>
                    <a:pt x="376" y="876"/>
                  </a:cubicBezTo>
                  <a:cubicBezTo>
                    <a:pt x="373" y="887"/>
                    <a:pt x="380" y="898"/>
                    <a:pt x="391" y="900"/>
                  </a:cubicBezTo>
                  <a:cubicBezTo>
                    <a:pt x="392" y="901"/>
                    <a:pt x="394" y="901"/>
                    <a:pt x="395" y="901"/>
                  </a:cubicBezTo>
                  <a:cubicBezTo>
                    <a:pt x="404" y="901"/>
                    <a:pt x="413" y="895"/>
                    <a:pt x="415" y="886"/>
                  </a:cubicBezTo>
                  <a:cubicBezTo>
                    <a:pt x="448" y="748"/>
                    <a:pt x="448" y="748"/>
                    <a:pt x="448" y="748"/>
                  </a:cubicBezTo>
                  <a:cubicBezTo>
                    <a:pt x="595" y="748"/>
                    <a:pt x="595" y="748"/>
                    <a:pt x="595" y="748"/>
                  </a:cubicBezTo>
                  <a:cubicBezTo>
                    <a:pt x="605" y="748"/>
                    <a:pt x="614" y="741"/>
                    <a:pt x="615" y="731"/>
                  </a:cubicBezTo>
                  <a:cubicBezTo>
                    <a:pt x="636" y="552"/>
                    <a:pt x="636" y="552"/>
                    <a:pt x="636" y="552"/>
                  </a:cubicBezTo>
                  <a:cubicBezTo>
                    <a:pt x="702" y="552"/>
                    <a:pt x="702" y="552"/>
                    <a:pt x="702" y="552"/>
                  </a:cubicBezTo>
                  <a:cubicBezTo>
                    <a:pt x="708" y="552"/>
                    <a:pt x="715" y="549"/>
                    <a:pt x="718" y="543"/>
                  </a:cubicBezTo>
                  <a:cubicBezTo>
                    <a:pt x="722" y="538"/>
                    <a:pt x="723" y="531"/>
                    <a:pt x="720" y="5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1" name="Freeform 239">
              <a:extLst>
                <a:ext uri="{FF2B5EF4-FFF2-40B4-BE49-F238E27FC236}">
                  <a16:creationId xmlns:a16="http://schemas.microsoft.com/office/drawing/2014/main" id="{D9DEA407-8B4F-4C35-8203-065897393944}"/>
                </a:ext>
              </a:extLst>
            </p:cNvPr>
            <p:cNvSpPr>
              <a:spLocks/>
            </p:cNvSpPr>
            <p:nvPr/>
          </p:nvSpPr>
          <p:spPr bwMode="auto">
            <a:xfrm>
              <a:off x="5327650" y="4829175"/>
              <a:ext cx="209550" cy="330200"/>
            </a:xfrm>
            <a:custGeom>
              <a:avLst/>
              <a:gdLst>
                <a:gd name="T0" fmla="*/ 48 w 220"/>
                <a:gd name="T1" fmla="*/ 345 h 346"/>
                <a:gd name="T2" fmla="*/ 67 w 220"/>
                <a:gd name="T3" fmla="*/ 323 h 346"/>
                <a:gd name="T4" fmla="*/ 42 w 220"/>
                <a:gd name="T5" fmla="*/ 40 h 346"/>
                <a:gd name="T6" fmla="*/ 178 w 220"/>
                <a:gd name="T7" fmla="*/ 40 h 346"/>
                <a:gd name="T8" fmla="*/ 153 w 220"/>
                <a:gd name="T9" fmla="*/ 323 h 346"/>
                <a:gd name="T10" fmla="*/ 171 w 220"/>
                <a:gd name="T11" fmla="*/ 345 h 346"/>
                <a:gd name="T12" fmla="*/ 193 w 220"/>
                <a:gd name="T13" fmla="*/ 327 h 346"/>
                <a:gd name="T14" fmla="*/ 220 w 220"/>
                <a:gd name="T15" fmla="*/ 22 h 346"/>
                <a:gd name="T16" fmla="*/ 215 w 220"/>
                <a:gd name="T17" fmla="*/ 7 h 346"/>
                <a:gd name="T18" fmla="*/ 200 w 220"/>
                <a:gd name="T19" fmla="*/ 0 h 346"/>
                <a:gd name="T20" fmla="*/ 20 w 220"/>
                <a:gd name="T21" fmla="*/ 0 h 346"/>
                <a:gd name="T22" fmla="*/ 5 w 220"/>
                <a:gd name="T23" fmla="*/ 7 h 346"/>
                <a:gd name="T24" fmla="*/ 0 w 220"/>
                <a:gd name="T25" fmla="*/ 22 h 346"/>
                <a:gd name="T26" fmla="*/ 27 w 220"/>
                <a:gd name="T27" fmla="*/ 327 h 346"/>
                <a:gd name="T28" fmla="*/ 47 w 220"/>
                <a:gd name="T29" fmla="*/ 345 h 346"/>
                <a:gd name="T30" fmla="*/ 48 w 220"/>
                <a:gd name="T31" fmla="*/ 34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346">
                  <a:moveTo>
                    <a:pt x="48" y="345"/>
                  </a:moveTo>
                  <a:cubicBezTo>
                    <a:pt x="59" y="344"/>
                    <a:pt x="68" y="334"/>
                    <a:pt x="67" y="323"/>
                  </a:cubicBezTo>
                  <a:cubicBezTo>
                    <a:pt x="42" y="40"/>
                    <a:pt x="42" y="40"/>
                    <a:pt x="42" y="40"/>
                  </a:cubicBezTo>
                  <a:cubicBezTo>
                    <a:pt x="178" y="40"/>
                    <a:pt x="178" y="40"/>
                    <a:pt x="178" y="40"/>
                  </a:cubicBezTo>
                  <a:cubicBezTo>
                    <a:pt x="153" y="323"/>
                    <a:pt x="153" y="323"/>
                    <a:pt x="153" y="323"/>
                  </a:cubicBezTo>
                  <a:cubicBezTo>
                    <a:pt x="152" y="334"/>
                    <a:pt x="160" y="344"/>
                    <a:pt x="171" y="345"/>
                  </a:cubicBezTo>
                  <a:cubicBezTo>
                    <a:pt x="182" y="346"/>
                    <a:pt x="192" y="338"/>
                    <a:pt x="193" y="327"/>
                  </a:cubicBezTo>
                  <a:cubicBezTo>
                    <a:pt x="220" y="22"/>
                    <a:pt x="220" y="22"/>
                    <a:pt x="220" y="22"/>
                  </a:cubicBezTo>
                  <a:cubicBezTo>
                    <a:pt x="220" y="16"/>
                    <a:pt x="218" y="11"/>
                    <a:pt x="215" y="7"/>
                  </a:cubicBezTo>
                  <a:cubicBezTo>
                    <a:pt x="211" y="2"/>
                    <a:pt x="206" y="0"/>
                    <a:pt x="200" y="0"/>
                  </a:cubicBezTo>
                  <a:cubicBezTo>
                    <a:pt x="20" y="0"/>
                    <a:pt x="20" y="0"/>
                    <a:pt x="20" y="0"/>
                  </a:cubicBezTo>
                  <a:cubicBezTo>
                    <a:pt x="14" y="0"/>
                    <a:pt x="9" y="2"/>
                    <a:pt x="5" y="7"/>
                  </a:cubicBezTo>
                  <a:cubicBezTo>
                    <a:pt x="2" y="11"/>
                    <a:pt x="0" y="16"/>
                    <a:pt x="0" y="22"/>
                  </a:cubicBezTo>
                  <a:cubicBezTo>
                    <a:pt x="27" y="327"/>
                    <a:pt x="27" y="327"/>
                    <a:pt x="27" y="327"/>
                  </a:cubicBezTo>
                  <a:cubicBezTo>
                    <a:pt x="28" y="337"/>
                    <a:pt x="36" y="345"/>
                    <a:pt x="47" y="345"/>
                  </a:cubicBezTo>
                  <a:cubicBezTo>
                    <a:pt x="47" y="345"/>
                    <a:pt x="48" y="345"/>
                    <a:pt x="48"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2" name="Freeform 240">
              <a:extLst>
                <a:ext uri="{FF2B5EF4-FFF2-40B4-BE49-F238E27FC236}">
                  <a16:creationId xmlns:a16="http://schemas.microsoft.com/office/drawing/2014/main" id="{6FE5CD03-8BCF-4CD6-8093-4E35FE7C6DBD}"/>
                </a:ext>
              </a:extLst>
            </p:cNvPr>
            <p:cNvSpPr>
              <a:spLocks noEditPoints="1"/>
            </p:cNvSpPr>
            <p:nvPr/>
          </p:nvSpPr>
          <p:spPr bwMode="auto">
            <a:xfrm>
              <a:off x="5365750" y="5191125"/>
              <a:ext cx="134938" cy="134938"/>
            </a:xfrm>
            <a:custGeom>
              <a:avLst/>
              <a:gdLst>
                <a:gd name="T0" fmla="*/ 71 w 142"/>
                <a:gd name="T1" fmla="*/ 0 h 141"/>
                <a:gd name="T2" fmla="*/ 0 w 142"/>
                <a:gd name="T3" fmla="*/ 70 h 141"/>
                <a:gd name="T4" fmla="*/ 71 w 142"/>
                <a:gd name="T5" fmla="*/ 141 h 141"/>
                <a:gd name="T6" fmla="*/ 142 w 142"/>
                <a:gd name="T7" fmla="*/ 70 h 141"/>
                <a:gd name="T8" fmla="*/ 71 w 142"/>
                <a:gd name="T9" fmla="*/ 0 h 141"/>
                <a:gd name="T10" fmla="*/ 71 w 142"/>
                <a:gd name="T11" fmla="*/ 101 h 141"/>
                <a:gd name="T12" fmla="*/ 40 w 142"/>
                <a:gd name="T13" fmla="*/ 70 h 141"/>
                <a:gd name="T14" fmla="*/ 71 w 142"/>
                <a:gd name="T15" fmla="*/ 40 h 141"/>
                <a:gd name="T16" fmla="*/ 102 w 142"/>
                <a:gd name="T17" fmla="*/ 70 h 141"/>
                <a:gd name="T18" fmla="*/ 71 w 142"/>
                <a:gd name="T19" fmla="*/ 10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1">
                  <a:moveTo>
                    <a:pt x="71" y="0"/>
                  </a:moveTo>
                  <a:cubicBezTo>
                    <a:pt x="32" y="0"/>
                    <a:pt x="0" y="31"/>
                    <a:pt x="0" y="70"/>
                  </a:cubicBezTo>
                  <a:cubicBezTo>
                    <a:pt x="0" y="109"/>
                    <a:pt x="32" y="141"/>
                    <a:pt x="71" y="141"/>
                  </a:cubicBezTo>
                  <a:cubicBezTo>
                    <a:pt x="110" y="141"/>
                    <a:pt x="142" y="109"/>
                    <a:pt x="142" y="70"/>
                  </a:cubicBezTo>
                  <a:cubicBezTo>
                    <a:pt x="142" y="31"/>
                    <a:pt x="110" y="0"/>
                    <a:pt x="71" y="0"/>
                  </a:cubicBezTo>
                  <a:close/>
                  <a:moveTo>
                    <a:pt x="71" y="101"/>
                  </a:moveTo>
                  <a:cubicBezTo>
                    <a:pt x="54" y="101"/>
                    <a:pt x="40" y="87"/>
                    <a:pt x="40" y="70"/>
                  </a:cubicBezTo>
                  <a:cubicBezTo>
                    <a:pt x="40" y="54"/>
                    <a:pt x="54" y="40"/>
                    <a:pt x="71" y="40"/>
                  </a:cubicBezTo>
                  <a:cubicBezTo>
                    <a:pt x="88" y="40"/>
                    <a:pt x="102" y="54"/>
                    <a:pt x="102" y="70"/>
                  </a:cubicBezTo>
                  <a:cubicBezTo>
                    <a:pt x="102" y="87"/>
                    <a:pt x="88" y="101"/>
                    <a:pt x="71"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403" name="Group 402">
            <a:extLst>
              <a:ext uri="{FF2B5EF4-FFF2-40B4-BE49-F238E27FC236}">
                <a16:creationId xmlns:a16="http://schemas.microsoft.com/office/drawing/2014/main" id="{ED6DC48B-E5E6-4641-87F9-6FBC9C329E1A}"/>
              </a:ext>
            </a:extLst>
          </p:cNvPr>
          <p:cNvGrpSpPr/>
          <p:nvPr/>
        </p:nvGrpSpPr>
        <p:grpSpPr>
          <a:xfrm>
            <a:off x="3683850" y="3534988"/>
            <a:ext cx="388979" cy="354439"/>
            <a:chOff x="5016500" y="2424113"/>
            <a:chExt cx="947738" cy="863600"/>
          </a:xfrm>
          <a:solidFill>
            <a:schemeClr val="bg1"/>
          </a:solidFill>
        </p:grpSpPr>
        <p:sp>
          <p:nvSpPr>
            <p:cNvPr id="404" name="Freeform 65">
              <a:extLst>
                <a:ext uri="{FF2B5EF4-FFF2-40B4-BE49-F238E27FC236}">
                  <a16:creationId xmlns:a16="http://schemas.microsoft.com/office/drawing/2014/main" id="{87C61B7A-5CE8-42BE-8A49-E17E65B4C687}"/>
                </a:ext>
              </a:extLst>
            </p:cNvPr>
            <p:cNvSpPr>
              <a:spLocks/>
            </p:cNvSpPr>
            <p:nvPr/>
          </p:nvSpPr>
          <p:spPr bwMode="auto">
            <a:xfrm>
              <a:off x="5346700" y="2563813"/>
              <a:ext cx="288925" cy="38100"/>
            </a:xfrm>
            <a:custGeom>
              <a:avLst/>
              <a:gdLst>
                <a:gd name="T0" fmla="*/ 20 w 302"/>
                <a:gd name="T1" fmla="*/ 40 h 40"/>
                <a:gd name="T2" fmla="*/ 282 w 302"/>
                <a:gd name="T3" fmla="*/ 40 h 40"/>
                <a:gd name="T4" fmla="*/ 302 w 302"/>
                <a:gd name="T5" fmla="*/ 20 h 40"/>
                <a:gd name="T6" fmla="*/ 282 w 302"/>
                <a:gd name="T7" fmla="*/ 0 h 40"/>
                <a:gd name="T8" fmla="*/ 20 w 302"/>
                <a:gd name="T9" fmla="*/ 0 h 40"/>
                <a:gd name="T10" fmla="*/ 0 w 302"/>
                <a:gd name="T11" fmla="*/ 20 h 40"/>
                <a:gd name="T12" fmla="*/ 20 w 30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2" h="40">
                  <a:moveTo>
                    <a:pt x="20" y="40"/>
                  </a:moveTo>
                  <a:cubicBezTo>
                    <a:pt x="282" y="40"/>
                    <a:pt x="282" y="40"/>
                    <a:pt x="282" y="40"/>
                  </a:cubicBezTo>
                  <a:cubicBezTo>
                    <a:pt x="293" y="40"/>
                    <a:pt x="302" y="31"/>
                    <a:pt x="302" y="20"/>
                  </a:cubicBezTo>
                  <a:cubicBezTo>
                    <a:pt x="302" y="9"/>
                    <a:pt x="293" y="0"/>
                    <a:pt x="282" y="0"/>
                  </a:cubicBezTo>
                  <a:cubicBezTo>
                    <a:pt x="20" y="0"/>
                    <a:pt x="20" y="0"/>
                    <a:pt x="20" y="0"/>
                  </a:cubicBezTo>
                  <a:cubicBezTo>
                    <a:pt x="8" y="0"/>
                    <a:pt x="0" y="9"/>
                    <a:pt x="0" y="20"/>
                  </a:cubicBezTo>
                  <a:cubicBezTo>
                    <a:pt x="0" y="31"/>
                    <a:pt x="8"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5" name="Freeform 66">
              <a:extLst>
                <a:ext uri="{FF2B5EF4-FFF2-40B4-BE49-F238E27FC236}">
                  <a16:creationId xmlns:a16="http://schemas.microsoft.com/office/drawing/2014/main" id="{8F4CF90E-FAC7-451A-9174-E9845C62CA72}"/>
                </a:ext>
              </a:extLst>
            </p:cNvPr>
            <p:cNvSpPr>
              <a:spLocks/>
            </p:cNvSpPr>
            <p:nvPr/>
          </p:nvSpPr>
          <p:spPr bwMode="auto">
            <a:xfrm>
              <a:off x="5249863" y="2636838"/>
              <a:ext cx="482600" cy="38100"/>
            </a:xfrm>
            <a:custGeom>
              <a:avLst/>
              <a:gdLst>
                <a:gd name="T0" fmla="*/ 20 w 507"/>
                <a:gd name="T1" fmla="*/ 40 h 40"/>
                <a:gd name="T2" fmla="*/ 487 w 507"/>
                <a:gd name="T3" fmla="*/ 40 h 40"/>
                <a:gd name="T4" fmla="*/ 507 w 507"/>
                <a:gd name="T5" fmla="*/ 20 h 40"/>
                <a:gd name="T6" fmla="*/ 487 w 507"/>
                <a:gd name="T7" fmla="*/ 0 h 40"/>
                <a:gd name="T8" fmla="*/ 20 w 507"/>
                <a:gd name="T9" fmla="*/ 0 h 40"/>
                <a:gd name="T10" fmla="*/ 0 w 507"/>
                <a:gd name="T11" fmla="*/ 20 h 40"/>
                <a:gd name="T12" fmla="*/ 20 w 50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507" h="40">
                  <a:moveTo>
                    <a:pt x="20" y="40"/>
                  </a:moveTo>
                  <a:cubicBezTo>
                    <a:pt x="487" y="40"/>
                    <a:pt x="487" y="40"/>
                    <a:pt x="487" y="40"/>
                  </a:cubicBezTo>
                  <a:cubicBezTo>
                    <a:pt x="498" y="40"/>
                    <a:pt x="507" y="31"/>
                    <a:pt x="507" y="20"/>
                  </a:cubicBezTo>
                  <a:cubicBezTo>
                    <a:pt x="507" y="9"/>
                    <a:pt x="498" y="0"/>
                    <a:pt x="487" y="0"/>
                  </a:cubicBezTo>
                  <a:cubicBezTo>
                    <a:pt x="20" y="0"/>
                    <a:pt x="20" y="0"/>
                    <a:pt x="20" y="0"/>
                  </a:cubicBezTo>
                  <a:cubicBezTo>
                    <a:pt x="9" y="0"/>
                    <a:pt x="0" y="9"/>
                    <a:pt x="0" y="20"/>
                  </a:cubicBezTo>
                  <a:cubicBezTo>
                    <a:pt x="0" y="31"/>
                    <a:pt x="9"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6" name="Freeform 67">
              <a:extLst>
                <a:ext uri="{FF2B5EF4-FFF2-40B4-BE49-F238E27FC236}">
                  <a16:creationId xmlns:a16="http://schemas.microsoft.com/office/drawing/2014/main" id="{16618DD7-C090-4294-8103-E16C97A78A36}"/>
                </a:ext>
              </a:extLst>
            </p:cNvPr>
            <p:cNvSpPr>
              <a:spLocks noEditPoints="1"/>
            </p:cNvSpPr>
            <p:nvPr/>
          </p:nvSpPr>
          <p:spPr bwMode="auto">
            <a:xfrm>
              <a:off x="5311775" y="2711450"/>
              <a:ext cx="358775" cy="142875"/>
            </a:xfrm>
            <a:custGeom>
              <a:avLst/>
              <a:gdLst>
                <a:gd name="T0" fmla="*/ 356 w 377"/>
                <a:gd name="T1" fmla="*/ 0 h 150"/>
                <a:gd name="T2" fmla="*/ 21 w 377"/>
                <a:gd name="T3" fmla="*/ 0 h 150"/>
                <a:gd name="T4" fmla="*/ 5 w 377"/>
                <a:gd name="T5" fmla="*/ 9 h 150"/>
                <a:gd name="T6" fmla="*/ 2 w 377"/>
                <a:gd name="T7" fmla="*/ 27 h 150"/>
                <a:gd name="T8" fmla="*/ 42 w 377"/>
                <a:gd name="T9" fmla="*/ 137 h 150"/>
                <a:gd name="T10" fmla="*/ 61 w 377"/>
                <a:gd name="T11" fmla="*/ 150 h 150"/>
                <a:gd name="T12" fmla="*/ 316 w 377"/>
                <a:gd name="T13" fmla="*/ 150 h 150"/>
                <a:gd name="T14" fmla="*/ 335 w 377"/>
                <a:gd name="T15" fmla="*/ 137 h 150"/>
                <a:gd name="T16" fmla="*/ 375 w 377"/>
                <a:gd name="T17" fmla="*/ 27 h 150"/>
                <a:gd name="T18" fmla="*/ 373 w 377"/>
                <a:gd name="T19" fmla="*/ 9 h 150"/>
                <a:gd name="T20" fmla="*/ 356 w 377"/>
                <a:gd name="T21" fmla="*/ 0 h 150"/>
                <a:gd name="T22" fmla="*/ 224 w 377"/>
                <a:gd name="T23" fmla="*/ 40 h 150"/>
                <a:gd name="T24" fmla="*/ 224 w 377"/>
                <a:gd name="T25" fmla="*/ 110 h 150"/>
                <a:gd name="T26" fmla="*/ 154 w 377"/>
                <a:gd name="T27" fmla="*/ 110 h 150"/>
                <a:gd name="T28" fmla="*/ 154 w 377"/>
                <a:gd name="T29" fmla="*/ 40 h 150"/>
                <a:gd name="T30" fmla="*/ 224 w 377"/>
                <a:gd name="T31" fmla="*/ 40 h 150"/>
                <a:gd name="T32" fmla="*/ 50 w 377"/>
                <a:gd name="T33" fmla="*/ 40 h 150"/>
                <a:gd name="T34" fmla="*/ 114 w 377"/>
                <a:gd name="T35" fmla="*/ 40 h 150"/>
                <a:gd name="T36" fmla="*/ 114 w 377"/>
                <a:gd name="T37" fmla="*/ 110 h 150"/>
                <a:gd name="T38" fmla="*/ 75 w 377"/>
                <a:gd name="T39" fmla="*/ 110 h 150"/>
                <a:gd name="T40" fmla="*/ 50 w 377"/>
                <a:gd name="T41" fmla="*/ 40 h 150"/>
                <a:gd name="T42" fmla="*/ 302 w 377"/>
                <a:gd name="T43" fmla="*/ 110 h 150"/>
                <a:gd name="T44" fmla="*/ 264 w 377"/>
                <a:gd name="T45" fmla="*/ 110 h 150"/>
                <a:gd name="T46" fmla="*/ 264 w 377"/>
                <a:gd name="T47" fmla="*/ 40 h 150"/>
                <a:gd name="T48" fmla="*/ 328 w 377"/>
                <a:gd name="T49" fmla="*/ 40 h 150"/>
                <a:gd name="T50" fmla="*/ 302 w 377"/>
                <a:gd name="T5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7" h="150">
                  <a:moveTo>
                    <a:pt x="356" y="0"/>
                  </a:moveTo>
                  <a:cubicBezTo>
                    <a:pt x="21" y="0"/>
                    <a:pt x="21" y="0"/>
                    <a:pt x="21" y="0"/>
                  </a:cubicBezTo>
                  <a:cubicBezTo>
                    <a:pt x="15" y="0"/>
                    <a:pt x="9" y="4"/>
                    <a:pt x="5" y="9"/>
                  </a:cubicBezTo>
                  <a:cubicBezTo>
                    <a:pt x="1" y="14"/>
                    <a:pt x="0" y="21"/>
                    <a:pt x="2" y="27"/>
                  </a:cubicBezTo>
                  <a:cubicBezTo>
                    <a:pt x="42" y="137"/>
                    <a:pt x="42" y="137"/>
                    <a:pt x="42" y="137"/>
                  </a:cubicBezTo>
                  <a:cubicBezTo>
                    <a:pt x="45" y="145"/>
                    <a:pt x="53" y="150"/>
                    <a:pt x="61" y="150"/>
                  </a:cubicBezTo>
                  <a:cubicBezTo>
                    <a:pt x="316" y="150"/>
                    <a:pt x="316" y="150"/>
                    <a:pt x="316" y="150"/>
                  </a:cubicBezTo>
                  <a:cubicBezTo>
                    <a:pt x="324" y="150"/>
                    <a:pt x="332" y="145"/>
                    <a:pt x="335" y="137"/>
                  </a:cubicBezTo>
                  <a:cubicBezTo>
                    <a:pt x="375" y="27"/>
                    <a:pt x="375" y="27"/>
                    <a:pt x="375" y="27"/>
                  </a:cubicBezTo>
                  <a:cubicBezTo>
                    <a:pt x="377" y="21"/>
                    <a:pt x="376" y="14"/>
                    <a:pt x="373" y="9"/>
                  </a:cubicBezTo>
                  <a:cubicBezTo>
                    <a:pt x="369" y="4"/>
                    <a:pt x="363" y="0"/>
                    <a:pt x="356" y="0"/>
                  </a:cubicBezTo>
                  <a:close/>
                  <a:moveTo>
                    <a:pt x="224" y="40"/>
                  </a:moveTo>
                  <a:cubicBezTo>
                    <a:pt x="224" y="110"/>
                    <a:pt x="224" y="110"/>
                    <a:pt x="224" y="110"/>
                  </a:cubicBezTo>
                  <a:cubicBezTo>
                    <a:pt x="154" y="110"/>
                    <a:pt x="154" y="110"/>
                    <a:pt x="154" y="110"/>
                  </a:cubicBezTo>
                  <a:cubicBezTo>
                    <a:pt x="154" y="40"/>
                    <a:pt x="154" y="40"/>
                    <a:pt x="154" y="40"/>
                  </a:cubicBezTo>
                  <a:lnTo>
                    <a:pt x="224" y="40"/>
                  </a:lnTo>
                  <a:close/>
                  <a:moveTo>
                    <a:pt x="50" y="40"/>
                  </a:moveTo>
                  <a:cubicBezTo>
                    <a:pt x="114" y="40"/>
                    <a:pt x="114" y="40"/>
                    <a:pt x="114" y="40"/>
                  </a:cubicBezTo>
                  <a:cubicBezTo>
                    <a:pt x="114" y="110"/>
                    <a:pt x="114" y="110"/>
                    <a:pt x="114" y="110"/>
                  </a:cubicBezTo>
                  <a:cubicBezTo>
                    <a:pt x="75" y="110"/>
                    <a:pt x="75" y="110"/>
                    <a:pt x="75" y="110"/>
                  </a:cubicBezTo>
                  <a:lnTo>
                    <a:pt x="50" y="40"/>
                  </a:lnTo>
                  <a:close/>
                  <a:moveTo>
                    <a:pt x="302" y="110"/>
                  </a:moveTo>
                  <a:cubicBezTo>
                    <a:pt x="264" y="110"/>
                    <a:pt x="264" y="110"/>
                    <a:pt x="264" y="110"/>
                  </a:cubicBezTo>
                  <a:cubicBezTo>
                    <a:pt x="264" y="40"/>
                    <a:pt x="264" y="40"/>
                    <a:pt x="264" y="40"/>
                  </a:cubicBezTo>
                  <a:cubicBezTo>
                    <a:pt x="328" y="40"/>
                    <a:pt x="328" y="40"/>
                    <a:pt x="328" y="40"/>
                  </a:cubicBezTo>
                  <a:lnTo>
                    <a:pt x="302"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7" name="Freeform 68">
              <a:extLst>
                <a:ext uri="{FF2B5EF4-FFF2-40B4-BE49-F238E27FC236}">
                  <a16:creationId xmlns:a16="http://schemas.microsoft.com/office/drawing/2014/main" id="{238DD22C-029D-448D-B02D-900EDABADA53}"/>
                </a:ext>
              </a:extLst>
            </p:cNvPr>
            <p:cNvSpPr>
              <a:spLocks/>
            </p:cNvSpPr>
            <p:nvPr/>
          </p:nvSpPr>
          <p:spPr bwMode="auto">
            <a:xfrm>
              <a:off x="5556250" y="2424113"/>
              <a:ext cx="38100" cy="104775"/>
            </a:xfrm>
            <a:custGeom>
              <a:avLst/>
              <a:gdLst>
                <a:gd name="T0" fmla="*/ 20 w 40"/>
                <a:gd name="T1" fmla="*/ 111 h 111"/>
                <a:gd name="T2" fmla="*/ 40 w 40"/>
                <a:gd name="T3" fmla="*/ 91 h 111"/>
                <a:gd name="T4" fmla="*/ 40 w 40"/>
                <a:gd name="T5" fmla="*/ 20 h 111"/>
                <a:gd name="T6" fmla="*/ 20 w 40"/>
                <a:gd name="T7" fmla="*/ 0 h 111"/>
                <a:gd name="T8" fmla="*/ 0 w 40"/>
                <a:gd name="T9" fmla="*/ 20 h 111"/>
                <a:gd name="T10" fmla="*/ 0 w 40"/>
                <a:gd name="T11" fmla="*/ 91 h 111"/>
                <a:gd name="T12" fmla="*/ 20 w 40"/>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40" h="111">
                  <a:moveTo>
                    <a:pt x="20" y="111"/>
                  </a:moveTo>
                  <a:cubicBezTo>
                    <a:pt x="31" y="111"/>
                    <a:pt x="40" y="102"/>
                    <a:pt x="40" y="91"/>
                  </a:cubicBezTo>
                  <a:cubicBezTo>
                    <a:pt x="40" y="20"/>
                    <a:pt x="40" y="20"/>
                    <a:pt x="40" y="20"/>
                  </a:cubicBezTo>
                  <a:cubicBezTo>
                    <a:pt x="40" y="9"/>
                    <a:pt x="31" y="0"/>
                    <a:pt x="20" y="0"/>
                  </a:cubicBezTo>
                  <a:cubicBezTo>
                    <a:pt x="9" y="0"/>
                    <a:pt x="0" y="9"/>
                    <a:pt x="0" y="20"/>
                  </a:cubicBezTo>
                  <a:cubicBezTo>
                    <a:pt x="0" y="91"/>
                    <a:pt x="0" y="91"/>
                    <a:pt x="0" y="91"/>
                  </a:cubicBezTo>
                  <a:cubicBezTo>
                    <a:pt x="0" y="102"/>
                    <a:pt x="9" y="111"/>
                    <a:pt x="2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8" name="Freeform 69">
              <a:extLst>
                <a:ext uri="{FF2B5EF4-FFF2-40B4-BE49-F238E27FC236}">
                  <a16:creationId xmlns:a16="http://schemas.microsoft.com/office/drawing/2014/main" id="{77D503F8-84F7-4807-9BF2-6AA0090E67C1}"/>
                </a:ext>
              </a:extLst>
            </p:cNvPr>
            <p:cNvSpPr>
              <a:spLocks/>
            </p:cNvSpPr>
            <p:nvPr/>
          </p:nvSpPr>
          <p:spPr bwMode="auto">
            <a:xfrm>
              <a:off x="5386388" y="2455863"/>
              <a:ext cx="38100" cy="73025"/>
            </a:xfrm>
            <a:custGeom>
              <a:avLst/>
              <a:gdLst>
                <a:gd name="T0" fmla="*/ 20 w 40"/>
                <a:gd name="T1" fmla="*/ 77 h 77"/>
                <a:gd name="T2" fmla="*/ 40 w 40"/>
                <a:gd name="T3" fmla="*/ 57 h 77"/>
                <a:gd name="T4" fmla="*/ 40 w 40"/>
                <a:gd name="T5" fmla="*/ 20 h 77"/>
                <a:gd name="T6" fmla="*/ 20 w 40"/>
                <a:gd name="T7" fmla="*/ 0 h 77"/>
                <a:gd name="T8" fmla="*/ 0 w 40"/>
                <a:gd name="T9" fmla="*/ 20 h 77"/>
                <a:gd name="T10" fmla="*/ 0 w 40"/>
                <a:gd name="T11" fmla="*/ 57 h 77"/>
                <a:gd name="T12" fmla="*/ 20 w 40"/>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40" h="77">
                  <a:moveTo>
                    <a:pt x="20" y="77"/>
                  </a:moveTo>
                  <a:cubicBezTo>
                    <a:pt x="31" y="77"/>
                    <a:pt x="40" y="68"/>
                    <a:pt x="40" y="57"/>
                  </a:cubicBezTo>
                  <a:cubicBezTo>
                    <a:pt x="40" y="20"/>
                    <a:pt x="40" y="20"/>
                    <a:pt x="40" y="20"/>
                  </a:cubicBezTo>
                  <a:cubicBezTo>
                    <a:pt x="40" y="9"/>
                    <a:pt x="31" y="0"/>
                    <a:pt x="20" y="0"/>
                  </a:cubicBezTo>
                  <a:cubicBezTo>
                    <a:pt x="9" y="0"/>
                    <a:pt x="0" y="9"/>
                    <a:pt x="0" y="20"/>
                  </a:cubicBezTo>
                  <a:cubicBezTo>
                    <a:pt x="0" y="57"/>
                    <a:pt x="0" y="57"/>
                    <a:pt x="0" y="57"/>
                  </a:cubicBezTo>
                  <a:cubicBezTo>
                    <a:pt x="0" y="68"/>
                    <a:pt x="9" y="77"/>
                    <a:pt x="2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9" name="Freeform 70">
              <a:extLst>
                <a:ext uri="{FF2B5EF4-FFF2-40B4-BE49-F238E27FC236}">
                  <a16:creationId xmlns:a16="http://schemas.microsoft.com/office/drawing/2014/main" id="{8480479C-318B-42F2-BF7B-629243CA1389}"/>
                </a:ext>
              </a:extLst>
            </p:cNvPr>
            <p:cNvSpPr>
              <a:spLocks/>
            </p:cNvSpPr>
            <p:nvPr/>
          </p:nvSpPr>
          <p:spPr bwMode="auto">
            <a:xfrm>
              <a:off x="5207000" y="2705100"/>
              <a:ext cx="200025" cy="582613"/>
            </a:xfrm>
            <a:custGeom>
              <a:avLst/>
              <a:gdLst>
                <a:gd name="T0" fmla="*/ 190 w 210"/>
                <a:gd name="T1" fmla="*/ 200 h 612"/>
                <a:gd name="T2" fmla="*/ 111 w 210"/>
                <a:gd name="T3" fmla="*/ 200 h 612"/>
                <a:gd name="T4" fmla="*/ 41 w 210"/>
                <a:gd name="T5" fmla="*/ 16 h 612"/>
                <a:gd name="T6" fmla="*/ 15 w 210"/>
                <a:gd name="T7" fmla="*/ 4 h 612"/>
                <a:gd name="T8" fmla="*/ 4 w 210"/>
                <a:gd name="T9" fmla="*/ 30 h 612"/>
                <a:gd name="T10" fmla="*/ 78 w 210"/>
                <a:gd name="T11" fmla="*/ 227 h 612"/>
                <a:gd name="T12" fmla="*/ 97 w 210"/>
                <a:gd name="T13" fmla="*/ 240 h 612"/>
                <a:gd name="T14" fmla="*/ 168 w 210"/>
                <a:gd name="T15" fmla="*/ 240 h 612"/>
                <a:gd name="T16" fmla="*/ 138 w 210"/>
                <a:gd name="T17" fmla="*/ 590 h 612"/>
                <a:gd name="T18" fmla="*/ 157 w 210"/>
                <a:gd name="T19" fmla="*/ 612 h 612"/>
                <a:gd name="T20" fmla="*/ 158 w 210"/>
                <a:gd name="T21" fmla="*/ 612 h 612"/>
                <a:gd name="T22" fmla="*/ 178 w 210"/>
                <a:gd name="T23" fmla="*/ 594 h 612"/>
                <a:gd name="T24" fmla="*/ 210 w 210"/>
                <a:gd name="T25" fmla="*/ 222 h 612"/>
                <a:gd name="T26" fmla="*/ 205 w 210"/>
                <a:gd name="T27" fmla="*/ 206 h 612"/>
                <a:gd name="T28" fmla="*/ 190 w 210"/>
                <a:gd name="T29" fmla="*/ 20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612">
                  <a:moveTo>
                    <a:pt x="190" y="200"/>
                  </a:moveTo>
                  <a:cubicBezTo>
                    <a:pt x="111" y="200"/>
                    <a:pt x="111" y="200"/>
                    <a:pt x="111" y="200"/>
                  </a:cubicBezTo>
                  <a:cubicBezTo>
                    <a:pt x="41" y="16"/>
                    <a:pt x="41" y="16"/>
                    <a:pt x="41" y="16"/>
                  </a:cubicBezTo>
                  <a:cubicBezTo>
                    <a:pt x="37" y="5"/>
                    <a:pt x="26" y="0"/>
                    <a:pt x="15" y="4"/>
                  </a:cubicBezTo>
                  <a:cubicBezTo>
                    <a:pt x="5" y="8"/>
                    <a:pt x="0" y="19"/>
                    <a:pt x="4" y="30"/>
                  </a:cubicBezTo>
                  <a:cubicBezTo>
                    <a:pt x="78" y="227"/>
                    <a:pt x="78" y="227"/>
                    <a:pt x="78" y="227"/>
                  </a:cubicBezTo>
                  <a:cubicBezTo>
                    <a:pt x="81" y="235"/>
                    <a:pt x="89" y="240"/>
                    <a:pt x="97" y="240"/>
                  </a:cubicBezTo>
                  <a:cubicBezTo>
                    <a:pt x="168" y="240"/>
                    <a:pt x="168" y="240"/>
                    <a:pt x="168" y="240"/>
                  </a:cubicBezTo>
                  <a:cubicBezTo>
                    <a:pt x="138" y="590"/>
                    <a:pt x="138" y="590"/>
                    <a:pt x="138" y="590"/>
                  </a:cubicBezTo>
                  <a:cubicBezTo>
                    <a:pt x="137" y="601"/>
                    <a:pt x="146" y="611"/>
                    <a:pt x="157" y="612"/>
                  </a:cubicBezTo>
                  <a:cubicBezTo>
                    <a:pt x="157" y="612"/>
                    <a:pt x="158" y="612"/>
                    <a:pt x="158" y="612"/>
                  </a:cubicBezTo>
                  <a:cubicBezTo>
                    <a:pt x="169" y="612"/>
                    <a:pt x="177" y="604"/>
                    <a:pt x="178" y="594"/>
                  </a:cubicBezTo>
                  <a:cubicBezTo>
                    <a:pt x="210" y="222"/>
                    <a:pt x="210" y="222"/>
                    <a:pt x="210" y="222"/>
                  </a:cubicBezTo>
                  <a:cubicBezTo>
                    <a:pt x="210" y="216"/>
                    <a:pt x="208" y="211"/>
                    <a:pt x="205" y="206"/>
                  </a:cubicBezTo>
                  <a:cubicBezTo>
                    <a:pt x="201" y="202"/>
                    <a:pt x="195" y="200"/>
                    <a:pt x="190"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0" name="Freeform 71">
              <a:extLst>
                <a:ext uri="{FF2B5EF4-FFF2-40B4-BE49-F238E27FC236}">
                  <a16:creationId xmlns:a16="http://schemas.microsoft.com/office/drawing/2014/main" id="{CF831063-8E25-4077-BB6D-0C59CC7F62B2}"/>
                </a:ext>
              </a:extLst>
            </p:cNvPr>
            <p:cNvSpPr>
              <a:spLocks/>
            </p:cNvSpPr>
            <p:nvPr/>
          </p:nvSpPr>
          <p:spPr bwMode="auto">
            <a:xfrm>
              <a:off x="5016500" y="3032125"/>
              <a:ext cx="304800" cy="252413"/>
            </a:xfrm>
            <a:custGeom>
              <a:avLst/>
              <a:gdLst>
                <a:gd name="T0" fmla="*/ 300 w 320"/>
                <a:gd name="T1" fmla="*/ 0 h 265"/>
                <a:gd name="T2" fmla="*/ 20 w 320"/>
                <a:gd name="T3" fmla="*/ 0 h 265"/>
                <a:gd name="T4" fmla="*/ 0 w 320"/>
                <a:gd name="T5" fmla="*/ 20 h 265"/>
                <a:gd name="T6" fmla="*/ 0 w 320"/>
                <a:gd name="T7" fmla="*/ 245 h 265"/>
                <a:gd name="T8" fmla="*/ 20 w 320"/>
                <a:gd name="T9" fmla="*/ 265 h 265"/>
                <a:gd name="T10" fmla="*/ 40 w 320"/>
                <a:gd name="T11" fmla="*/ 245 h 265"/>
                <a:gd name="T12" fmla="*/ 40 w 320"/>
                <a:gd name="T13" fmla="*/ 40 h 265"/>
                <a:gd name="T14" fmla="*/ 300 w 320"/>
                <a:gd name="T15" fmla="*/ 40 h 265"/>
                <a:gd name="T16" fmla="*/ 320 w 320"/>
                <a:gd name="T17" fmla="*/ 20 h 265"/>
                <a:gd name="T18" fmla="*/ 300 w 320"/>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65">
                  <a:moveTo>
                    <a:pt x="300" y="0"/>
                  </a:moveTo>
                  <a:cubicBezTo>
                    <a:pt x="20" y="0"/>
                    <a:pt x="20" y="0"/>
                    <a:pt x="20" y="0"/>
                  </a:cubicBezTo>
                  <a:cubicBezTo>
                    <a:pt x="9" y="0"/>
                    <a:pt x="0" y="9"/>
                    <a:pt x="0" y="20"/>
                  </a:cubicBezTo>
                  <a:cubicBezTo>
                    <a:pt x="0" y="245"/>
                    <a:pt x="0" y="245"/>
                    <a:pt x="0" y="245"/>
                  </a:cubicBezTo>
                  <a:cubicBezTo>
                    <a:pt x="0" y="256"/>
                    <a:pt x="9" y="265"/>
                    <a:pt x="20" y="265"/>
                  </a:cubicBezTo>
                  <a:cubicBezTo>
                    <a:pt x="32" y="265"/>
                    <a:pt x="40" y="256"/>
                    <a:pt x="40" y="245"/>
                  </a:cubicBezTo>
                  <a:cubicBezTo>
                    <a:pt x="40" y="40"/>
                    <a:pt x="40" y="40"/>
                    <a:pt x="40" y="40"/>
                  </a:cubicBezTo>
                  <a:cubicBezTo>
                    <a:pt x="300" y="40"/>
                    <a:pt x="300" y="40"/>
                    <a:pt x="300" y="40"/>
                  </a:cubicBezTo>
                  <a:cubicBezTo>
                    <a:pt x="311" y="40"/>
                    <a:pt x="320" y="31"/>
                    <a:pt x="320" y="20"/>
                  </a:cubicBezTo>
                  <a:cubicBezTo>
                    <a:pt x="320" y="9"/>
                    <a:pt x="311" y="0"/>
                    <a:pt x="3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1" name="Freeform 72">
              <a:extLst>
                <a:ext uri="{FF2B5EF4-FFF2-40B4-BE49-F238E27FC236}">
                  <a16:creationId xmlns:a16="http://schemas.microsoft.com/office/drawing/2014/main" id="{36DA825C-5832-4E4C-90DE-F065724CEF29}"/>
                </a:ext>
              </a:extLst>
            </p:cNvPr>
            <p:cNvSpPr>
              <a:spLocks/>
            </p:cNvSpPr>
            <p:nvPr/>
          </p:nvSpPr>
          <p:spPr bwMode="auto">
            <a:xfrm>
              <a:off x="5094288"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2" name="Freeform 73">
              <a:extLst>
                <a:ext uri="{FF2B5EF4-FFF2-40B4-BE49-F238E27FC236}">
                  <a16:creationId xmlns:a16="http://schemas.microsoft.com/office/drawing/2014/main" id="{EE5AAD00-7FCD-48D2-8F59-66FCC8511F7B}"/>
                </a:ext>
              </a:extLst>
            </p:cNvPr>
            <p:cNvSpPr>
              <a:spLocks/>
            </p:cNvSpPr>
            <p:nvPr/>
          </p:nvSpPr>
          <p:spPr bwMode="auto">
            <a:xfrm>
              <a:off x="517525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3" name="Freeform 74">
              <a:extLst>
                <a:ext uri="{FF2B5EF4-FFF2-40B4-BE49-F238E27FC236}">
                  <a16:creationId xmlns:a16="http://schemas.microsoft.com/office/drawing/2014/main" id="{CCA0A293-5103-4EE2-B0D3-6296A110BE9D}"/>
                </a:ext>
              </a:extLst>
            </p:cNvPr>
            <p:cNvSpPr>
              <a:spLocks/>
            </p:cNvSpPr>
            <p:nvPr/>
          </p:nvSpPr>
          <p:spPr bwMode="auto">
            <a:xfrm>
              <a:off x="5254625"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4" name="Freeform 75">
              <a:extLst>
                <a:ext uri="{FF2B5EF4-FFF2-40B4-BE49-F238E27FC236}">
                  <a16:creationId xmlns:a16="http://schemas.microsoft.com/office/drawing/2014/main" id="{84B7AA9B-9111-4317-8FAB-3B99BDB93D65}"/>
                </a:ext>
              </a:extLst>
            </p:cNvPr>
            <p:cNvSpPr>
              <a:spLocks/>
            </p:cNvSpPr>
            <p:nvPr/>
          </p:nvSpPr>
          <p:spPr bwMode="auto">
            <a:xfrm>
              <a:off x="5575300" y="2705100"/>
              <a:ext cx="200025" cy="582613"/>
            </a:xfrm>
            <a:custGeom>
              <a:avLst/>
              <a:gdLst>
                <a:gd name="T0" fmla="*/ 114 w 211"/>
                <a:gd name="T1" fmla="*/ 240 h 612"/>
                <a:gd name="T2" fmla="*/ 132 w 211"/>
                <a:gd name="T3" fmla="*/ 227 h 612"/>
                <a:gd name="T4" fmla="*/ 207 w 211"/>
                <a:gd name="T5" fmla="*/ 30 h 612"/>
                <a:gd name="T6" fmla="*/ 195 w 211"/>
                <a:gd name="T7" fmla="*/ 4 h 612"/>
                <a:gd name="T8" fmla="*/ 169 w 211"/>
                <a:gd name="T9" fmla="*/ 16 h 612"/>
                <a:gd name="T10" fmla="*/ 100 w 211"/>
                <a:gd name="T11" fmla="*/ 200 h 612"/>
                <a:gd name="T12" fmla="*/ 21 w 211"/>
                <a:gd name="T13" fmla="*/ 200 h 612"/>
                <a:gd name="T14" fmla="*/ 6 w 211"/>
                <a:gd name="T15" fmla="*/ 206 h 612"/>
                <a:gd name="T16" fmla="*/ 1 w 211"/>
                <a:gd name="T17" fmla="*/ 222 h 612"/>
                <a:gd name="T18" fmla="*/ 32 w 211"/>
                <a:gd name="T19" fmla="*/ 594 h 612"/>
                <a:gd name="T20" fmla="*/ 52 w 211"/>
                <a:gd name="T21" fmla="*/ 612 h 612"/>
                <a:gd name="T22" fmla="*/ 54 w 211"/>
                <a:gd name="T23" fmla="*/ 612 h 612"/>
                <a:gd name="T24" fmla="*/ 72 w 211"/>
                <a:gd name="T25" fmla="*/ 590 h 612"/>
                <a:gd name="T26" fmla="*/ 42 w 211"/>
                <a:gd name="T27" fmla="*/ 240 h 612"/>
                <a:gd name="T28" fmla="*/ 114 w 211"/>
                <a:gd name="T29" fmla="*/ 24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612">
                  <a:moveTo>
                    <a:pt x="114" y="240"/>
                  </a:moveTo>
                  <a:cubicBezTo>
                    <a:pt x="122" y="240"/>
                    <a:pt x="129" y="235"/>
                    <a:pt x="132" y="227"/>
                  </a:cubicBezTo>
                  <a:cubicBezTo>
                    <a:pt x="207" y="30"/>
                    <a:pt x="207" y="30"/>
                    <a:pt x="207" y="30"/>
                  </a:cubicBezTo>
                  <a:cubicBezTo>
                    <a:pt x="211" y="19"/>
                    <a:pt x="205" y="8"/>
                    <a:pt x="195" y="4"/>
                  </a:cubicBezTo>
                  <a:cubicBezTo>
                    <a:pt x="185" y="0"/>
                    <a:pt x="173" y="5"/>
                    <a:pt x="169" y="16"/>
                  </a:cubicBezTo>
                  <a:cubicBezTo>
                    <a:pt x="100" y="200"/>
                    <a:pt x="100" y="200"/>
                    <a:pt x="100" y="200"/>
                  </a:cubicBezTo>
                  <a:cubicBezTo>
                    <a:pt x="21" y="200"/>
                    <a:pt x="21" y="200"/>
                    <a:pt x="21" y="200"/>
                  </a:cubicBezTo>
                  <a:cubicBezTo>
                    <a:pt x="15" y="200"/>
                    <a:pt x="10" y="202"/>
                    <a:pt x="6" y="206"/>
                  </a:cubicBezTo>
                  <a:cubicBezTo>
                    <a:pt x="2" y="211"/>
                    <a:pt x="0" y="216"/>
                    <a:pt x="1" y="222"/>
                  </a:cubicBezTo>
                  <a:cubicBezTo>
                    <a:pt x="32" y="594"/>
                    <a:pt x="32" y="594"/>
                    <a:pt x="32" y="594"/>
                  </a:cubicBezTo>
                  <a:cubicBezTo>
                    <a:pt x="33" y="604"/>
                    <a:pt x="42" y="612"/>
                    <a:pt x="52" y="612"/>
                  </a:cubicBezTo>
                  <a:cubicBezTo>
                    <a:pt x="53" y="612"/>
                    <a:pt x="53" y="612"/>
                    <a:pt x="54" y="612"/>
                  </a:cubicBezTo>
                  <a:cubicBezTo>
                    <a:pt x="65" y="611"/>
                    <a:pt x="73" y="601"/>
                    <a:pt x="72" y="590"/>
                  </a:cubicBezTo>
                  <a:cubicBezTo>
                    <a:pt x="42" y="240"/>
                    <a:pt x="42" y="240"/>
                    <a:pt x="42" y="240"/>
                  </a:cubicBezTo>
                  <a:lnTo>
                    <a:pt x="114"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5" name="Freeform 76">
              <a:extLst>
                <a:ext uri="{FF2B5EF4-FFF2-40B4-BE49-F238E27FC236}">
                  <a16:creationId xmlns:a16="http://schemas.microsoft.com/office/drawing/2014/main" id="{EBE2FEC4-5277-49DF-8946-78E5A772CE77}"/>
                </a:ext>
              </a:extLst>
            </p:cNvPr>
            <p:cNvSpPr>
              <a:spLocks/>
            </p:cNvSpPr>
            <p:nvPr/>
          </p:nvSpPr>
          <p:spPr bwMode="auto">
            <a:xfrm>
              <a:off x="5661025" y="3032125"/>
              <a:ext cx="303213" cy="252413"/>
            </a:xfrm>
            <a:custGeom>
              <a:avLst/>
              <a:gdLst>
                <a:gd name="T0" fmla="*/ 299 w 319"/>
                <a:gd name="T1" fmla="*/ 0 h 265"/>
                <a:gd name="T2" fmla="*/ 20 w 319"/>
                <a:gd name="T3" fmla="*/ 0 h 265"/>
                <a:gd name="T4" fmla="*/ 0 w 319"/>
                <a:gd name="T5" fmla="*/ 20 h 265"/>
                <a:gd name="T6" fmla="*/ 20 w 319"/>
                <a:gd name="T7" fmla="*/ 40 h 265"/>
                <a:gd name="T8" fmla="*/ 279 w 319"/>
                <a:gd name="T9" fmla="*/ 40 h 265"/>
                <a:gd name="T10" fmla="*/ 279 w 319"/>
                <a:gd name="T11" fmla="*/ 245 h 265"/>
                <a:gd name="T12" fmla="*/ 299 w 319"/>
                <a:gd name="T13" fmla="*/ 265 h 265"/>
                <a:gd name="T14" fmla="*/ 319 w 319"/>
                <a:gd name="T15" fmla="*/ 245 h 265"/>
                <a:gd name="T16" fmla="*/ 319 w 319"/>
                <a:gd name="T17" fmla="*/ 20 h 265"/>
                <a:gd name="T18" fmla="*/ 299 w 319"/>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265">
                  <a:moveTo>
                    <a:pt x="299" y="0"/>
                  </a:moveTo>
                  <a:cubicBezTo>
                    <a:pt x="20" y="0"/>
                    <a:pt x="20" y="0"/>
                    <a:pt x="20" y="0"/>
                  </a:cubicBezTo>
                  <a:cubicBezTo>
                    <a:pt x="9" y="0"/>
                    <a:pt x="0" y="9"/>
                    <a:pt x="0" y="20"/>
                  </a:cubicBezTo>
                  <a:cubicBezTo>
                    <a:pt x="0" y="31"/>
                    <a:pt x="9" y="40"/>
                    <a:pt x="20" y="40"/>
                  </a:cubicBezTo>
                  <a:cubicBezTo>
                    <a:pt x="279" y="40"/>
                    <a:pt x="279" y="40"/>
                    <a:pt x="279" y="40"/>
                  </a:cubicBezTo>
                  <a:cubicBezTo>
                    <a:pt x="279" y="245"/>
                    <a:pt x="279" y="245"/>
                    <a:pt x="279" y="245"/>
                  </a:cubicBezTo>
                  <a:cubicBezTo>
                    <a:pt x="279" y="256"/>
                    <a:pt x="288" y="265"/>
                    <a:pt x="299" y="265"/>
                  </a:cubicBezTo>
                  <a:cubicBezTo>
                    <a:pt x="310" y="265"/>
                    <a:pt x="319" y="256"/>
                    <a:pt x="319" y="245"/>
                  </a:cubicBezTo>
                  <a:cubicBezTo>
                    <a:pt x="319" y="20"/>
                    <a:pt x="319" y="20"/>
                    <a:pt x="319" y="20"/>
                  </a:cubicBezTo>
                  <a:cubicBezTo>
                    <a:pt x="319" y="9"/>
                    <a:pt x="310" y="0"/>
                    <a:pt x="2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6" name="Freeform 77">
              <a:extLst>
                <a:ext uri="{FF2B5EF4-FFF2-40B4-BE49-F238E27FC236}">
                  <a16:creationId xmlns:a16="http://schemas.microsoft.com/office/drawing/2014/main" id="{DC79BD85-BC1E-4F5C-9DBB-FEEE43AE0435}"/>
                </a:ext>
              </a:extLst>
            </p:cNvPr>
            <p:cNvSpPr>
              <a:spLocks/>
            </p:cNvSpPr>
            <p:nvPr/>
          </p:nvSpPr>
          <p:spPr bwMode="auto">
            <a:xfrm>
              <a:off x="584835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7" name="Freeform 78">
              <a:extLst>
                <a:ext uri="{FF2B5EF4-FFF2-40B4-BE49-F238E27FC236}">
                  <a16:creationId xmlns:a16="http://schemas.microsoft.com/office/drawing/2014/main" id="{8B08DFD4-5B1B-44E6-808C-54C1DB9A5121}"/>
                </a:ext>
              </a:extLst>
            </p:cNvPr>
            <p:cNvSpPr>
              <a:spLocks/>
            </p:cNvSpPr>
            <p:nvPr/>
          </p:nvSpPr>
          <p:spPr bwMode="auto">
            <a:xfrm>
              <a:off x="5768975"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8" name="Freeform 79">
              <a:extLst>
                <a:ext uri="{FF2B5EF4-FFF2-40B4-BE49-F238E27FC236}">
                  <a16:creationId xmlns:a16="http://schemas.microsoft.com/office/drawing/2014/main" id="{BB091377-FE06-4655-9ED3-2EEA7B755128}"/>
                </a:ext>
              </a:extLst>
            </p:cNvPr>
            <p:cNvSpPr>
              <a:spLocks/>
            </p:cNvSpPr>
            <p:nvPr/>
          </p:nvSpPr>
          <p:spPr bwMode="auto">
            <a:xfrm>
              <a:off x="568960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419" name="Group 418">
            <a:extLst>
              <a:ext uri="{FF2B5EF4-FFF2-40B4-BE49-F238E27FC236}">
                <a16:creationId xmlns:a16="http://schemas.microsoft.com/office/drawing/2014/main" id="{789462F0-4738-46AD-80AB-DD763185DEC7}"/>
              </a:ext>
            </a:extLst>
          </p:cNvPr>
          <p:cNvGrpSpPr/>
          <p:nvPr/>
        </p:nvGrpSpPr>
        <p:grpSpPr>
          <a:xfrm>
            <a:off x="7029081" y="3535980"/>
            <a:ext cx="352491" cy="352490"/>
            <a:chOff x="3843338" y="1276350"/>
            <a:chExt cx="858838" cy="858837"/>
          </a:xfrm>
          <a:solidFill>
            <a:schemeClr val="bg1"/>
          </a:solidFill>
        </p:grpSpPr>
        <p:sp>
          <p:nvSpPr>
            <p:cNvPr id="420" name="Freeform 27">
              <a:extLst>
                <a:ext uri="{FF2B5EF4-FFF2-40B4-BE49-F238E27FC236}">
                  <a16:creationId xmlns:a16="http://schemas.microsoft.com/office/drawing/2014/main" id="{E40CDEDA-7C9D-4A6D-AF59-0277F8D28794}"/>
                </a:ext>
              </a:extLst>
            </p:cNvPr>
            <p:cNvSpPr>
              <a:spLocks noEditPoints="1"/>
            </p:cNvSpPr>
            <p:nvPr/>
          </p:nvSpPr>
          <p:spPr bwMode="auto">
            <a:xfrm>
              <a:off x="4170363" y="1520825"/>
              <a:ext cx="207963" cy="209550"/>
            </a:xfrm>
            <a:custGeom>
              <a:avLst/>
              <a:gdLst>
                <a:gd name="T0" fmla="*/ 109 w 218"/>
                <a:gd name="T1" fmla="*/ 219 h 219"/>
                <a:gd name="T2" fmla="*/ 218 w 218"/>
                <a:gd name="T3" fmla="*/ 109 h 219"/>
                <a:gd name="T4" fmla="*/ 109 w 218"/>
                <a:gd name="T5" fmla="*/ 0 h 219"/>
                <a:gd name="T6" fmla="*/ 0 w 218"/>
                <a:gd name="T7" fmla="*/ 109 h 219"/>
                <a:gd name="T8" fmla="*/ 109 w 218"/>
                <a:gd name="T9" fmla="*/ 219 h 219"/>
                <a:gd name="T10" fmla="*/ 109 w 218"/>
                <a:gd name="T11" fmla="*/ 40 h 219"/>
                <a:gd name="T12" fmla="*/ 178 w 218"/>
                <a:gd name="T13" fmla="*/ 109 h 219"/>
                <a:gd name="T14" fmla="*/ 109 w 218"/>
                <a:gd name="T15" fmla="*/ 179 h 219"/>
                <a:gd name="T16" fmla="*/ 40 w 218"/>
                <a:gd name="T17" fmla="*/ 109 h 219"/>
                <a:gd name="T18" fmla="*/ 109 w 218"/>
                <a:gd name="T19" fmla="*/ 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8" h="219">
                  <a:moveTo>
                    <a:pt x="109" y="219"/>
                  </a:moveTo>
                  <a:cubicBezTo>
                    <a:pt x="169" y="219"/>
                    <a:pt x="218" y="170"/>
                    <a:pt x="218" y="109"/>
                  </a:cubicBezTo>
                  <a:cubicBezTo>
                    <a:pt x="218" y="49"/>
                    <a:pt x="169" y="0"/>
                    <a:pt x="109" y="0"/>
                  </a:cubicBezTo>
                  <a:cubicBezTo>
                    <a:pt x="49" y="0"/>
                    <a:pt x="0" y="49"/>
                    <a:pt x="0" y="109"/>
                  </a:cubicBezTo>
                  <a:cubicBezTo>
                    <a:pt x="0" y="170"/>
                    <a:pt x="49" y="219"/>
                    <a:pt x="109" y="219"/>
                  </a:cubicBezTo>
                  <a:close/>
                  <a:moveTo>
                    <a:pt x="109" y="40"/>
                  </a:moveTo>
                  <a:cubicBezTo>
                    <a:pt x="147" y="40"/>
                    <a:pt x="178" y="71"/>
                    <a:pt x="178" y="109"/>
                  </a:cubicBezTo>
                  <a:cubicBezTo>
                    <a:pt x="178" y="148"/>
                    <a:pt x="147" y="179"/>
                    <a:pt x="109" y="179"/>
                  </a:cubicBezTo>
                  <a:cubicBezTo>
                    <a:pt x="71" y="179"/>
                    <a:pt x="40" y="148"/>
                    <a:pt x="40" y="109"/>
                  </a:cubicBezTo>
                  <a:cubicBezTo>
                    <a:pt x="40" y="71"/>
                    <a:pt x="71" y="40"/>
                    <a:pt x="10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1" name="Freeform 28">
              <a:extLst>
                <a:ext uri="{FF2B5EF4-FFF2-40B4-BE49-F238E27FC236}">
                  <a16:creationId xmlns:a16="http://schemas.microsoft.com/office/drawing/2014/main" id="{19C8AC87-0B14-49B1-99F1-311C294B17C6}"/>
                </a:ext>
              </a:extLst>
            </p:cNvPr>
            <p:cNvSpPr>
              <a:spLocks noEditPoints="1"/>
            </p:cNvSpPr>
            <p:nvPr/>
          </p:nvSpPr>
          <p:spPr bwMode="auto">
            <a:xfrm>
              <a:off x="4184650" y="1276350"/>
              <a:ext cx="176213" cy="177800"/>
            </a:xfrm>
            <a:custGeom>
              <a:avLst/>
              <a:gdLst>
                <a:gd name="T0" fmla="*/ 93 w 186"/>
                <a:gd name="T1" fmla="*/ 187 h 187"/>
                <a:gd name="T2" fmla="*/ 186 w 186"/>
                <a:gd name="T3" fmla="*/ 93 h 187"/>
                <a:gd name="T4" fmla="*/ 93 w 186"/>
                <a:gd name="T5" fmla="*/ 0 h 187"/>
                <a:gd name="T6" fmla="*/ 0 w 186"/>
                <a:gd name="T7" fmla="*/ 93 h 187"/>
                <a:gd name="T8" fmla="*/ 93 w 186"/>
                <a:gd name="T9" fmla="*/ 187 h 187"/>
                <a:gd name="T10" fmla="*/ 93 w 186"/>
                <a:gd name="T11" fmla="*/ 40 h 187"/>
                <a:gd name="T12" fmla="*/ 146 w 186"/>
                <a:gd name="T13" fmla="*/ 93 h 187"/>
                <a:gd name="T14" fmla="*/ 93 w 186"/>
                <a:gd name="T15" fmla="*/ 147 h 187"/>
                <a:gd name="T16" fmla="*/ 40 w 186"/>
                <a:gd name="T17" fmla="*/ 93 h 187"/>
                <a:gd name="T18" fmla="*/ 93 w 186"/>
                <a:gd name="T19" fmla="*/ 4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7">
                  <a:moveTo>
                    <a:pt x="93" y="187"/>
                  </a:moveTo>
                  <a:cubicBezTo>
                    <a:pt x="144" y="187"/>
                    <a:pt x="186" y="145"/>
                    <a:pt x="186" y="93"/>
                  </a:cubicBezTo>
                  <a:cubicBezTo>
                    <a:pt x="186" y="42"/>
                    <a:pt x="144" y="0"/>
                    <a:pt x="93" y="0"/>
                  </a:cubicBezTo>
                  <a:cubicBezTo>
                    <a:pt x="41" y="0"/>
                    <a:pt x="0" y="42"/>
                    <a:pt x="0" y="93"/>
                  </a:cubicBezTo>
                  <a:cubicBezTo>
                    <a:pt x="0" y="145"/>
                    <a:pt x="41" y="187"/>
                    <a:pt x="93" y="187"/>
                  </a:cubicBezTo>
                  <a:close/>
                  <a:moveTo>
                    <a:pt x="93" y="40"/>
                  </a:moveTo>
                  <a:cubicBezTo>
                    <a:pt x="122" y="40"/>
                    <a:pt x="146" y="64"/>
                    <a:pt x="146" y="93"/>
                  </a:cubicBezTo>
                  <a:cubicBezTo>
                    <a:pt x="146" y="123"/>
                    <a:pt x="122" y="147"/>
                    <a:pt x="93" y="147"/>
                  </a:cubicBezTo>
                  <a:cubicBezTo>
                    <a:pt x="64" y="147"/>
                    <a:pt x="40" y="123"/>
                    <a:pt x="40" y="93"/>
                  </a:cubicBezTo>
                  <a:cubicBezTo>
                    <a:pt x="40" y="64"/>
                    <a:pt x="64" y="40"/>
                    <a:pt x="9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2" name="Freeform 29">
              <a:extLst>
                <a:ext uri="{FF2B5EF4-FFF2-40B4-BE49-F238E27FC236}">
                  <a16:creationId xmlns:a16="http://schemas.microsoft.com/office/drawing/2014/main" id="{FEEFD1E7-3E8C-41D4-BB29-5830AB566EB9}"/>
                </a:ext>
              </a:extLst>
            </p:cNvPr>
            <p:cNvSpPr>
              <a:spLocks noEditPoints="1"/>
            </p:cNvSpPr>
            <p:nvPr/>
          </p:nvSpPr>
          <p:spPr bwMode="auto">
            <a:xfrm>
              <a:off x="4184650" y="1958975"/>
              <a:ext cx="176213" cy="176212"/>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46 h 186"/>
                <a:gd name="T12" fmla="*/ 40 w 186"/>
                <a:gd name="T13" fmla="*/ 93 h 186"/>
                <a:gd name="T14" fmla="*/ 93 w 186"/>
                <a:gd name="T15" fmla="*/ 40 h 186"/>
                <a:gd name="T16" fmla="*/ 146 w 186"/>
                <a:gd name="T17" fmla="*/ 93 h 186"/>
                <a:gd name="T18" fmla="*/ 93 w 186"/>
                <a:gd name="T19" fmla="*/ 14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1" y="0"/>
                    <a:pt x="0" y="42"/>
                    <a:pt x="0" y="93"/>
                  </a:cubicBezTo>
                  <a:cubicBezTo>
                    <a:pt x="0" y="144"/>
                    <a:pt x="41" y="186"/>
                    <a:pt x="93" y="186"/>
                  </a:cubicBezTo>
                  <a:cubicBezTo>
                    <a:pt x="144" y="186"/>
                    <a:pt x="186" y="144"/>
                    <a:pt x="186" y="93"/>
                  </a:cubicBezTo>
                  <a:cubicBezTo>
                    <a:pt x="186" y="42"/>
                    <a:pt x="144" y="0"/>
                    <a:pt x="93" y="0"/>
                  </a:cubicBezTo>
                  <a:close/>
                  <a:moveTo>
                    <a:pt x="93" y="146"/>
                  </a:moveTo>
                  <a:cubicBezTo>
                    <a:pt x="64" y="146"/>
                    <a:pt x="40" y="122"/>
                    <a:pt x="40" y="93"/>
                  </a:cubicBezTo>
                  <a:cubicBezTo>
                    <a:pt x="40" y="64"/>
                    <a:pt x="64" y="40"/>
                    <a:pt x="93" y="40"/>
                  </a:cubicBezTo>
                  <a:cubicBezTo>
                    <a:pt x="122" y="40"/>
                    <a:pt x="146" y="64"/>
                    <a:pt x="146" y="93"/>
                  </a:cubicBezTo>
                  <a:cubicBezTo>
                    <a:pt x="146" y="122"/>
                    <a:pt x="122" y="146"/>
                    <a:pt x="93"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3" name="Freeform 30">
              <a:extLst>
                <a:ext uri="{FF2B5EF4-FFF2-40B4-BE49-F238E27FC236}">
                  <a16:creationId xmlns:a16="http://schemas.microsoft.com/office/drawing/2014/main" id="{D29C3A28-80D4-44D9-97E0-9679165610CC}"/>
                </a:ext>
              </a:extLst>
            </p:cNvPr>
            <p:cNvSpPr>
              <a:spLocks noEditPoints="1"/>
            </p:cNvSpPr>
            <p:nvPr/>
          </p:nvSpPr>
          <p:spPr bwMode="auto">
            <a:xfrm>
              <a:off x="4525963" y="1617663"/>
              <a:ext cx="176213" cy="177800"/>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46 h 186"/>
                <a:gd name="T12" fmla="*/ 40 w 186"/>
                <a:gd name="T13" fmla="*/ 93 h 186"/>
                <a:gd name="T14" fmla="*/ 93 w 186"/>
                <a:gd name="T15" fmla="*/ 40 h 186"/>
                <a:gd name="T16" fmla="*/ 146 w 186"/>
                <a:gd name="T17" fmla="*/ 93 h 186"/>
                <a:gd name="T18" fmla="*/ 93 w 186"/>
                <a:gd name="T19" fmla="*/ 14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1" y="0"/>
                    <a:pt x="0" y="42"/>
                    <a:pt x="0" y="93"/>
                  </a:cubicBezTo>
                  <a:cubicBezTo>
                    <a:pt x="0" y="145"/>
                    <a:pt x="41" y="186"/>
                    <a:pt x="93" y="186"/>
                  </a:cubicBezTo>
                  <a:cubicBezTo>
                    <a:pt x="144" y="186"/>
                    <a:pt x="186" y="145"/>
                    <a:pt x="186" y="93"/>
                  </a:cubicBezTo>
                  <a:cubicBezTo>
                    <a:pt x="186" y="42"/>
                    <a:pt x="144" y="0"/>
                    <a:pt x="93" y="0"/>
                  </a:cubicBezTo>
                  <a:close/>
                  <a:moveTo>
                    <a:pt x="93" y="146"/>
                  </a:moveTo>
                  <a:cubicBezTo>
                    <a:pt x="63" y="146"/>
                    <a:pt x="40" y="123"/>
                    <a:pt x="40" y="93"/>
                  </a:cubicBezTo>
                  <a:cubicBezTo>
                    <a:pt x="40" y="64"/>
                    <a:pt x="63" y="40"/>
                    <a:pt x="93" y="40"/>
                  </a:cubicBezTo>
                  <a:cubicBezTo>
                    <a:pt x="122" y="40"/>
                    <a:pt x="146" y="64"/>
                    <a:pt x="146" y="93"/>
                  </a:cubicBezTo>
                  <a:cubicBezTo>
                    <a:pt x="146" y="123"/>
                    <a:pt x="122" y="146"/>
                    <a:pt x="93"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4" name="Freeform 31">
              <a:extLst>
                <a:ext uri="{FF2B5EF4-FFF2-40B4-BE49-F238E27FC236}">
                  <a16:creationId xmlns:a16="http://schemas.microsoft.com/office/drawing/2014/main" id="{C12D1887-C874-4D55-B22F-2F7E40E30F13}"/>
                </a:ext>
              </a:extLst>
            </p:cNvPr>
            <p:cNvSpPr>
              <a:spLocks noEditPoints="1"/>
            </p:cNvSpPr>
            <p:nvPr/>
          </p:nvSpPr>
          <p:spPr bwMode="auto">
            <a:xfrm>
              <a:off x="3843338" y="1617663"/>
              <a:ext cx="177800" cy="177800"/>
            </a:xfrm>
            <a:custGeom>
              <a:avLst/>
              <a:gdLst>
                <a:gd name="T0" fmla="*/ 186 w 186"/>
                <a:gd name="T1" fmla="*/ 93 h 186"/>
                <a:gd name="T2" fmla="*/ 93 w 186"/>
                <a:gd name="T3" fmla="*/ 0 h 186"/>
                <a:gd name="T4" fmla="*/ 0 w 186"/>
                <a:gd name="T5" fmla="*/ 93 h 186"/>
                <a:gd name="T6" fmla="*/ 93 w 186"/>
                <a:gd name="T7" fmla="*/ 186 h 186"/>
                <a:gd name="T8" fmla="*/ 186 w 186"/>
                <a:gd name="T9" fmla="*/ 93 h 186"/>
                <a:gd name="T10" fmla="*/ 93 w 186"/>
                <a:gd name="T11" fmla="*/ 146 h 186"/>
                <a:gd name="T12" fmla="*/ 40 w 186"/>
                <a:gd name="T13" fmla="*/ 93 h 186"/>
                <a:gd name="T14" fmla="*/ 93 w 186"/>
                <a:gd name="T15" fmla="*/ 40 h 186"/>
                <a:gd name="T16" fmla="*/ 146 w 186"/>
                <a:gd name="T17" fmla="*/ 93 h 186"/>
                <a:gd name="T18" fmla="*/ 93 w 186"/>
                <a:gd name="T19" fmla="*/ 14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186" y="93"/>
                  </a:moveTo>
                  <a:cubicBezTo>
                    <a:pt x="186" y="42"/>
                    <a:pt x="144" y="0"/>
                    <a:pt x="93" y="0"/>
                  </a:cubicBezTo>
                  <a:cubicBezTo>
                    <a:pt x="42" y="0"/>
                    <a:pt x="0" y="42"/>
                    <a:pt x="0" y="93"/>
                  </a:cubicBezTo>
                  <a:cubicBezTo>
                    <a:pt x="0" y="145"/>
                    <a:pt x="42" y="186"/>
                    <a:pt x="93" y="186"/>
                  </a:cubicBezTo>
                  <a:cubicBezTo>
                    <a:pt x="144" y="186"/>
                    <a:pt x="186" y="145"/>
                    <a:pt x="186" y="93"/>
                  </a:cubicBezTo>
                  <a:close/>
                  <a:moveTo>
                    <a:pt x="93" y="146"/>
                  </a:moveTo>
                  <a:cubicBezTo>
                    <a:pt x="64" y="146"/>
                    <a:pt x="40" y="123"/>
                    <a:pt x="40" y="93"/>
                  </a:cubicBezTo>
                  <a:cubicBezTo>
                    <a:pt x="40" y="64"/>
                    <a:pt x="64" y="40"/>
                    <a:pt x="93" y="40"/>
                  </a:cubicBezTo>
                  <a:cubicBezTo>
                    <a:pt x="122" y="40"/>
                    <a:pt x="146" y="64"/>
                    <a:pt x="146" y="93"/>
                  </a:cubicBezTo>
                  <a:cubicBezTo>
                    <a:pt x="146" y="123"/>
                    <a:pt x="122" y="146"/>
                    <a:pt x="93"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5" name="Freeform 32">
              <a:extLst>
                <a:ext uri="{FF2B5EF4-FFF2-40B4-BE49-F238E27FC236}">
                  <a16:creationId xmlns:a16="http://schemas.microsoft.com/office/drawing/2014/main" id="{4DA96721-B773-49B0-982F-9C417488CD34}"/>
                </a:ext>
              </a:extLst>
            </p:cNvPr>
            <p:cNvSpPr>
              <a:spLocks/>
            </p:cNvSpPr>
            <p:nvPr/>
          </p:nvSpPr>
          <p:spPr bwMode="auto">
            <a:xfrm>
              <a:off x="4113213" y="1776413"/>
              <a:ext cx="320675" cy="117475"/>
            </a:xfrm>
            <a:custGeom>
              <a:avLst/>
              <a:gdLst>
                <a:gd name="T0" fmla="*/ 336 w 336"/>
                <a:gd name="T1" fmla="*/ 104 h 124"/>
                <a:gd name="T2" fmla="*/ 336 w 336"/>
                <a:gd name="T3" fmla="*/ 20 h 124"/>
                <a:gd name="T4" fmla="*/ 316 w 336"/>
                <a:gd name="T5" fmla="*/ 0 h 124"/>
                <a:gd name="T6" fmla="*/ 20 w 336"/>
                <a:gd name="T7" fmla="*/ 0 h 124"/>
                <a:gd name="T8" fmla="*/ 0 w 336"/>
                <a:gd name="T9" fmla="*/ 20 h 124"/>
                <a:gd name="T10" fmla="*/ 0 w 336"/>
                <a:gd name="T11" fmla="*/ 104 h 124"/>
                <a:gd name="T12" fmla="*/ 20 w 336"/>
                <a:gd name="T13" fmla="*/ 124 h 124"/>
                <a:gd name="T14" fmla="*/ 40 w 336"/>
                <a:gd name="T15" fmla="*/ 104 h 124"/>
                <a:gd name="T16" fmla="*/ 40 w 336"/>
                <a:gd name="T17" fmla="*/ 40 h 124"/>
                <a:gd name="T18" fmla="*/ 296 w 336"/>
                <a:gd name="T19" fmla="*/ 40 h 124"/>
                <a:gd name="T20" fmla="*/ 296 w 336"/>
                <a:gd name="T21" fmla="*/ 104 h 124"/>
                <a:gd name="T22" fmla="*/ 316 w 336"/>
                <a:gd name="T23" fmla="*/ 124 h 124"/>
                <a:gd name="T24" fmla="*/ 336 w 336"/>
                <a:gd name="T25" fmla="*/ 10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124">
                  <a:moveTo>
                    <a:pt x="336" y="104"/>
                  </a:moveTo>
                  <a:cubicBezTo>
                    <a:pt x="336" y="20"/>
                    <a:pt x="336" y="20"/>
                    <a:pt x="336" y="20"/>
                  </a:cubicBezTo>
                  <a:cubicBezTo>
                    <a:pt x="336" y="9"/>
                    <a:pt x="327" y="0"/>
                    <a:pt x="316" y="0"/>
                  </a:cubicBezTo>
                  <a:cubicBezTo>
                    <a:pt x="20" y="0"/>
                    <a:pt x="20" y="0"/>
                    <a:pt x="20" y="0"/>
                  </a:cubicBezTo>
                  <a:cubicBezTo>
                    <a:pt x="9" y="0"/>
                    <a:pt x="0" y="9"/>
                    <a:pt x="0" y="20"/>
                  </a:cubicBezTo>
                  <a:cubicBezTo>
                    <a:pt x="0" y="104"/>
                    <a:pt x="0" y="104"/>
                    <a:pt x="0" y="104"/>
                  </a:cubicBezTo>
                  <a:cubicBezTo>
                    <a:pt x="0" y="115"/>
                    <a:pt x="9" y="124"/>
                    <a:pt x="20" y="124"/>
                  </a:cubicBezTo>
                  <a:cubicBezTo>
                    <a:pt x="31" y="124"/>
                    <a:pt x="40" y="115"/>
                    <a:pt x="40" y="104"/>
                  </a:cubicBezTo>
                  <a:cubicBezTo>
                    <a:pt x="40" y="40"/>
                    <a:pt x="40" y="40"/>
                    <a:pt x="40" y="40"/>
                  </a:cubicBezTo>
                  <a:cubicBezTo>
                    <a:pt x="296" y="40"/>
                    <a:pt x="296" y="40"/>
                    <a:pt x="296" y="40"/>
                  </a:cubicBezTo>
                  <a:cubicBezTo>
                    <a:pt x="296" y="104"/>
                    <a:pt x="296" y="104"/>
                    <a:pt x="296" y="104"/>
                  </a:cubicBezTo>
                  <a:cubicBezTo>
                    <a:pt x="296" y="115"/>
                    <a:pt x="305" y="124"/>
                    <a:pt x="316" y="124"/>
                  </a:cubicBezTo>
                  <a:cubicBezTo>
                    <a:pt x="327" y="124"/>
                    <a:pt x="336" y="115"/>
                    <a:pt x="336"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6" name="Freeform 33">
              <a:extLst>
                <a:ext uri="{FF2B5EF4-FFF2-40B4-BE49-F238E27FC236}">
                  <a16:creationId xmlns:a16="http://schemas.microsoft.com/office/drawing/2014/main" id="{8F4F7114-FC03-424D-94BE-18986348DDEC}"/>
                </a:ext>
              </a:extLst>
            </p:cNvPr>
            <p:cNvSpPr>
              <a:spLocks/>
            </p:cNvSpPr>
            <p:nvPr/>
          </p:nvSpPr>
          <p:spPr bwMode="auto">
            <a:xfrm>
              <a:off x="3951288" y="1382713"/>
              <a:ext cx="180975" cy="176212"/>
            </a:xfrm>
            <a:custGeom>
              <a:avLst/>
              <a:gdLst>
                <a:gd name="T0" fmla="*/ 13 w 189"/>
                <a:gd name="T1" fmla="*/ 184 h 186"/>
                <a:gd name="T2" fmla="*/ 22 w 189"/>
                <a:gd name="T3" fmla="*/ 186 h 186"/>
                <a:gd name="T4" fmla="*/ 40 w 189"/>
                <a:gd name="T5" fmla="*/ 176 h 186"/>
                <a:gd name="T6" fmla="*/ 98 w 189"/>
                <a:gd name="T7" fmla="*/ 98 h 186"/>
                <a:gd name="T8" fmla="*/ 176 w 189"/>
                <a:gd name="T9" fmla="*/ 40 h 186"/>
                <a:gd name="T10" fmla="*/ 184 w 189"/>
                <a:gd name="T11" fmla="*/ 13 h 186"/>
                <a:gd name="T12" fmla="*/ 156 w 189"/>
                <a:gd name="T13" fmla="*/ 5 h 186"/>
                <a:gd name="T14" fmla="*/ 70 w 189"/>
                <a:gd name="T15" fmla="*/ 70 h 186"/>
                <a:gd name="T16" fmla="*/ 5 w 189"/>
                <a:gd name="T17" fmla="*/ 157 h 186"/>
                <a:gd name="T18" fmla="*/ 13 w 189"/>
                <a:gd name="T19" fmla="*/ 1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6">
                  <a:moveTo>
                    <a:pt x="13" y="184"/>
                  </a:moveTo>
                  <a:cubicBezTo>
                    <a:pt x="16" y="185"/>
                    <a:pt x="19" y="186"/>
                    <a:pt x="22" y="186"/>
                  </a:cubicBezTo>
                  <a:cubicBezTo>
                    <a:pt x="30" y="186"/>
                    <a:pt x="36" y="182"/>
                    <a:pt x="40" y="176"/>
                  </a:cubicBezTo>
                  <a:cubicBezTo>
                    <a:pt x="55" y="147"/>
                    <a:pt x="75" y="121"/>
                    <a:pt x="98" y="98"/>
                  </a:cubicBezTo>
                  <a:cubicBezTo>
                    <a:pt x="121" y="75"/>
                    <a:pt x="147" y="56"/>
                    <a:pt x="176" y="40"/>
                  </a:cubicBezTo>
                  <a:cubicBezTo>
                    <a:pt x="185" y="35"/>
                    <a:pt x="189" y="23"/>
                    <a:pt x="184" y="13"/>
                  </a:cubicBezTo>
                  <a:cubicBezTo>
                    <a:pt x="178" y="4"/>
                    <a:pt x="166" y="0"/>
                    <a:pt x="156" y="5"/>
                  </a:cubicBezTo>
                  <a:cubicBezTo>
                    <a:pt x="125" y="23"/>
                    <a:pt x="95" y="44"/>
                    <a:pt x="70" y="70"/>
                  </a:cubicBezTo>
                  <a:cubicBezTo>
                    <a:pt x="44" y="96"/>
                    <a:pt x="22" y="125"/>
                    <a:pt x="5" y="157"/>
                  </a:cubicBezTo>
                  <a:cubicBezTo>
                    <a:pt x="0" y="166"/>
                    <a:pt x="3" y="179"/>
                    <a:pt x="13"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7" name="Freeform 34">
              <a:extLst>
                <a:ext uri="{FF2B5EF4-FFF2-40B4-BE49-F238E27FC236}">
                  <a16:creationId xmlns:a16="http://schemas.microsoft.com/office/drawing/2014/main" id="{A14B9DF9-5080-4C04-B618-D142091F1B4A}"/>
                </a:ext>
              </a:extLst>
            </p:cNvPr>
            <p:cNvSpPr>
              <a:spLocks/>
            </p:cNvSpPr>
            <p:nvPr/>
          </p:nvSpPr>
          <p:spPr bwMode="auto">
            <a:xfrm>
              <a:off x="4408488" y="1382713"/>
              <a:ext cx="180975" cy="176212"/>
            </a:xfrm>
            <a:custGeom>
              <a:avLst/>
              <a:gdLst>
                <a:gd name="T0" fmla="*/ 13 w 189"/>
                <a:gd name="T1" fmla="*/ 40 h 186"/>
                <a:gd name="T2" fmla="*/ 90 w 189"/>
                <a:gd name="T3" fmla="*/ 98 h 186"/>
                <a:gd name="T4" fmla="*/ 148 w 189"/>
                <a:gd name="T5" fmla="*/ 176 h 186"/>
                <a:gd name="T6" fmla="*/ 166 w 189"/>
                <a:gd name="T7" fmla="*/ 186 h 186"/>
                <a:gd name="T8" fmla="*/ 176 w 189"/>
                <a:gd name="T9" fmla="*/ 184 h 186"/>
                <a:gd name="T10" fmla="*/ 184 w 189"/>
                <a:gd name="T11" fmla="*/ 157 h 186"/>
                <a:gd name="T12" fmla="*/ 119 w 189"/>
                <a:gd name="T13" fmla="*/ 70 h 186"/>
                <a:gd name="T14" fmla="*/ 32 w 189"/>
                <a:gd name="T15" fmla="*/ 5 h 186"/>
                <a:gd name="T16" fmla="*/ 5 w 189"/>
                <a:gd name="T17" fmla="*/ 13 h 186"/>
                <a:gd name="T18" fmla="*/ 13 w 189"/>
                <a:gd name="T19" fmla="*/ 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6">
                  <a:moveTo>
                    <a:pt x="13" y="40"/>
                  </a:moveTo>
                  <a:cubicBezTo>
                    <a:pt x="41" y="56"/>
                    <a:pt x="67" y="75"/>
                    <a:pt x="90" y="98"/>
                  </a:cubicBezTo>
                  <a:cubicBezTo>
                    <a:pt x="113" y="121"/>
                    <a:pt x="133" y="147"/>
                    <a:pt x="148" y="176"/>
                  </a:cubicBezTo>
                  <a:cubicBezTo>
                    <a:pt x="152" y="182"/>
                    <a:pt x="159" y="186"/>
                    <a:pt x="166" y="186"/>
                  </a:cubicBezTo>
                  <a:cubicBezTo>
                    <a:pt x="169" y="186"/>
                    <a:pt x="172" y="185"/>
                    <a:pt x="176" y="184"/>
                  </a:cubicBezTo>
                  <a:cubicBezTo>
                    <a:pt x="185" y="179"/>
                    <a:pt x="189" y="166"/>
                    <a:pt x="184" y="157"/>
                  </a:cubicBezTo>
                  <a:cubicBezTo>
                    <a:pt x="166" y="125"/>
                    <a:pt x="144" y="96"/>
                    <a:pt x="119" y="70"/>
                  </a:cubicBezTo>
                  <a:cubicBezTo>
                    <a:pt x="93" y="44"/>
                    <a:pt x="64" y="23"/>
                    <a:pt x="32" y="5"/>
                  </a:cubicBezTo>
                  <a:cubicBezTo>
                    <a:pt x="22" y="0"/>
                    <a:pt x="10" y="4"/>
                    <a:pt x="5" y="13"/>
                  </a:cubicBezTo>
                  <a:cubicBezTo>
                    <a:pt x="0" y="23"/>
                    <a:pt x="3" y="35"/>
                    <a:pt x="1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8" name="Freeform 35">
              <a:extLst>
                <a:ext uri="{FF2B5EF4-FFF2-40B4-BE49-F238E27FC236}">
                  <a16:creationId xmlns:a16="http://schemas.microsoft.com/office/drawing/2014/main" id="{B454DFED-43C1-4522-BF23-79B95C59872D}"/>
                </a:ext>
              </a:extLst>
            </p:cNvPr>
            <p:cNvSpPr>
              <a:spLocks/>
            </p:cNvSpPr>
            <p:nvPr/>
          </p:nvSpPr>
          <p:spPr bwMode="auto">
            <a:xfrm>
              <a:off x="4408488" y="1844675"/>
              <a:ext cx="180975" cy="176212"/>
            </a:xfrm>
            <a:custGeom>
              <a:avLst/>
              <a:gdLst>
                <a:gd name="T0" fmla="*/ 176 w 189"/>
                <a:gd name="T1" fmla="*/ 5 h 186"/>
                <a:gd name="T2" fmla="*/ 148 w 189"/>
                <a:gd name="T3" fmla="*/ 13 h 186"/>
                <a:gd name="T4" fmla="*/ 90 w 189"/>
                <a:gd name="T5" fmla="*/ 91 h 186"/>
                <a:gd name="T6" fmla="*/ 13 w 189"/>
                <a:gd name="T7" fmla="*/ 149 h 186"/>
                <a:gd name="T8" fmla="*/ 5 w 189"/>
                <a:gd name="T9" fmla="*/ 176 h 186"/>
                <a:gd name="T10" fmla="*/ 22 w 189"/>
                <a:gd name="T11" fmla="*/ 186 h 186"/>
                <a:gd name="T12" fmla="*/ 32 w 189"/>
                <a:gd name="T13" fmla="*/ 184 h 186"/>
                <a:gd name="T14" fmla="*/ 119 w 189"/>
                <a:gd name="T15" fmla="*/ 119 h 186"/>
                <a:gd name="T16" fmla="*/ 184 w 189"/>
                <a:gd name="T17" fmla="*/ 32 h 186"/>
                <a:gd name="T18" fmla="*/ 176 w 189"/>
                <a:gd name="T19" fmla="*/ 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6">
                  <a:moveTo>
                    <a:pt x="176" y="5"/>
                  </a:moveTo>
                  <a:cubicBezTo>
                    <a:pt x="166" y="0"/>
                    <a:pt x="154" y="3"/>
                    <a:pt x="148" y="13"/>
                  </a:cubicBezTo>
                  <a:cubicBezTo>
                    <a:pt x="133" y="42"/>
                    <a:pt x="113" y="68"/>
                    <a:pt x="90" y="91"/>
                  </a:cubicBezTo>
                  <a:cubicBezTo>
                    <a:pt x="67" y="114"/>
                    <a:pt x="41" y="133"/>
                    <a:pt x="13" y="149"/>
                  </a:cubicBezTo>
                  <a:cubicBezTo>
                    <a:pt x="3" y="154"/>
                    <a:pt x="0" y="166"/>
                    <a:pt x="5" y="176"/>
                  </a:cubicBezTo>
                  <a:cubicBezTo>
                    <a:pt x="8" y="182"/>
                    <a:pt x="15" y="186"/>
                    <a:pt x="22" y="186"/>
                  </a:cubicBezTo>
                  <a:cubicBezTo>
                    <a:pt x="26" y="186"/>
                    <a:pt x="29" y="185"/>
                    <a:pt x="32" y="184"/>
                  </a:cubicBezTo>
                  <a:cubicBezTo>
                    <a:pt x="64" y="167"/>
                    <a:pt x="93" y="145"/>
                    <a:pt x="119" y="119"/>
                  </a:cubicBezTo>
                  <a:cubicBezTo>
                    <a:pt x="144" y="93"/>
                    <a:pt x="166" y="64"/>
                    <a:pt x="184" y="32"/>
                  </a:cubicBezTo>
                  <a:cubicBezTo>
                    <a:pt x="189" y="23"/>
                    <a:pt x="185" y="10"/>
                    <a:pt x="17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9" name="Freeform 36">
              <a:extLst>
                <a:ext uri="{FF2B5EF4-FFF2-40B4-BE49-F238E27FC236}">
                  <a16:creationId xmlns:a16="http://schemas.microsoft.com/office/drawing/2014/main" id="{E1EBC999-0F56-4846-82AD-3AD88FA9A185}"/>
                </a:ext>
              </a:extLst>
            </p:cNvPr>
            <p:cNvSpPr>
              <a:spLocks/>
            </p:cNvSpPr>
            <p:nvPr/>
          </p:nvSpPr>
          <p:spPr bwMode="auto">
            <a:xfrm>
              <a:off x="3951288" y="1844675"/>
              <a:ext cx="180975" cy="176212"/>
            </a:xfrm>
            <a:custGeom>
              <a:avLst/>
              <a:gdLst>
                <a:gd name="T0" fmla="*/ 176 w 189"/>
                <a:gd name="T1" fmla="*/ 149 h 186"/>
                <a:gd name="T2" fmla="*/ 98 w 189"/>
                <a:gd name="T3" fmla="*/ 91 h 186"/>
                <a:gd name="T4" fmla="*/ 40 w 189"/>
                <a:gd name="T5" fmla="*/ 13 h 186"/>
                <a:gd name="T6" fmla="*/ 13 w 189"/>
                <a:gd name="T7" fmla="*/ 5 h 186"/>
                <a:gd name="T8" fmla="*/ 5 w 189"/>
                <a:gd name="T9" fmla="*/ 32 h 186"/>
                <a:gd name="T10" fmla="*/ 70 w 189"/>
                <a:gd name="T11" fmla="*/ 119 h 186"/>
                <a:gd name="T12" fmla="*/ 156 w 189"/>
                <a:gd name="T13" fmla="*/ 184 h 186"/>
                <a:gd name="T14" fmla="*/ 166 w 189"/>
                <a:gd name="T15" fmla="*/ 186 h 186"/>
                <a:gd name="T16" fmla="*/ 184 w 189"/>
                <a:gd name="T17" fmla="*/ 176 h 186"/>
                <a:gd name="T18" fmla="*/ 176 w 189"/>
                <a:gd name="T19" fmla="*/ 14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6">
                  <a:moveTo>
                    <a:pt x="176" y="149"/>
                  </a:moveTo>
                  <a:cubicBezTo>
                    <a:pt x="147" y="133"/>
                    <a:pt x="121" y="114"/>
                    <a:pt x="98" y="91"/>
                  </a:cubicBezTo>
                  <a:cubicBezTo>
                    <a:pt x="75" y="68"/>
                    <a:pt x="55" y="42"/>
                    <a:pt x="40" y="13"/>
                  </a:cubicBezTo>
                  <a:cubicBezTo>
                    <a:pt x="35" y="3"/>
                    <a:pt x="23" y="0"/>
                    <a:pt x="13" y="5"/>
                  </a:cubicBezTo>
                  <a:cubicBezTo>
                    <a:pt x="3" y="10"/>
                    <a:pt x="0" y="23"/>
                    <a:pt x="5" y="32"/>
                  </a:cubicBezTo>
                  <a:cubicBezTo>
                    <a:pt x="22" y="64"/>
                    <a:pt x="44" y="93"/>
                    <a:pt x="70" y="119"/>
                  </a:cubicBezTo>
                  <a:cubicBezTo>
                    <a:pt x="95" y="145"/>
                    <a:pt x="125" y="166"/>
                    <a:pt x="156" y="184"/>
                  </a:cubicBezTo>
                  <a:cubicBezTo>
                    <a:pt x="159" y="185"/>
                    <a:pt x="163" y="186"/>
                    <a:pt x="166" y="186"/>
                  </a:cubicBezTo>
                  <a:cubicBezTo>
                    <a:pt x="173" y="186"/>
                    <a:pt x="180" y="182"/>
                    <a:pt x="184" y="176"/>
                  </a:cubicBezTo>
                  <a:cubicBezTo>
                    <a:pt x="189" y="166"/>
                    <a:pt x="185" y="154"/>
                    <a:pt x="17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430" name="Group 429">
            <a:extLst>
              <a:ext uri="{FF2B5EF4-FFF2-40B4-BE49-F238E27FC236}">
                <a16:creationId xmlns:a16="http://schemas.microsoft.com/office/drawing/2014/main" id="{5A0FC870-36AD-42BC-9694-C2BCED556985}"/>
              </a:ext>
            </a:extLst>
          </p:cNvPr>
          <p:cNvGrpSpPr/>
          <p:nvPr/>
        </p:nvGrpSpPr>
        <p:grpSpPr>
          <a:xfrm>
            <a:off x="4783683" y="3612026"/>
            <a:ext cx="407284" cy="424483"/>
            <a:chOff x="2646363" y="3579813"/>
            <a:chExt cx="827088" cy="862013"/>
          </a:xfrm>
          <a:solidFill>
            <a:schemeClr val="bg1"/>
          </a:solidFill>
        </p:grpSpPr>
        <p:sp>
          <p:nvSpPr>
            <p:cNvPr id="431" name="Freeform 5">
              <a:extLst>
                <a:ext uri="{FF2B5EF4-FFF2-40B4-BE49-F238E27FC236}">
                  <a16:creationId xmlns:a16="http://schemas.microsoft.com/office/drawing/2014/main" id="{0B722C00-30DD-424C-ABC1-733A43B907ED}"/>
                </a:ext>
              </a:extLst>
            </p:cNvPr>
            <p:cNvSpPr>
              <a:spLocks/>
            </p:cNvSpPr>
            <p:nvPr/>
          </p:nvSpPr>
          <p:spPr bwMode="auto">
            <a:xfrm>
              <a:off x="2646363" y="3579813"/>
              <a:ext cx="827088" cy="469900"/>
            </a:xfrm>
            <a:custGeom>
              <a:avLst/>
              <a:gdLst>
                <a:gd name="T0" fmla="*/ 811 w 868"/>
                <a:gd name="T1" fmla="*/ 180 h 493"/>
                <a:gd name="T2" fmla="*/ 656 w 868"/>
                <a:gd name="T3" fmla="*/ 133 h 493"/>
                <a:gd name="T4" fmla="*/ 442 w 868"/>
                <a:gd name="T5" fmla="*/ 0 h 493"/>
                <a:gd name="T6" fmla="*/ 427 w 868"/>
                <a:gd name="T7" fmla="*/ 0 h 493"/>
                <a:gd name="T8" fmla="*/ 212 w 868"/>
                <a:gd name="T9" fmla="*/ 133 h 493"/>
                <a:gd name="T10" fmla="*/ 58 w 868"/>
                <a:gd name="T11" fmla="*/ 180 h 493"/>
                <a:gd name="T12" fmla="*/ 4 w 868"/>
                <a:gd name="T13" fmla="*/ 318 h 493"/>
                <a:gd name="T14" fmla="*/ 55 w 868"/>
                <a:gd name="T15" fmla="*/ 444 h 493"/>
                <a:gd name="T16" fmla="*/ 207 w 868"/>
                <a:gd name="T17" fmla="*/ 475 h 493"/>
                <a:gd name="T18" fmla="*/ 223 w 868"/>
                <a:gd name="T19" fmla="*/ 452 h 493"/>
                <a:gd name="T20" fmla="*/ 200 w 868"/>
                <a:gd name="T21" fmla="*/ 436 h 493"/>
                <a:gd name="T22" fmla="*/ 80 w 868"/>
                <a:gd name="T23" fmla="*/ 413 h 493"/>
                <a:gd name="T24" fmla="*/ 44 w 868"/>
                <a:gd name="T25" fmla="*/ 317 h 493"/>
                <a:gd name="T26" fmla="*/ 85 w 868"/>
                <a:gd name="T27" fmla="*/ 209 h 493"/>
                <a:gd name="T28" fmla="*/ 222 w 868"/>
                <a:gd name="T29" fmla="*/ 174 h 493"/>
                <a:gd name="T30" fmla="*/ 242 w 868"/>
                <a:gd name="T31" fmla="*/ 163 h 493"/>
                <a:gd name="T32" fmla="*/ 427 w 868"/>
                <a:gd name="T33" fmla="*/ 40 h 493"/>
                <a:gd name="T34" fmla="*/ 442 w 868"/>
                <a:gd name="T35" fmla="*/ 40 h 493"/>
                <a:gd name="T36" fmla="*/ 627 w 868"/>
                <a:gd name="T37" fmla="*/ 163 h 493"/>
                <a:gd name="T38" fmla="*/ 647 w 868"/>
                <a:gd name="T39" fmla="*/ 174 h 493"/>
                <a:gd name="T40" fmla="*/ 783 w 868"/>
                <a:gd name="T41" fmla="*/ 209 h 493"/>
                <a:gd name="T42" fmla="*/ 825 w 868"/>
                <a:gd name="T43" fmla="*/ 318 h 493"/>
                <a:gd name="T44" fmla="*/ 789 w 868"/>
                <a:gd name="T45" fmla="*/ 413 h 493"/>
                <a:gd name="T46" fmla="*/ 669 w 868"/>
                <a:gd name="T47" fmla="*/ 436 h 493"/>
                <a:gd name="T48" fmla="*/ 646 w 868"/>
                <a:gd name="T49" fmla="*/ 452 h 493"/>
                <a:gd name="T50" fmla="*/ 661 w 868"/>
                <a:gd name="T51" fmla="*/ 475 h 493"/>
                <a:gd name="T52" fmla="*/ 702 w 868"/>
                <a:gd name="T53" fmla="*/ 479 h 493"/>
                <a:gd name="T54" fmla="*/ 814 w 868"/>
                <a:gd name="T55" fmla="*/ 444 h 493"/>
                <a:gd name="T56" fmla="*/ 865 w 868"/>
                <a:gd name="T57" fmla="*/ 319 h 493"/>
                <a:gd name="T58" fmla="*/ 811 w 868"/>
                <a:gd name="T59" fmla="*/ 18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8" h="493">
                  <a:moveTo>
                    <a:pt x="811" y="180"/>
                  </a:moveTo>
                  <a:cubicBezTo>
                    <a:pt x="774" y="145"/>
                    <a:pt x="722" y="130"/>
                    <a:pt x="656" y="133"/>
                  </a:cubicBezTo>
                  <a:cubicBezTo>
                    <a:pt x="636" y="98"/>
                    <a:pt x="568" y="0"/>
                    <a:pt x="442" y="0"/>
                  </a:cubicBezTo>
                  <a:cubicBezTo>
                    <a:pt x="427" y="0"/>
                    <a:pt x="427" y="0"/>
                    <a:pt x="427" y="0"/>
                  </a:cubicBezTo>
                  <a:cubicBezTo>
                    <a:pt x="301" y="0"/>
                    <a:pt x="233" y="98"/>
                    <a:pt x="212" y="133"/>
                  </a:cubicBezTo>
                  <a:cubicBezTo>
                    <a:pt x="146" y="130"/>
                    <a:pt x="94" y="145"/>
                    <a:pt x="58" y="180"/>
                  </a:cubicBezTo>
                  <a:cubicBezTo>
                    <a:pt x="0" y="235"/>
                    <a:pt x="4" y="315"/>
                    <a:pt x="4" y="318"/>
                  </a:cubicBezTo>
                  <a:cubicBezTo>
                    <a:pt x="4" y="374"/>
                    <a:pt x="21" y="416"/>
                    <a:pt x="55" y="444"/>
                  </a:cubicBezTo>
                  <a:cubicBezTo>
                    <a:pt x="115" y="493"/>
                    <a:pt x="204" y="476"/>
                    <a:pt x="207" y="475"/>
                  </a:cubicBezTo>
                  <a:cubicBezTo>
                    <a:pt x="218" y="473"/>
                    <a:pt x="225" y="463"/>
                    <a:pt x="223" y="452"/>
                  </a:cubicBezTo>
                  <a:cubicBezTo>
                    <a:pt x="221" y="441"/>
                    <a:pt x="210" y="434"/>
                    <a:pt x="200" y="436"/>
                  </a:cubicBezTo>
                  <a:cubicBezTo>
                    <a:pt x="199" y="436"/>
                    <a:pt x="125" y="450"/>
                    <a:pt x="80" y="413"/>
                  </a:cubicBezTo>
                  <a:cubicBezTo>
                    <a:pt x="56" y="393"/>
                    <a:pt x="44" y="361"/>
                    <a:pt x="44" y="317"/>
                  </a:cubicBezTo>
                  <a:cubicBezTo>
                    <a:pt x="44" y="316"/>
                    <a:pt x="41" y="252"/>
                    <a:pt x="85" y="209"/>
                  </a:cubicBezTo>
                  <a:cubicBezTo>
                    <a:pt x="116" y="180"/>
                    <a:pt x="162" y="168"/>
                    <a:pt x="222" y="174"/>
                  </a:cubicBezTo>
                  <a:cubicBezTo>
                    <a:pt x="230" y="175"/>
                    <a:pt x="238" y="170"/>
                    <a:pt x="242" y="163"/>
                  </a:cubicBezTo>
                  <a:cubicBezTo>
                    <a:pt x="244" y="158"/>
                    <a:pt x="302" y="40"/>
                    <a:pt x="427" y="40"/>
                  </a:cubicBezTo>
                  <a:cubicBezTo>
                    <a:pt x="442" y="40"/>
                    <a:pt x="442" y="40"/>
                    <a:pt x="442" y="40"/>
                  </a:cubicBezTo>
                  <a:cubicBezTo>
                    <a:pt x="567" y="40"/>
                    <a:pt x="624" y="158"/>
                    <a:pt x="627" y="163"/>
                  </a:cubicBezTo>
                  <a:cubicBezTo>
                    <a:pt x="630" y="170"/>
                    <a:pt x="638" y="175"/>
                    <a:pt x="647" y="174"/>
                  </a:cubicBezTo>
                  <a:cubicBezTo>
                    <a:pt x="707" y="169"/>
                    <a:pt x="753" y="180"/>
                    <a:pt x="783" y="209"/>
                  </a:cubicBezTo>
                  <a:cubicBezTo>
                    <a:pt x="827" y="251"/>
                    <a:pt x="825" y="316"/>
                    <a:pt x="825" y="318"/>
                  </a:cubicBezTo>
                  <a:cubicBezTo>
                    <a:pt x="825" y="361"/>
                    <a:pt x="813" y="393"/>
                    <a:pt x="789" y="413"/>
                  </a:cubicBezTo>
                  <a:cubicBezTo>
                    <a:pt x="744" y="450"/>
                    <a:pt x="670" y="436"/>
                    <a:pt x="669" y="436"/>
                  </a:cubicBezTo>
                  <a:cubicBezTo>
                    <a:pt x="658" y="434"/>
                    <a:pt x="648" y="441"/>
                    <a:pt x="646" y="452"/>
                  </a:cubicBezTo>
                  <a:cubicBezTo>
                    <a:pt x="643" y="463"/>
                    <a:pt x="651" y="473"/>
                    <a:pt x="661" y="475"/>
                  </a:cubicBezTo>
                  <a:cubicBezTo>
                    <a:pt x="663" y="476"/>
                    <a:pt x="679" y="479"/>
                    <a:pt x="702" y="479"/>
                  </a:cubicBezTo>
                  <a:cubicBezTo>
                    <a:pt x="734" y="479"/>
                    <a:pt x="779" y="472"/>
                    <a:pt x="814" y="444"/>
                  </a:cubicBezTo>
                  <a:cubicBezTo>
                    <a:pt x="848" y="416"/>
                    <a:pt x="865" y="374"/>
                    <a:pt x="865" y="319"/>
                  </a:cubicBezTo>
                  <a:cubicBezTo>
                    <a:pt x="865" y="315"/>
                    <a:pt x="868" y="235"/>
                    <a:pt x="811"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2" name="Freeform 6">
              <a:extLst>
                <a:ext uri="{FF2B5EF4-FFF2-40B4-BE49-F238E27FC236}">
                  <a16:creationId xmlns:a16="http://schemas.microsoft.com/office/drawing/2014/main" id="{7A5AF611-5568-42D4-93E5-8D84E3AF0068}"/>
                </a:ext>
              </a:extLst>
            </p:cNvPr>
            <p:cNvSpPr>
              <a:spLocks/>
            </p:cNvSpPr>
            <p:nvPr/>
          </p:nvSpPr>
          <p:spPr bwMode="auto">
            <a:xfrm>
              <a:off x="3041651" y="4021138"/>
              <a:ext cx="38100" cy="282575"/>
            </a:xfrm>
            <a:custGeom>
              <a:avLst/>
              <a:gdLst>
                <a:gd name="T0" fmla="*/ 40 w 40"/>
                <a:gd name="T1" fmla="*/ 276 h 296"/>
                <a:gd name="T2" fmla="*/ 40 w 40"/>
                <a:gd name="T3" fmla="*/ 20 h 296"/>
                <a:gd name="T4" fmla="*/ 20 w 40"/>
                <a:gd name="T5" fmla="*/ 0 h 296"/>
                <a:gd name="T6" fmla="*/ 0 w 40"/>
                <a:gd name="T7" fmla="*/ 20 h 296"/>
                <a:gd name="T8" fmla="*/ 0 w 40"/>
                <a:gd name="T9" fmla="*/ 276 h 296"/>
                <a:gd name="T10" fmla="*/ 20 w 40"/>
                <a:gd name="T11" fmla="*/ 296 h 296"/>
                <a:gd name="T12" fmla="*/ 40 w 40"/>
                <a:gd name="T13" fmla="*/ 276 h 296"/>
              </a:gdLst>
              <a:ahLst/>
              <a:cxnLst>
                <a:cxn ang="0">
                  <a:pos x="T0" y="T1"/>
                </a:cxn>
                <a:cxn ang="0">
                  <a:pos x="T2" y="T3"/>
                </a:cxn>
                <a:cxn ang="0">
                  <a:pos x="T4" y="T5"/>
                </a:cxn>
                <a:cxn ang="0">
                  <a:pos x="T6" y="T7"/>
                </a:cxn>
                <a:cxn ang="0">
                  <a:pos x="T8" y="T9"/>
                </a:cxn>
                <a:cxn ang="0">
                  <a:pos x="T10" y="T11"/>
                </a:cxn>
                <a:cxn ang="0">
                  <a:pos x="T12" y="T13"/>
                </a:cxn>
              </a:cxnLst>
              <a:rect l="0" t="0" r="r" b="b"/>
              <a:pathLst>
                <a:path w="40" h="296">
                  <a:moveTo>
                    <a:pt x="40" y="276"/>
                  </a:moveTo>
                  <a:cubicBezTo>
                    <a:pt x="40" y="20"/>
                    <a:pt x="40" y="20"/>
                    <a:pt x="40" y="20"/>
                  </a:cubicBezTo>
                  <a:cubicBezTo>
                    <a:pt x="40" y="9"/>
                    <a:pt x="31" y="0"/>
                    <a:pt x="20" y="0"/>
                  </a:cubicBezTo>
                  <a:cubicBezTo>
                    <a:pt x="9" y="0"/>
                    <a:pt x="0" y="9"/>
                    <a:pt x="0" y="20"/>
                  </a:cubicBezTo>
                  <a:cubicBezTo>
                    <a:pt x="0" y="276"/>
                    <a:pt x="0" y="276"/>
                    <a:pt x="0" y="276"/>
                  </a:cubicBezTo>
                  <a:cubicBezTo>
                    <a:pt x="0" y="287"/>
                    <a:pt x="9" y="296"/>
                    <a:pt x="20" y="296"/>
                  </a:cubicBezTo>
                  <a:cubicBezTo>
                    <a:pt x="31" y="296"/>
                    <a:pt x="40" y="287"/>
                    <a:pt x="40" y="2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3" name="Freeform 7">
              <a:extLst>
                <a:ext uri="{FF2B5EF4-FFF2-40B4-BE49-F238E27FC236}">
                  <a16:creationId xmlns:a16="http://schemas.microsoft.com/office/drawing/2014/main" id="{9EF41316-C6C5-4A42-A91E-A719C05F4BF4}"/>
                </a:ext>
              </a:extLst>
            </p:cNvPr>
            <p:cNvSpPr>
              <a:spLocks/>
            </p:cNvSpPr>
            <p:nvPr/>
          </p:nvSpPr>
          <p:spPr bwMode="auto">
            <a:xfrm>
              <a:off x="2862263" y="4022725"/>
              <a:ext cx="117475" cy="231775"/>
            </a:xfrm>
            <a:custGeom>
              <a:avLst/>
              <a:gdLst>
                <a:gd name="T0" fmla="*/ 104 w 124"/>
                <a:gd name="T1" fmla="*/ 0 h 243"/>
                <a:gd name="T2" fmla="*/ 84 w 124"/>
                <a:gd name="T3" fmla="*/ 20 h 243"/>
                <a:gd name="T4" fmla="*/ 84 w 124"/>
                <a:gd name="T5" fmla="*/ 132 h 243"/>
                <a:gd name="T6" fmla="*/ 8 w 124"/>
                <a:gd name="T7" fmla="*/ 208 h 243"/>
                <a:gd name="T8" fmla="*/ 8 w 124"/>
                <a:gd name="T9" fmla="*/ 237 h 243"/>
                <a:gd name="T10" fmla="*/ 22 w 124"/>
                <a:gd name="T11" fmla="*/ 243 h 243"/>
                <a:gd name="T12" fmla="*/ 36 w 124"/>
                <a:gd name="T13" fmla="*/ 237 h 243"/>
                <a:gd name="T14" fmla="*/ 118 w 124"/>
                <a:gd name="T15" fmla="*/ 155 h 243"/>
                <a:gd name="T16" fmla="*/ 124 w 124"/>
                <a:gd name="T17" fmla="*/ 141 h 243"/>
                <a:gd name="T18" fmla="*/ 124 w 124"/>
                <a:gd name="T19" fmla="*/ 20 h 243"/>
                <a:gd name="T20" fmla="*/ 104 w 124"/>
                <a:gd name="T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243">
                  <a:moveTo>
                    <a:pt x="104" y="0"/>
                  </a:moveTo>
                  <a:cubicBezTo>
                    <a:pt x="93" y="0"/>
                    <a:pt x="84" y="9"/>
                    <a:pt x="84" y="20"/>
                  </a:cubicBezTo>
                  <a:cubicBezTo>
                    <a:pt x="84" y="132"/>
                    <a:pt x="84" y="132"/>
                    <a:pt x="84" y="132"/>
                  </a:cubicBezTo>
                  <a:cubicBezTo>
                    <a:pt x="8" y="208"/>
                    <a:pt x="8" y="208"/>
                    <a:pt x="8" y="208"/>
                  </a:cubicBezTo>
                  <a:cubicBezTo>
                    <a:pt x="0" y="216"/>
                    <a:pt x="0" y="229"/>
                    <a:pt x="8" y="237"/>
                  </a:cubicBezTo>
                  <a:cubicBezTo>
                    <a:pt x="12" y="241"/>
                    <a:pt x="17" y="243"/>
                    <a:pt x="22" y="243"/>
                  </a:cubicBezTo>
                  <a:cubicBezTo>
                    <a:pt x="27" y="243"/>
                    <a:pt x="32" y="241"/>
                    <a:pt x="36" y="237"/>
                  </a:cubicBezTo>
                  <a:cubicBezTo>
                    <a:pt x="118" y="155"/>
                    <a:pt x="118" y="155"/>
                    <a:pt x="118" y="155"/>
                  </a:cubicBezTo>
                  <a:cubicBezTo>
                    <a:pt x="122" y="151"/>
                    <a:pt x="124" y="146"/>
                    <a:pt x="124" y="141"/>
                  </a:cubicBezTo>
                  <a:cubicBezTo>
                    <a:pt x="124" y="20"/>
                    <a:pt x="124" y="20"/>
                    <a:pt x="124" y="20"/>
                  </a:cubicBezTo>
                  <a:cubicBezTo>
                    <a:pt x="124" y="9"/>
                    <a:pt x="115" y="0"/>
                    <a:pt x="1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4" name="Freeform 8">
              <a:extLst>
                <a:ext uri="{FF2B5EF4-FFF2-40B4-BE49-F238E27FC236}">
                  <a16:creationId xmlns:a16="http://schemas.microsoft.com/office/drawing/2014/main" id="{B7CEE7CC-DE69-417E-83EC-E7B836A87103}"/>
                </a:ext>
              </a:extLst>
            </p:cNvPr>
            <p:cNvSpPr>
              <a:spLocks noEditPoints="1"/>
            </p:cNvSpPr>
            <p:nvPr/>
          </p:nvSpPr>
          <p:spPr bwMode="auto">
            <a:xfrm>
              <a:off x="2754313" y="4251325"/>
              <a:ext cx="111125" cy="114300"/>
            </a:xfrm>
            <a:custGeom>
              <a:avLst/>
              <a:gdLst>
                <a:gd name="T0" fmla="*/ 59 w 118"/>
                <a:gd name="T1" fmla="*/ 0 h 119"/>
                <a:gd name="T2" fmla="*/ 0 w 118"/>
                <a:gd name="T3" fmla="*/ 59 h 119"/>
                <a:gd name="T4" fmla="*/ 59 w 118"/>
                <a:gd name="T5" fmla="*/ 119 h 119"/>
                <a:gd name="T6" fmla="*/ 118 w 118"/>
                <a:gd name="T7" fmla="*/ 59 h 119"/>
                <a:gd name="T8" fmla="*/ 59 w 118"/>
                <a:gd name="T9" fmla="*/ 0 h 119"/>
                <a:gd name="T10" fmla="*/ 59 w 118"/>
                <a:gd name="T11" fmla="*/ 79 h 119"/>
                <a:gd name="T12" fmla="*/ 40 w 118"/>
                <a:gd name="T13" fmla="*/ 59 h 119"/>
                <a:gd name="T14" fmla="*/ 59 w 118"/>
                <a:gd name="T15" fmla="*/ 40 h 119"/>
                <a:gd name="T16" fmla="*/ 78 w 118"/>
                <a:gd name="T17" fmla="*/ 59 h 119"/>
                <a:gd name="T18" fmla="*/ 59 w 118"/>
                <a:gd name="T19" fmla="*/ 7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59" y="79"/>
                  </a:moveTo>
                  <a:cubicBezTo>
                    <a:pt x="49" y="79"/>
                    <a:pt x="40" y="70"/>
                    <a:pt x="40" y="59"/>
                  </a:cubicBezTo>
                  <a:cubicBezTo>
                    <a:pt x="40" y="49"/>
                    <a:pt x="49" y="40"/>
                    <a:pt x="59" y="40"/>
                  </a:cubicBezTo>
                  <a:cubicBezTo>
                    <a:pt x="70" y="40"/>
                    <a:pt x="78" y="49"/>
                    <a:pt x="78" y="59"/>
                  </a:cubicBezTo>
                  <a:cubicBezTo>
                    <a:pt x="78" y="70"/>
                    <a:pt x="70" y="79"/>
                    <a:pt x="59"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5" name="Freeform 9">
              <a:extLst>
                <a:ext uri="{FF2B5EF4-FFF2-40B4-BE49-F238E27FC236}">
                  <a16:creationId xmlns:a16="http://schemas.microsoft.com/office/drawing/2014/main" id="{9C36F9DF-5F07-442F-AF0E-2E3EA8085F2D}"/>
                </a:ext>
              </a:extLst>
            </p:cNvPr>
            <p:cNvSpPr>
              <a:spLocks/>
            </p:cNvSpPr>
            <p:nvPr/>
          </p:nvSpPr>
          <p:spPr bwMode="auto">
            <a:xfrm>
              <a:off x="3141663" y="4022725"/>
              <a:ext cx="117475" cy="231775"/>
            </a:xfrm>
            <a:custGeom>
              <a:avLst/>
              <a:gdLst>
                <a:gd name="T0" fmla="*/ 116 w 124"/>
                <a:gd name="T1" fmla="*/ 208 h 243"/>
                <a:gd name="T2" fmla="*/ 40 w 124"/>
                <a:gd name="T3" fmla="*/ 132 h 243"/>
                <a:gd name="T4" fmla="*/ 40 w 124"/>
                <a:gd name="T5" fmla="*/ 20 h 243"/>
                <a:gd name="T6" fmla="*/ 20 w 124"/>
                <a:gd name="T7" fmla="*/ 0 h 243"/>
                <a:gd name="T8" fmla="*/ 0 w 124"/>
                <a:gd name="T9" fmla="*/ 20 h 243"/>
                <a:gd name="T10" fmla="*/ 0 w 124"/>
                <a:gd name="T11" fmla="*/ 141 h 243"/>
                <a:gd name="T12" fmla="*/ 6 w 124"/>
                <a:gd name="T13" fmla="*/ 155 h 243"/>
                <a:gd name="T14" fmla="*/ 88 w 124"/>
                <a:gd name="T15" fmla="*/ 237 h 243"/>
                <a:gd name="T16" fmla="*/ 102 w 124"/>
                <a:gd name="T17" fmla="*/ 243 h 243"/>
                <a:gd name="T18" fmla="*/ 116 w 124"/>
                <a:gd name="T19" fmla="*/ 237 h 243"/>
                <a:gd name="T20" fmla="*/ 116 w 124"/>
                <a:gd name="T21" fmla="*/ 20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243">
                  <a:moveTo>
                    <a:pt x="116" y="208"/>
                  </a:moveTo>
                  <a:cubicBezTo>
                    <a:pt x="40" y="132"/>
                    <a:pt x="40" y="132"/>
                    <a:pt x="40" y="132"/>
                  </a:cubicBezTo>
                  <a:cubicBezTo>
                    <a:pt x="40" y="20"/>
                    <a:pt x="40" y="20"/>
                    <a:pt x="40" y="20"/>
                  </a:cubicBezTo>
                  <a:cubicBezTo>
                    <a:pt x="40" y="9"/>
                    <a:pt x="31" y="0"/>
                    <a:pt x="20" y="0"/>
                  </a:cubicBezTo>
                  <a:cubicBezTo>
                    <a:pt x="9" y="0"/>
                    <a:pt x="0" y="9"/>
                    <a:pt x="0" y="20"/>
                  </a:cubicBezTo>
                  <a:cubicBezTo>
                    <a:pt x="0" y="141"/>
                    <a:pt x="0" y="141"/>
                    <a:pt x="0" y="141"/>
                  </a:cubicBezTo>
                  <a:cubicBezTo>
                    <a:pt x="0" y="146"/>
                    <a:pt x="2" y="151"/>
                    <a:pt x="6" y="155"/>
                  </a:cubicBezTo>
                  <a:cubicBezTo>
                    <a:pt x="88" y="237"/>
                    <a:pt x="88" y="237"/>
                    <a:pt x="88" y="237"/>
                  </a:cubicBezTo>
                  <a:cubicBezTo>
                    <a:pt x="91" y="241"/>
                    <a:pt x="97" y="243"/>
                    <a:pt x="102" y="243"/>
                  </a:cubicBezTo>
                  <a:cubicBezTo>
                    <a:pt x="107" y="243"/>
                    <a:pt x="112" y="241"/>
                    <a:pt x="116" y="237"/>
                  </a:cubicBezTo>
                  <a:cubicBezTo>
                    <a:pt x="124" y="229"/>
                    <a:pt x="124" y="216"/>
                    <a:pt x="116"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6" name="Freeform 10">
              <a:extLst>
                <a:ext uri="{FF2B5EF4-FFF2-40B4-BE49-F238E27FC236}">
                  <a16:creationId xmlns:a16="http://schemas.microsoft.com/office/drawing/2014/main" id="{7C14DD7B-3534-4076-86EB-495154369F89}"/>
                </a:ext>
              </a:extLst>
            </p:cNvPr>
            <p:cNvSpPr>
              <a:spLocks noEditPoints="1"/>
            </p:cNvSpPr>
            <p:nvPr/>
          </p:nvSpPr>
          <p:spPr bwMode="auto">
            <a:xfrm>
              <a:off x="3254376" y="4251325"/>
              <a:ext cx="114300" cy="114300"/>
            </a:xfrm>
            <a:custGeom>
              <a:avLst/>
              <a:gdLst>
                <a:gd name="T0" fmla="*/ 60 w 119"/>
                <a:gd name="T1" fmla="*/ 0 h 119"/>
                <a:gd name="T2" fmla="*/ 0 w 119"/>
                <a:gd name="T3" fmla="*/ 59 h 119"/>
                <a:gd name="T4" fmla="*/ 60 w 119"/>
                <a:gd name="T5" fmla="*/ 119 h 119"/>
                <a:gd name="T6" fmla="*/ 119 w 119"/>
                <a:gd name="T7" fmla="*/ 59 h 119"/>
                <a:gd name="T8" fmla="*/ 60 w 119"/>
                <a:gd name="T9" fmla="*/ 0 h 119"/>
                <a:gd name="T10" fmla="*/ 60 w 119"/>
                <a:gd name="T11" fmla="*/ 79 h 119"/>
                <a:gd name="T12" fmla="*/ 40 w 119"/>
                <a:gd name="T13" fmla="*/ 59 h 119"/>
                <a:gd name="T14" fmla="*/ 60 w 119"/>
                <a:gd name="T15" fmla="*/ 40 h 119"/>
                <a:gd name="T16" fmla="*/ 79 w 119"/>
                <a:gd name="T17" fmla="*/ 59 h 119"/>
                <a:gd name="T18" fmla="*/ 60 w 119"/>
                <a:gd name="T19" fmla="*/ 7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19">
                  <a:moveTo>
                    <a:pt x="60" y="0"/>
                  </a:moveTo>
                  <a:cubicBezTo>
                    <a:pt x="27" y="0"/>
                    <a:pt x="0" y="27"/>
                    <a:pt x="0" y="59"/>
                  </a:cubicBezTo>
                  <a:cubicBezTo>
                    <a:pt x="0" y="92"/>
                    <a:pt x="27" y="119"/>
                    <a:pt x="60" y="119"/>
                  </a:cubicBezTo>
                  <a:cubicBezTo>
                    <a:pt x="92" y="119"/>
                    <a:pt x="119" y="92"/>
                    <a:pt x="119" y="59"/>
                  </a:cubicBezTo>
                  <a:cubicBezTo>
                    <a:pt x="119" y="27"/>
                    <a:pt x="92" y="0"/>
                    <a:pt x="60" y="0"/>
                  </a:cubicBezTo>
                  <a:close/>
                  <a:moveTo>
                    <a:pt x="60" y="79"/>
                  </a:moveTo>
                  <a:cubicBezTo>
                    <a:pt x="49" y="79"/>
                    <a:pt x="40" y="70"/>
                    <a:pt x="40" y="59"/>
                  </a:cubicBezTo>
                  <a:cubicBezTo>
                    <a:pt x="40" y="49"/>
                    <a:pt x="49" y="40"/>
                    <a:pt x="60" y="40"/>
                  </a:cubicBezTo>
                  <a:cubicBezTo>
                    <a:pt x="70" y="40"/>
                    <a:pt x="79" y="49"/>
                    <a:pt x="79" y="59"/>
                  </a:cubicBezTo>
                  <a:cubicBezTo>
                    <a:pt x="79" y="70"/>
                    <a:pt x="70" y="79"/>
                    <a:pt x="6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7" name="Freeform 11">
              <a:extLst>
                <a:ext uri="{FF2B5EF4-FFF2-40B4-BE49-F238E27FC236}">
                  <a16:creationId xmlns:a16="http://schemas.microsoft.com/office/drawing/2014/main" id="{954F2808-F6ED-412A-906E-4A1542E64860}"/>
                </a:ext>
              </a:extLst>
            </p:cNvPr>
            <p:cNvSpPr>
              <a:spLocks noEditPoints="1"/>
            </p:cNvSpPr>
            <p:nvPr/>
          </p:nvSpPr>
          <p:spPr bwMode="auto">
            <a:xfrm>
              <a:off x="3003551" y="4329113"/>
              <a:ext cx="114300" cy="112713"/>
            </a:xfrm>
            <a:custGeom>
              <a:avLst/>
              <a:gdLst>
                <a:gd name="T0" fmla="*/ 59 w 119"/>
                <a:gd name="T1" fmla="*/ 0 h 119"/>
                <a:gd name="T2" fmla="*/ 0 w 119"/>
                <a:gd name="T3" fmla="*/ 59 h 119"/>
                <a:gd name="T4" fmla="*/ 59 w 119"/>
                <a:gd name="T5" fmla="*/ 119 h 119"/>
                <a:gd name="T6" fmla="*/ 119 w 119"/>
                <a:gd name="T7" fmla="*/ 59 h 119"/>
                <a:gd name="T8" fmla="*/ 59 w 119"/>
                <a:gd name="T9" fmla="*/ 0 h 119"/>
                <a:gd name="T10" fmla="*/ 59 w 119"/>
                <a:gd name="T11" fmla="*/ 79 h 119"/>
                <a:gd name="T12" fmla="*/ 40 w 119"/>
                <a:gd name="T13" fmla="*/ 59 h 119"/>
                <a:gd name="T14" fmla="*/ 59 w 119"/>
                <a:gd name="T15" fmla="*/ 40 h 119"/>
                <a:gd name="T16" fmla="*/ 79 w 119"/>
                <a:gd name="T17" fmla="*/ 59 h 119"/>
                <a:gd name="T18" fmla="*/ 59 w 119"/>
                <a:gd name="T19" fmla="*/ 7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19">
                  <a:moveTo>
                    <a:pt x="59" y="0"/>
                  </a:moveTo>
                  <a:cubicBezTo>
                    <a:pt x="27" y="0"/>
                    <a:pt x="0" y="27"/>
                    <a:pt x="0" y="59"/>
                  </a:cubicBezTo>
                  <a:cubicBezTo>
                    <a:pt x="0" y="92"/>
                    <a:pt x="27" y="119"/>
                    <a:pt x="59" y="119"/>
                  </a:cubicBezTo>
                  <a:cubicBezTo>
                    <a:pt x="92" y="119"/>
                    <a:pt x="119" y="92"/>
                    <a:pt x="119" y="59"/>
                  </a:cubicBezTo>
                  <a:cubicBezTo>
                    <a:pt x="119" y="27"/>
                    <a:pt x="92" y="0"/>
                    <a:pt x="59" y="0"/>
                  </a:cubicBezTo>
                  <a:close/>
                  <a:moveTo>
                    <a:pt x="59" y="79"/>
                  </a:moveTo>
                  <a:cubicBezTo>
                    <a:pt x="49" y="79"/>
                    <a:pt x="40" y="70"/>
                    <a:pt x="40" y="59"/>
                  </a:cubicBezTo>
                  <a:cubicBezTo>
                    <a:pt x="40" y="49"/>
                    <a:pt x="49" y="40"/>
                    <a:pt x="59" y="40"/>
                  </a:cubicBezTo>
                  <a:cubicBezTo>
                    <a:pt x="70" y="40"/>
                    <a:pt x="79" y="49"/>
                    <a:pt x="79" y="59"/>
                  </a:cubicBezTo>
                  <a:cubicBezTo>
                    <a:pt x="79" y="70"/>
                    <a:pt x="70" y="79"/>
                    <a:pt x="59"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sp>
        <p:nvSpPr>
          <p:cNvPr id="438" name="Rectangle 437">
            <a:extLst>
              <a:ext uri="{FF2B5EF4-FFF2-40B4-BE49-F238E27FC236}">
                <a16:creationId xmlns:a16="http://schemas.microsoft.com/office/drawing/2014/main" id="{BC9C8DAE-F39E-4927-8943-117538FB6D2D}"/>
              </a:ext>
            </a:extLst>
          </p:cNvPr>
          <p:cNvSpPr/>
          <p:nvPr/>
        </p:nvSpPr>
        <p:spPr>
          <a:xfrm>
            <a:off x="4641732" y="4375850"/>
            <a:ext cx="163846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ea typeface="Calibri" charset="0"/>
                <a:cs typeface="Calibri" charset="0"/>
              </a:rPr>
              <a:t>Luminate Platform</a:t>
            </a:r>
          </a:p>
        </p:txBody>
      </p:sp>
      <p:sp>
        <p:nvSpPr>
          <p:cNvPr id="440" name="Rectangle: Rounded Corners 439">
            <a:extLst>
              <a:ext uri="{FF2B5EF4-FFF2-40B4-BE49-F238E27FC236}">
                <a16:creationId xmlns:a16="http://schemas.microsoft.com/office/drawing/2014/main" id="{DDD0B2E6-04C5-4A58-9FD4-5239F647422F}"/>
              </a:ext>
            </a:extLst>
          </p:cNvPr>
          <p:cNvSpPr/>
          <p:nvPr/>
        </p:nvSpPr>
        <p:spPr>
          <a:xfrm>
            <a:off x="1196736" y="812180"/>
            <a:ext cx="2834640" cy="2461787"/>
          </a:xfrm>
          <a:prstGeom prst="roundRect">
            <a:avLst>
              <a:gd name="adj" fmla="val 3630"/>
            </a:avLst>
          </a:prstGeom>
          <a:solidFill>
            <a:schemeClr val="bg1"/>
          </a:solidFill>
          <a:ln>
            <a:solidFill>
              <a:schemeClr val="bg1">
                <a:lumMod val="75000"/>
              </a:schemeClr>
            </a:solidFill>
          </a:ln>
          <a:effectLst>
            <a:outerShdw blurRad="76200" dir="18900000" sy="23000" kx="-1200000" algn="bl"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9144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11647">
                    <a:lumMod val="90000"/>
                    <a:lumOff val="10000"/>
                  </a:srgbClr>
                </a:solidFill>
                <a:effectLst/>
                <a:uLnTx/>
                <a:uFillTx/>
                <a:ea typeface="+mn-ea"/>
                <a:cs typeface="+mn-cs"/>
              </a:rPr>
              <a:t>Planning</a:t>
            </a:r>
          </a:p>
        </p:txBody>
      </p:sp>
      <p:sp>
        <p:nvSpPr>
          <p:cNvPr id="450" name="Rectangle: Rounded Corners 149">
            <a:extLst>
              <a:ext uri="{FF2B5EF4-FFF2-40B4-BE49-F238E27FC236}">
                <a16:creationId xmlns:a16="http://schemas.microsoft.com/office/drawing/2014/main" id="{63748FF9-B2B8-4AED-89D5-0ABFD665E8AE}"/>
              </a:ext>
            </a:extLst>
          </p:cNvPr>
          <p:cNvSpPr/>
          <p:nvPr/>
        </p:nvSpPr>
        <p:spPr>
          <a:xfrm>
            <a:off x="4149289" y="810341"/>
            <a:ext cx="2834640" cy="2461787"/>
          </a:xfrm>
          <a:prstGeom prst="roundRect">
            <a:avLst>
              <a:gd name="adj" fmla="val 3845"/>
            </a:avLst>
          </a:prstGeom>
          <a:solidFill>
            <a:schemeClr val="bg1"/>
          </a:solidFill>
          <a:ln>
            <a:solidFill>
              <a:schemeClr val="bg1">
                <a:lumMod val="75000"/>
              </a:schemeClr>
            </a:solidFill>
          </a:ln>
          <a:effectLst>
            <a:outerShdw blurRad="76200" dir="18900000" sy="23000" kx="-1200000" algn="bl"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9144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11647">
                    <a:lumMod val="90000"/>
                    <a:lumOff val="10000"/>
                  </a:srgbClr>
                </a:solidFill>
                <a:effectLst/>
                <a:uLnTx/>
                <a:uFillTx/>
                <a:ea typeface="+mn-ea"/>
                <a:cs typeface="+mn-cs"/>
              </a:rPr>
              <a:t>Execution</a:t>
            </a:r>
          </a:p>
        </p:txBody>
      </p:sp>
      <p:sp>
        <p:nvSpPr>
          <p:cNvPr id="466" name="Rounded Rectangle 146">
            <a:extLst>
              <a:ext uri="{FF2B5EF4-FFF2-40B4-BE49-F238E27FC236}">
                <a16:creationId xmlns:a16="http://schemas.microsoft.com/office/drawing/2014/main" id="{F82CE952-E37F-44A0-BD4F-D916906D2E91}"/>
              </a:ext>
            </a:extLst>
          </p:cNvPr>
          <p:cNvSpPr/>
          <p:nvPr/>
        </p:nvSpPr>
        <p:spPr>
          <a:xfrm>
            <a:off x="7101842" y="783100"/>
            <a:ext cx="2834640" cy="2459736"/>
          </a:xfrm>
          <a:prstGeom prst="roundRect">
            <a:avLst>
              <a:gd name="adj" fmla="val 3475"/>
            </a:avLst>
          </a:prstGeom>
          <a:solidFill>
            <a:schemeClr val="bg1"/>
          </a:solidFill>
          <a:ln>
            <a:solidFill>
              <a:schemeClr val="bg1">
                <a:lumMod val="75000"/>
              </a:schemeClr>
            </a:solidFill>
          </a:ln>
          <a:effectLst>
            <a:outerShdw blurRad="76200" dir="18900000" sy="23000" kx="-1200000" algn="bl"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11647">
                    <a:lumMod val="90000"/>
                    <a:lumOff val="10000"/>
                  </a:srgbClr>
                </a:solidFill>
                <a:effectLst/>
                <a:uLnTx/>
                <a:uFillTx/>
                <a:ea typeface="+mn-ea"/>
                <a:cs typeface="+mn-cs"/>
              </a:rPr>
              <a:t>Commerce</a:t>
            </a:r>
          </a:p>
        </p:txBody>
      </p:sp>
      <p:graphicFrame>
        <p:nvGraphicFramePr>
          <p:cNvPr id="680" name="Table 680">
            <a:extLst>
              <a:ext uri="{FF2B5EF4-FFF2-40B4-BE49-F238E27FC236}">
                <a16:creationId xmlns:a16="http://schemas.microsoft.com/office/drawing/2014/main" id="{482C5958-3498-4379-9FCF-C7D077F2A943}"/>
              </a:ext>
            </a:extLst>
          </p:cNvPr>
          <p:cNvGraphicFramePr>
            <a:graphicFrameLocks noGrp="1"/>
          </p:cNvGraphicFramePr>
          <p:nvPr>
            <p:extLst>
              <p:ext uri="{D42A27DB-BD31-4B8C-83A1-F6EECF244321}">
                <p14:modId xmlns:p14="http://schemas.microsoft.com/office/powerpoint/2010/main" val="1834816844"/>
              </p:ext>
            </p:extLst>
          </p:nvPr>
        </p:nvGraphicFramePr>
        <p:xfrm>
          <a:off x="1347567" y="1450320"/>
          <a:ext cx="2470200" cy="288808"/>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823400">
                  <a:extLst>
                    <a:ext uri="{9D8B030D-6E8A-4147-A177-3AD203B41FA5}">
                      <a16:colId xmlns:a16="http://schemas.microsoft.com/office/drawing/2014/main" val="2356125966"/>
                    </a:ext>
                  </a:extLst>
                </a:gridCol>
                <a:gridCol w="823400">
                  <a:extLst>
                    <a:ext uri="{9D8B030D-6E8A-4147-A177-3AD203B41FA5}">
                      <a16:colId xmlns:a16="http://schemas.microsoft.com/office/drawing/2014/main" val="2692940316"/>
                    </a:ext>
                  </a:extLst>
                </a:gridCol>
              </a:tblGrid>
              <a:tr h="288808">
                <a:tc>
                  <a:txBody>
                    <a:bodyPr/>
                    <a:lstStyle/>
                    <a:p>
                      <a:pPr marL="0" marR="0" lvl="0" indent="0" algn="ctr" defTabSz="457063">
                        <a:lnSpc>
                          <a:spcPts val="1000"/>
                        </a:lnSpc>
                        <a:spcBef>
                          <a:spcPts val="0"/>
                        </a:spcBef>
                        <a:spcAft>
                          <a:spcPts val="0"/>
                        </a:spcAft>
                        <a:buClrTx/>
                        <a:buSzTx/>
                        <a:buNone/>
                        <a:tabLst/>
                        <a:defRPr/>
                      </a:pPr>
                      <a:r>
                        <a:rPr lang="en-US" sz="1000">
                          <a:solidFill>
                            <a:schemeClr val="accent2"/>
                          </a:solidFill>
                          <a:latin typeface="+mn-lt"/>
                        </a:rPr>
                        <a:t>Demand</a:t>
                      </a:r>
                    </a:p>
                    <a:p>
                      <a:pPr marL="0" marR="0" lvl="0" indent="0" algn="ctr" defTabSz="457063">
                        <a:lnSpc>
                          <a:spcPts val="1000"/>
                        </a:lnSpc>
                        <a:spcBef>
                          <a:spcPts val="0"/>
                        </a:spcBef>
                        <a:spcAft>
                          <a:spcPts val="0"/>
                        </a:spcAft>
                        <a:buClrTx/>
                        <a:buSzTx/>
                        <a:buNone/>
                        <a:tabLst/>
                        <a:defRPr/>
                      </a:pPr>
                      <a:r>
                        <a:rPr lang="en-US" sz="1000">
                          <a:solidFill>
                            <a:schemeClr val="accent2"/>
                          </a:solidFill>
                          <a:latin typeface="+mn-lt"/>
                          <a:ea typeface="+mn-ea"/>
                          <a:cs typeface="+mn-cs"/>
                        </a:rPr>
                        <a:t>Planning</a:t>
                      </a:r>
                      <a:endParaRPr lang="en-US" sz="1000">
                        <a:solidFill>
                          <a:schemeClr val="accent2"/>
                        </a:solidFill>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2"/>
                          </a:solidFill>
                          <a:effectLst/>
                          <a:uLnTx/>
                          <a:uFillTx/>
                          <a:latin typeface="+mn-lt"/>
                          <a:ea typeface="+mn-ea"/>
                          <a:cs typeface="+mn-cs"/>
                        </a:rPr>
                        <a:t>Supply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a:solidFill>
                            <a:schemeClr val="accent2"/>
                          </a:solidFill>
                          <a:latin typeface="+mn-lt"/>
                        </a:rPr>
                        <a:t>Planning</a:t>
                      </a:r>
                      <a:endParaRPr kumimoji="0" lang="en-US" sz="900" b="0" i="0" u="none" strike="noStrike" kern="1200" cap="none" spc="0" normalizeH="0" baseline="0" noProof="0">
                        <a:ln>
                          <a:noFill/>
                        </a:ln>
                        <a:solidFill>
                          <a:schemeClr val="accent2"/>
                        </a:solidFill>
                        <a:effectLst/>
                        <a:uLnTx/>
                        <a:uFillTx/>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lang="en-US" sz="1000" kern="1200" noProof="0">
                          <a:solidFill>
                            <a:schemeClr val="accent2"/>
                          </a:solidFill>
                          <a:latin typeface="+mn-lt"/>
                          <a:ea typeface="+mn-ea"/>
                          <a:cs typeface="+mn-cs"/>
                        </a:rPr>
                        <a:t>Production Planning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682" name="Table 680">
            <a:extLst>
              <a:ext uri="{FF2B5EF4-FFF2-40B4-BE49-F238E27FC236}">
                <a16:creationId xmlns:a16="http://schemas.microsoft.com/office/drawing/2014/main" id="{AE46476E-A1CA-4FF4-A4A4-A87F37773CA1}"/>
              </a:ext>
            </a:extLst>
          </p:cNvPr>
          <p:cNvGraphicFramePr>
            <a:graphicFrameLocks noGrp="1"/>
          </p:cNvGraphicFramePr>
          <p:nvPr>
            <p:extLst>
              <p:ext uri="{D42A27DB-BD31-4B8C-83A1-F6EECF244321}">
                <p14:modId xmlns:p14="http://schemas.microsoft.com/office/powerpoint/2010/main" val="613418493"/>
              </p:ext>
            </p:extLst>
          </p:nvPr>
        </p:nvGraphicFramePr>
        <p:xfrm>
          <a:off x="1347567" y="2185512"/>
          <a:ext cx="2470200" cy="381000"/>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823400">
                  <a:extLst>
                    <a:ext uri="{9D8B030D-6E8A-4147-A177-3AD203B41FA5}">
                      <a16:colId xmlns:a16="http://schemas.microsoft.com/office/drawing/2014/main" val="2356125966"/>
                    </a:ext>
                  </a:extLst>
                </a:gridCol>
                <a:gridCol w="823400">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Network</a:t>
                      </a:r>
                      <a:br>
                        <a:rPr kumimoji="0" lang="en-US" sz="1000" b="0" i="0" u="none" strike="noStrike" kern="1200" cap="none" spc="0" normalizeH="0" baseline="0" noProof="0">
                          <a:ln>
                            <a:noFill/>
                          </a:ln>
                          <a:solidFill>
                            <a:schemeClr val="accent2"/>
                          </a:solidFill>
                          <a:effectLst/>
                          <a:uLnTx/>
                          <a:uFillTx/>
                          <a:latin typeface="+mn-lt"/>
                          <a:ea typeface="+mn-ea"/>
                          <a:cs typeface="+mn-cs"/>
                        </a:rPr>
                      </a:br>
                      <a:r>
                        <a:rPr kumimoji="0" lang="en-US" sz="1000" b="0" i="0" u="none" strike="noStrike" kern="1200" cap="none" spc="0" normalizeH="0" baseline="0" noProof="0">
                          <a:ln>
                            <a:noFill/>
                          </a:ln>
                          <a:solidFill>
                            <a:schemeClr val="accent2"/>
                          </a:solidFill>
                          <a:effectLst/>
                          <a:uLnTx/>
                          <a:uFillTx/>
                          <a:latin typeface="+mn-lt"/>
                          <a:ea typeface="+mn-ea"/>
                          <a:cs typeface="+mn-cs"/>
                        </a:rPr>
                        <a:t>Design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Inventory Optimization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Allocation &amp; Replenishment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693" name="Table 680">
            <a:extLst>
              <a:ext uri="{FF2B5EF4-FFF2-40B4-BE49-F238E27FC236}">
                <a16:creationId xmlns:a16="http://schemas.microsoft.com/office/drawing/2014/main" id="{C8B35B71-DF41-4DAA-9A86-8EDCAA21FCDE}"/>
              </a:ext>
            </a:extLst>
          </p:cNvPr>
          <p:cNvGraphicFramePr>
            <a:graphicFrameLocks noGrp="1"/>
          </p:cNvGraphicFramePr>
          <p:nvPr>
            <p:extLst>
              <p:ext uri="{D42A27DB-BD31-4B8C-83A1-F6EECF244321}">
                <p14:modId xmlns:p14="http://schemas.microsoft.com/office/powerpoint/2010/main" val="1445076267"/>
              </p:ext>
            </p:extLst>
          </p:nvPr>
        </p:nvGraphicFramePr>
        <p:xfrm>
          <a:off x="7273684" y="2156220"/>
          <a:ext cx="2459736" cy="288808"/>
        </p:xfrm>
        <a:graphic>
          <a:graphicData uri="http://schemas.openxmlformats.org/drawingml/2006/table">
            <a:tbl>
              <a:tblPr firstRow="1" bandRow="1">
                <a:tableStyleId>{2D5ABB26-0587-4C30-8999-92F81FD0307C}</a:tableStyleId>
              </a:tblPr>
              <a:tblGrid>
                <a:gridCol w="819912">
                  <a:extLst>
                    <a:ext uri="{9D8B030D-6E8A-4147-A177-3AD203B41FA5}">
                      <a16:colId xmlns:a16="http://schemas.microsoft.com/office/drawing/2014/main" val="1667138108"/>
                    </a:ext>
                  </a:extLst>
                </a:gridCol>
                <a:gridCol w="819912">
                  <a:extLst>
                    <a:ext uri="{9D8B030D-6E8A-4147-A177-3AD203B41FA5}">
                      <a16:colId xmlns:a16="http://schemas.microsoft.com/office/drawing/2014/main" val="2356125966"/>
                    </a:ext>
                  </a:extLst>
                </a:gridCol>
                <a:gridCol w="819912">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Space &amp; Floor Planning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Store</a:t>
                      </a:r>
                    </a:p>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Execution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Workforce Mgmt.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694" name="Table 680">
            <a:extLst>
              <a:ext uri="{FF2B5EF4-FFF2-40B4-BE49-F238E27FC236}">
                <a16:creationId xmlns:a16="http://schemas.microsoft.com/office/drawing/2014/main" id="{B4F26B89-67D9-4AE9-9E4D-0412FD32C6A4}"/>
              </a:ext>
            </a:extLst>
          </p:cNvPr>
          <p:cNvGraphicFramePr>
            <a:graphicFrameLocks noGrp="1"/>
          </p:cNvGraphicFramePr>
          <p:nvPr>
            <p:extLst>
              <p:ext uri="{D42A27DB-BD31-4B8C-83A1-F6EECF244321}">
                <p14:modId xmlns:p14="http://schemas.microsoft.com/office/powerpoint/2010/main" val="3463175657"/>
              </p:ext>
            </p:extLst>
          </p:nvPr>
        </p:nvGraphicFramePr>
        <p:xfrm>
          <a:off x="7273684" y="1421028"/>
          <a:ext cx="2459736" cy="288808"/>
        </p:xfrm>
        <a:graphic>
          <a:graphicData uri="http://schemas.openxmlformats.org/drawingml/2006/table">
            <a:tbl>
              <a:tblPr firstRow="1" bandRow="1">
                <a:tableStyleId>{2D5ABB26-0587-4C30-8999-92F81FD0307C}</a:tableStyleId>
              </a:tblPr>
              <a:tblGrid>
                <a:gridCol w="819912">
                  <a:extLst>
                    <a:ext uri="{9D8B030D-6E8A-4147-A177-3AD203B41FA5}">
                      <a16:colId xmlns:a16="http://schemas.microsoft.com/office/drawing/2014/main" val="1667138108"/>
                    </a:ext>
                  </a:extLst>
                </a:gridCol>
                <a:gridCol w="819912">
                  <a:extLst>
                    <a:ext uri="{9D8B030D-6E8A-4147-A177-3AD203B41FA5}">
                      <a16:colId xmlns:a16="http://schemas.microsoft.com/office/drawing/2014/main" val="2356125966"/>
                    </a:ext>
                  </a:extLst>
                </a:gridCol>
                <a:gridCol w="819912">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Assortment Mgmt.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Inventory &amp; Order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Lifecycle</a:t>
                      </a:r>
                    </a:p>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Pricing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695" name="Table 680">
            <a:extLst>
              <a:ext uri="{FF2B5EF4-FFF2-40B4-BE49-F238E27FC236}">
                <a16:creationId xmlns:a16="http://schemas.microsoft.com/office/drawing/2014/main" id="{E82FDD31-DFC7-4E90-BE3C-E6F3FD23AA6A}"/>
              </a:ext>
            </a:extLst>
          </p:cNvPr>
          <p:cNvGraphicFramePr>
            <a:graphicFrameLocks noGrp="1"/>
          </p:cNvGraphicFramePr>
          <p:nvPr>
            <p:extLst>
              <p:ext uri="{D42A27DB-BD31-4B8C-83A1-F6EECF244321}">
                <p14:modId xmlns:p14="http://schemas.microsoft.com/office/powerpoint/2010/main" val="3060212250"/>
              </p:ext>
            </p:extLst>
          </p:nvPr>
        </p:nvGraphicFramePr>
        <p:xfrm>
          <a:off x="7273684" y="2875421"/>
          <a:ext cx="2459736" cy="288808"/>
        </p:xfrm>
        <a:graphic>
          <a:graphicData uri="http://schemas.openxmlformats.org/drawingml/2006/table">
            <a:tbl>
              <a:tblPr firstRow="1" bandRow="1">
                <a:tableStyleId>{2D5ABB26-0587-4C30-8999-92F81FD0307C}</a:tableStyleId>
              </a:tblPr>
              <a:tblGrid>
                <a:gridCol w="819912">
                  <a:extLst>
                    <a:ext uri="{9D8B030D-6E8A-4147-A177-3AD203B41FA5}">
                      <a16:colId xmlns:a16="http://schemas.microsoft.com/office/drawing/2014/main" val="1667138108"/>
                    </a:ext>
                  </a:extLst>
                </a:gridCol>
                <a:gridCol w="819912">
                  <a:extLst>
                    <a:ext uri="{9D8B030D-6E8A-4147-A177-3AD203B41FA5}">
                      <a16:colId xmlns:a16="http://schemas.microsoft.com/office/drawing/2014/main" val="2356125966"/>
                    </a:ext>
                  </a:extLst>
                </a:gridCol>
                <a:gridCol w="819912">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Merchandise Operations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sp>
        <p:nvSpPr>
          <p:cNvPr id="700" name="Freeform 40">
            <a:extLst>
              <a:ext uri="{FF2B5EF4-FFF2-40B4-BE49-F238E27FC236}">
                <a16:creationId xmlns:a16="http://schemas.microsoft.com/office/drawing/2014/main" id="{E97BF94C-ADC5-4285-974D-A125EE3E5E73}"/>
              </a:ext>
            </a:extLst>
          </p:cNvPr>
          <p:cNvSpPr>
            <a:spLocks/>
          </p:cNvSpPr>
          <p:nvPr/>
        </p:nvSpPr>
        <p:spPr bwMode="auto">
          <a:xfrm>
            <a:off x="1596862" y="1082321"/>
            <a:ext cx="335590" cy="296868"/>
          </a:xfrm>
          <a:custGeom>
            <a:avLst/>
            <a:gdLst>
              <a:gd name="T0" fmla="*/ 933 w 953"/>
              <a:gd name="T1" fmla="*/ 804 h 844"/>
              <a:gd name="T2" fmla="*/ 40 w 953"/>
              <a:gd name="T3" fmla="*/ 804 h 844"/>
              <a:gd name="T4" fmla="*/ 40 w 953"/>
              <a:gd name="T5" fmla="*/ 666 h 844"/>
              <a:gd name="T6" fmla="*/ 285 w 953"/>
              <a:gd name="T7" fmla="*/ 424 h 844"/>
              <a:gd name="T8" fmla="*/ 414 w 953"/>
              <a:gd name="T9" fmla="*/ 572 h 844"/>
              <a:gd name="T10" fmla="*/ 429 w 953"/>
              <a:gd name="T11" fmla="*/ 578 h 844"/>
              <a:gd name="T12" fmla="*/ 443 w 953"/>
              <a:gd name="T13" fmla="*/ 573 h 844"/>
              <a:gd name="T14" fmla="*/ 808 w 953"/>
              <a:gd name="T15" fmla="*/ 217 h 844"/>
              <a:gd name="T16" fmla="*/ 808 w 953"/>
              <a:gd name="T17" fmla="*/ 422 h 844"/>
              <a:gd name="T18" fmla="*/ 828 w 953"/>
              <a:gd name="T19" fmla="*/ 442 h 844"/>
              <a:gd name="T20" fmla="*/ 848 w 953"/>
              <a:gd name="T21" fmla="*/ 422 h 844"/>
              <a:gd name="T22" fmla="*/ 848 w 953"/>
              <a:gd name="T23" fmla="*/ 169 h 844"/>
              <a:gd name="T24" fmla="*/ 828 w 953"/>
              <a:gd name="T25" fmla="*/ 149 h 844"/>
              <a:gd name="T26" fmla="*/ 575 w 953"/>
              <a:gd name="T27" fmla="*/ 149 h 844"/>
              <a:gd name="T28" fmla="*/ 555 w 953"/>
              <a:gd name="T29" fmla="*/ 169 h 844"/>
              <a:gd name="T30" fmla="*/ 575 w 953"/>
              <a:gd name="T31" fmla="*/ 189 h 844"/>
              <a:gd name="T32" fmla="*/ 779 w 953"/>
              <a:gd name="T33" fmla="*/ 189 h 844"/>
              <a:gd name="T34" fmla="*/ 431 w 953"/>
              <a:gd name="T35" fmla="*/ 529 h 844"/>
              <a:gd name="T36" fmla="*/ 301 w 953"/>
              <a:gd name="T37" fmla="*/ 381 h 844"/>
              <a:gd name="T38" fmla="*/ 286 w 953"/>
              <a:gd name="T39" fmla="*/ 375 h 844"/>
              <a:gd name="T40" fmla="*/ 271 w 953"/>
              <a:gd name="T41" fmla="*/ 380 h 844"/>
              <a:gd name="T42" fmla="*/ 40 w 953"/>
              <a:gd name="T43" fmla="*/ 610 h 844"/>
              <a:gd name="T44" fmla="*/ 40 w 953"/>
              <a:gd name="T45" fmla="*/ 20 h 844"/>
              <a:gd name="T46" fmla="*/ 20 w 953"/>
              <a:gd name="T47" fmla="*/ 0 h 844"/>
              <a:gd name="T48" fmla="*/ 0 w 953"/>
              <a:gd name="T49" fmla="*/ 20 h 844"/>
              <a:gd name="T50" fmla="*/ 0 w 953"/>
              <a:gd name="T51" fmla="*/ 824 h 844"/>
              <a:gd name="T52" fmla="*/ 20 w 953"/>
              <a:gd name="T53" fmla="*/ 844 h 844"/>
              <a:gd name="T54" fmla="*/ 933 w 953"/>
              <a:gd name="T55" fmla="*/ 844 h 844"/>
              <a:gd name="T56" fmla="*/ 953 w 953"/>
              <a:gd name="T57" fmla="*/ 824 h 844"/>
              <a:gd name="T58" fmla="*/ 933 w 953"/>
              <a:gd name="T59" fmla="*/ 80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3" h="844">
                <a:moveTo>
                  <a:pt x="933" y="804"/>
                </a:moveTo>
                <a:cubicBezTo>
                  <a:pt x="40" y="804"/>
                  <a:pt x="40" y="804"/>
                  <a:pt x="40" y="804"/>
                </a:cubicBezTo>
                <a:cubicBezTo>
                  <a:pt x="40" y="666"/>
                  <a:pt x="40" y="666"/>
                  <a:pt x="40" y="666"/>
                </a:cubicBezTo>
                <a:cubicBezTo>
                  <a:pt x="285" y="424"/>
                  <a:pt x="285" y="424"/>
                  <a:pt x="285" y="424"/>
                </a:cubicBezTo>
                <a:cubicBezTo>
                  <a:pt x="414" y="572"/>
                  <a:pt x="414" y="572"/>
                  <a:pt x="414" y="572"/>
                </a:cubicBezTo>
                <a:cubicBezTo>
                  <a:pt x="418" y="576"/>
                  <a:pt x="423" y="578"/>
                  <a:pt x="429" y="578"/>
                </a:cubicBezTo>
                <a:cubicBezTo>
                  <a:pt x="434" y="578"/>
                  <a:pt x="439" y="576"/>
                  <a:pt x="443" y="573"/>
                </a:cubicBezTo>
                <a:cubicBezTo>
                  <a:pt x="808" y="217"/>
                  <a:pt x="808" y="217"/>
                  <a:pt x="808" y="217"/>
                </a:cubicBezTo>
                <a:cubicBezTo>
                  <a:pt x="808" y="422"/>
                  <a:pt x="808" y="422"/>
                  <a:pt x="808" y="422"/>
                </a:cubicBezTo>
                <a:cubicBezTo>
                  <a:pt x="808" y="433"/>
                  <a:pt x="817" y="442"/>
                  <a:pt x="828" y="442"/>
                </a:cubicBezTo>
                <a:cubicBezTo>
                  <a:pt x="839" y="442"/>
                  <a:pt x="848" y="433"/>
                  <a:pt x="848" y="422"/>
                </a:cubicBezTo>
                <a:cubicBezTo>
                  <a:pt x="848" y="169"/>
                  <a:pt x="848" y="169"/>
                  <a:pt x="848" y="169"/>
                </a:cubicBezTo>
                <a:cubicBezTo>
                  <a:pt x="848" y="158"/>
                  <a:pt x="839" y="149"/>
                  <a:pt x="828" y="149"/>
                </a:cubicBezTo>
                <a:cubicBezTo>
                  <a:pt x="575" y="149"/>
                  <a:pt x="575" y="149"/>
                  <a:pt x="575" y="149"/>
                </a:cubicBezTo>
                <a:cubicBezTo>
                  <a:pt x="564" y="149"/>
                  <a:pt x="555" y="158"/>
                  <a:pt x="555" y="169"/>
                </a:cubicBezTo>
                <a:cubicBezTo>
                  <a:pt x="555" y="180"/>
                  <a:pt x="564" y="189"/>
                  <a:pt x="575" y="189"/>
                </a:cubicBezTo>
                <a:cubicBezTo>
                  <a:pt x="779" y="189"/>
                  <a:pt x="779" y="189"/>
                  <a:pt x="779" y="189"/>
                </a:cubicBezTo>
                <a:cubicBezTo>
                  <a:pt x="431" y="529"/>
                  <a:pt x="431" y="529"/>
                  <a:pt x="431" y="529"/>
                </a:cubicBezTo>
                <a:cubicBezTo>
                  <a:pt x="301" y="381"/>
                  <a:pt x="301" y="381"/>
                  <a:pt x="301" y="381"/>
                </a:cubicBezTo>
                <a:cubicBezTo>
                  <a:pt x="297" y="377"/>
                  <a:pt x="292" y="375"/>
                  <a:pt x="286" y="375"/>
                </a:cubicBezTo>
                <a:cubicBezTo>
                  <a:pt x="281" y="374"/>
                  <a:pt x="275" y="377"/>
                  <a:pt x="271" y="380"/>
                </a:cubicBezTo>
                <a:cubicBezTo>
                  <a:pt x="40" y="610"/>
                  <a:pt x="40" y="610"/>
                  <a:pt x="40" y="610"/>
                </a:cubicBezTo>
                <a:cubicBezTo>
                  <a:pt x="40" y="20"/>
                  <a:pt x="40" y="20"/>
                  <a:pt x="40" y="20"/>
                </a:cubicBezTo>
                <a:cubicBezTo>
                  <a:pt x="40" y="9"/>
                  <a:pt x="31" y="0"/>
                  <a:pt x="20" y="0"/>
                </a:cubicBezTo>
                <a:cubicBezTo>
                  <a:pt x="9" y="0"/>
                  <a:pt x="0" y="9"/>
                  <a:pt x="0" y="20"/>
                </a:cubicBezTo>
                <a:cubicBezTo>
                  <a:pt x="0" y="824"/>
                  <a:pt x="0" y="824"/>
                  <a:pt x="0" y="824"/>
                </a:cubicBezTo>
                <a:cubicBezTo>
                  <a:pt x="0" y="835"/>
                  <a:pt x="9" y="844"/>
                  <a:pt x="20" y="844"/>
                </a:cubicBezTo>
                <a:cubicBezTo>
                  <a:pt x="933" y="844"/>
                  <a:pt x="933" y="844"/>
                  <a:pt x="933" y="844"/>
                </a:cubicBezTo>
                <a:cubicBezTo>
                  <a:pt x="944" y="844"/>
                  <a:pt x="953" y="835"/>
                  <a:pt x="953" y="824"/>
                </a:cubicBezTo>
                <a:cubicBezTo>
                  <a:pt x="953" y="813"/>
                  <a:pt x="944" y="804"/>
                  <a:pt x="933" y="80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nvGrpSpPr>
          <p:cNvPr id="701" name="Group 700">
            <a:extLst>
              <a:ext uri="{FF2B5EF4-FFF2-40B4-BE49-F238E27FC236}">
                <a16:creationId xmlns:a16="http://schemas.microsoft.com/office/drawing/2014/main" id="{41638B8A-A808-44AC-AB02-25213D2B5446}"/>
              </a:ext>
            </a:extLst>
          </p:cNvPr>
          <p:cNvGrpSpPr/>
          <p:nvPr/>
        </p:nvGrpSpPr>
        <p:grpSpPr>
          <a:xfrm>
            <a:off x="2398165" y="1102269"/>
            <a:ext cx="349671" cy="256973"/>
            <a:chOff x="9890126" y="1354138"/>
            <a:chExt cx="946150" cy="695325"/>
          </a:xfrm>
        </p:grpSpPr>
        <p:sp>
          <p:nvSpPr>
            <p:cNvPr id="702" name="Freeform 37">
              <a:extLst>
                <a:ext uri="{FF2B5EF4-FFF2-40B4-BE49-F238E27FC236}">
                  <a16:creationId xmlns:a16="http://schemas.microsoft.com/office/drawing/2014/main" id="{66502E17-20B9-4C7C-88C2-0D4828404AF6}"/>
                </a:ext>
              </a:extLst>
            </p:cNvPr>
            <p:cNvSpPr>
              <a:spLocks noEditPoints="1"/>
            </p:cNvSpPr>
            <p:nvPr/>
          </p:nvSpPr>
          <p:spPr bwMode="auto">
            <a:xfrm>
              <a:off x="9890126" y="1354138"/>
              <a:ext cx="946150" cy="608013"/>
            </a:xfrm>
            <a:custGeom>
              <a:avLst/>
              <a:gdLst>
                <a:gd name="T0" fmla="*/ 972 w 992"/>
                <a:gd name="T1" fmla="*/ 0 h 638"/>
                <a:gd name="T2" fmla="*/ 20 w 992"/>
                <a:gd name="T3" fmla="*/ 0 h 638"/>
                <a:gd name="T4" fmla="*/ 0 w 992"/>
                <a:gd name="T5" fmla="*/ 20 h 638"/>
                <a:gd name="T6" fmla="*/ 0 w 992"/>
                <a:gd name="T7" fmla="*/ 618 h 638"/>
                <a:gd name="T8" fmla="*/ 20 w 992"/>
                <a:gd name="T9" fmla="*/ 638 h 638"/>
                <a:gd name="T10" fmla="*/ 972 w 992"/>
                <a:gd name="T11" fmla="*/ 638 h 638"/>
                <a:gd name="T12" fmla="*/ 992 w 992"/>
                <a:gd name="T13" fmla="*/ 618 h 638"/>
                <a:gd name="T14" fmla="*/ 992 w 992"/>
                <a:gd name="T15" fmla="*/ 20 h 638"/>
                <a:gd name="T16" fmla="*/ 972 w 992"/>
                <a:gd name="T17" fmla="*/ 0 h 638"/>
                <a:gd name="T18" fmla="*/ 952 w 992"/>
                <a:gd name="T19" fmla="*/ 598 h 638"/>
                <a:gd name="T20" fmla="*/ 40 w 992"/>
                <a:gd name="T21" fmla="*/ 598 h 638"/>
                <a:gd name="T22" fmla="*/ 40 w 992"/>
                <a:gd name="T23" fmla="*/ 40 h 638"/>
                <a:gd name="T24" fmla="*/ 952 w 992"/>
                <a:gd name="T25" fmla="*/ 40 h 638"/>
                <a:gd name="T26" fmla="*/ 952 w 992"/>
                <a:gd name="T27" fmla="*/ 5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2" h="638">
                  <a:moveTo>
                    <a:pt x="972" y="0"/>
                  </a:moveTo>
                  <a:cubicBezTo>
                    <a:pt x="20" y="0"/>
                    <a:pt x="20" y="0"/>
                    <a:pt x="20" y="0"/>
                  </a:cubicBezTo>
                  <a:cubicBezTo>
                    <a:pt x="9" y="0"/>
                    <a:pt x="0" y="9"/>
                    <a:pt x="0" y="20"/>
                  </a:cubicBezTo>
                  <a:cubicBezTo>
                    <a:pt x="0" y="618"/>
                    <a:pt x="0" y="618"/>
                    <a:pt x="0" y="618"/>
                  </a:cubicBezTo>
                  <a:cubicBezTo>
                    <a:pt x="0" y="629"/>
                    <a:pt x="9" y="638"/>
                    <a:pt x="20" y="638"/>
                  </a:cubicBezTo>
                  <a:cubicBezTo>
                    <a:pt x="972" y="638"/>
                    <a:pt x="972" y="638"/>
                    <a:pt x="972" y="638"/>
                  </a:cubicBezTo>
                  <a:cubicBezTo>
                    <a:pt x="983" y="638"/>
                    <a:pt x="992" y="629"/>
                    <a:pt x="992" y="618"/>
                  </a:cubicBezTo>
                  <a:cubicBezTo>
                    <a:pt x="992" y="20"/>
                    <a:pt x="992" y="20"/>
                    <a:pt x="992" y="20"/>
                  </a:cubicBezTo>
                  <a:cubicBezTo>
                    <a:pt x="992" y="9"/>
                    <a:pt x="983" y="0"/>
                    <a:pt x="972" y="0"/>
                  </a:cubicBezTo>
                  <a:close/>
                  <a:moveTo>
                    <a:pt x="952" y="598"/>
                  </a:moveTo>
                  <a:cubicBezTo>
                    <a:pt x="40" y="598"/>
                    <a:pt x="40" y="598"/>
                    <a:pt x="40" y="598"/>
                  </a:cubicBezTo>
                  <a:cubicBezTo>
                    <a:pt x="40" y="40"/>
                    <a:pt x="40" y="40"/>
                    <a:pt x="40" y="40"/>
                  </a:cubicBezTo>
                  <a:cubicBezTo>
                    <a:pt x="952" y="40"/>
                    <a:pt x="952" y="40"/>
                    <a:pt x="952" y="40"/>
                  </a:cubicBezTo>
                  <a:lnTo>
                    <a:pt x="952" y="598"/>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3" name="Freeform 38">
              <a:extLst>
                <a:ext uri="{FF2B5EF4-FFF2-40B4-BE49-F238E27FC236}">
                  <a16:creationId xmlns:a16="http://schemas.microsoft.com/office/drawing/2014/main" id="{9EB3A4ED-956C-47EA-8AA9-56C9378B2548}"/>
                </a:ext>
              </a:extLst>
            </p:cNvPr>
            <p:cNvSpPr>
              <a:spLocks/>
            </p:cNvSpPr>
            <p:nvPr/>
          </p:nvSpPr>
          <p:spPr bwMode="auto">
            <a:xfrm>
              <a:off x="10066338" y="2011363"/>
              <a:ext cx="593725" cy="38100"/>
            </a:xfrm>
            <a:custGeom>
              <a:avLst/>
              <a:gdLst>
                <a:gd name="T0" fmla="*/ 602 w 622"/>
                <a:gd name="T1" fmla="*/ 0 h 40"/>
                <a:gd name="T2" fmla="*/ 20 w 622"/>
                <a:gd name="T3" fmla="*/ 0 h 40"/>
                <a:gd name="T4" fmla="*/ 0 w 622"/>
                <a:gd name="T5" fmla="*/ 20 h 40"/>
                <a:gd name="T6" fmla="*/ 20 w 622"/>
                <a:gd name="T7" fmla="*/ 40 h 40"/>
                <a:gd name="T8" fmla="*/ 602 w 622"/>
                <a:gd name="T9" fmla="*/ 40 h 40"/>
                <a:gd name="T10" fmla="*/ 622 w 622"/>
                <a:gd name="T11" fmla="*/ 20 h 40"/>
                <a:gd name="T12" fmla="*/ 602 w 62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622" h="40">
                  <a:moveTo>
                    <a:pt x="602" y="0"/>
                  </a:moveTo>
                  <a:cubicBezTo>
                    <a:pt x="20" y="0"/>
                    <a:pt x="20" y="0"/>
                    <a:pt x="20" y="0"/>
                  </a:cubicBezTo>
                  <a:cubicBezTo>
                    <a:pt x="9" y="0"/>
                    <a:pt x="0" y="9"/>
                    <a:pt x="0" y="20"/>
                  </a:cubicBezTo>
                  <a:cubicBezTo>
                    <a:pt x="0" y="31"/>
                    <a:pt x="9" y="40"/>
                    <a:pt x="20" y="40"/>
                  </a:cubicBezTo>
                  <a:cubicBezTo>
                    <a:pt x="602" y="40"/>
                    <a:pt x="602" y="40"/>
                    <a:pt x="602" y="40"/>
                  </a:cubicBezTo>
                  <a:cubicBezTo>
                    <a:pt x="613" y="40"/>
                    <a:pt x="622" y="31"/>
                    <a:pt x="622" y="20"/>
                  </a:cubicBezTo>
                  <a:cubicBezTo>
                    <a:pt x="622" y="9"/>
                    <a:pt x="613" y="0"/>
                    <a:pt x="602"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4" name="Freeform 39">
              <a:extLst>
                <a:ext uri="{FF2B5EF4-FFF2-40B4-BE49-F238E27FC236}">
                  <a16:creationId xmlns:a16="http://schemas.microsoft.com/office/drawing/2014/main" id="{21A0274D-7508-4D38-94AA-098E6EF2D899}"/>
                </a:ext>
              </a:extLst>
            </p:cNvPr>
            <p:cNvSpPr>
              <a:spLocks/>
            </p:cNvSpPr>
            <p:nvPr/>
          </p:nvSpPr>
          <p:spPr bwMode="auto">
            <a:xfrm>
              <a:off x="9963151" y="1428750"/>
              <a:ext cx="798513" cy="461963"/>
            </a:xfrm>
            <a:custGeom>
              <a:avLst/>
              <a:gdLst>
                <a:gd name="T0" fmla="*/ 23 w 839"/>
                <a:gd name="T1" fmla="*/ 485 h 485"/>
                <a:gd name="T2" fmla="*/ 38 w 839"/>
                <a:gd name="T3" fmla="*/ 478 h 485"/>
                <a:gd name="T4" fmla="*/ 176 w 839"/>
                <a:gd name="T5" fmla="*/ 311 h 485"/>
                <a:gd name="T6" fmla="*/ 302 w 839"/>
                <a:gd name="T7" fmla="*/ 441 h 485"/>
                <a:gd name="T8" fmla="*/ 329 w 839"/>
                <a:gd name="T9" fmla="*/ 443 h 485"/>
                <a:gd name="T10" fmla="*/ 432 w 839"/>
                <a:gd name="T11" fmla="*/ 362 h 485"/>
                <a:gd name="T12" fmla="*/ 485 w 839"/>
                <a:gd name="T13" fmla="*/ 411 h 485"/>
                <a:gd name="T14" fmla="*/ 500 w 839"/>
                <a:gd name="T15" fmla="*/ 416 h 485"/>
                <a:gd name="T16" fmla="*/ 514 w 839"/>
                <a:gd name="T17" fmla="*/ 409 h 485"/>
                <a:gd name="T18" fmla="*/ 832 w 839"/>
                <a:gd name="T19" fmla="*/ 35 h 485"/>
                <a:gd name="T20" fmla="*/ 830 w 839"/>
                <a:gd name="T21" fmla="*/ 7 h 485"/>
                <a:gd name="T22" fmla="*/ 802 w 839"/>
                <a:gd name="T23" fmla="*/ 10 h 485"/>
                <a:gd name="T24" fmla="*/ 497 w 839"/>
                <a:gd name="T25" fmla="*/ 368 h 485"/>
                <a:gd name="T26" fmla="*/ 446 w 839"/>
                <a:gd name="T27" fmla="*/ 321 h 485"/>
                <a:gd name="T28" fmla="*/ 421 w 839"/>
                <a:gd name="T29" fmla="*/ 320 h 485"/>
                <a:gd name="T30" fmla="*/ 318 w 839"/>
                <a:gd name="T31" fmla="*/ 400 h 485"/>
                <a:gd name="T32" fmla="*/ 190 w 839"/>
                <a:gd name="T33" fmla="*/ 267 h 485"/>
                <a:gd name="T34" fmla="*/ 174 w 839"/>
                <a:gd name="T35" fmla="*/ 261 h 485"/>
                <a:gd name="T36" fmla="*/ 160 w 839"/>
                <a:gd name="T37" fmla="*/ 268 h 485"/>
                <a:gd name="T38" fmla="*/ 7 w 839"/>
                <a:gd name="T39" fmla="*/ 452 h 485"/>
                <a:gd name="T40" fmla="*/ 10 w 839"/>
                <a:gd name="T41" fmla="*/ 481 h 485"/>
                <a:gd name="T42" fmla="*/ 23 w 839"/>
                <a:gd name="T43"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9" h="485">
                  <a:moveTo>
                    <a:pt x="23" y="485"/>
                  </a:moveTo>
                  <a:cubicBezTo>
                    <a:pt x="28" y="485"/>
                    <a:pt x="34" y="483"/>
                    <a:pt x="38" y="478"/>
                  </a:cubicBezTo>
                  <a:cubicBezTo>
                    <a:pt x="176" y="311"/>
                    <a:pt x="176" y="311"/>
                    <a:pt x="176" y="311"/>
                  </a:cubicBezTo>
                  <a:cubicBezTo>
                    <a:pt x="302" y="441"/>
                    <a:pt x="302" y="441"/>
                    <a:pt x="302" y="441"/>
                  </a:cubicBezTo>
                  <a:cubicBezTo>
                    <a:pt x="309" y="448"/>
                    <a:pt x="321" y="449"/>
                    <a:pt x="329" y="443"/>
                  </a:cubicBezTo>
                  <a:cubicBezTo>
                    <a:pt x="432" y="362"/>
                    <a:pt x="432" y="362"/>
                    <a:pt x="432" y="362"/>
                  </a:cubicBezTo>
                  <a:cubicBezTo>
                    <a:pt x="485" y="411"/>
                    <a:pt x="485" y="411"/>
                    <a:pt x="485" y="411"/>
                  </a:cubicBezTo>
                  <a:cubicBezTo>
                    <a:pt x="489" y="415"/>
                    <a:pt x="495" y="417"/>
                    <a:pt x="500" y="416"/>
                  </a:cubicBezTo>
                  <a:cubicBezTo>
                    <a:pt x="506" y="416"/>
                    <a:pt x="511" y="414"/>
                    <a:pt x="514" y="409"/>
                  </a:cubicBezTo>
                  <a:cubicBezTo>
                    <a:pt x="832" y="35"/>
                    <a:pt x="832" y="35"/>
                    <a:pt x="832" y="35"/>
                  </a:cubicBezTo>
                  <a:cubicBezTo>
                    <a:pt x="839" y="27"/>
                    <a:pt x="838" y="14"/>
                    <a:pt x="830" y="7"/>
                  </a:cubicBezTo>
                  <a:cubicBezTo>
                    <a:pt x="822" y="0"/>
                    <a:pt x="809" y="1"/>
                    <a:pt x="802" y="10"/>
                  </a:cubicBezTo>
                  <a:cubicBezTo>
                    <a:pt x="497" y="368"/>
                    <a:pt x="497" y="368"/>
                    <a:pt x="497" y="368"/>
                  </a:cubicBezTo>
                  <a:cubicBezTo>
                    <a:pt x="446" y="321"/>
                    <a:pt x="446" y="321"/>
                    <a:pt x="446" y="321"/>
                  </a:cubicBezTo>
                  <a:cubicBezTo>
                    <a:pt x="439" y="314"/>
                    <a:pt x="428" y="314"/>
                    <a:pt x="421" y="320"/>
                  </a:cubicBezTo>
                  <a:cubicBezTo>
                    <a:pt x="318" y="400"/>
                    <a:pt x="318" y="400"/>
                    <a:pt x="318" y="400"/>
                  </a:cubicBezTo>
                  <a:cubicBezTo>
                    <a:pt x="190" y="267"/>
                    <a:pt x="190" y="267"/>
                    <a:pt x="190" y="267"/>
                  </a:cubicBezTo>
                  <a:cubicBezTo>
                    <a:pt x="186" y="263"/>
                    <a:pt x="180" y="261"/>
                    <a:pt x="174" y="261"/>
                  </a:cubicBezTo>
                  <a:cubicBezTo>
                    <a:pt x="169" y="261"/>
                    <a:pt x="163" y="264"/>
                    <a:pt x="160" y="268"/>
                  </a:cubicBezTo>
                  <a:cubicBezTo>
                    <a:pt x="7" y="452"/>
                    <a:pt x="7" y="452"/>
                    <a:pt x="7" y="452"/>
                  </a:cubicBezTo>
                  <a:cubicBezTo>
                    <a:pt x="0" y="461"/>
                    <a:pt x="1" y="474"/>
                    <a:pt x="10" y="481"/>
                  </a:cubicBezTo>
                  <a:cubicBezTo>
                    <a:pt x="14" y="484"/>
                    <a:pt x="18" y="485"/>
                    <a:pt x="23" y="48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05" name="Group 704">
            <a:extLst>
              <a:ext uri="{FF2B5EF4-FFF2-40B4-BE49-F238E27FC236}">
                <a16:creationId xmlns:a16="http://schemas.microsoft.com/office/drawing/2014/main" id="{879753E5-6546-49D5-AF97-3A64E2109754}"/>
              </a:ext>
            </a:extLst>
          </p:cNvPr>
          <p:cNvGrpSpPr/>
          <p:nvPr/>
        </p:nvGrpSpPr>
        <p:grpSpPr>
          <a:xfrm>
            <a:off x="3256968" y="1072933"/>
            <a:ext cx="288068" cy="315642"/>
            <a:chOff x="5106988" y="1279525"/>
            <a:chExt cx="779463" cy="854076"/>
          </a:xfrm>
        </p:grpSpPr>
        <p:sp>
          <p:nvSpPr>
            <p:cNvPr id="706" name="Freeform 24">
              <a:extLst>
                <a:ext uri="{FF2B5EF4-FFF2-40B4-BE49-F238E27FC236}">
                  <a16:creationId xmlns:a16="http://schemas.microsoft.com/office/drawing/2014/main" id="{FF8FBF4F-402D-43EF-98CE-93AD7D50B728}"/>
                </a:ext>
              </a:extLst>
            </p:cNvPr>
            <p:cNvSpPr>
              <a:spLocks/>
            </p:cNvSpPr>
            <p:nvPr/>
          </p:nvSpPr>
          <p:spPr bwMode="auto">
            <a:xfrm>
              <a:off x="5106988" y="1554163"/>
              <a:ext cx="779463" cy="579438"/>
            </a:xfrm>
            <a:custGeom>
              <a:avLst/>
              <a:gdLst>
                <a:gd name="T0" fmla="*/ 808 w 818"/>
                <a:gd name="T1" fmla="*/ 182 h 609"/>
                <a:gd name="T2" fmla="*/ 788 w 818"/>
                <a:gd name="T3" fmla="*/ 181 h 609"/>
                <a:gd name="T4" fmla="*/ 612 w 818"/>
                <a:gd name="T5" fmla="*/ 282 h 609"/>
                <a:gd name="T6" fmla="*/ 612 w 818"/>
                <a:gd name="T7" fmla="*/ 198 h 609"/>
                <a:gd name="T8" fmla="*/ 602 w 818"/>
                <a:gd name="T9" fmla="*/ 180 h 609"/>
                <a:gd name="T10" fmla="*/ 582 w 818"/>
                <a:gd name="T11" fmla="*/ 180 h 609"/>
                <a:gd name="T12" fmla="*/ 408 w 818"/>
                <a:gd name="T13" fmla="*/ 280 h 609"/>
                <a:gd name="T14" fmla="*/ 408 w 818"/>
                <a:gd name="T15" fmla="*/ 200 h 609"/>
                <a:gd name="T16" fmla="*/ 398 w 818"/>
                <a:gd name="T17" fmla="*/ 183 h 609"/>
                <a:gd name="T18" fmla="*/ 379 w 818"/>
                <a:gd name="T19" fmla="*/ 183 h 609"/>
                <a:gd name="T20" fmla="*/ 206 w 818"/>
                <a:gd name="T21" fmla="*/ 281 h 609"/>
                <a:gd name="T22" fmla="*/ 206 w 818"/>
                <a:gd name="T23" fmla="*/ 20 h 609"/>
                <a:gd name="T24" fmla="*/ 186 w 818"/>
                <a:gd name="T25" fmla="*/ 0 h 609"/>
                <a:gd name="T26" fmla="*/ 20 w 818"/>
                <a:gd name="T27" fmla="*/ 0 h 609"/>
                <a:gd name="T28" fmla="*/ 0 w 818"/>
                <a:gd name="T29" fmla="*/ 20 h 609"/>
                <a:gd name="T30" fmla="*/ 0 w 818"/>
                <a:gd name="T31" fmla="*/ 589 h 609"/>
                <a:gd name="T32" fmla="*/ 20 w 818"/>
                <a:gd name="T33" fmla="*/ 609 h 609"/>
                <a:gd name="T34" fmla="*/ 40 w 818"/>
                <a:gd name="T35" fmla="*/ 589 h 609"/>
                <a:gd name="T36" fmla="*/ 40 w 818"/>
                <a:gd name="T37" fmla="*/ 40 h 609"/>
                <a:gd name="T38" fmla="*/ 166 w 818"/>
                <a:gd name="T39" fmla="*/ 40 h 609"/>
                <a:gd name="T40" fmla="*/ 166 w 818"/>
                <a:gd name="T41" fmla="*/ 315 h 609"/>
                <a:gd name="T42" fmla="*/ 176 w 818"/>
                <a:gd name="T43" fmla="*/ 333 h 609"/>
                <a:gd name="T44" fmla="*/ 196 w 818"/>
                <a:gd name="T45" fmla="*/ 333 h 609"/>
                <a:gd name="T46" fmla="*/ 368 w 818"/>
                <a:gd name="T47" fmla="*/ 235 h 609"/>
                <a:gd name="T48" fmla="*/ 368 w 818"/>
                <a:gd name="T49" fmla="*/ 314 h 609"/>
                <a:gd name="T50" fmla="*/ 378 w 818"/>
                <a:gd name="T51" fmla="*/ 331 h 609"/>
                <a:gd name="T52" fmla="*/ 398 w 818"/>
                <a:gd name="T53" fmla="*/ 332 h 609"/>
                <a:gd name="T54" fmla="*/ 572 w 818"/>
                <a:gd name="T55" fmla="*/ 232 h 609"/>
                <a:gd name="T56" fmla="*/ 572 w 818"/>
                <a:gd name="T57" fmla="*/ 317 h 609"/>
                <a:gd name="T58" fmla="*/ 582 w 818"/>
                <a:gd name="T59" fmla="*/ 334 h 609"/>
                <a:gd name="T60" fmla="*/ 602 w 818"/>
                <a:gd name="T61" fmla="*/ 334 h 609"/>
                <a:gd name="T62" fmla="*/ 778 w 818"/>
                <a:gd name="T63" fmla="*/ 233 h 609"/>
                <a:gd name="T64" fmla="*/ 778 w 818"/>
                <a:gd name="T65" fmla="*/ 589 h 609"/>
                <a:gd name="T66" fmla="*/ 798 w 818"/>
                <a:gd name="T67" fmla="*/ 609 h 609"/>
                <a:gd name="T68" fmla="*/ 818 w 818"/>
                <a:gd name="T69" fmla="*/ 589 h 609"/>
                <a:gd name="T70" fmla="*/ 818 w 818"/>
                <a:gd name="T71" fmla="*/ 199 h 609"/>
                <a:gd name="T72" fmla="*/ 808 w 818"/>
                <a:gd name="T73" fmla="*/ 18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8" h="609">
                  <a:moveTo>
                    <a:pt x="808" y="182"/>
                  </a:moveTo>
                  <a:cubicBezTo>
                    <a:pt x="802" y="178"/>
                    <a:pt x="794" y="178"/>
                    <a:pt x="788" y="181"/>
                  </a:cubicBezTo>
                  <a:cubicBezTo>
                    <a:pt x="612" y="282"/>
                    <a:pt x="612" y="282"/>
                    <a:pt x="612" y="282"/>
                  </a:cubicBezTo>
                  <a:cubicBezTo>
                    <a:pt x="612" y="198"/>
                    <a:pt x="612" y="198"/>
                    <a:pt x="612" y="198"/>
                  </a:cubicBezTo>
                  <a:cubicBezTo>
                    <a:pt x="612" y="190"/>
                    <a:pt x="608" y="184"/>
                    <a:pt x="602" y="180"/>
                  </a:cubicBezTo>
                  <a:cubicBezTo>
                    <a:pt x="596" y="177"/>
                    <a:pt x="588" y="177"/>
                    <a:pt x="582" y="180"/>
                  </a:cubicBezTo>
                  <a:cubicBezTo>
                    <a:pt x="408" y="280"/>
                    <a:pt x="408" y="280"/>
                    <a:pt x="408" y="280"/>
                  </a:cubicBezTo>
                  <a:cubicBezTo>
                    <a:pt x="408" y="200"/>
                    <a:pt x="408" y="200"/>
                    <a:pt x="408" y="200"/>
                  </a:cubicBezTo>
                  <a:cubicBezTo>
                    <a:pt x="408" y="193"/>
                    <a:pt x="405" y="186"/>
                    <a:pt x="398" y="183"/>
                  </a:cubicBezTo>
                  <a:cubicBezTo>
                    <a:pt x="392" y="179"/>
                    <a:pt x="385" y="179"/>
                    <a:pt x="379" y="183"/>
                  </a:cubicBezTo>
                  <a:cubicBezTo>
                    <a:pt x="206" y="281"/>
                    <a:pt x="206" y="281"/>
                    <a:pt x="206" y="281"/>
                  </a:cubicBezTo>
                  <a:cubicBezTo>
                    <a:pt x="206" y="20"/>
                    <a:pt x="206" y="20"/>
                    <a:pt x="206" y="20"/>
                  </a:cubicBezTo>
                  <a:cubicBezTo>
                    <a:pt x="206" y="9"/>
                    <a:pt x="197" y="0"/>
                    <a:pt x="186" y="0"/>
                  </a:cubicBezTo>
                  <a:cubicBezTo>
                    <a:pt x="20" y="0"/>
                    <a:pt x="20" y="0"/>
                    <a:pt x="20" y="0"/>
                  </a:cubicBezTo>
                  <a:cubicBezTo>
                    <a:pt x="9" y="0"/>
                    <a:pt x="0" y="9"/>
                    <a:pt x="0" y="20"/>
                  </a:cubicBezTo>
                  <a:cubicBezTo>
                    <a:pt x="0" y="589"/>
                    <a:pt x="0" y="589"/>
                    <a:pt x="0" y="589"/>
                  </a:cubicBezTo>
                  <a:cubicBezTo>
                    <a:pt x="0" y="600"/>
                    <a:pt x="9" y="609"/>
                    <a:pt x="20" y="609"/>
                  </a:cubicBezTo>
                  <a:cubicBezTo>
                    <a:pt x="31" y="609"/>
                    <a:pt x="40" y="600"/>
                    <a:pt x="40" y="589"/>
                  </a:cubicBezTo>
                  <a:cubicBezTo>
                    <a:pt x="40" y="40"/>
                    <a:pt x="40" y="40"/>
                    <a:pt x="40" y="40"/>
                  </a:cubicBezTo>
                  <a:cubicBezTo>
                    <a:pt x="166" y="40"/>
                    <a:pt x="166" y="40"/>
                    <a:pt x="166" y="40"/>
                  </a:cubicBezTo>
                  <a:cubicBezTo>
                    <a:pt x="166" y="315"/>
                    <a:pt x="166" y="315"/>
                    <a:pt x="166" y="315"/>
                  </a:cubicBezTo>
                  <a:cubicBezTo>
                    <a:pt x="166" y="323"/>
                    <a:pt x="170" y="329"/>
                    <a:pt x="176" y="333"/>
                  </a:cubicBezTo>
                  <a:cubicBezTo>
                    <a:pt x="182" y="336"/>
                    <a:pt x="190" y="336"/>
                    <a:pt x="196" y="333"/>
                  </a:cubicBezTo>
                  <a:cubicBezTo>
                    <a:pt x="368" y="235"/>
                    <a:pt x="368" y="235"/>
                    <a:pt x="368" y="235"/>
                  </a:cubicBezTo>
                  <a:cubicBezTo>
                    <a:pt x="368" y="314"/>
                    <a:pt x="368" y="314"/>
                    <a:pt x="368" y="314"/>
                  </a:cubicBezTo>
                  <a:cubicBezTo>
                    <a:pt x="368" y="321"/>
                    <a:pt x="372" y="328"/>
                    <a:pt x="378" y="331"/>
                  </a:cubicBezTo>
                  <a:cubicBezTo>
                    <a:pt x="385" y="335"/>
                    <a:pt x="392" y="335"/>
                    <a:pt x="398" y="332"/>
                  </a:cubicBezTo>
                  <a:cubicBezTo>
                    <a:pt x="572" y="232"/>
                    <a:pt x="572" y="232"/>
                    <a:pt x="572" y="232"/>
                  </a:cubicBezTo>
                  <a:cubicBezTo>
                    <a:pt x="572" y="317"/>
                    <a:pt x="572" y="317"/>
                    <a:pt x="572" y="317"/>
                  </a:cubicBezTo>
                  <a:cubicBezTo>
                    <a:pt x="572" y="324"/>
                    <a:pt x="576" y="330"/>
                    <a:pt x="582" y="334"/>
                  </a:cubicBezTo>
                  <a:cubicBezTo>
                    <a:pt x="588" y="338"/>
                    <a:pt x="596" y="338"/>
                    <a:pt x="602" y="334"/>
                  </a:cubicBezTo>
                  <a:cubicBezTo>
                    <a:pt x="778" y="233"/>
                    <a:pt x="778" y="233"/>
                    <a:pt x="778" y="233"/>
                  </a:cubicBezTo>
                  <a:cubicBezTo>
                    <a:pt x="778" y="589"/>
                    <a:pt x="778" y="589"/>
                    <a:pt x="778" y="589"/>
                  </a:cubicBezTo>
                  <a:cubicBezTo>
                    <a:pt x="778" y="600"/>
                    <a:pt x="787" y="609"/>
                    <a:pt x="798" y="609"/>
                  </a:cubicBezTo>
                  <a:cubicBezTo>
                    <a:pt x="809" y="609"/>
                    <a:pt x="818" y="600"/>
                    <a:pt x="818" y="589"/>
                  </a:cubicBezTo>
                  <a:cubicBezTo>
                    <a:pt x="818" y="199"/>
                    <a:pt x="818" y="199"/>
                    <a:pt x="818" y="199"/>
                  </a:cubicBezTo>
                  <a:cubicBezTo>
                    <a:pt x="818" y="192"/>
                    <a:pt x="814" y="185"/>
                    <a:pt x="808" y="18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7" name="Freeform 25">
              <a:extLst>
                <a:ext uri="{FF2B5EF4-FFF2-40B4-BE49-F238E27FC236}">
                  <a16:creationId xmlns:a16="http://schemas.microsoft.com/office/drawing/2014/main" id="{31BA9B12-D585-4DE0-961F-DE4E28EFDA98}"/>
                </a:ext>
              </a:extLst>
            </p:cNvPr>
            <p:cNvSpPr>
              <a:spLocks/>
            </p:cNvSpPr>
            <p:nvPr/>
          </p:nvSpPr>
          <p:spPr bwMode="auto">
            <a:xfrm>
              <a:off x="5294313" y="1951038"/>
              <a:ext cx="122238" cy="38100"/>
            </a:xfrm>
            <a:custGeom>
              <a:avLst/>
              <a:gdLst>
                <a:gd name="T0" fmla="*/ 107 w 127"/>
                <a:gd name="T1" fmla="*/ 0 h 40"/>
                <a:gd name="T2" fmla="*/ 20 w 127"/>
                <a:gd name="T3" fmla="*/ 0 h 40"/>
                <a:gd name="T4" fmla="*/ 0 w 127"/>
                <a:gd name="T5" fmla="*/ 20 h 40"/>
                <a:gd name="T6" fmla="*/ 20 w 127"/>
                <a:gd name="T7" fmla="*/ 40 h 40"/>
                <a:gd name="T8" fmla="*/ 107 w 127"/>
                <a:gd name="T9" fmla="*/ 40 h 40"/>
                <a:gd name="T10" fmla="*/ 127 w 127"/>
                <a:gd name="T11" fmla="*/ 20 h 40"/>
                <a:gd name="T12" fmla="*/ 107 w 1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27" h="40">
                  <a:moveTo>
                    <a:pt x="107" y="0"/>
                  </a:moveTo>
                  <a:cubicBezTo>
                    <a:pt x="20" y="0"/>
                    <a:pt x="20" y="0"/>
                    <a:pt x="20" y="0"/>
                  </a:cubicBezTo>
                  <a:cubicBezTo>
                    <a:pt x="9" y="0"/>
                    <a:pt x="0" y="9"/>
                    <a:pt x="0" y="20"/>
                  </a:cubicBezTo>
                  <a:cubicBezTo>
                    <a:pt x="0" y="31"/>
                    <a:pt x="9" y="40"/>
                    <a:pt x="20" y="40"/>
                  </a:cubicBezTo>
                  <a:cubicBezTo>
                    <a:pt x="107" y="40"/>
                    <a:pt x="107" y="40"/>
                    <a:pt x="107" y="40"/>
                  </a:cubicBezTo>
                  <a:cubicBezTo>
                    <a:pt x="118" y="40"/>
                    <a:pt x="127" y="31"/>
                    <a:pt x="127" y="20"/>
                  </a:cubicBezTo>
                  <a:cubicBezTo>
                    <a:pt x="127" y="9"/>
                    <a:pt x="118" y="0"/>
                    <a:pt x="107"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8" name="Freeform 26">
              <a:extLst>
                <a:ext uri="{FF2B5EF4-FFF2-40B4-BE49-F238E27FC236}">
                  <a16:creationId xmlns:a16="http://schemas.microsoft.com/office/drawing/2014/main" id="{A66CC237-DF5D-4703-AA2F-9F0792B8660C}"/>
                </a:ext>
              </a:extLst>
            </p:cNvPr>
            <p:cNvSpPr>
              <a:spLocks/>
            </p:cNvSpPr>
            <p:nvPr/>
          </p:nvSpPr>
          <p:spPr bwMode="auto">
            <a:xfrm>
              <a:off x="5489575" y="1951038"/>
              <a:ext cx="122238" cy="38100"/>
            </a:xfrm>
            <a:custGeom>
              <a:avLst/>
              <a:gdLst>
                <a:gd name="T0" fmla="*/ 107 w 127"/>
                <a:gd name="T1" fmla="*/ 0 h 40"/>
                <a:gd name="T2" fmla="*/ 20 w 127"/>
                <a:gd name="T3" fmla="*/ 0 h 40"/>
                <a:gd name="T4" fmla="*/ 0 w 127"/>
                <a:gd name="T5" fmla="*/ 20 h 40"/>
                <a:gd name="T6" fmla="*/ 20 w 127"/>
                <a:gd name="T7" fmla="*/ 40 h 40"/>
                <a:gd name="T8" fmla="*/ 107 w 127"/>
                <a:gd name="T9" fmla="*/ 40 h 40"/>
                <a:gd name="T10" fmla="*/ 127 w 127"/>
                <a:gd name="T11" fmla="*/ 20 h 40"/>
                <a:gd name="T12" fmla="*/ 107 w 1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27" h="40">
                  <a:moveTo>
                    <a:pt x="107" y="0"/>
                  </a:moveTo>
                  <a:cubicBezTo>
                    <a:pt x="20" y="0"/>
                    <a:pt x="20" y="0"/>
                    <a:pt x="20" y="0"/>
                  </a:cubicBezTo>
                  <a:cubicBezTo>
                    <a:pt x="9" y="0"/>
                    <a:pt x="0" y="9"/>
                    <a:pt x="0" y="20"/>
                  </a:cubicBezTo>
                  <a:cubicBezTo>
                    <a:pt x="0" y="31"/>
                    <a:pt x="9" y="40"/>
                    <a:pt x="20" y="40"/>
                  </a:cubicBezTo>
                  <a:cubicBezTo>
                    <a:pt x="107" y="40"/>
                    <a:pt x="107" y="40"/>
                    <a:pt x="107" y="40"/>
                  </a:cubicBezTo>
                  <a:cubicBezTo>
                    <a:pt x="118" y="40"/>
                    <a:pt x="127" y="31"/>
                    <a:pt x="127" y="20"/>
                  </a:cubicBezTo>
                  <a:cubicBezTo>
                    <a:pt x="127" y="9"/>
                    <a:pt x="118" y="0"/>
                    <a:pt x="107"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9" name="Freeform 27">
              <a:extLst>
                <a:ext uri="{FF2B5EF4-FFF2-40B4-BE49-F238E27FC236}">
                  <a16:creationId xmlns:a16="http://schemas.microsoft.com/office/drawing/2014/main" id="{E4D73FA8-F2CD-4F91-8348-70B3F8EF368A}"/>
                </a:ext>
              </a:extLst>
            </p:cNvPr>
            <p:cNvSpPr>
              <a:spLocks/>
            </p:cNvSpPr>
            <p:nvPr/>
          </p:nvSpPr>
          <p:spPr bwMode="auto">
            <a:xfrm>
              <a:off x="5684838" y="1951038"/>
              <a:ext cx="120650" cy="38100"/>
            </a:xfrm>
            <a:custGeom>
              <a:avLst/>
              <a:gdLst>
                <a:gd name="T0" fmla="*/ 106 w 126"/>
                <a:gd name="T1" fmla="*/ 0 h 40"/>
                <a:gd name="T2" fmla="*/ 20 w 126"/>
                <a:gd name="T3" fmla="*/ 0 h 40"/>
                <a:gd name="T4" fmla="*/ 0 w 126"/>
                <a:gd name="T5" fmla="*/ 20 h 40"/>
                <a:gd name="T6" fmla="*/ 20 w 126"/>
                <a:gd name="T7" fmla="*/ 40 h 40"/>
                <a:gd name="T8" fmla="*/ 106 w 126"/>
                <a:gd name="T9" fmla="*/ 40 h 40"/>
                <a:gd name="T10" fmla="*/ 126 w 126"/>
                <a:gd name="T11" fmla="*/ 20 h 40"/>
                <a:gd name="T12" fmla="*/ 106 w 126"/>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26" h="40">
                  <a:moveTo>
                    <a:pt x="106" y="0"/>
                  </a:moveTo>
                  <a:cubicBezTo>
                    <a:pt x="20" y="0"/>
                    <a:pt x="20" y="0"/>
                    <a:pt x="20" y="0"/>
                  </a:cubicBezTo>
                  <a:cubicBezTo>
                    <a:pt x="9" y="0"/>
                    <a:pt x="0" y="9"/>
                    <a:pt x="0" y="20"/>
                  </a:cubicBezTo>
                  <a:cubicBezTo>
                    <a:pt x="0" y="31"/>
                    <a:pt x="9" y="40"/>
                    <a:pt x="20" y="40"/>
                  </a:cubicBezTo>
                  <a:cubicBezTo>
                    <a:pt x="106" y="40"/>
                    <a:pt x="106" y="40"/>
                    <a:pt x="106" y="40"/>
                  </a:cubicBezTo>
                  <a:cubicBezTo>
                    <a:pt x="117" y="40"/>
                    <a:pt x="126" y="31"/>
                    <a:pt x="126" y="20"/>
                  </a:cubicBezTo>
                  <a:cubicBezTo>
                    <a:pt x="126" y="9"/>
                    <a:pt x="117" y="0"/>
                    <a:pt x="106"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0" name="Freeform 28">
              <a:extLst>
                <a:ext uri="{FF2B5EF4-FFF2-40B4-BE49-F238E27FC236}">
                  <a16:creationId xmlns:a16="http://schemas.microsoft.com/office/drawing/2014/main" id="{CFD9022D-387E-4B99-A145-F8018C21F49C}"/>
                </a:ext>
              </a:extLst>
            </p:cNvPr>
            <p:cNvSpPr>
              <a:spLocks/>
            </p:cNvSpPr>
            <p:nvPr/>
          </p:nvSpPr>
          <p:spPr bwMode="auto">
            <a:xfrm>
              <a:off x="5181600" y="1279525"/>
              <a:ext cx="360363" cy="234950"/>
            </a:xfrm>
            <a:custGeom>
              <a:avLst/>
              <a:gdLst>
                <a:gd name="T0" fmla="*/ 20 w 379"/>
                <a:gd name="T1" fmla="*/ 247 h 247"/>
                <a:gd name="T2" fmla="*/ 40 w 379"/>
                <a:gd name="T3" fmla="*/ 227 h 247"/>
                <a:gd name="T4" fmla="*/ 134 w 379"/>
                <a:gd name="T5" fmla="*/ 133 h 247"/>
                <a:gd name="T6" fmla="*/ 208 w 379"/>
                <a:gd name="T7" fmla="*/ 170 h 247"/>
                <a:gd name="T8" fmla="*/ 236 w 379"/>
                <a:gd name="T9" fmla="*/ 173 h 247"/>
                <a:gd name="T10" fmla="*/ 240 w 379"/>
                <a:gd name="T11" fmla="*/ 145 h 247"/>
                <a:gd name="T12" fmla="*/ 179 w 379"/>
                <a:gd name="T13" fmla="*/ 101 h 247"/>
                <a:gd name="T14" fmla="*/ 267 w 379"/>
                <a:gd name="T15" fmla="*/ 40 h 247"/>
                <a:gd name="T16" fmla="*/ 341 w 379"/>
                <a:gd name="T17" fmla="*/ 76 h 247"/>
                <a:gd name="T18" fmla="*/ 369 w 379"/>
                <a:gd name="T19" fmla="*/ 80 h 247"/>
                <a:gd name="T20" fmla="*/ 373 w 379"/>
                <a:gd name="T21" fmla="*/ 52 h 247"/>
                <a:gd name="T22" fmla="*/ 267 w 379"/>
                <a:gd name="T23" fmla="*/ 0 h 247"/>
                <a:gd name="T24" fmla="*/ 139 w 379"/>
                <a:gd name="T25" fmla="*/ 94 h 247"/>
                <a:gd name="T26" fmla="*/ 134 w 379"/>
                <a:gd name="T27" fmla="*/ 93 h 247"/>
                <a:gd name="T28" fmla="*/ 0 w 379"/>
                <a:gd name="T29" fmla="*/ 227 h 247"/>
                <a:gd name="T30" fmla="*/ 20 w 379"/>
                <a:gd name="T31"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9" h="247">
                  <a:moveTo>
                    <a:pt x="20" y="247"/>
                  </a:moveTo>
                  <a:cubicBezTo>
                    <a:pt x="31" y="247"/>
                    <a:pt x="40" y="238"/>
                    <a:pt x="40" y="227"/>
                  </a:cubicBezTo>
                  <a:cubicBezTo>
                    <a:pt x="40" y="175"/>
                    <a:pt x="82" y="133"/>
                    <a:pt x="134" y="133"/>
                  </a:cubicBezTo>
                  <a:cubicBezTo>
                    <a:pt x="163" y="133"/>
                    <a:pt x="190" y="146"/>
                    <a:pt x="208" y="170"/>
                  </a:cubicBezTo>
                  <a:cubicBezTo>
                    <a:pt x="215" y="178"/>
                    <a:pt x="228" y="180"/>
                    <a:pt x="236" y="173"/>
                  </a:cubicBezTo>
                  <a:cubicBezTo>
                    <a:pt x="245" y="166"/>
                    <a:pt x="247" y="154"/>
                    <a:pt x="240" y="145"/>
                  </a:cubicBezTo>
                  <a:cubicBezTo>
                    <a:pt x="224" y="124"/>
                    <a:pt x="203" y="109"/>
                    <a:pt x="179" y="101"/>
                  </a:cubicBezTo>
                  <a:cubicBezTo>
                    <a:pt x="193" y="65"/>
                    <a:pt x="228" y="40"/>
                    <a:pt x="267" y="40"/>
                  </a:cubicBezTo>
                  <a:cubicBezTo>
                    <a:pt x="296" y="40"/>
                    <a:pt x="323" y="53"/>
                    <a:pt x="341" y="76"/>
                  </a:cubicBezTo>
                  <a:cubicBezTo>
                    <a:pt x="348" y="85"/>
                    <a:pt x="360" y="87"/>
                    <a:pt x="369" y="80"/>
                  </a:cubicBezTo>
                  <a:cubicBezTo>
                    <a:pt x="378" y="73"/>
                    <a:pt x="379" y="61"/>
                    <a:pt x="373" y="52"/>
                  </a:cubicBezTo>
                  <a:cubicBezTo>
                    <a:pt x="347" y="19"/>
                    <a:pt x="308" y="0"/>
                    <a:pt x="267" y="0"/>
                  </a:cubicBezTo>
                  <a:cubicBezTo>
                    <a:pt x="208" y="0"/>
                    <a:pt x="157" y="39"/>
                    <a:pt x="139" y="94"/>
                  </a:cubicBezTo>
                  <a:cubicBezTo>
                    <a:pt x="138" y="93"/>
                    <a:pt x="136" y="93"/>
                    <a:pt x="134" y="93"/>
                  </a:cubicBezTo>
                  <a:cubicBezTo>
                    <a:pt x="60" y="93"/>
                    <a:pt x="0" y="153"/>
                    <a:pt x="0" y="227"/>
                  </a:cubicBezTo>
                  <a:cubicBezTo>
                    <a:pt x="0" y="238"/>
                    <a:pt x="9" y="247"/>
                    <a:pt x="20" y="24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11" name="Group 710">
            <a:extLst>
              <a:ext uri="{FF2B5EF4-FFF2-40B4-BE49-F238E27FC236}">
                <a16:creationId xmlns:a16="http://schemas.microsoft.com/office/drawing/2014/main" id="{DC8B6B4F-DAE6-4E18-9E59-1E05094537F2}"/>
              </a:ext>
            </a:extLst>
          </p:cNvPr>
          <p:cNvGrpSpPr/>
          <p:nvPr/>
        </p:nvGrpSpPr>
        <p:grpSpPr>
          <a:xfrm>
            <a:off x="1615927" y="1824154"/>
            <a:ext cx="306840" cy="315643"/>
            <a:chOff x="5083175" y="1285876"/>
            <a:chExt cx="830263" cy="854075"/>
          </a:xfrm>
        </p:grpSpPr>
        <p:sp>
          <p:nvSpPr>
            <p:cNvPr id="712" name="Freeform 41">
              <a:extLst>
                <a:ext uri="{FF2B5EF4-FFF2-40B4-BE49-F238E27FC236}">
                  <a16:creationId xmlns:a16="http://schemas.microsoft.com/office/drawing/2014/main" id="{502C238A-3AED-4266-B8CF-A73A68004E5D}"/>
                </a:ext>
              </a:extLst>
            </p:cNvPr>
            <p:cNvSpPr>
              <a:spLocks noEditPoints="1"/>
            </p:cNvSpPr>
            <p:nvPr/>
          </p:nvSpPr>
          <p:spPr bwMode="auto">
            <a:xfrm>
              <a:off x="5397500" y="1866901"/>
              <a:ext cx="144463" cy="273050"/>
            </a:xfrm>
            <a:custGeom>
              <a:avLst/>
              <a:gdLst>
                <a:gd name="T0" fmla="*/ 96 w 153"/>
                <a:gd name="T1" fmla="*/ 136 h 287"/>
                <a:gd name="T2" fmla="*/ 96 w 153"/>
                <a:gd name="T3" fmla="*/ 20 h 287"/>
                <a:gd name="T4" fmla="*/ 76 w 153"/>
                <a:gd name="T5" fmla="*/ 0 h 287"/>
                <a:gd name="T6" fmla="*/ 76 w 153"/>
                <a:gd name="T7" fmla="*/ 0 h 287"/>
                <a:gd name="T8" fmla="*/ 56 w 153"/>
                <a:gd name="T9" fmla="*/ 20 h 287"/>
                <a:gd name="T10" fmla="*/ 56 w 153"/>
                <a:gd name="T11" fmla="*/ 137 h 287"/>
                <a:gd name="T12" fmla="*/ 0 w 153"/>
                <a:gd name="T13" fmla="*/ 211 h 287"/>
                <a:gd name="T14" fmla="*/ 76 w 153"/>
                <a:gd name="T15" fmla="*/ 287 h 287"/>
                <a:gd name="T16" fmla="*/ 153 w 153"/>
                <a:gd name="T17" fmla="*/ 211 h 287"/>
                <a:gd name="T18" fmla="*/ 96 w 153"/>
                <a:gd name="T19" fmla="*/ 136 h 287"/>
                <a:gd name="T20" fmla="*/ 76 w 153"/>
                <a:gd name="T21" fmla="*/ 247 h 287"/>
                <a:gd name="T22" fmla="*/ 40 w 153"/>
                <a:gd name="T23" fmla="*/ 211 h 287"/>
                <a:gd name="T24" fmla="*/ 76 w 153"/>
                <a:gd name="T25" fmla="*/ 174 h 287"/>
                <a:gd name="T26" fmla="*/ 113 w 153"/>
                <a:gd name="T27" fmla="*/ 211 h 287"/>
                <a:gd name="T28" fmla="*/ 76 w 153"/>
                <a:gd name="T29" fmla="*/ 24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287">
                  <a:moveTo>
                    <a:pt x="96" y="136"/>
                  </a:moveTo>
                  <a:cubicBezTo>
                    <a:pt x="96" y="20"/>
                    <a:pt x="96" y="20"/>
                    <a:pt x="96" y="20"/>
                  </a:cubicBezTo>
                  <a:cubicBezTo>
                    <a:pt x="96" y="9"/>
                    <a:pt x="88" y="0"/>
                    <a:pt x="76" y="0"/>
                  </a:cubicBezTo>
                  <a:cubicBezTo>
                    <a:pt x="76" y="0"/>
                    <a:pt x="76" y="0"/>
                    <a:pt x="76" y="0"/>
                  </a:cubicBezTo>
                  <a:cubicBezTo>
                    <a:pt x="65" y="0"/>
                    <a:pt x="56" y="9"/>
                    <a:pt x="56" y="20"/>
                  </a:cubicBezTo>
                  <a:cubicBezTo>
                    <a:pt x="56" y="137"/>
                    <a:pt x="56" y="137"/>
                    <a:pt x="56" y="137"/>
                  </a:cubicBezTo>
                  <a:cubicBezTo>
                    <a:pt x="23" y="146"/>
                    <a:pt x="0" y="175"/>
                    <a:pt x="0" y="211"/>
                  </a:cubicBezTo>
                  <a:cubicBezTo>
                    <a:pt x="0" y="253"/>
                    <a:pt x="34" y="287"/>
                    <a:pt x="76" y="287"/>
                  </a:cubicBezTo>
                  <a:cubicBezTo>
                    <a:pt x="119" y="287"/>
                    <a:pt x="153" y="253"/>
                    <a:pt x="153" y="211"/>
                  </a:cubicBezTo>
                  <a:cubicBezTo>
                    <a:pt x="153" y="175"/>
                    <a:pt x="129" y="145"/>
                    <a:pt x="96" y="136"/>
                  </a:cubicBezTo>
                  <a:close/>
                  <a:moveTo>
                    <a:pt x="76" y="247"/>
                  </a:moveTo>
                  <a:cubicBezTo>
                    <a:pt x="56" y="247"/>
                    <a:pt x="40" y="231"/>
                    <a:pt x="40" y="211"/>
                  </a:cubicBezTo>
                  <a:cubicBezTo>
                    <a:pt x="40" y="190"/>
                    <a:pt x="56" y="174"/>
                    <a:pt x="76" y="174"/>
                  </a:cubicBezTo>
                  <a:cubicBezTo>
                    <a:pt x="97" y="174"/>
                    <a:pt x="113" y="190"/>
                    <a:pt x="113" y="211"/>
                  </a:cubicBezTo>
                  <a:cubicBezTo>
                    <a:pt x="113" y="231"/>
                    <a:pt x="97" y="247"/>
                    <a:pt x="76" y="24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3" name="Freeform 42">
              <a:extLst>
                <a:ext uri="{FF2B5EF4-FFF2-40B4-BE49-F238E27FC236}">
                  <a16:creationId xmlns:a16="http://schemas.microsoft.com/office/drawing/2014/main" id="{CBFB870D-54A1-4424-8701-6F5CA25F8034}"/>
                </a:ext>
              </a:extLst>
            </p:cNvPr>
            <p:cNvSpPr>
              <a:spLocks noEditPoints="1"/>
            </p:cNvSpPr>
            <p:nvPr/>
          </p:nvSpPr>
          <p:spPr bwMode="auto">
            <a:xfrm>
              <a:off x="5627688" y="1400176"/>
              <a:ext cx="285750" cy="201613"/>
            </a:xfrm>
            <a:custGeom>
              <a:avLst/>
              <a:gdLst>
                <a:gd name="T0" fmla="*/ 223 w 300"/>
                <a:gd name="T1" fmla="*/ 0 h 211"/>
                <a:gd name="T2" fmla="*/ 147 w 300"/>
                <a:gd name="T3" fmla="*/ 77 h 211"/>
                <a:gd name="T4" fmla="*/ 149 w 300"/>
                <a:gd name="T5" fmla="*/ 95 h 211"/>
                <a:gd name="T6" fmla="*/ 13 w 300"/>
                <a:gd name="T7" fmla="*/ 173 h 211"/>
                <a:gd name="T8" fmla="*/ 5 w 300"/>
                <a:gd name="T9" fmla="*/ 201 h 211"/>
                <a:gd name="T10" fmla="*/ 22 w 300"/>
                <a:gd name="T11" fmla="*/ 211 h 211"/>
                <a:gd name="T12" fmla="*/ 32 w 300"/>
                <a:gd name="T13" fmla="*/ 208 h 211"/>
                <a:gd name="T14" fmla="*/ 168 w 300"/>
                <a:gd name="T15" fmla="*/ 130 h 211"/>
                <a:gd name="T16" fmla="*/ 223 w 300"/>
                <a:gd name="T17" fmla="*/ 154 h 211"/>
                <a:gd name="T18" fmla="*/ 300 w 300"/>
                <a:gd name="T19" fmla="*/ 77 h 211"/>
                <a:gd name="T20" fmla="*/ 223 w 300"/>
                <a:gd name="T21" fmla="*/ 0 h 211"/>
                <a:gd name="T22" fmla="*/ 223 w 300"/>
                <a:gd name="T23" fmla="*/ 114 h 211"/>
                <a:gd name="T24" fmla="*/ 187 w 300"/>
                <a:gd name="T25" fmla="*/ 77 h 211"/>
                <a:gd name="T26" fmla="*/ 223 w 300"/>
                <a:gd name="T27" fmla="*/ 40 h 211"/>
                <a:gd name="T28" fmla="*/ 260 w 300"/>
                <a:gd name="T29" fmla="*/ 77 h 211"/>
                <a:gd name="T30" fmla="*/ 223 w 300"/>
                <a:gd name="T31" fmla="*/ 11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0" h="211">
                  <a:moveTo>
                    <a:pt x="223" y="0"/>
                  </a:moveTo>
                  <a:cubicBezTo>
                    <a:pt x="181" y="0"/>
                    <a:pt x="147" y="35"/>
                    <a:pt x="147" y="77"/>
                  </a:cubicBezTo>
                  <a:cubicBezTo>
                    <a:pt x="147" y="83"/>
                    <a:pt x="147" y="90"/>
                    <a:pt x="149" y="95"/>
                  </a:cubicBezTo>
                  <a:cubicBezTo>
                    <a:pt x="13" y="173"/>
                    <a:pt x="13" y="173"/>
                    <a:pt x="13" y="173"/>
                  </a:cubicBezTo>
                  <a:cubicBezTo>
                    <a:pt x="3" y="179"/>
                    <a:pt x="0" y="191"/>
                    <a:pt x="5" y="201"/>
                  </a:cubicBezTo>
                  <a:cubicBezTo>
                    <a:pt x="9" y="207"/>
                    <a:pt x="16" y="211"/>
                    <a:pt x="22" y="211"/>
                  </a:cubicBezTo>
                  <a:cubicBezTo>
                    <a:pt x="26" y="211"/>
                    <a:pt x="29" y="210"/>
                    <a:pt x="32" y="208"/>
                  </a:cubicBezTo>
                  <a:cubicBezTo>
                    <a:pt x="168" y="130"/>
                    <a:pt x="168" y="130"/>
                    <a:pt x="168" y="130"/>
                  </a:cubicBezTo>
                  <a:cubicBezTo>
                    <a:pt x="182" y="145"/>
                    <a:pt x="202" y="154"/>
                    <a:pt x="223" y="154"/>
                  </a:cubicBezTo>
                  <a:cubicBezTo>
                    <a:pt x="266" y="154"/>
                    <a:pt x="300" y="120"/>
                    <a:pt x="300" y="77"/>
                  </a:cubicBezTo>
                  <a:cubicBezTo>
                    <a:pt x="300" y="35"/>
                    <a:pt x="266" y="0"/>
                    <a:pt x="223" y="0"/>
                  </a:cubicBezTo>
                  <a:close/>
                  <a:moveTo>
                    <a:pt x="223" y="114"/>
                  </a:moveTo>
                  <a:cubicBezTo>
                    <a:pt x="203" y="114"/>
                    <a:pt x="187" y="97"/>
                    <a:pt x="187" y="77"/>
                  </a:cubicBezTo>
                  <a:cubicBezTo>
                    <a:pt x="187" y="57"/>
                    <a:pt x="203" y="40"/>
                    <a:pt x="223" y="40"/>
                  </a:cubicBezTo>
                  <a:cubicBezTo>
                    <a:pt x="244" y="40"/>
                    <a:pt x="260" y="57"/>
                    <a:pt x="260" y="77"/>
                  </a:cubicBezTo>
                  <a:cubicBezTo>
                    <a:pt x="260" y="97"/>
                    <a:pt x="244" y="114"/>
                    <a:pt x="223" y="11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4" name="Freeform 43">
              <a:extLst>
                <a:ext uri="{FF2B5EF4-FFF2-40B4-BE49-F238E27FC236}">
                  <a16:creationId xmlns:a16="http://schemas.microsoft.com/office/drawing/2014/main" id="{E233E774-F05F-4788-A58A-9319457334E6}"/>
                </a:ext>
              </a:extLst>
            </p:cNvPr>
            <p:cNvSpPr>
              <a:spLocks noEditPoints="1"/>
            </p:cNvSpPr>
            <p:nvPr/>
          </p:nvSpPr>
          <p:spPr bwMode="auto">
            <a:xfrm>
              <a:off x="5146675" y="1285876"/>
              <a:ext cx="727075" cy="666750"/>
            </a:xfrm>
            <a:custGeom>
              <a:avLst/>
              <a:gdLst>
                <a:gd name="T0" fmla="*/ 686 w 762"/>
                <a:gd name="T1" fmla="*/ 547 h 700"/>
                <a:gd name="T2" fmla="*/ 633 w 762"/>
                <a:gd name="T3" fmla="*/ 568 h 700"/>
                <a:gd name="T4" fmla="*/ 478 w 762"/>
                <a:gd name="T5" fmla="*/ 479 h 700"/>
                <a:gd name="T6" fmla="*/ 490 w 762"/>
                <a:gd name="T7" fmla="*/ 420 h 700"/>
                <a:gd name="T8" fmla="*/ 358 w 762"/>
                <a:gd name="T9" fmla="*/ 270 h 700"/>
                <a:gd name="T10" fmla="*/ 358 w 762"/>
                <a:gd name="T11" fmla="*/ 150 h 700"/>
                <a:gd name="T12" fmla="*/ 415 w 762"/>
                <a:gd name="T13" fmla="*/ 76 h 700"/>
                <a:gd name="T14" fmla="*/ 338 w 762"/>
                <a:gd name="T15" fmla="*/ 0 h 700"/>
                <a:gd name="T16" fmla="*/ 262 w 762"/>
                <a:gd name="T17" fmla="*/ 76 h 700"/>
                <a:gd name="T18" fmla="*/ 318 w 762"/>
                <a:gd name="T19" fmla="*/ 150 h 700"/>
                <a:gd name="T20" fmla="*/ 318 w 762"/>
                <a:gd name="T21" fmla="*/ 270 h 700"/>
                <a:gd name="T22" fmla="*/ 187 w 762"/>
                <a:gd name="T23" fmla="*/ 420 h 700"/>
                <a:gd name="T24" fmla="*/ 198 w 762"/>
                <a:gd name="T25" fmla="*/ 477 h 700"/>
                <a:gd name="T26" fmla="*/ 134 w 762"/>
                <a:gd name="T27" fmla="*/ 517 h 700"/>
                <a:gd name="T28" fmla="*/ 77 w 762"/>
                <a:gd name="T29" fmla="*/ 492 h 700"/>
                <a:gd name="T30" fmla="*/ 0 w 762"/>
                <a:gd name="T31" fmla="*/ 568 h 700"/>
                <a:gd name="T32" fmla="*/ 77 w 762"/>
                <a:gd name="T33" fmla="*/ 645 h 700"/>
                <a:gd name="T34" fmla="*/ 154 w 762"/>
                <a:gd name="T35" fmla="*/ 568 h 700"/>
                <a:gd name="T36" fmla="*/ 152 w 762"/>
                <a:gd name="T37" fmla="*/ 552 h 700"/>
                <a:gd name="T38" fmla="*/ 218 w 762"/>
                <a:gd name="T39" fmla="*/ 512 h 700"/>
                <a:gd name="T40" fmla="*/ 338 w 762"/>
                <a:gd name="T41" fmla="*/ 571 h 700"/>
                <a:gd name="T42" fmla="*/ 457 w 762"/>
                <a:gd name="T43" fmla="*/ 513 h 700"/>
                <a:gd name="T44" fmla="*/ 612 w 762"/>
                <a:gd name="T45" fmla="*/ 602 h 700"/>
                <a:gd name="T46" fmla="*/ 609 w 762"/>
                <a:gd name="T47" fmla="*/ 623 h 700"/>
                <a:gd name="T48" fmla="*/ 686 w 762"/>
                <a:gd name="T49" fmla="*/ 700 h 700"/>
                <a:gd name="T50" fmla="*/ 762 w 762"/>
                <a:gd name="T51" fmla="*/ 623 h 700"/>
                <a:gd name="T52" fmla="*/ 686 w 762"/>
                <a:gd name="T53" fmla="*/ 547 h 700"/>
                <a:gd name="T54" fmla="*/ 77 w 762"/>
                <a:gd name="T55" fmla="*/ 605 h 700"/>
                <a:gd name="T56" fmla="*/ 40 w 762"/>
                <a:gd name="T57" fmla="*/ 568 h 700"/>
                <a:gd name="T58" fmla="*/ 77 w 762"/>
                <a:gd name="T59" fmla="*/ 532 h 700"/>
                <a:gd name="T60" fmla="*/ 114 w 762"/>
                <a:gd name="T61" fmla="*/ 568 h 700"/>
                <a:gd name="T62" fmla="*/ 77 w 762"/>
                <a:gd name="T63" fmla="*/ 605 h 700"/>
                <a:gd name="T64" fmla="*/ 302 w 762"/>
                <a:gd name="T65" fmla="*/ 76 h 700"/>
                <a:gd name="T66" fmla="*/ 338 w 762"/>
                <a:gd name="T67" fmla="*/ 40 h 700"/>
                <a:gd name="T68" fmla="*/ 375 w 762"/>
                <a:gd name="T69" fmla="*/ 76 h 700"/>
                <a:gd name="T70" fmla="*/ 338 w 762"/>
                <a:gd name="T71" fmla="*/ 113 h 700"/>
                <a:gd name="T72" fmla="*/ 302 w 762"/>
                <a:gd name="T73" fmla="*/ 76 h 700"/>
                <a:gd name="T74" fmla="*/ 338 w 762"/>
                <a:gd name="T75" fmla="*/ 531 h 700"/>
                <a:gd name="T76" fmla="*/ 227 w 762"/>
                <a:gd name="T77" fmla="*/ 420 h 700"/>
                <a:gd name="T78" fmla="*/ 338 w 762"/>
                <a:gd name="T79" fmla="*/ 308 h 700"/>
                <a:gd name="T80" fmla="*/ 450 w 762"/>
                <a:gd name="T81" fmla="*/ 420 h 700"/>
                <a:gd name="T82" fmla="*/ 338 w 762"/>
                <a:gd name="T83" fmla="*/ 531 h 700"/>
                <a:gd name="T84" fmla="*/ 686 w 762"/>
                <a:gd name="T85" fmla="*/ 660 h 700"/>
                <a:gd name="T86" fmla="*/ 649 w 762"/>
                <a:gd name="T87" fmla="*/ 623 h 700"/>
                <a:gd name="T88" fmla="*/ 686 w 762"/>
                <a:gd name="T89" fmla="*/ 587 h 700"/>
                <a:gd name="T90" fmla="*/ 722 w 762"/>
                <a:gd name="T91" fmla="*/ 623 h 700"/>
                <a:gd name="T92" fmla="*/ 686 w 762"/>
                <a:gd name="T93" fmla="*/ 66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2" h="700">
                  <a:moveTo>
                    <a:pt x="686" y="547"/>
                  </a:moveTo>
                  <a:cubicBezTo>
                    <a:pt x="665" y="547"/>
                    <a:pt x="646" y="555"/>
                    <a:pt x="633" y="568"/>
                  </a:cubicBezTo>
                  <a:cubicBezTo>
                    <a:pt x="478" y="479"/>
                    <a:pt x="478" y="479"/>
                    <a:pt x="478" y="479"/>
                  </a:cubicBezTo>
                  <a:cubicBezTo>
                    <a:pt x="486" y="461"/>
                    <a:pt x="490" y="441"/>
                    <a:pt x="490" y="420"/>
                  </a:cubicBezTo>
                  <a:cubicBezTo>
                    <a:pt x="490" y="343"/>
                    <a:pt x="432" y="280"/>
                    <a:pt x="358" y="270"/>
                  </a:cubicBezTo>
                  <a:cubicBezTo>
                    <a:pt x="358" y="150"/>
                    <a:pt x="358" y="150"/>
                    <a:pt x="358" y="150"/>
                  </a:cubicBezTo>
                  <a:cubicBezTo>
                    <a:pt x="391" y="141"/>
                    <a:pt x="415" y="112"/>
                    <a:pt x="415" y="76"/>
                  </a:cubicBezTo>
                  <a:cubicBezTo>
                    <a:pt x="415" y="34"/>
                    <a:pt x="381" y="0"/>
                    <a:pt x="338" y="0"/>
                  </a:cubicBezTo>
                  <a:cubicBezTo>
                    <a:pt x="296" y="0"/>
                    <a:pt x="262" y="34"/>
                    <a:pt x="262" y="76"/>
                  </a:cubicBezTo>
                  <a:cubicBezTo>
                    <a:pt x="262" y="112"/>
                    <a:pt x="286" y="141"/>
                    <a:pt x="318" y="150"/>
                  </a:cubicBezTo>
                  <a:cubicBezTo>
                    <a:pt x="318" y="270"/>
                    <a:pt x="318" y="270"/>
                    <a:pt x="318" y="270"/>
                  </a:cubicBezTo>
                  <a:cubicBezTo>
                    <a:pt x="244" y="280"/>
                    <a:pt x="187" y="343"/>
                    <a:pt x="187" y="420"/>
                  </a:cubicBezTo>
                  <a:cubicBezTo>
                    <a:pt x="187" y="440"/>
                    <a:pt x="191" y="460"/>
                    <a:pt x="198" y="477"/>
                  </a:cubicBezTo>
                  <a:cubicBezTo>
                    <a:pt x="134" y="517"/>
                    <a:pt x="134" y="517"/>
                    <a:pt x="134" y="517"/>
                  </a:cubicBezTo>
                  <a:cubicBezTo>
                    <a:pt x="120" y="501"/>
                    <a:pt x="100" y="492"/>
                    <a:pt x="77" y="492"/>
                  </a:cubicBezTo>
                  <a:cubicBezTo>
                    <a:pt x="35" y="492"/>
                    <a:pt x="0" y="526"/>
                    <a:pt x="0" y="568"/>
                  </a:cubicBezTo>
                  <a:cubicBezTo>
                    <a:pt x="0" y="611"/>
                    <a:pt x="35" y="645"/>
                    <a:pt x="77" y="645"/>
                  </a:cubicBezTo>
                  <a:cubicBezTo>
                    <a:pt x="120" y="645"/>
                    <a:pt x="154" y="611"/>
                    <a:pt x="154" y="568"/>
                  </a:cubicBezTo>
                  <a:cubicBezTo>
                    <a:pt x="154" y="563"/>
                    <a:pt x="153" y="558"/>
                    <a:pt x="152" y="552"/>
                  </a:cubicBezTo>
                  <a:cubicBezTo>
                    <a:pt x="218" y="512"/>
                    <a:pt x="218" y="512"/>
                    <a:pt x="218" y="512"/>
                  </a:cubicBezTo>
                  <a:cubicBezTo>
                    <a:pt x="246" y="548"/>
                    <a:pt x="289" y="571"/>
                    <a:pt x="338" y="571"/>
                  </a:cubicBezTo>
                  <a:cubicBezTo>
                    <a:pt x="387" y="571"/>
                    <a:pt x="430" y="549"/>
                    <a:pt x="457" y="513"/>
                  </a:cubicBezTo>
                  <a:cubicBezTo>
                    <a:pt x="612" y="602"/>
                    <a:pt x="612" y="602"/>
                    <a:pt x="612" y="602"/>
                  </a:cubicBezTo>
                  <a:cubicBezTo>
                    <a:pt x="610" y="609"/>
                    <a:pt x="609" y="616"/>
                    <a:pt x="609" y="623"/>
                  </a:cubicBezTo>
                  <a:cubicBezTo>
                    <a:pt x="609" y="666"/>
                    <a:pt x="643" y="700"/>
                    <a:pt x="686" y="700"/>
                  </a:cubicBezTo>
                  <a:cubicBezTo>
                    <a:pt x="728" y="700"/>
                    <a:pt x="762" y="666"/>
                    <a:pt x="762" y="623"/>
                  </a:cubicBezTo>
                  <a:cubicBezTo>
                    <a:pt x="762" y="581"/>
                    <a:pt x="728" y="547"/>
                    <a:pt x="686" y="547"/>
                  </a:cubicBezTo>
                  <a:close/>
                  <a:moveTo>
                    <a:pt x="77" y="605"/>
                  </a:moveTo>
                  <a:cubicBezTo>
                    <a:pt x="57" y="605"/>
                    <a:pt x="40" y="589"/>
                    <a:pt x="40" y="568"/>
                  </a:cubicBezTo>
                  <a:cubicBezTo>
                    <a:pt x="40" y="548"/>
                    <a:pt x="57" y="532"/>
                    <a:pt x="77" y="532"/>
                  </a:cubicBezTo>
                  <a:cubicBezTo>
                    <a:pt x="97" y="532"/>
                    <a:pt x="114" y="548"/>
                    <a:pt x="114" y="568"/>
                  </a:cubicBezTo>
                  <a:cubicBezTo>
                    <a:pt x="114" y="589"/>
                    <a:pt x="97" y="605"/>
                    <a:pt x="77" y="605"/>
                  </a:cubicBezTo>
                  <a:close/>
                  <a:moveTo>
                    <a:pt x="302" y="76"/>
                  </a:moveTo>
                  <a:cubicBezTo>
                    <a:pt x="302" y="56"/>
                    <a:pt x="318" y="40"/>
                    <a:pt x="338" y="40"/>
                  </a:cubicBezTo>
                  <a:cubicBezTo>
                    <a:pt x="359" y="40"/>
                    <a:pt x="375" y="56"/>
                    <a:pt x="375" y="76"/>
                  </a:cubicBezTo>
                  <a:cubicBezTo>
                    <a:pt x="375" y="97"/>
                    <a:pt x="359" y="113"/>
                    <a:pt x="338" y="113"/>
                  </a:cubicBezTo>
                  <a:cubicBezTo>
                    <a:pt x="318" y="113"/>
                    <a:pt x="302" y="97"/>
                    <a:pt x="302" y="76"/>
                  </a:cubicBezTo>
                  <a:close/>
                  <a:moveTo>
                    <a:pt x="338" y="531"/>
                  </a:moveTo>
                  <a:cubicBezTo>
                    <a:pt x="277" y="531"/>
                    <a:pt x="227" y="481"/>
                    <a:pt x="227" y="420"/>
                  </a:cubicBezTo>
                  <a:cubicBezTo>
                    <a:pt x="227" y="358"/>
                    <a:pt x="277" y="308"/>
                    <a:pt x="338" y="308"/>
                  </a:cubicBezTo>
                  <a:cubicBezTo>
                    <a:pt x="400" y="308"/>
                    <a:pt x="450" y="358"/>
                    <a:pt x="450" y="420"/>
                  </a:cubicBezTo>
                  <a:cubicBezTo>
                    <a:pt x="450" y="481"/>
                    <a:pt x="400" y="531"/>
                    <a:pt x="338" y="531"/>
                  </a:cubicBezTo>
                  <a:close/>
                  <a:moveTo>
                    <a:pt x="686" y="660"/>
                  </a:moveTo>
                  <a:cubicBezTo>
                    <a:pt x="665" y="660"/>
                    <a:pt x="649" y="644"/>
                    <a:pt x="649" y="623"/>
                  </a:cubicBezTo>
                  <a:cubicBezTo>
                    <a:pt x="649" y="603"/>
                    <a:pt x="665" y="587"/>
                    <a:pt x="686" y="587"/>
                  </a:cubicBezTo>
                  <a:cubicBezTo>
                    <a:pt x="706" y="587"/>
                    <a:pt x="722" y="603"/>
                    <a:pt x="722" y="623"/>
                  </a:cubicBezTo>
                  <a:cubicBezTo>
                    <a:pt x="722" y="644"/>
                    <a:pt x="706" y="660"/>
                    <a:pt x="686" y="66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5" name="Freeform 44">
              <a:extLst>
                <a:ext uri="{FF2B5EF4-FFF2-40B4-BE49-F238E27FC236}">
                  <a16:creationId xmlns:a16="http://schemas.microsoft.com/office/drawing/2014/main" id="{30932D53-8D7A-4905-B470-C4A2E2A9629B}"/>
                </a:ext>
              </a:extLst>
            </p:cNvPr>
            <p:cNvSpPr>
              <a:spLocks noEditPoints="1"/>
            </p:cNvSpPr>
            <p:nvPr/>
          </p:nvSpPr>
          <p:spPr bwMode="auto">
            <a:xfrm>
              <a:off x="5083175" y="1433513"/>
              <a:ext cx="231775" cy="169863"/>
            </a:xfrm>
            <a:custGeom>
              <a:avLst/>
              <a:gdLst>
                <a:gd name="T0" fmla="*/ 132 w 243"/>
                <a:gd name="T1" fmla="*/ 130 h 178"/>
                <a:gd name="T2" fmla="*/ 137 w 243"/>
                <a:gd name="T3" fmla="*/ 134 h 178"/>
                <a:gd name="T4" fmla="*/ 211 w 243"/>
                <a:gd name="T5" fmla="*/ 175 h 178"/>
                <a:gd name="T6" fmla="*/ 220 w 243"/>
                <a:gd name="T7" fmla="*/ 178 h 178"/>
                <a:gd name="T8" fmla="*/ 238 w 243"/>
                <a:gd name="T9" fmla="*/ 167 h 178"/>
                <a:gd name="T10" fmla="*/ 230 w 243"/>
                <a:gd name="T11" fmla="*/ 140 h 178"/>
                <a:gd name="T12" fmla="*/ 157 w 243"/>
                <a:gd name="T13" fmla="*/ 99 h 178"/>
                <a:gd name="T14" fmla="*/ 150 w 243"/>
                <a:gd name="T15" fmla="*/ 97 h 178"/>
                <a:gd name="T16" fmla="*/ 153 w 243"/>
                <a:gd name="T17" fmla="*/ 77 h 178"/>
                <a:gd name="T18" fmla="*/ 76 w 243"/>
                <a:gd name="T19" fmla="*/ 0 h 178"/>
                <a:gd name="T20" fmla="*/ 0 w 243"/>
                <a:gd name="T21" fmla="*/ 77 h 178"/>
                <a:gd name="T22" fmla="*/ 76 w 243"/>
                <a:gd name="T23" fmla="*/ 153 h 178"/>
                <a:gd name="T24" fmla="*/ 132 w 243"/>
                <a:gd name="T25" fmla="*/ 130 h 178"/>
                <a:gd name="T26" fmla="*/ 40 w 243"/>
                <a:gd name="T27" fmla="*/ 77 h 178"/>
                <a:gd name="T28" fmla="*/ 76 w 243"/>
                <a:gd name="T29" fmla="*/ 40 h 178"/>
                <a:gd name="T30" fmla="*/ 113 w 243"/>
                <a:gd name="T31" fmla="*/ 77 h 178"/>
                <a:gd name="T32" fmla="*/ 76 w 243"/>
                <a:gd name="T33" fmla="*/ 113 h 178"/>
                <a:gd name="T34" fmla="*/ 40 w 243"/>
                <a:gd name="T35" fmla="*/ 7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178">
                  <a:moveTo>
                    <a:pt x="132" y="130"/>
                  </a:moveTo>
                  <a:cubicBezTo>
                    <a:pt x="133" y="131"/>
                    <a:pt x="135" y="133"/>
                    <a:pt x="137" y="134"/>
                  </a:cubicBezTo>
                  <a:cubicBezTo>
                    <a:pt x="211" y="175"/>
                    <a:pt x="211" y="175"/>
                    <a:pt x="211" y="175"/>
                  </a:cubicBezTo>
                  <a:cubicBezTo>
                    <a:pt x="214" y="177"/>
                    <a:pt x="217" y="178"/>
                    <a:pt x="220" y="178"/>
                  </a:cubicBezTo>
                  <a:cubicBezTo>
                    <a:pt x="227" y="178"/>
                    <a:pt x="234" y="174"/>
                    <a:pt x="238" y="167"/>
                  </a:cubicBezTo>
                  <a:cubicBezTo>
                    <a:pt x="243" y="158"/>
                    <a:pt x="240" y="146"/>
                    <a:pt x="230" y="140"/>
                  </a:cubicBezTo>
                  <a:cubicBezTo>
                    <a:pt x="157" y="99"/>
                    <a:pt x="157" y="99"/>
                    <a:pt x="157" y="99"/>
                  </a:cubicBezTo>
                  <a:cubicBezTo>
                    <a:pt x="155" y="98"/>
                    <a:pt x="152" y="98"/>
                    <a:pt x="150" y="97"/>
                  </a:cubicBezTo>
                  <a:cubicBezTo>
                    <a:pt x="152" y="91"/>
                    <a:pt x="153" y="84"/>
                    <a:pt x="153" y="77"/>
                  </a:cubicBezTo>
                  <a:cubicBezTo>
                    <a:pt x="153" y="34"/>
                    <a:pt x="119" y="0"/>
                    <a:pt x="76" y="0"/>
                  </a:cubicBezTo>
                  <a:cubicBezTo>
                    <a:pt x="34" y="0"/>
                    <a:pt x="0" y="34"/>
                    <a:pt x="0" y="77"/>
                  </a:cubicBezTo>
                  <a:cubicBezTo>
                    <a:pt x="0" y="119"/>
                    <a:pt x="34" y="153"/>
                    <a:pt x="76" y="153"/>
                  </a:cubicBezTo>
                  <a:cubicBezTo>
                    <a:pt x="98" y="153"/>
                    <a:pt x="118" y="144"/>
                    <a:pt x="132" y="130"/>
                  </a:cubicBezTo>
                  <a:close/>
                  <a:moveTo>
                    <a:pt x="40" y="77"/>
                  </a:moveTo>
                  <a:cubicBezTo>
                    <a:pt x="40" y="56"/>
                    <a:pt x="56" y="40"/>
                    <a:pt x="76" y="40"/>
                  </a:cubicBezTo>
                  <a:cubicBezTo>
                    <a:pt x="97" y="40"/>
                    <a:pt x="113" y="56"/>
                    <a:pt x="113" y="77"/>
                  </a:cubicBezTo>
                  <a:cubicBezTo>
                    <a:pt x="113" y="97"/>
                    <a:pt x="97" y="113"/>
                    <a:pt x="76" y="113"/>
                  </a:cubicBezTo>
                  <a:cubicBezTo>
                    <a:pt x="56" y="113"/>
                    <a:pt x="40" y="97"/>
                    <a:pt x="40" y="7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16" name="Group 715">
            <a:extLst>
              <a:ext uri="{FF2B5EF4-FFF2-40B4-BE49-F238E27FC236}">
                <a16:creationId xmlns:a16="http://schemas.microsoft.com/office/drawing/2014/main" id="{518EE845-3CEB-4766-BF09-6F262C7BADAB}"/>
              </a:ext>
            </a:extLst>
          </p:cNvPr>
          <p:cNvGrpSpPr/>
          <p:nvPr/>
        </p:nvGrpSpPr>
        <p:grpSpPr>
          <a:xfrm>
            <a:off x="2414286" y="1824449"/>
            <a:ext cx="336763" cy="315055"/>
            <a:chOff x="160338" y="2432050"/>
            <a:chExt cx="911225" cy="852488"/>
          </a:xfrm>
        </p:grpSpPr>
        <p:sp>
          <p:nvSpPr>
            <p:cNvPr id="717" name="Freeform 56">
              <a:extLst>
                <a:ext uri="{FF2B5EF4-FFF2-40B4-BE49-F238E27FC236}">
                  <a16:creationId xmlns:a16="http://schemas.microsoft.com/office/drawing/2014/main" id="{FA579EFC-3A53-4661-BB73-3DD02D2B5A4C}"/>
                </a:ext>
              </a:extLst>
            </p:cNvPr>
            <p:cNvSpPr>
              <a:spLocks noEditPoints="1"/>
            </p:cNvSpPr>
            <p:nvPr/>
          </p:nvSpPr>
          <p:spPr bwMode="auto">
            <a:xfrm>
              <a:off x="160338" y="2432050"/>
              <a:ext cx="666750" cy="638175"/>
            </a:xfrm>
            <a:custGeom>
              <a:avLst/>
              <a:gdLst>
                <a:gd name="T0" fmla="*/ 422 w 700"/>
                <a:gd name="T1" fmla="*/ 659 h 670"/>
                <a:gd name="T2" fmla="*/ 413 w 700"/>
                <a:gd name="T3" fmla="*/ 632 h 670"/>
                <a:gd name="T4" fmla="*/ 47 w 700"/>
                <a:gd name="T5" fmla="*/ 457 h 670"/>
                <a:gd name="T6" fmla="*/ 243 w 700"/>
                <a:gd name="T7" fmla="*/ 50 h 670"/>
                <a:gd name="T8" fmla="*/ 379 w 700"/>
                <a:gd name="T9" fmla="*/ 115 h 670"/>
                <a:gd name="T10" fmla="*/ 312 w 700"/>
                <a:gd name="T11" fmla="*/ 254 h 670"/>
                <a:gd name="T12" fmla="*/ 312 w 700"/>
                <a:gd name="T13" fmla="*/ 269 h 670"/>
                <a:gd name="T14" fmla="*/ 322 w 700"/>
                <a:gd name="T15" fmla="*/ 281 h 670"/>
                <a:gd name="T16" fmla="*/ 420 w 700"/>
                <a:gd name="T17" fmla="*/ 328 h 670"/>
                <a:gd name="T18" fmla="*/ 429 w 700"/>
                <a:gd name="T19" fmla="*/ 330 h 670"/>
                <a:gd name="T20" fmla="*/ 447 w 700"/>
                <a:gd name="T21" fmla="*/ 319 h 670"/>
                <a:gd name="T22" fmla="*/ 514 w 700"/>
                <a:gd name="T23" fmla="*/ 180 h 670"/>
                <a:gd name="T24" fmla="*/ 650 w 700"/>
                <a:gd name="T25" fmla="*/ 246 h 670"/>
                <a:gd name="T26" fmla="*/ 491 w 700"/>
                <a:gd name="T27" fmla="*/ 578 h 670"/>
                <a:gd name="T28" fmla="*/ 500 w 700"/>
                <a:gd name="T29" fmla="*/ 605 h 670"/>
                <a:gd name="T30" fmla="*/ 527 w 700"/>
                <a:gd name="T31" fmla="*/ 595 h 670"/>
                <a:gd name="T32" fmla="*/ 695 w 700"/>
                <a:gd name="T33" fmla="*/ 245 h 670"/>
                <a:gd name="T34" fmla="*/ 686 w 700"/>
                <a:gd name="T35" fmla="*/ 218 h 670"/>
                <a:gd name="T36" fmla="*/ 243 w 700"/>
                <a:gd name="T37" fmla="*/ 5 h 670"/>
                <a:gd name="T38" fmla="*/ 216 w 700"/>
                <a:gd name="T39" fmla="*/ 14 h 670"/>
                <a:gd name="T40" fmla="*/ 3 w 700"/>
                <a:gd name="T41" fmla="*/ 458 h 670"/>
                <a:gd name="T42" fmla="*/ 2 w 700"/>
                <a:gd name="T43" fmla="*/ 473 h 670"/>
                <a:gd name="T44" fmla="*/ 12 w 700"/>
                <a:gd name="T45" fmla="*/ 484 h 670"/>
                <a:gd name="T46" fmla="*/ 395 w 700"/>
                <a:gd name="T47" fmla="*/ 668 h 670"/>
                <a:gd name="T48" fmla="*/ 404 w 700"/>
                <a:gd name="T49" fmla="*/ 670 h 670"/>
                <a:gd name="T50" fmla="*/ 422 w 700"/>
                <a:gd name="T51" fmla="*/ 659 h 670"/>
                <a:gd name="T52" fmla="*/ 420 w 700"/>
                <a:gd name="T53" fmla="*/ 283 h 670"/>
                <a:gd name="T54" fmla="*/ 357 w 700"/>
                <a:gd name="T55" fmla="*/ 253 h 670"/>
                <a:gd name="T56" fmla="*/ 415 w 700"/>
                <a:gd name="T57" fmla="*/ 133 h 670"/>
                <a:gd name="T58" fmla="*/ 478 w 700"/>
                <a:gd name="T59" fmla="*/ 163 h 670"/>
                <a:gd name="T60" fmla="*/ 420 w 700"/>
                <a:gd name="T61" fmla="*/ 28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0" h="670">
                  <a:moveTo>
                    <a:pt x="422" y="659"/>
                  </a:moveTo>
                  <a:cubicBezTo>
                    <a:pt x="427" y="649"/>
                    <a:pt x="423" y="637"/>
                    <a:pt x="413" y="632"/>
                  </a:cubicBezTo>
                  <a:cubicBezTo>
                    <a:pt x="47" y="457"/>
                    <a:pt x="47" y="457"/>
                    <a:pt x="47" y="457"/>
                  </a:cubicBezTo>
                  <a:cubicBezTo>
                    <a:pt x="243" y="50"/>
                    <a:pt x="243" y="50"/>
                    <a:pt x="243" y="50"/>
                  </a:cubicBezTo>
                  <a:cubicBezTo>
                    <a:pt x="379" y="115"/>
                    <a:pt x="379" y="115"/>
                    <a:pt x="379" y="115"/>
                  </a:cubicBezTo>
                  <a:cubicBezTo>
                    <a:pt x="312" y="254"/>
                    <a:pt x="312" y="254"/>
                    <a:pt x="312" y="254"/>
                  </a:cubicBezTo>
                  <a:cubicBezTo>
                    <a:pt x="310" y="259"/>
                    <a:pt x="310" y="264"/>
                    <a:pt x="312" y="269"/>
                  </a:cubicBezTo>
                  <a:cubicBezTo>
                    <a:pt x="313" y="274"/>
                    <a:pt x="317" y="278"/>
                    <a:pt x="322" y="281"/>
                  </a:cubicBezTo>
                  <a:cubicBezTo>
                    <a:pt x="420" y="328"/>
                    <a:pt x="420" y="328"/>
                    <a:pt x="420" y="328"/>
                  </a:cubicBezTo>
                  <a:cubicBezTo>
                    <a:pt x="423" y="329"/>
                    <a:pt x="426" y="330"/>
                    <a:pt x="429" y="330"/>
                  </a:cubicBezTo>
                  <a:cubicBezTo>
                    <a:pt x="436" y="330"/>
                    <a:pt x="444" y="326"/>
                    <a:pt x="447" y="319"/>
                  </a:cubicBezTo>
                  <a:cubicBezTo>
                    <a:pt x="514" y="180"/>
                    <a:pt x="514" y="180"/>
                    <a:pt x="514" y="180"/>
                  </a:cubicBezTo>
                  <a:cubicBezTo>
                    <a:pt x="650" y="246"/>
                    <a:pt x="650" y="246"/>
                    <a:pt x="650" y="246"/>
                  </a:cubicBezTo>
                  <a:cubicBezTo>
                    <a:pt x="491" y="578"/>
                    <a:pt x="491" y="578"/>
                    <a:pt x="491" y="578"/>
                  </a:cubicBezTo>
                  <a:cubicBezTo>
                    <a:pt x="486" y="588"/>
                    <a:pt x="490" y="600"/>
                    <a:pt x="500" y="605"/>
                  </a:cubicBezTo>
                  <a:cubicBezTo>
                    <a:pt x="510" y="609"/>
                    <a:pt x="522" y="605"/>
                    <a:pt x="527" y="595"/>
                  </a:cubicBezTo>
                  <a:cubicBezTo>
                    <a:pt x="695" y="245"/>
                    <a:pt x="695" y="245"/>
                    <a:pt x="695" y="245"/>
                  </a:cubicBezTo>
                  <a:cubicBezTo>
                    <a:pt x="700" y="235"/>
                    <a:pt x="696" y="223"/>
                    <a:pt x="686" y="218"/>
                  </a:cubicBezTo>
                  <a:cubicBezTo>
                    <a:pt x="243" y="5"/>
                    <a:pt x="243" y="5"/>
                    <a:pt x="243" y="5"/>
                  </a:cubicBezTo>
                  <a:cubicBezTo>
                    <a:pt x="233" y="0"/>
                    <a:pt x="221" y="5"/>
                    <a:pt x="216" y="14"/>
                  </a:cubicBezTo>
                  <a:cubicBezTo>
                    <a:pt x="3" y="458"/>
                    <a:pt x="3" y="458"/>
                    <a:pt x="3" y="458"/>
                  </a:cubicBezTo>
                  <a:cubicBezTo>
                    <a:pt x="0" y="462"/>
                    <a:pt x="0" y="468"/>
                    <a:pt x="2" y="473"/>
                  </a:cubicBezTo>
                  <a:cubicBezTo>
                    <a:pt x="4" y="478"/>
                    <a:pt x="7" y="482"/>
                    <a:pt x="12" y="484"/>
                  </a:cubicBezTo>
                  <a:cubicBezTo>
                    <a:pt x="395" y="668"/>
                    <a:pt x="395" y="668"/>
                    <a:pt x="395" y="668"/>
                  </a:cubicBezTo>
                  <a:cubicBezTo>
                    <a:pt x="398" y="670"/>
                    <a:pt x="401" y="670"/>
                    <a:pt x="404" y="670"/>
                  </a:cubicBezTo>
                  <a:cubicBezTo>
                    <a:pt x="412" y="670"/>
                    <a:pt x="419" y="666"/>
                    <a:pt x="422" y="659"/>
                  </a:cubicBezTo>
                  <a:close/>
                  <a:moveTo>
                    <a:pt x="420" y="283"/>
                  </a:moveTo>
                  <a:cubicBezTo>
                    <a:pt x="357" y="253"/>
                    <a:pt x="357" y="253"/>
                    <a:pt x="357" y="253"/>
                  </a:cubicBezTo>
                  <a:cubicBezTo>
                    <a:pt x="415" y="133"/>
                    <a:pt x="415" y="133"/>
                    <a:pt x="415" y="133"/>
                  </a:cubicBezTo>
                  <a:cubicBezTo>
                    <a:pt x="478" y="163"/>
                    <a:pt x="478" y="163"/>
                    <a:pt x="478" y="163"/>
                  </a:cubicBezTo>
                  <a:lnTo>
                    <a:pt x="420" y="283"/>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8" name="Freeform 57">
              <a:extLst>
                <a:ext uri="{FF2B5EF4-FFF2-40B4-BE49-F238E27FC236}">
                  <a16:creationId xmlns:a16="http://schemas.microsoft.com/office/drawing/2014/main" id="{0764BC4A-3CA8-45D7-8EE1-E7F9BD13B19E}"/>
                </a:ext>
              </a:extLst>
            </p:cNvPr>
            <p:cNvSpPr>
              <a:spLocks/>
            </p:cNvSpPr>
            <p:nvPr/>
          </p:nvSpPr>
          <p:spPr bwMode="auto">
            <a:xfrm>
              <a:off x="711200" y="2571750"/>
              <a:ext cx="360363" cy="482600"/>
            </a:xfrm>
            <a:custGeom>
              <a:avLst/>
              <a:gdLst>
                <a:gd name="T0" fmla="*/ 359 w 379"/>
                <a:gd name="T1" fmla="*/ 0 h 507"/>
                <a:gd name="T2" fmla="*/ 247 w 379"/>
                <a:gd name="T3" fmla="*/ 0 h 507"/>
                <a:gd name="T4" fmla="*/ 229 w 379"/>
                <a:gd name="T5" fmla="*/ 11 h 507"/>
                <a:gd name="T6" fmla="*/ 4 w 379"/>
                <a:gd name="T7" fmla="*/ 479 h 507"/>
                <a:gd name="T8" fmla="*/ 14 w 379"/>
                <a:gd name="T9" fmla="*/ 505 h 507"/>
                <a:gd name="T10" fmla="*/ 22 w 379"/>
                <a:gd name="T11" fmla="*/ 507 h 507"/>
                <a:gd name="T12" fmla="*/ 40 w 379"/>
                <a:gd name="T13" fmla="*/ 496 h 507"/>
                <a:gd name="T14" fmla="*/ 259 w 379"/>
                <a:gd name="T15" fmla="*/ 40 h 507"/>
                <a:gd name="T16" fmla="*/ 359 w 379"/>
                <a:gd name="T17" fmla="*/ 40 h 507"/>
                <a:gd name="T18" fmla="*/ 379 w 379"/>
                <a:gd name="T19" fmla="*/ 20 h 507"/>
                <a:gd name="T20" fmla="*/ 359 w 379"/>
                <a:gd name="T21"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507">
                  <a:moveTo>
                    <a:pt x="359" y="0"/>
                  </a:moveTo>
                  <a:cubicBezTo>
                    <a:pt x="247" y="0"/>
                    <a:pt x="247" y="0"/>
                    <a:pt x="247" y="0"/>
                  </a:cubicBezTo>
                  <a:cubicBezTo>
                    <a:pt x="239" y="0"/>
                    <a:pt x="232" y="4"/>
                    <a:pt x="229" y="11"/>
                  </a:cubicBezTo>
                  <a:cubicBezTo>
                    <a:pt x="4" y="479"/>
                    <a:pt x="4" y="479"/>
                    <a:pt x="4" y="479"/>
                  </a:cubicBezTo>
                  <a:cubicBezTo>
                    <a:pt x="0" y="489"/>
                    <a:pt x="4" y="501"/>
                    <a:pt x="14" y="505"/>
                  </a:cubicBezTo>
                  <a:cubicBezTo>
                    <a:pt x="17" y="507"/>
                    <a:pt x="20" y="507"/>
                    <a:pt x="22" y="507"/>
                  </a:cubicBezTo>
                  <a:cubicBezTo>
                    <a:pt x="30" y="507"/>
                    <a:pt x="37" y="503"/>
                    <a:pt x="40" y="496"/>
                  </a:cubicBezTo>
                  <a:cubicBezTo>
                    <a:pt x="259" y="40"/>
                    <a:pt x="259" y="40"/>
                    <a:pt x="259" y="40"/>
                  </a:cubicBezTo>
                  <a:cubicBezTo>
                    <a:pt x="359" y="40"/>
                    <a:pt x="359" y="40"/>
                    <a:pt x="359" y="40"/>
                  </a:cubicBezTo>
                  <a:cubicBezTo>
                    <a:pt x="370" y="40"/>
                    <a:pt x="379" y="31"/>
                    <a:pt x="379" y="20"/>
                  </a:cubicBezTo>
                  <a:cubicBezTo>
                    <a:pt x="379" y="8"/>
                    <a:pt x="370" y="0"/>
                    <a:pt x="359"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9" name="Freeform 58">
              <a:extLst>
                <a:ext uri="{FF2B5EF4-FFF2-40B4-BE49-F238E27FC236}">
                  <a16:creationId xmlns:a16="http://schemas.microsoft.com/office/drawing/2014/main" id="{92BDEA86-FFDC-4E61-8037-80C026F52A8E}"/>
                </a:ext>
              </a:extLst>
            </p:cNvPr>
            <p:cNvSpPr>
              <a:spLocks/>
            </p:cNvSpPr>
            <p:nvPr/>
          </p:nvSpPr>
          <p:spPr bwMode="auto">
            <a:xfrm>
              <a:off x="207963" y="2974975"/>
              <a:ext cx="314325" cy="169863"/>
            </a:xfrm>
            <a:custGeom>
              <a:avLst/>
              <a:gdLst>
                <a:gd name="T0" fmla="*/ 315 w 329"/>
                <a:gd name="T1" fmla="*/ 140 h 178"/>
                <a:gd name="T2" fmla="*/ 31 w 329"/>
                <a:gd name="T3" fmla="*/ 5 h 178"/>
                <a:gd name="T4" fmla="*/ 5 w 329"/>
                <a:gd name="T5" fmla="*/ 15 h 178"/>
                <a:gd name="T6" fmla="*/ 14 w 329"/>
                <a:gd name="T7" fmla="*/ 41 h 178"/>
                <a:gd name="T8" fmla="*/ 298 w 329"/>
                <a:gd name="T9" fmla="*/ 176 h 178"/>
                <a:gd name="T10" fmla="*/ 307 w 329"/>
                <a:gd name="T11" fmla="*/ 178 h 178"/>
                <a:gd name="T12" fmla="*/ 325 w 329"/>
                <a:gd name="T13" fmla="*/ 167 h 178"/>
                <a:gd name="T14" fmla="*/ 315 w 329"/>
                <a:gd name="T15" fmla="*/ 14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178">
                  <a:moveTo>
                    <a:pt x="315" y="140"/>
                  </a:moveTo>
                  <a:cubicBezTo>
                    <a:pt x="31" y="5"/>
                    <a:pt x="31" y="5"/>
                    <a:pt x="31" y="5"/>
                  </a:cubicBezTo>
                  <a:cubicBezTo>
                    <a:pt x="21" y="0"/>
                    <a:pt x="9" y="5"/>
                    <a:pt x="5" y="15"/>
                  </a:cubicBezTo>
                  <a:cubicBezTo>
                    <a:pt x="0" y="24"/>
                    <a:pt x="4" y="36"/>
                    <a:pt x="14" y="41"/>
                  </a:cubicBezTo>
                  <a:cubicBezTo>
                    <a:pt x="298" y="176"/>
                    <a:pt x="298" y="176"/>
                    <a:pt x="298" y="176"/>
                  </a:cubicBezTo>
                  <a:cubicBezTo>
                    <a:pt x="301" y="178"/>
                    <a:pt x="304" y="178"/>
                    <a:pt x="307" y="178"/>
                  </a:cubicBezTo>
                  <a:cubicBezTo>
                    <a:pt x="314" y="178"/>
                    <a:pt x="321" y="174"/>
                    <a:pt x="325" y="167"/>
                  </a:cubicBezTo>
                  <a:cubicBezTo>
                    <a:pt x="329" y="157"/>
                    <a:pt x="325" y="145"/>
                    <a:pt x="315" y="1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0" name="Freeform 59">
              <a:extLst>
                <a:ext uri="{FF2B5EF4-FFF2-40B4-BE49-F238E27FC236}">
                  <a16:creationId xmlns:a16="http://schemas.microsoft.com/office/drawing/2014/main" id="{2BCA3F74-A246-406C-B79B-9841980AD7AF}"/>
                </a:ext>
              </a:extLst>
            </p:cNvPr>
            <p:cNvSpPr>
              <a:spLocks noEditPoints="1"/>
            </p:cNvSpPr>
            <p:nvPr/>
          </p:nvSpPr>
          <p:spPr bwMode="auto">
            <a:xfrm>
              <a:off x="544513" y="3068638"/>
              <a:ext cx="214313" cy="215900"/>
            </a:xfrm>
            <a:custGeom>
              <a:avLst/>
              <a:gdLst>
                <a:gd name="T0" fmla="*/ 113 w 226"/>
                <a:gd name="T1" fmla="*/ 0 h 226"/>
                <a:gd name="T2" fmla="*/ 0 w 226"/>
                <a:gd name="T3" fmla="*/ 113 h 226"/>
                <a:gd name="T4" fmla="*/ 113 w 226"/>
                <a:gd name="T5" fmla="*/ 226 h 226"/>
                <a:gd name="T6" fmla="*/ 226 w 226"/>
                <a:gd name="T7" fmla="*/ 113 h 226"/>
                <a:gd name="T8" fmla="*/ 113 w 226"/>
                <a:gd name="T9" fmla="*/ 0 h 226"/>
                <a:gd name="T10" fmla="*/ 113 w 226"/>
                <a:gd name="T11" fmla="*/ 186 h 226"/>
                <a:gd name="T12" fmla="*/ 40 w 226"/>
                <a:gd name="T13" fmla="*/ 113 h 226"/>
                <a:gd name="T14" fmla="*/ 113 w 226"/>
                <a:gd name="T15" fmla="*/ 40 h 226"/>
                <a:gd name="T16" fmla="*/ 186 w 226"/>
                <a:gd name="T17" fmla="*/ 113 h 226"/>
                <a:gd name="T18" fmla="*/ 113 w 226"/>
                <a:gd name="T19" fmla="*/ 18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13" y="0"/>
                  </a:moveTo>
                  <a:cubicBezTo>
                    <a:pt x="50" y="0"/>
                    <a:pt x="0" y="51"/>
                    <a:pt x="0" y="113"/>
                  </a:cubicBezTo>
                  <a:cubicBezTo>
                    <a:pt x="0" y="176"/>
                    <a:pt x="50" y="226"/>
                    <a:pt x="113" y="226"/>
                  </a:cubicBezTo>
                  <a:cubicBezTo>
                    <a:pt x="175" y="226"/>
                    <a:pt x="226" y="176"/>
                    <a:pt x="226" y="113"/>
                  </a:cubicBezTo>
                  <a:cubicBezTo>
                    <a:pt x="226" y="51"/>
                    <a:pt x="175" y="0"/>
                    <a:pt x="113" y="0"/>
                  </a:cubicBezTo>
                  <a:close/>
                  <a:moveTo>
                    <a:pt x="113" y="186"/>
                  </a:moveTo>
                  <a:cubicBezTo>
                    <a:pt x="73" y="186"/>
                    <a:pt x="40" y="154"/>
                    <a:pt x="40" y="113"/>
                  </a:cubicBezTo>
                  <a:cubicBezTo>
                    <a:pt x="40" y="73"/>
                    <a:pt x="73" y="40"/>
                    <a:pt x="113" y="40"/>
                  </a:cubicBezTo>
                  <a:cubicBezTo>
                    <a:pt x="153" y="40"/>
                    <a:pt x="186" y="73"/>
                    <a:pt x="186" y="113"/>
                  </a:cubicBezTo>
                  <a:cubicBezTo>
                    <a:pt x="186" y="154"/>
                    <a:pt x="153" y="186"/>
                    <a:pt x="113" y="18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21" name="Group 720">
            <a:extLst>
              <a:ext uri="{FF2B5EF4-FFF2-40B4-BE49-F238E27FC236}">
                <a16:creationId xmlns:a16="http://schemas.microsoft.com/office/drawing/2014/main" id="{F4B21D28-C6FB-4DC4-87BC-5FEFF5C5C9C5}"/>
              </a:ext>
            </a:extLst>
          </p:cNvPr>
          <p:cNvGrpSpPr/>
          <p:nvPr/>
        </p:nvGrpSpPr>
        <p:grpSpPr>
          <a:xfrm>
            <a:off x="3217771" y="1825033"/>
            <a:ext cx="337937" cy="313883"/>
            <a:chOff x="3811588" y="1284288"/>
            <a:chExt cx="914400" cy="849313"/>
          </a:xfrm>
        </p:grpSpPr>
        <p:sp>
          <p:nvSpPr>
            <p:cNvPr id="722" name="Freeform 50">
              <a:extLst>
                <a:ext uri="{FF2B5EF4-FFF2-40B4-BE49-F238E27FC236}">
                  <a16:creationId xmlns:a16="http://schemas.microsoft.com/office/drawing/2014/main" id="{913E9427-2F06-46A3-92C5-E16575A6FA52}"/>
                </a:ext>
              </a:extLst>
            </p:cNvPr>
            <p:cNvSpPr>
              <a:spLocks noEditPoints="1"/>
            </p:cNvSpPr>
            <p:nvPr/>
          </p:nvSpPr>
          <p:spPr bwMode="auto">
            <a:xfrm>
              <a:off x="4473575" y="1284288"/>
              <a:ext cx="252413" cy="252413"/>
            </a:xfrm>
            <a:custGeom>
              <a:avLst/>
              <a:gdLst>
                <a:gd name="T0" fmla="*/ 132 w 265"/>
                <a:gd name="T1" fmla="*/ 265 h 265"/>
                <a:gd name="T2" fmla="*/ 265 w 265"/>
                <a:gd name="T3" fmla="*/ 133 h 265"/>
                <a:gd name="T4" fmla="*/ 132 w 265"/>
                <a:gd name="T5" fmla="*/ 0 h 265"/>
                <a:gd name="T6" fmla="*/ 0 w 265"/>
                <a:gd name="T7" fmla="*/ 133 h 265"/>
                <a:gd name="T8" fmla="*/ 132 w 265"/>
                <a:gd name="T9" fmla="*/ 265 h 265"/>
                <a:gd name="T10" fmla="*/ 132 w 265"/>
                <a:gd name="T11" fmla="*/ 40 h 265"/>
                <a:gd name="T12" fmla="*/ 225 w 265"/>
                <a:gd name="T13" fmla="*/ 133 h 265"/>
                <a:gd name="T14" fmla="*/ 132 w 265"/>
                <a:gd name="T15" fmla="*/ 225 h 265"/>
                <a:gd name="T16" fmla="*/ 40 w 265"/>
                <a:gd name="T17" fmla="*/ 133 h 265"/>
                <a:gd name="T18" fmla="*/ 132 w 265"/>
                <a:gd name="T19" fmla="*/ 4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265"/>
                  </a:moveTo>
                  <a:cubicBezTo>
                    <a:pt x="206" y="265"/>
                    <a:pt x="265" y="206"/>
                    <a:pt x="265" y="133"/>
                  </a:cubicBezTo>
                  <a:cubicBezTo>
                    <a:pt x="265" y="59"/>
                    <a:pt x="206" y="0"/>
                    <a:pt x="132" y="0"/>
                  </a:cubicBezTo>
                  <a:cubicBezTo>
                    <a:pt x="59" y="0"/>
                    <a:pt x="0" y="59"/>
                    <a:pt x="0" y="133"/>
                  </a:cubicBezTo>
                  <a:cubicBezTo>
                    <a:pt x="0" y="206"/>
                    <a:pt x="59" y="265"/>
                    <a:pt x="132" y="265"/>
                  </a:cubicBezTo>
                  <a:close/>
                  <a:moveTo>
                    <a:pt x="132" y="40"/>
                  </a:moveTo>
                  <a:cubicBezTo>
                    <a:pt x="183" y="40"/>
                    <a:pt x="225" y="81"/>
                    <a:pt x="225" y="133"/>
                  </a:cubicBezTo>
                  <a:cubicBezTo>
                    <a:pt x="225" y="184"/>
                    <a:pt x="183" y="225"/>
                    <a:pt x="132" y="225"/>
                  </a:cubicBezTo>
                  <a:cubicBezTo>
                    <a:pt x="81" y="225"/>
                    <a:pt x="40" y="184"/>
                    <a:pt x="40" y="133"/>
                  </a:cubicBezTo>
                  <a:cubicBezTo>
                    <a:pt x="40" y="81"/>
                    <a:pt x="81" y="40"/>
                    <a:pt x="132"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3" name="Freeform 51">
              <a:extLst>
                <a:ext uri="{FF2B5EF4-FFF2-40B4-BE49-F238E27FC236}">
                  <a16:creationId xmlns:a16="http://schemas.microsoft.com/office/drawing/2014/main" id="{776A3FD2-6F32-4DC4-953B-5838E5ACFF4A}"/>
                </a:ext>
              </a:extLst>
            </p:cNvPr>
            <p:cNvSpPr>
              <a:spLocks noEditPoints="1"/>
            </p:cNvSpPr>
            <p:nvPr/>
          </p:nvSpPr>
          <p:spPr bwMode="auto">
            <a:xfrm>
              <a:off x="4473575" y="1582738"/>
              <a:ext cx="252413" cy="252413"/>
            </a:xfrm>
            <a:custGeom>
              <a:avLst/>
              <a:gdLst>
                <a:gd name="T0" fmla="*/ 132 w 265"/>
                <a:gd name="T1" fmla="*/ 0 h 265"/>
                <a:gd name="T2" fmla="*/ 0 w 265"/>
                <a:gd name="T3" fmla="*/ 133 h 265"/>
                <a:gd name="T4" fmla="*/ 132 w 265"/>
                <a:gd name="T5" fmla="*/ 265 h 265"/>
                <a:gd name="T6" fmla="*/ 265 w 265"/>
                <a:gd name="T7" fmla="*/ 133 h 265"/>
                <a:gd name="T8" fmla="*/ 132 w 265"/>
                <a:gd name="T9" fmla="*/ 0 h 265"/>
                <a:gd name="T10" fmla="*/ 132 w 265"/>
                <a:gd name="T11" fmla="*/ 225 h 265"/>
                <a:gd name="T12" fmla="*/ 40 w 265"/>
                <a:gd name="T13" fmla="*/ 133 h 265"/>
                <a:gd name="T14" fmla="*/ 132 w 265"/>
                <a:gd name="T15" fmla="*/ 40 h 265"/>
                <a:gd name="T16" fmla="*/ 225 w 265"/>
                <a:gd name="T17" fmla="*/ 133 h 265"/>
                <a:gd name="T18" fmla="*/ 132 w 265"/>
                <a:gd name="T19" fmla="*/ 22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0"/>
                  </a:moveTo>
                  <a:cubicBezTo>
                    <a:pt x="59" y="0"/>
                    <a:pt x="0" y="59"/>
                    <a:pt x="0" y="133"/>
                  </a:cubicBezTo>
                  <a:cubicBezTo>
                    <a:pt x="0" y="206"/>
                    <a:pt x="59" y="265"/>
                    <a:pt x="132" y="265"/>
                  </a:cubicBezTo>
                  <a:cubicBezTo>
                    <a:pt x="206" y="265"/>
                    <a:pt x="265" y="206"/>
                    <a:pt x="265" y="133"/>
                  </a:cubicBezTo>
                  <a:cubicBezTo>
                    <a:pt x="265" y="59"/>
                    <a:pt x="206" y="0"/>
                    <a:pt x="132" y="0"/>
                  </a:cubicBezTo>
                  <a:close/>
                  <a:moveTo>
                    <a:pt x="132" y="225"/>
                  </a:moveTo>
                  <a:cubicBezTo>
                    <a:pt x="81" y="225"/>
                    <a:pt x="40" y="184"/>
                    <a:pt x="40" y="133"/>
                  </a:cubicBezTo>
                  <a:cubicBezTo>
                    <a:pt x="40" y="81"/>
                    <a:pt x="81" y="40"/>
                    <a:pt x="132" y="40"/>
                  </a:cubicBezTo>
                  <a:cubicBezTo>
                    <a:pt x="183" y="40"/>
                    <a:pt x="225" y="81"/>
                    <a:pt x="225" y="133"/>
                  </a:cubicBezTo>
                  <a:cubicBezTo>
                    <a:pt x="225" y="184"/>
                    <a:pt x="183" y="225"/>
                    <a:pt x="132" y="22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4" name="Freeform 52">
              <a:extLst>
                <a:ext uri="{FF2B5EF4-FFF2-40B4-BE49-F238E27FC236}">
                  <a16:creationId xmlns:a16="http://schemas.microsoft.com/office/drawing/2014/main" id="{71D2068C-F35D-4962-9884-DD1A04F5A733}"/>
                </a:ext>
              </a:extLst>
            </p:cNvPr>
            <p:cNvSpPr>
              <a:spLocks noEditPoints="1"/>
            </p:cNvSpPr>
            <p:nvPr/>
          </p:nvSpPr>
          <p:spPr bwMode="auto">
            <a:xfrm>
              <a:off x="4473575" y="1881188"/>
              <a:ext cx="252413" cy="252413"/>
            </a:xfrm>
            <a:custGeom>
              <a:avLst/>
              <a:gdLst>
                <a:gd name="T0" fmla="*/ 132 w 265"/>
                <a:gd name="T1" fmla="*/ 0 h 265"/>
                <a:gd name="T2" fmla="*/ 0 w 265"/>
                <a:gd name="T3" fmla="*/ 133 h 265"/>
                <a:gd name="T4" fmla="*/ 132 w 265"/>
                <a:gd name="T5" fmla="*/ 265 h 265"/>
                <a:gd name="T6" fmla="*/ 265 w 265"/>
                <a:gd name="T7" fmla="*/ 133 h 265"/>
                <a:gd name="T8" fmla="*/ 132 w 265"/>
                <a:gd name="T9" fmla="*/ 0 h 265"/>
                <a:gd name="T10" fmla="*/ 132 w 265"/>
                <a:gd name="T11" fmla="*/ 225 h 265"/>
                <a:gd name="T12" fmla="*/ 40 w 265"/>
                <a:gd name="T13" fmla="*/ 133 h 265"/>
                <a:gd name="T14" fmla="*/ 132 w 265"/>
                <a:gd name="T15" fmla="*/ 40 h 265"/>
                <a:gd name="T16" fmla="*/ 225 w 265"/>
                <a:gd name="T17" fmla="*/ 133 h 265"/>
                <a:gd name="T18" fmla="*/ 132 w 265"/>
                <a:gd name="T19" fmla="*/ 22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0"/>
                  </a:moveTo>
                  <a:cubicBezTo>
                    <a:pt x="59" y="0"/>
                    <a:pt x="0" y="59"/>
                    <a:pt x="0" y="133"/>
                  </a:cubicBezTo>
                  <a:cubicBezTo>
                    <a:pt x="0" y="206"/>
                    <a:pt x="59" y="265"/>
                    <a:pt x="132" y="265"/>
                  </a:cubicBezTo>
                  <a:cubicBezTo>
                    <a:pt x="206" y="265"/>
                    <a:pt x="265" y="206"/>
                    <a:pt x="265" y="133"/>
                  </a:cubicBezTo>
                  <a:cubicBezTo>
                    <a:pt x="265" y="59"/>
                    <a:pt x="206" y="0"/>
                    <a:pt x="132" y="0"/>
                  </a:cubicBezTo>
                  <a:close/>
                  <a:moveTo>
                    <a:pt x="132" y="225"/>
                  </a:moveTo>
                  <a:cubicBezTo>
                    <a:pt x="81" y="225"/>
                    <a:pt x="40" y="184"/>
                    <a:pt x="40" y="133"/>
                  </a:cubicBezTo>
                  <a:cubicBezTo>
                    <a:pt x="40" y="81"/>
                    <a:pt x="81" y="40"/>
                    <a:pt x="132" y="40"/>
                  </a:cubicBezTo>
                  <a:cubicBezTo>
                    <a:pt x="183" y="40"/>
                    <a:pt x="225" y="81"/>
                    <a:pt x="225" y="133"/>
                  </a:cubicBezTo>
                  <a:cubicBezTo>
                    <a:pt x="225" y="184"/>
                    <a:pt x="183" y="225"/>
                    <a:pt x="132" y="22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5" name="Freeform 53">
              <a:extLst>
                <a:ext uri="{FF2B5EF4-FFF2-40B4-BE49-F238E27FC236}">
                  <a16:creationId xmlns:a16="http://schemas.microsoft.com/office/drawing/2014/main" id="{9FE6253B-AE37-4947-A12B-A277208B6DCB}"/>
                </a:ext>
              </a:extLst>
            </p:cNvPr>
            <p:cNvSpPr>
              <a:spLocks noEditPoints="1"/>
            </p:cNvSpPr>
            <p:nvPr/>
          </p:nvSpPr>
          <p:spPr bwMode="auto">
            <a:xfrm>
              <a:off x="3811588" y="1389063"/>
              <a:ext cx="600075" cy="638175"/>
            </a:xfrm>
            <a:custGeom>
              <a:avLst/>
              <a:gdLst>
                <a:gd name="T0" fmla="*/ 610 w 630"/>
                <a:gd name="T1" fmla="*/ 40 h 669"/>
                <a:gd name="T2" fmla="*/ 630 w 630"/>
                <a:gd name="T3" fmla="*/ 20 h 669"/>
                <a:gd name="T4" fmla="*/ 610 w 630"/>
                <a:gd name="T5" fmla="*/ 0 h 669"/>
                <a:gd name="T6" fmla="*/ 412 w 630"/>
                <a:gd name="T7" fmla="*/ 0 h 669"/>
                <a:gd name="T8" fmla="*/ 392 w 630"/>
                <a:gd name="T9" fmla="*/ 20 h 669"/>
                <a:gd name="T10" fmla="*/ 392 w 630"/>
                <a:gd name="T11" fmla="*/ 313 h 669"/>
                <a:gd name="T12" fmla="*/ 264 w 630"/>
                <a:gd name="T13" fmla="*/ 313 h 669"/>
                <a:gd name="T14" fmla="*/ 133 w 630"/>
                <a:gd name="T15" fmla="*/ 200 h 669"/>
                <a:gd name="T16" fmla="*/ 0 w 630"/>
                <a:gd name="T17" fmla="*/ 333 h 669"/>
                <a:gd name="T18" fmla="*/ 133 w 630"/>
                <a:gd name="T19" fmla="*/ 466 h 669"/>
                <a:gd name="T20" fmla="*/ 264 w 630"/>
                <a:gd name="T21" fmla="*/ 353 h 669"/>
                <a:gd name="T22" fmla="*/ 392 w 630"/>
                <a:gd name="T23" fmla="*/ 353 h 669"/>
                <a:gd name="T24" fmla="*/ 392 w 630"/>
                <a:gd name="T25" fmla="*/ 649 h 669"/>
                <a:gd name="T26" fmla="*/ 412 w 630"/>
                <a:gd name="T27" fmla="*/ 669 h 669"/>
                <a:gd name="T28" fmla="*/ 610 w 630"/>
                <a:gd name="T29" fmla="*/ 669 h 669"/>
                <a:gd name="T30" fmla="*/ 630 w 630"/>
                <a:gd name="T31" fmla="*/ 649 h 669"/>
                <a:gd name="T32" fmla="*/ 610 w 630"/>
                <a:gd name="T33" fmla="*/ 629 h 669"/>
                <a:gd name="T34" fmla="*/ 432 w 630"/>
                <a:gd name="T35" fmla="*/ 629 h 669"/>
                <a:gd name="T36" fmla="*/ 432 w 630"/>
                <a:gd name="T37" fmla="*/ 353 h 669"/>
                <a:gd name="T38" fmla="*/ 604 w 630"/>
                <a:gd name="T39" fmla="*/ 353 h 669"/>
                <a:gd name="T40" fmla="*/ 624 w 630"/>
                <a:gd name="T41" fmla="*/ 333 h 669"/>
                <a:gd name="T42" fmla="*/ 604 w 630"/>
                <a:gd name="T43" fmla="*/ 313 h 669"/>
                <a:gd name="T44" fmla="*/ 432 w 630"/>
                <a:gd name="T45" fmla="*/ 313 h 669"/>
                <a:gd name="T46" fmla="*/ 432 w 630"/>
                <a:gd name="T47" fmla="*/ 40 h 669"/>
                <a:gd name="T48" fmla="*/ 610 w 630"/>
                <a:gd name="T49" fmla="*/ 40 h 669"/>
                <a:gd name="T50" fmla="*/ 133 w 630"/>
                <a:gd name="T51" fmla="*/ 426 h 669"/>
                <a:gd name="T52" fmla="*/ 40 w 630"/>
                <a:gd name="T53" fmla="*/ 333 h 669"/>
                <a:gd name="T54" fmla="*/ 133 w 630"/>
                <a:gd name="T55" fmla="*/ 240 h 669"/>
                <a:gd name="T56" fmla="*/ 225 w 630"/>
                <a:gd name="T57" fmla="*/ 333 h 669"/>
                <a:gd name="T58" fmla="*/ 133 w 630"/>
                <a:gd name="T59" fmla="*/ 426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0" h="669">
                  <a:moveTo>
                    <a:pt x="610" y="40"/>
                  </a:moveTo>
                  <a:cubicBezTo>
                    <a:pt x="621" y="40"/>
                    <a:pt x="630" y="31"/>
                    <a:pt x="630" y="20"/>
                  </a:cubicBezTo>
                  <a:cubicBezTo>
                    <a:pt x="630" y="8"/>
                    <a:pt x="621" y="0"/>
                    <a:pt x="610" y="0"/>
                  </a:cubicBezTo>
                  <a:cubicBezTo>
                    <a:pt x="412" y="0"/>
                    <a:pt x="412" y="0"/>
                    <a:pt x="412" y="0"/>
                  </a:cubicBezTo>
                  <a:cubicBezTo>
                    <a:pt x="401" y="0"/>
                    <a:pt x="392" y="8"/>
                    <a:pt x="392" y="20"/>
                  </a:cubicBezTo>
                  <a:cubicBezTo>
                    <a:pt x="392" y="313"/>
                    <a:pt x="392" y="313"/>
                    <a:pt x="392" y="313"/>
                  </a:cubicBezTo>
                  <a:cubicBezTo>
                    <a:pt x="264" y="313"/>
                    <a:pt x="264" y="313"/>
                    <a:pt x="264" y="313"/>
                  </a:cubicBezTo>
                  <a:cubicBezTo>
                    <a:pt x="254" y="249"/>
                    <a:pt x="199" y="200"/>
                    <a:pt x="133" y="200"/>
                  </a:cubicBezTo>
                  <a:cubicBezTo>
                    <a:pt x="59" y="200"/>
                    <a:pt x="0" y="260"/>
                    <a:pt x="0" y="333"/>
                  </a:cubicBezTo>
                  <a:cubicBezTo>
                    <a:pt x="0" y="406"/>
                    <a:pt x="59" y="466"/>
                    <a:pt x="133" y="466"/>
                  </a:cubicBezTo>
                  <a:cubicBezTo>
                    <a:pt x="199" y="466"/>
                    <a:pt x="254" y="417"/>
                    <a:pt x="264" y="353"/>
                  </a:cubicBezTo>
                  <a:cubicBezTo>
                    <a:pt x="392" y="353"/>
                    <a:pt x="392" y="353"/>
                    <a:pt x="392" y="353"/>
                  </a:cubicBezTo>
                  <a:cubicBezTo>
                    <a:pt x="392" y="649"/>
                    <a:pt x="392" y="649"/>
                    <a:pt x="392" y="649"/>
                  </a:cubicBezTo>
                  <a:cubicBezTo>
                    <a:pt x="392" y="660"/>
                    <a:pt x="401" y="669"/>
                    <a:pt x="412" y="669"/>
                  </a:cubicBezTo>
                  <a:cubicBezTo>
                    <a:pt x="610" y="669"/>
                    <a:pt x="610" y="669"/>
                    <a:pt x="610" y="669"/>
                  </a:cubicBezTo>
                  <a:cubicBezTo>
                    <a:pt x="621" y="669"/>
                    <a:pt x="630" y="660"/>
                    <a:pt x="630" y="649"/>
                  </a:cubicBezTo>
                  <a:cubicBezTo>
                    <a:pt x="630" y="638"/>
                    <a:pt x="621" y="629"/>
                    <a:pt x="610" y="629"/>
                  </a:cubicBezTo>
                  <a:cubicBezTo>
                    <a:pt x="432" y="629"/>
                    <a:pt x="432" y="629"/>
                    <a:pt x="432" y="629"/>
                  </a:cubicBezTo>
                  <a:cubicBezTo>
                    <a:pt x="432" y="353"/>
                    <a:pt x="432" y="353"/>
                    <a:pt x="432" y="353"/>
                  </a:cubicBezTo>
                  <a:cubicBezTo>
                    <a:pt x="604" y="353"/>
                    <a:pt x="604" y="353"/>
                    <a:pt x="604" y="353"/>
                  </a:cubicBezTo>
                  <a:cubicBezTo>
                    <a:pt x="615" y="353"/>
                    <a:pt x="624" y="344"/>
                    <a:pt x="624" y="333"/>
                  </a:cubicBezTo>
                  <a:cubicBezTo>
                    <a:pt x="624" y="322"/>
                    <a:pt x="615" y="313"/>
                    <a:pt x="604" y="313"/>
                  </a:cubicBezTo>
                  <a:cubicBezTo>
                    <a:pt x="432" y="313"/>
                    <a:pt x="432" y="313"/>
                    <a:pt x="432" y="313"/>
                  </a:cubicBezTo>
                  <a:cubicBezTo>
                    <a:pt x="432" y="40"/>
                    <a:pt x="432" y="40"/>
                    <a:pt x="432" y="40"/>
                  </a:cubicBezTo>
                  <a:lnTo>
                    <a:pt x="610" y="40"/>
                  </a:lnTo>
                  <a:close/>
                  <a:moveTo>
                    <a:pt x="133" y="426"/>
                  </a:moveTo>
                  <a:cubicBezTo>
                    <a:pt x="82" y="426"/>
                    <a:pt x="40" y="384"/>
                    <a:pt x="40" y="333"/>
                  </a:cubicBezTo>
                  <a:cubicBezTo>
                    <a:pt x="40" y="282"/>
                    <a:pt x="82" y="240"/>
                    <a:pt x="133" y="240"/>
                  </a:cubicBezTo>
                  <a:cubicBezTo>
                    <a:pt x="184" y="240"/>
                    <a:pt x="225" y="282"/>
                    <a:pt x="225" y="333"/>
                  </a:cubicBezTo>
                  <a:cubicBezTo>
                    <a:pt x="225" y="384"/>
                    <a:pt x="184" y="426"/>
                    <a:pt x="133" y="42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26" name="Group 725">
            <a:extLst>
              <a:ext uri="{FF2B5EF4-FFF2-40B4-BE49-F238E27FC236}">
                <a16:creationId xmlns:a16="http://schemas.microsoft.com/office/drawing/2014/main" id="{0B57A09C-FC7E-4C0B-B6D4-856C17EA0B46}"/>
              </a:ext>
            </a:extLst>
          </p:cNvPr>
          <p:cNvGrpSpPr/>
          <p:nvPr/>
        </p:nvGrpSpPr>
        <p:grpSpPr>
          <a:xfrm>
            <a:off x="3206017" y="2537430"/>
            <a:ext cx="348497" cy="314470"/>
            <a:chOff x="6240463" y="1285875"/>
            <a:chExt cx="942975" cy="850901"/>
          </a:xfrm>
        </p:grpSpPr>
        <p:sp>
          <p:nvSpPr>
            <p:cNvPr id="727" name="Freeform 20">
              <a:extLst>
                <a:ext uri="{FF2B5EF4-FFF2-40B4-BE49-F238E27FC236}">
                  <a16:creationId xmlns:a16="http://schemas.microsoft.com/office/drawing/2014/main" id="{59A4B522-FC28-4E0A-AD42-A04A258D40D5}"/>
                </a:ext>
              </a:extLst>
            </p:cNvPr>
            <p:cNvSpPr>
              <a:spLocks noEditPoints="1"/>
            </p:cNvSpPr>
            <p:nvPr/>
          </p:nvSpPr>
          <p:spPr bwMode="auto">
            <a:xfrm>
              <a:off x="6240463" y="1931988"/>
              <a:ext cx="942975" cy="204788"/>
            </a:xfrm>
            <a:custGeom>
              <a:avLst/>
              <a:gdLst>
                <a:gd name="T0" fmla="*/ 969 w 989"/>
                <a:gd name="T1" fmla="*/ 0 h 215"/>
                <a:gd name="T2" fmla="*/ 20 w 989"/>
                <a:gd name="T3" fmla="*/ 0 h 215"/>
                <a:gd name="T4" fmla="*/ 0 w 989"/>
                <a:gd name="T5" fmla="*/ 20 h 215"/>
                <a:gd name="T6" fmla="*/ 0 w 989"/>
                <a:gd name="T7" fmla="*/ 195 h 215"/>
                <a:gd name="T8" fmla="*/ 20 w 989"/>
                <a:gd name="T9" fmla="*/ 215 h 215"/>
                <a:gd name="T10" fmla="*/ 969 w 989"/>
                <a:gd name="T11" fmla="*/ 215 h 215"/>
                <a:gd name="T12" fmla="*/ 989 w 989"/>
                <a:gd name="T13" fmla="*/ 195 h 215"/>
                <a:gd name="T14" fmla="*/ 989 w 989"/>
                <a:gd name="T15" fmla="*/ 20 h 215"/>
                <a:gd name="T16" fmla="*/ 969 w 989"/>
                <a:gd name="T17" fmla="*/ 0 h 215"/>
                <a:gd name="T18" fmla="*/ 949 w 989"/>
                <a:gd name="T19" fmla="*/ 175 h 215"/>
                <a:gd name="T20" fmla="*/ 40 w 989"/>
                <a:gd name="T21" fmla="*/ 175 h 215"/>
                <a:gd name="T22" fmla="*/ 40 w 989"/>
                <a:gd name="T23" fmla="*/ 40 h 215"/>
                <a:gd name="T24" fmla="*/ 949 w 989"/>
                <a:gd name="T25" fmla="*/ 40 h 215"/>
                <a:gd name="T26" fmla="*/ 949 w 989"/>
                <a:gd name="T27" fmla="*/ 17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9" h="215">
                  <a:moveTo>
                    <a:pt x="969" y="0"/>
                  </a:moveTo>
                  <a:cubicBezTo>
                    <a:pt x="20" y="0"/>
                    <a:pt x="20" y="0"/>
                    <a:pt x="20" y="0"/>
                  </a:cubicBezTo>
                  <a:cubicBezTo>
                    <a:pt x="9" y="0"/>
                    <a:pt x="0" y="9"/>
                    <a:pt x="0" y="20"/>
                  </a:cubicBezTo>
                  <a:cubicBezTo>
                    <a:pt x="0" y="195"/>
                    <a:pt x="0" y="195"/>
                    <a:pt x="0" y="195"/>
                  </a:cubicBezTo>
                  <a:cubicBezTo>
                    <a:pt x="0" y="206"/>
                    <a:pt x="9" y="215"/>
                    <a:pt x="20" y="215"/>
                  </a:cubicBezTo>
                  <a:cubicBezTo>
                    <a:pt x="969" y="215"/>
                    <a:pt x="969" y="215"/>
                    <a:pt x="969" y="215"/>
                  </a:cubicBezTo>
                  <a:cubicBezTo>
                    <a:pt x="980" y="215"/>
                    <a:pt x="989" y="206"/>
                    <a:pt x="989" y="195"/>
                  </a:cubicBezTo>
                  <a:cubicBezTo>
                    <a:pt x="989" y="20"/>
                    <a:pt x="989" y="20"/>
                    <a:pt x="989" y="20"/>
                  </a:cubicBezTo>
                  <a:cubicBezTo>
                    <a:pt x="989" y="9"/>
                    <a:pt x="980" y="0"/>
                    <a:pt x="969" y="0"/>
                  </a:cubicBezTo>
                  <a:close/>
                  <a:moveTo>
                    <a:pt x="949" y="175"/>
                  </a:moveTo>
                  <a:cubicBezTo>
                    <a:pt x="40" y="175"/>
                    <a:pt x="40" y="175"/>
                    <a:pt x="40" y="175"/>
                  </a:cubicBezTo>
                  <a:cubicBezTo>
                    <a:pt x="40" y="40"/>
                    <a:pt x="40" y="40"/>
                    <a:pt x="40" y="40"/>
                  </a:cubicBezTo>
                  <a:cubicBezTo>
                    <a:pt x="949" y="40"/>
                    <a:pt x="949" y="40"/>
                    <a:pt x="949" y="40"/>
                  </a:cubicBezTo>
                  <a:lnTo>
                    <a:pt x="949" y="175"/>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8" name="Freeform 21">
              <a:extLst>
                <a:ext uri="{FF2B5EF4-FFF2-40B4-BE49-F238E27FC236}">
                  <a16:creationId xmlns:a16="http://schemas.microsoft.com/office/drawing/2014/main" id="{04E70547-0F2F-406E-AF1F-E31CEE325DE2}"/>
                </a:ext>
              </a:extLst>
            </p:cNvPr>
            <p:cNvSpPr>
              <a:spLocks/>
            </p:cNvSpPr>
            <p:nvPr/>
          </p:nvSpPr>
          <p:spPr bwMode="auto">
            <a:xfrm>
              <a:off x="6327775" y="1519238"/>
              <a:ext cx="779463" cy="373063"/>
            </a:xfrm>
            <a:custGeom>
              <a:avLst/>
              <a:gdLst>
                <a:gd name="T0" fmla="*/ 20 w 819"/>
                <a:gd name="T1" fmla="*/ 391 h 391"/>
                <a:gd name="T2" fmla="*/ 40 w 819"/>
                <a:gd name="T3" fmla="*/ 371 h 391"/>
                <a:gd name="T4" fmla="*/ 40 w 819"/>
                <a:gd name="T5" fmla="*/ 40 h 391"/>
                <a:gd name="T6" fmla="*/ 779 w 819"/>
                <a:gd name="T7" fmla="*/ 40 h 391"/>
                <a:gd name="T8" fmla="*/ 779 w 819"/>
                <a:gd name="T9" fmla="*/ 371 h 391"/>
                <a:gd name="T10" fmla="*/ 799 w 819"/>
                <a:gd name="T11" fmla="*/ 391 h 391"/>
                <a:gd name="T12" fmla="*/ 819 w 819"/>
                <a:gd name="T13" fmla="*/ 371 h 391"/>
                <a:gd name="T14" fmla="*/ 819 w 819"/>
                <a:gd name="T15" fmla="*/ 20 h 391"/>
                <a:gd name="T16" fmla="*/ 799 w 819"/>
                <a:gd name="T17" fmla="*/ 0 h 391"/>
                <a:gd name="T18" fmla="*/ 20 w 819"/>
                <a:gd name="T19" fmla="*/ 0 h 391"/>
                <a:gd name="T20" fmla="*/ 0 w 819"/>
                <a:gd name="T21" fmla="*/ 20 h 391"/>
                <a:gd name="T22" fmla="*/ 0 w 819"/>
                <a:gd name="T23" fmla="*/ 371 h 391"/>
                <a:gd name="T24" fmla="*/ 20 w 819"/>
                <a:gd name="T25"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391">
                  <a:moveTo>
                    <a:pt x="20" y="391"/>
                  </a:moveTo>
                  <a:cubicBezTo>
                    <a:pt x="31" y="391"/>
                    <a:pt x="40" y="382"/>
                    <a:pt x="40" y="371"/>
                  </a:cubicBezTo>
                  <a:cubicBezTo>
                    <a:pt x="40" y="40"/>
                    <a:pt x="40" y="40"/>
                    <a:pt x="40" y="40"/>
                  </a:cubicBezTo>
                  <a:cubicBezTo>
                    <a:pt x="779" y="40"/>
                    <a:pt x="779" y="40"/>
                    <a:pt x="779" y="40"/>
                  </a:cubicBezTo>
                  <a:cubicBezTo>
                    <a:pt x="779" y="371"/>
                    <a:pt x="779" y="371"/>
                    <a:pt x="779" y="371"/>
                  </a:cubicBezTo>
                  <a:cubicBezTo>
                    <a:pt x="779" y="382"/>
                    <a:pt x="788" y="391"/>
                    <a:pt x="799" y="391"/>
                  </a:cubicBezTo>
                  <a:cubicBezTo>
                    <a:pt x="810" y="391"/>
                    <a:pt x="819" y="382"/>
                    <a:pt x="819" y="371"/>
                  </a:cubicBezTo>
                  <a:cubicBezTo>
                    <a:pt x="819" y="20"/>
                    <a:pt x="819" y="20"/>
                    <a:pt x="819" y="20"/>
                  </a:cubicBezTo>
                  <a:cubicBezTo>
                    <a:pt x="819" y="9"/>
                    <a:pt x="810" y="0"/>
                    <a:pt x="799" y="0"/>
                  </a:cubicBezTo>
                  <a:cubicBezTo>
                    <a:pt x="20" y="0"/>
                    <a:pt x="20" y="0"/>
                    <a:pt x="20" y="0"/>
                  </a:cubicBezTo>
                  <a:cubicBezTo>
                    <a:pt x="9" y="0"/>
                    <a:pt x="0" y="9"/>
                    <a:pt x="0" y="20"/>
                  </a:cubicBezTo>
                  <a:cubicBezTo>
                    <a:pt x="0" y="371"/>
                    <a:pt x="0" y="371"/>
                    <a:pt x="0" y="371"/>
                  </a:cubicBezTo>
                  <a:cubicBezTo>
                    <a:pt x="0" y="382"/>
                    <a:pt x="9" y="391"/>
                    <a:pt x="20" y="39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9" name="Freeform 22">
              <a:extLst>
                <a:ext uri="{FF2B5EF4-FFF2-40B4-BE49-F238E27FC236}">
                  <a16:creationId xmlns:a16="http://schemas.microsoft.com/office/drawing/2014/main" id="{3B53A10A-97EE-44EF-BACD-595670207EA3}"/>
                </a:ext>
              </a:extLst>
            </p:cNvPr>
            <p:cNvSpPr>
              <a:spLocks noEditPoints="1"/>
            </p:cNvSpPr>
            <p:nvPr/>
          </p:nvSpPr>
          <p:spPr bwMode="auto">
            <a:xfrm>
              <a:off x="6411913" y="1603375"/>
              <a:ext cx="374650" cy="285750"/>
            </a:xfrm>
            <a:custGeom>
              <a:avLst/>
              <a:gdLst>
                <a:gd name="T0" fmla="*/ 20 w 394"/>
                <a:gd name="T1" fmla="*/ 0 h 301"/>
                <a:gd name="T2" fmla="*/ 0 w 394"/>
                <a:gd name="T3" fmla="*/ 20 h 301"/>
                <a:gd name="T4" fmla="*/ 0 w 394"/>
                <a:gd name="T5" fmla="*/ 281 h 301"/>
                <a:gd name="T6" fmla="*/ 20 w 394"/>
                <a:gd name="T7" fmla="*/ 301 h 301"/>
                <a:gd name="T8" fmla="*/ 374 w 394"/>
                <a:gd name="T9" fmla="*/ 301 h 301"/>
                <a:gd name="T10" fmla="*/ 394 w 394"/>
                <a:gd name="T11" fmla="*/ 281 h 301"/>
                <a:gd name="T12" fmla="*/ 394 w 394"/>
                <a:gd name="T13" fmla="*/ 20 h 301"/>
                <a:gd name="T14" fmla="*/ 374 w 394"/>
                <a:gd name="T15" fmla="*/ 0 h 301"/>
                <a:gd name="T16" fmla="*/ 20 w 394"/>
                <a:gd name="T17" fmla="*/ 0 h 301"/>
                <a:gd name="T18" fmla="*/ 354 w 394"/>
                <a:gd name="T19" fmla="*/ 261 h 301"/>
                <a:gd name="T20" fmla="*/ 40 w 394"/>
                <a:gd name="T21" fmla="*/ 261 h 301"/>
                <a:gd name="T22" fmla="*/ 40 w 394"/>
                <a:gd name="T23" fmla="*/ 40 h 301"/>
                <a:gd name="T24" fmla="*/ 354 w 394"/>
                <a:gd name="T25" fmla="*/ 40 h 301"/>
                <a:gd name="T26" fmla="*/ 354 w 394"/>
                <a:gd name="T27" fmla="*/ 26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4" h="301">
                  <a:moveTo>
                    <a:pt x="20" y="0"/>
                  </a:moveTo>
                  <a:cubicBezTo>
                    <a:pt x="9" y="0"/>
                    <a:pt x="0" y="9"/>
                    <a:pt x="0" y="20"/>
                  </a:cubicBezTo>
                  <a:cubicBezTo>
                    <a:pt x="0" y="281"/>
                    <a:pt x="0" y="281"/>
                    <a:pt x="0" y="281"/>
                  </a:cubicBezTo>
                  <a:cubicBezTo>
                    <a:pt x="0" y="292"/>
                    <a:pt x="9" y="301"/>
                    <a:pt x="20" y="301"/>
                  </a:cubicBezTo>
                  <a:cubicBezTo>
                    <a:pt x="374" y="301"/>
                    <a:pt x="374" y="301"/>
                    <a:pt x="374" y="301"/>
                  </a:cubicBezTo>
                  <a:cubicBezTo>
                    <a:pt x="385" y="301"/>
                    <a:pt x="394" y="292"/>
                    <a:pt x="394" y="281"/>
                  </a:cubicBezTo>
                  <a:cubicBezTo>
                    <a:pt x="394" y="20"/>
                    <a:pt x="394" y="20"/>
                    <a:pt x="394" y="20"/>
                  </a:cubicBezTo>
                  <a:cubicBezTo>
                    <a:pt x="394" y="9"/>
                    <a:pt x="385" y="0"/>
                    <a:pt x="374" y="0"/>
                  </a:cubicBezTo>
                  <a:lnTo>
                    <a:pt x="20" y="0"/>
                  </a:lnTo>
                  <a:close/>
                  <a:moveTo>
                    <a:pt x="354" y="261"/>
                  </a:moveTo>
                  <a:cubicBezTo>
                    <a:pt x="40" y="261"/>
                    <a:pt x="40" y="261"/>
                    <a:pt x="40" y="261"/>
                  </a:cubicBezTo>
                  <a:cubicBezTo>
                    <a:pt x="40" y="40"/>
                    <a:pt x="40" y="40"/>
                    <a:pt x="40" y="40"/>
                  </a:cubicBezTo>
                  <a:cubicBezTo>
                    <a:pt x="354" y="40"/>
                    <a:pt x="354" y="40"/>
                    <a:pt x="354" y="40"/>
                  </a:cubicBezTo>
                  <a:lnTo>
                    <a:pt x="354" y="261"/>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0" name="Oval 23">
              <a:extLst>
                <a:ext uri="{FF2B5EF4-FFF2-40B4-BE49-F238E27FC236}">
                  <a16:creationId xmlns:a16="http://schemas.microsoft.com/office/drawing/2014/main" id="{16C2FCB7-4C71-43AB-A693-F5AF52A994FD}"/>
                </a:ext>
              </a:extLst>
            </p:cNvPr>
            <p:cNvSpPr>
              <a:spLocks noChangeArrowheads="1"/>
            </p:cNvSpPr>
            <p:nvPr/>
          </p:nvSpPr>
          <p:spPr bwMode="auto">
            <a:xfrm>
              <a:off x="6819900" y="1606550"/>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1" name="Oval 24">
              <a:extLst>
                <a:ext uri="{FF2B5EF4-FFF2-40B4-BE49-F238E27FC236}">
                  <a16:creationId xmlns:a16="http://schemas.microsoft.com/office/drawing/2014/main" id="{FDA0D8F3-AB4B-4BCC-A668-98DE181B9B50}"/>
                </a:ext>
              </a:extLst>
            </p:cNvPr>
            <p:cNvSpPr>
              <a:spLocks noChangeArrowheads="1"/>
            </p:cNvSpPr>
            <p:nvPr/>
          </p:nvSpPr>
          <p:spPr bwMode="auto">
            <a:xfrm>
              <a:off x="6899275" y="1606550"/>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2" name="Oval 25">
              <a:extLst>
                <a:ext uri="{FF2B5EF4-FFF2-40B4-BE49-F238E27FC236}">
                  <a16:creationId xmlns:a16="http://schemas.microsoft.com/office/drawing/2014/main" id="{18246721-A6C1-4506-BA59-83015C1BB689}"/>
                </a:ext>
              </a:extLst>
            </p:cNvPr>
            <p:cNvSpPr>
              <a:spLocks noChangeArrowheads="1"/>
            </p:cNvSpPr>
            <p:nvPr/>
          </p:nvSpPr>
          <p:spPr bwMode="auto">
            <a:xfrm>
              <a:off x="6980238" y="1606550"/>
              <a:ext cx="47625"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3" name="Oval 26">
              <a:extLst>
                <a:ext uri="{FF2B5EF4-FFF2-40B4-BE49-F238E27FC236}">
                  <a16:creationId xmlns:a16="http://schemas.microsoft.com/office/drawing/2014/main" id="{F256B9AD-9108-4357-9C49-2A67494F5C11}"/>
                </a:ext>
              </a:extLst>
            </p:cNvPr>
            <p:cNvSpPr>
              <a:spLocks noChangeArrowheads="1"/>
            </p:cNvSpPr>
            <p:nvPr/>
          </p:nvSpPr>
          <p:spPr bwMode="auto">
            <a:xfrm>
              <a:off x="6819900" y="1684338"/>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4" name="Oval 27">
              <a:extLst>
                <a:ext uri="{FF2B5EF4-FFF2-40B4-BE49-F238E27FC236}">
                  <a16:creationId xmlns:a16="http://schemas.microsoft.com/office/drawing/2014/main" id="{BA282525-E89B-451C-9DFC-8267AF22F0DA}"/>
                </a:ext>
              </a:extLst>
            </p:cNvPr>
            <p:cNvSpPr>
              <a:spLocks noChangeArrowheads="1"/>
            </p:cNvSpPr>
            <p:nvPr/>
          </p:nvSpPr>
          <p:spPr bwMode="auto">
            <a:xfrm>
              <a:off x="6899275" y="1684338"/>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5" name="Oval 28">
              <a:extLst>
                <a:ext uri="{FF2B5EF4-FFF2-40B4-BE49-F238E27FC236}">
                  <a16:creationId xmlns:a16="http://schemas.microsoft.com/office/drawing/2014/main" id="{89E708DD-5D59-48DB-AB79-82C2832B21E2}"/>
                </a:ext>
              </a:extLst>
            </p:cNvPr>
            <p:cNvSpPr>
              <a:spLocks noChangeArrowheads="1"/>
            </p:cNvSpPr>
            <p:nvPr/>
          </p:nvSpPr>
          <p:spPr bwMode="auto">
            <a:xfrm>
              <a:off x="6980238" y="1684338"/>
              <a:ext cx="47625"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6" name="Oval 29">
              <a:extLst>
                <a:ext uri="{FF2B5EF4-FFF2-40B4-BE49-F238E27FC236}">
                  <a16:creationId xmlns:a16="http://schemas.microsoft.com/office/drawing/2014/main" id="{869D42C9-489D-4A0C-B107-9B6250952C9F}"/>
                </a:ext>
              </a:extLst>
            </p:cNvPr>
            <p:cNvSpPr>
              <a:spLocks noChangeArrowheads="1"/>
            </p:cNvSpPr>
            <p:nvPr/>
          </p:nvSpPr>
          <p:spPr bwMode="auto">
            <a:xfrm>
              <a:off x="6819900" y="1763713"/>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7" name="Oval 30">
              <a:extLst>
                <a:ext uri="{FF2B5EF4-FFF2-40B4-BE49-F238E27FC236}">
                  <a16:creationId xmlns:a16="http://schemas.microsoft.com/office/drawing/2014/main" id="{65BF850A-9E2E-4E68-94ED-F614ACA2B30D}"/>
                </a:ext>
              </a:extLst>
            </p:cNvPr>
            <p:cNvSpPr>
              <a:spLocks noChangeArrowheads="1"/>
            </p:cNvSpPr>
            <p:nvPr/>
          </p:nvSpPr>
          <p:spPr bwMode="auto">
            <a:xfrm>
              <a:off x="6899275" y="1763713"/>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8" name="Oval 31">
              <a:extLst>
                <a:ext uri="{FF2B5EF4-FFF2-40B4-BE49-F238E27FC236}">
                  <a16:creationId xmlns:a16="http://schemas.microsoft.com/office/drawing/2014/main" id="{9DC74B5A-646F-4D84-B491-553A0343A02C}"/>
                </a:ext>
              </a:extLst>
            </p:cNvPr>
            <p:cNvSpPr>
              <a:spLocks noChangeArrowheads="1"/>
            </p:cNvSpPr>
            <p:nvPr/>
          </p:nvSpPr>
          <p:spPr bwMode="auto">
            <a:xfrm>
              <a:off x="6980238" y="1763713"/>
              <a:ext cx="47625"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9" name="Oval 32">
              <a:extLst>
                <a:ext uri="{FF2B5EF4-FFF2-40B4-BE49-F238E27FC236}">
                  <a16:creationId xmlns:a16="http://schemas.microsoft.com/office/drawing/2014/main" id="{FA61666C-F543-4C57-B778-8F49E3CDED21}"/>
                </a:ext>
              </a:extLst>
            </p:cNvPr>
            <p:cNvSpPr>
              <a:spLocks noChangeArrowheads="1"/>
            </p:cNvSpPr>
            <p:nvPr/>
          </p:nvSpPr>
          <p:spPr bwMode="auto">
            <a:xfrm>
              <a:off x="6819900" y="1843088"/>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0" name="Oval 33">
              <a:extLst>
                <a:ext uri="{FF2B5EF4-FFF2-40B4-BE49-F238E27FC236}">
                  <a16:creationId xmlns:a16="http://schemas.microsoft.com/office/drawing/2014/main" id="{0BB224C5-4132-41F3-96AB-AFD34E185AAC}"/>
                </a:ext>
              </a:extLst>
            </p:cNvPr>
            <p:cNvSpPr>
              <a:spLocks noChangeArrowheads="1"/>
            </p:cNvSpPr>
            <p:nvPr/>
          </p:nvSpPr>
          <p:spPr bwMode="auto">
            <a:xfrm>
              <a:off x="6899275" y="1843088"/>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1" name="Oval 34">
              <a:extLst>
                <a:ext uri="{FF2B5EF4-FFF2-40B4-BE49-F238E27FC236}">
                  <a16:creationId xmlns:a16="http://schemas.microsoft.com/office/drawing/2014/main" id="{34CB8747-FCA8-4753-81C8-6A839E757DD1}"/>
                </a:ext>
              </a:extLst>
            </p:cNvPr>
            <p:cNvSpPr>
              <a:spLocks noChangeArrowheads="1"/>
            </p:cNvSpPr>
            <p:nvPr/>
          </p:nvSpPr>
          <p:spPr bwMode="auto">
            <a:xfrm>
              <a:off x="6980238" y="1843088"/>
              <a:ext cx="47625"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2" name="Freeform 35">
              <a:extLst>
                <a:ext uri="{FF2B5EF4-FFF2-40B4-BE49-F238E27FC236}">
                  <a16:creationId xmlns:a16="http://schemas.microsoft.com/office/drawing/2014/main" id="{977B5B87-C673-4A40-BF7B-21976E044821}"/>
                </a:ext>
              </a:extLst>
            </p:cNvPr>
            <p:cNvSpPr>
              <a:spLocks noEditPoints="1"/>
            </p:cNvSpPr>
            <p:nvPr/>
          </p:nvSpPr>
          <p:spPr bwMode="auto">
            <a:xfrm>
              <a:off x="6780213" y="1285875"/>
              <a:ext cx="327025" cy="193675"/>
            </a:xfrm>
            <a:custGeom>
              <a:avLst/>
              <a:gdLst>
                <a:gd name="T0" fmla="*/ 20 w 344"/>
                <a:gd name="T1" fmla="*/ 204 h 204"/>
                <a:gd name="T2" fmla="*/ 324 w 344"/>
                <a:gd name="T3" fmla="*/ 204 h 204"/>
                <a:gd name="T4" fmla="*/ 344 w 344"/>
                <a:gd name="T5" fmla="*/ 184 h 204"/>
                <a:gd name="T6" fmla="*/ 344 w 344"/>
                <a:gd name="T7" fmla="*/ 20 h 204"/>
                <a:gd name="T8" fmla="*/ 324 w 344"/>
                <a:gd name="T9" fmla="*/ 0 h 204"/>
                <a:gd name="T10" fmla="*/ 20 w 344"/>
                <a:gd name="T11" fmla="*/ 0 h 204"/>
                <a:gd name="T12" fmla="*/ 0 w 344"/>
                <a:gd name="T13" fmla="*/ 20 h 204"/>
                <a:gd name="T14" fmla="*/ 0 w 344"/>
                <a:gd name="T15" fmla="*/ 184 h 204"/>
                <a:gd name="T16" fmla="*/ 20 w 344"/>
                <a:gd name="T17" fmla="*/ 204 h 204"/>
                <a:gd name="T18" fmla="*/ 40 w 344"/>
                <a:gd name="T19" fmla="*/ 40 h 204"/>
                <a:gd name="T20" fmla="*/ 304 w 344"/>
                <a:gd name="T21" fmla="*/ 40 h 204"/>
                <a:gd name="T22" fmla="*/ 304 w 344"/>
                <a:gd name="T23" fmla="*/ 164 h 204"/>
                <a:gd name="T24" fmla="*/ 40 w 344"/>
                <a:gd name="T25" fmla="*/ 164 h 204"/>
                <a:gd name="T26" fmla="*/ 40 w 344"/>
                <a:gd name="T27" fmla="*/ 4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4" h="204">
                  <a:moveTo>
                    <a:pt x="20" y="204"/>
                  </a:moveTo>
                  <a:cubicBezTo>
                    <a:pt x="324" y="204"/>
                    <a:pt x="324" y="204"/>
                    <a:pt x="324" y="204"/>
                  </a:cubicBezTo>
                  <a:cubicBezTo>
                    <a:pt x="335" y="204"/>
                    <a:pt x="344" y="195"/>
                    <a:pt x="344" y="184"/>
                  </a:cubicBezTo>
                  <a:cubicBezTo>
                    <a:pt x="344" y="20"/>
                    <a:pt x="344" y="20"/>
                    <a:pt x="344" y="20"/>
                  </a:cubicBezTo>
                  <a:cubicBezTo>
                    <a:pt x="344" y="9"/>
                    <a:pt x="335" y="0"/>
                    <a:pt x="324" y="0"/>
                  </a:cubicBezTo>
                  <a:cubicBezTo>
                    <a:pt x="20" y="0"/>
                    <a:pt x="20" y="0"/>
                    <a:pt x="20" y="0"/>
                  </a:cubicBezTo>
                  <a:cubicBezTo>
                    <a:pt x="9" y="0"/>
                    <a:pt x="0" y="9"/>
                    <a:pt x="0" y="20"/>
                  </a:cubicBezTo>
                  <a:cubicBezTo>
                    <a:pt x="0" y="184"/>
                    <a:pt x="0" y="184"/>
                    <a:pt x="0" y="184"/>
                  </a:cubicBezTo>
                  <a:cubicBezTo>
                    <a:pt x="0" y="195"/>
                    <a:pt x="9" y="204"/>
                    <a:pt x="20" y="204"/>
                  </a:cubicBezTo>
                  <a:close/>
                  <a:moveTo>
                    <a:pt x="40" y="40"/>
                  </a:moveTo>
                  <a:cubicBezTo>
                    <a:pt x="304" y="40"/>
                    <a:pt x="304" y="40"/>
                    <a:pt x="304" y="40"/>
                  </a:cubicBezTo>
                  <a:cubicBezTo>
                    <a:pt x="304" y="164"/>
                    <a:pt x="304" y="164"/>
                    <a:pt x="304" y="164"/>
                  </a:cubicBezTo>
                  <a:cubicBezTo>
                    <a:pt x="40" y="164"/>
                    <a:pt x="40" y="164"/>
                    <a:pt x="40" y="164"/>
                  </a:cubicBezTo>
                  <a:lnTo>
                    <a:pt x="40" y="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43" name="Group 742">
            <a:extLst>
              <a:ext uri="{FF2B5EF4-FFF2-40B4-BE49-F238E27FC236}">
                <a16:creationId xmlns:a16="http://schemas.microsoft.com/office/drawing/2014/main" id="{7DDB3BA5-7F0A-42FE-AF5D-6A41164BCB7A}"/>
              </a:ext>
            </a:extLst>
          </p:cNvPr>
          <p:cNvGrpSpPr/>
          <p:nvPr/>
        </p:nvGrpSpPr>
        <p:grpSpPr>
          <a:xfrm>
            <a:off x="4605992" y="1125751"/>
            <a:ext cx="350258" cy="245239"/>
            <a:chOff x="1360488" y="1374775"/>
            <a:chExt cx="947738" cy="663575"/>
          </a:xfrm>
        </p:grpSpPr>
        <p:sp>
          <p:nvSpPr>
            <p:cNvPr id="744" name="Freeform 5">
              <a:extLst>
                <a:ext uri="{FF2B5EF4-FFF2-40B4-BE49-F238E27FC236}">
                  <a16:creationId xmlns:a16="http://schemas.microsoft.com/office/drawing/2014/main" id="{03900916-7BCC-4539-8539-C57D97BD964E}"/>
                </a:ext>
              </a:extLst>
            </p:cNvPr>
            <p:cNvSpPr>
              <a:spLocks/>
            </p:cNvSpPr>
            <p:nvPr/>
          </p:nvSpPr>
          <p:spPr bwMode="auto">
            <a:xfrm>
              <a:off x="1360488" y="1374775"/>
              <a:ext cx="947738" cy="528638"/>
            </a:xfrm>
            <a:custGeom>
              <a:avLst/>
              <a:gdLst>
                <a:gd name="T0" fmla="*/ 990 w 996"/>
                <a:gd name="T1" fmla="*/ 309 h 554"/>
                <a:gd name="T2" fmla="*/ 880 w 996"/>
                <a:gd name="T3" fmla="*/ 199 h 554"/>
                <a:gd name="T4" fmla="*/ 866 w 996"/>
                <a:gd name="T5" fmla="*/ 193 h 554"/>
                <a:gd name="T6" fmla="*/ 708 w 996"/>
                <a:gd name="T7" fmla="*/ 193 h 554"/>
                <a:gd name="T8" fmla="*/ 688 w 996"/>
                <a:gd name="T9" fmla="*/ 213 h 554"/>
                <a:gd name="T10" fmla="*/ 688 w 996"/>
                <a:gd name="T11" fmla="*/ 378 h 554"/>
                <a:gd name="T12" fmla="*/ 651 w 996"/>
                <a:gd name="T13" fmla="*/ 378 h 554"/>
                <a:gd name="T14" fmla="*/ 651 w 996"/>
                <a:gd name="T15" fmla="*/ 20 h 554"/>
                <a:gd name="T16" fmla="*/ 631 w 996"/>
                <a:gd name="T17" fmla="*/ 0 h 554"/>
                <a:gd name="T18" fmla="*/ 20 w 996"/>
                <a:gd name="T19" fmla="*/ 0 h 554"/>
                <a:gd name="T20" fmla="*/ 0 w 996"/>
                <a:gd name="T21" fmla="*/ 20 h 554"/>
                <a:gd name="T22" fmla="*/ 0 w 996"/>
                <a:gd name="T23" fmla="*/ 534 h 554"/>
                <a:gd name="T24" fmla="*/ 20 w 996"/>
                <a:gd name="T25" fmla="*/ 554 h 554"/>
                <a:gd name="T26" fmla="*/ 40 w 996"/>
                <a:gd name="T27" fmla="*/ 534 h 554"/>
                <a:gd name="T28" fmla="*/ 40 w 996"/>
                <a:gd name="T29" fmla="*/ 40 h 554"/>
                <a:gd name="T30" fmla="*/ 611 w 996"/>
                <a:gd name="T31" fmla="*/ 40 h 554"/>
                <a:gd name="T32" fmla="*/ 611 w 996"/>
                <a:gd name="T33" fmla="*/ 398 h 554"/>
                <a:gd name="T34" fmla="*/ 631 w 996"/>
                <a:gd name="T35" fmla="*/ 418 h 554"/>
                <a:gd name="T36" fmla="*/ 708 w 996"/>
                <a:gd name="T37" fmla="*/ 418 h 554"/>
                <a:gd name="T38" fmla="*/ 728 w 996"/>
                <a:gd name="T39" fmla="*/ 398 h 554"/>
                <a:gd name="T40" fmla="*/ 728 w 996"/>
                <a:gd name="T41" fmla="*/ 233 h 554"/>
                <a:gd name="T42" fmla="*/ 857 w 996"/>
                <a:gd name="T43" fmla="*/ 233 h 554"/>
                <a:gd name="T44" fmla="*/ 956 w 996"/>
                <a:gd name="T45" fmla="*/ 332 h 554"/>
                <a:gd name="T46" fmla="*/ 956 w 996"/>
                <a:gd name="T47" fmla="*/ 521 h 554"/>
                <a:gd name="T48" fmla="*/ 976 w 996"/>
                <a:gd name="T49" fmla="*/ 541 h 554"/>
                <a:gd name="T50" fmla="*/ 996 w 996"/>
                <a:gd name="T51" fmla="*/ 521 h 554"/>
                <a:gd name="T52" fmla="*/ 996 w 996"/>
                <a:gd name="T53" fmla="*/ 324 h 554"/>
                <a:gd name="T54" fmla="*/ 990 w 996"/>
                <a:gd name="T55" fmla="*/ 30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96" h="554">
                  <a:moveTo>
                    <a:pt x="990" y="309"/>
                  </a:moveTo>
                  <a:cubicBezTo>
                    <a:pt x="880" y="199"/>
                    <a:pt x="880" y="199"/>
                    <a:pt x="880" y="199"/>
                  </a:cubicBezTo>
                  <a:cubicBezTo>
                    <a:pt x="876" y="195"/>
                    <a:pt x="871" y="193"/>
                    <a:pt x="866" y="193"/>
                  </a:cubicBezTo>
                  <a:cubicBezTo>
                    <a:pt x="708" y="193"/>
                    <a:pt x="708" y="193"/>
                    <a:pt x="708" y="193"/>
                  </a:cubicBezTo>
                  <a:cubicBezTo>
                    <a:pt x="697" y="193"/>
                    <a:pt x="688" y="202"/>
                    <a:pt x="688" y="213"/>
                  </a:cubicBezTo>
                  <a:cubicBezTo>
                    <a:pt x="688" y="378"/>
                    <a:pt x="688" y="378"/>
                    <a:pt x="688" y="378"/>
                  </a:cubicBezTo>
                  <a:cubicBezTo>
                    <a:pt x="651" y="378"/>
                    <a:pt x="651" y="378"/>
                    <a:pt x="651" y="378"/>
                  </a:cubicBezTo>
                  <a:cubicBezTo>
                    <a:pt x="651" y="20"/>
                    <a:pt x="651" y="20"/>
                    <a:pt x="651" y="20"/>
                  </a:cubicBezTo>
                  <a:cubicBezTo>
                    <a:pt x="651" y="9"/>
                    <a:pt x="642" y="0"/>
                    <a:pt x="631" y="0"/>
                  </a:cubicBezTo>
                  <a:cubicBezTo>
                    <a:pt x="20" y="0"/>
                    <a:pt x="20" y="0"/>
                    <a:pt x="20" y="0"/>
                  </a:cubicBezTo>
                  <a:cubicBezTo>
                    <a:pt x="9" y="0"/>
                    <a:pt x="0" y="9"/>
                    <a:pt x="0" y="20"/>
                  </a:cubicBezTo>
                  <a:cubicBezTo>
                    <a:pt x="0" y="534"/>
                    <a:pt x="0" y="534"/>
                    <a:pt x="0" y="534"/>
                  </a:cubicBezTo>
                  <a:cubicBezTo>
                    <a:pt x="0" y="545"/>
                    <a:pt x="9" y="554"/>
                    <a:pt x="20" y="554"/>
                  </a:cubicBezTo>
                  <a:cubicBezTo>
                    <a:pt x="31" y="554"/>
                    <a:pt x="40" y="545"/>
                    <a:pt x="40" y="534"/>
                  </a:cubicBezTo>
                  <a:cubicBezTo>
                    <a:pt x="40" y="40"/>
                    <a:pt x="40" y="40"/>
                    <a:pt x="40" y="40"/>
                  </a:cubicBezTo>
                  <a:cubicBezTo>
                    <a:pt x="611" y="40"/>
                    <a:pt x="611" y="40"/>
                    <a:pt x="611" y="40"/>
                  </a:cubicBezTo>
                  <a:cubicBezTo>
                    <a:pt x="611" y="398"/>
                    <a:pt x="611" y="398"/>
                    <a:pt x="611" y="398"/>
                  </a:cubicBezTo>
                  <a:cubicBezTo>
                    <a:pt x="611" y="409"/>
                    <a:pt x="620" y="418"/>
                    <a:pt x="631" y="418"/>
                  </a:cubicBezTo>
                  <a:cubicBezTo>
                    <a:pt x="708" y="418"/>
                    <a:pt x="708" y="418"/>
                    <a:pt x="708" y="418"/>
                  </a:cubicBezTo>
                  <a:cubicBezTo>
                    <a:pt x="719" y="418"/>
                    <a:pt x="728" y="409"/>
                    <a:pt x="728" y="398"/>
                  </a:cubicBezTo>
                  <a:cubicBezTo>
                    <a:pt x="728" y="233"/>
                    <a:pt x="728" y="233"/>
                    <a:pt x="728" y="233"/>
                  </a:cubicBezTo>
                  <a:cubicBezTo>
                    <a:pt x="857" y="233"/>
                    <a:pt x="857" y="233"/>
                    <a:pt x="857" y="233"/>
                  </a:cubicBezTo>
                  <a:cubicBezTo>
                    <a:pt x="956" y="332"/>
                    <a:pt x="956" y="332"/>
                    <a:pt x="956" y="332"/>
                  </a:cubicBezTo>
                  <a:cubicBezTo>
                    <a:pt x="956" y="521"/>
                    <a:pt x="956" y="521"/>
                    <a:pt x="956" y="521"/>
                  </a:cubicBezTo>
                  <a:cubicBezTo>
                    <a:pt x="956" y="532"/>
                    <a:pt x="965" y="541"/>
                    <a:pt x="976" y="541"/>
                  </a:cubicBezTo>
                  <a:cubicBezTo>
                    <a:pt x="987" y="541"/>
                    <a:pt x="996" y="532"/>
                    <a:pt x="996" y="521"/>
                  </a:cubicBezTo>
                  <a:cubicBezTo>
                    <a:pt x="996" y="324"/>
                    <a:pt x="996" y="324"/>
                    <a:pt x="996" y="324"/>
                  </a:cubicBezTo>
                  <a:cubicBezTo>
                    <a:pt x="996" y="318"/>
                    <a:pt x="994" y="313"/>
                    <a:pt x="990" y="30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5" name="Freeform 6">
              <a:extLst>
                <a:ext uri="{FF2B5EF4-FFF2-40B4-BE49-F238E27FC236}">
                  <a16:creationId xmlns:a16="http://schemas.microsoft.com/office/drawing/2014/main" id="{A0C12C5B-C1A1-45B9-9C30-6F492CD774CE}"/>
                </a:ext>
              </a:extLst>
            </p:cNvPr>
            <p:cNvSpPr>
              <a:spLocks noEditPoints="1"/>
            </p:cNvSpPr>
            <p:nvPr/>
          </p:nvSpPr>
          <p:spPr bwMode="auto">
            <a:xfrm>
              <a:off x="1441450" y="1514475"/>
              <a:ext cx="461963" cy="190500"/>
            </a:xfrm>
            <a:custGeom>
              <a:avLst/>
              <a:gdLst>
                <a:gd name="T0" fmla="*/ 486 w 486"/>
                <a:gd name="T1" fmla="*/ 179 h 199"/>
                <a:gd name="T2" fmla="*/ 486 w 486"/>
                <a:gd name="T3" fmla="*/ 20 h 199"/>
                <a:gd name="T4" fmla="*/ 466 w 486"/>
                <a:gd name="T5" fmla="*/ 0 h 199"/>
                <a:gd name="T6" fmla="*/ 20 w 486"/>
                <a:gd name="T7" fmla="*/ 0 h 199"/>
                <a:gd name="T8" fmla="*/ 0 w 486"/>
                <a:gd name="T9" fmla="*/ 20 h 199"/>
                <a:gd name="T10" fmla="*/ 0 w 486"/>
                <a:gd name="T11" fmla="*/ 179 h 199"/>
                <a:gd name="T12" fmla="*/ 20 w 486"/>
                <a:gd name="T13" fmla="*/ 199 h 199"/>
                <a:gd name="T14" fmla="*/ 466 w 486"/>
                <a:gd name="T15" fmla="*/ 199 h 199"/>
                <a:gd name="T16" fmla="*/ 486 w 486"/>
                <a:gd name="T17" fmla="*/ 179 h 199"/>
                <a:gd name="T18" fmla="*/ 446 w 486"/>
                <a:gd name="T19" fmla="*/ 159 h 199"/>
                <a:gd name="T20" fmla="*/ 40 w 486"/>
                <a:gd name="T21" fmla="*/ 159 h 199"/>
                <a:gd name="T22" fmla="*/ 40 w 486"/>
                <a:gd name="T23" fmla="*/ 40 h 199"/>
                <a:gd name="T24" fmla="*/ 446 w 486"/>
                <a:gd name="T25" fmla="*/ 40 h 199"/>
                <a:gd name="T26" fmla="*/ 446 w 486"/>
                <a:gd name="T27" fmla="*/ 15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6" h="199">
                  <a:moveTo>
                    <a:pt x="486" y="179"/>
                  </a:moveTo>
                  <a:cubicBezTo>
                    <a:pt x="486" y="20"/>
                    <a:pt x="486" y="20"/>
                    <a:pt x="486" y="20"/>
                  </a:cubicBezTo>
                  <a:cubicBezTo>
                    <a:pt x="486" y="9"/>
                    <a:pt x="477" y="0"/>
                    <a:pt x="466" y="0"/>
                  </a:cubicBezTo>
                  <a:cubicBezTo>
                    <a:pt x="20" y="0"/>
                    <a:pt x="20" y="0"/>
                    <a:pt x="20" y="0"/>
                  </a:cubicBezTo>
                  <a:cubicBezTo>
                    <a:pt x="9" y="0"/>
                    <a:pt x="0" y="9"/>
                    <a:pt x="0" y="20"/>
                  </a:cubicBezTo>
                  <a:cubicBezTo>
                    <a:pt x="0" y="179"/>
                    <a:pt x="0" y="179"/>
                    <a:pt x="0" y="179"/>
                  </a:cubicBezTo>
                  <a:cubicBezTo>
                    <a:pt x="0" y="190"/>
                    <a:pt x="9" y="199"/>
                    <a:pt x="20" y="199"/>
                  </a:cubicBezTo>
                  <a:cubicBezTo>
                    <a:pt x="466" y="199"/>
                    <a:pt x="466" y="199"/>
                    <a:pt x="466" y="199"/>
                  </a:cubicBezTo>
                  <a:cubicBezTo>
                    <a:pt x="477" y="199"/>
                    <a:pt x="486" y="190"/>
                    <a:pt x="486" y="179"/>
                  </a:cubicBezTo>
                  <a:close/>
                  <a:moveTo>
                    <a:pt x="446" y="159"/>
                  </a:moveTo>
                  <a:cubicBezTo>
                    <a:pt x="40" y="159"/>
                    <a:pt x="40" y="159"/>
                    <a:pt x="40" y="159"/>
                  </a:cubicBezTo>
                  <a:cubicBezTo>
                    <a:pt x="40" y="40"/>
                    <a:pt x="40" y="40"/>
                    <a:pt x="40" y="40"/>
                  </a:cubicBezTo>
                  <a:cubicBezTo>
                    <a:pt x="446" y="40"/>
                    <a:pt x="446" y="40"/>
                    <a:pt x="446" y="40"/>
                  </a:cubicBezTo>
                  <a:lnTo>
                    <a:pt x="446" y="159"/>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6" name="Freeform 7">
              <a:extLst>
                <a:ext uri="{FF2B5EF4-FFF2-40B4-BE49-F238E27FC236}">
                  <a16:creationId xmlns:a16="http://schemas.microsoft.com/office/drawing/2014/main" id="{93E09319-0167-4FC7-8185-6C5EAB9428BD}"/>
                </a:ext>
              </a:extLst>
            </p:cNvPr>
            <p:cNvSpPr>
              <a:spLocks noEditPoints="1"/>
            </p:cNvSpPr>
            <p:nvPr/>
          </p:nvSpPr>
          <p:spPr bwMode="auto">
            <a:xfrm>
              <a:off x="1479550" y="1838325"/>
              <a:ext cx="704850" cy="200025"/>
            </a:xfrm>
            <a:custGeom>
              <a:avLst/>
              <a:gdLst>
                <a:gd name="T0" fmla="*/ 633 w 739"/>
                <a:gd name="T1" fmla="*/ 0 h 211"/>
                <a:gd name="T2" fmla="*/ 529 w 739"/>
                <a:gd name="T3" fmla="*/ 85 h 211"/>
                <a:gd name="T4" fmla="*/ 210 w 739"/>
                <a:gd name="T5" fmla="*/ 85 h 211"/>
                <a:gd name="T6" fmla="*/ 106 w 739"/>
                <a:gd name="T7" fmla="*/ 0 h 211"/>
                <a:gd name="T8" fmla="*/ 0 w 739"/>
                <a:gd name="T9" fmla="*/ 105 h 211"/>
                <a:gd name="T10" fmla="*/ 106 w 739"/>
                <a:gd name="T11" fmla="*/ 211 h 211"/>
                <a:gd name="T12" fmla="*/ 210 w 739"/>
                <a:gd name="T13" fmla="*/ 125 h 211"/>
                <a:gd name="T14" fmla="*/ 529 w 739"/>
                <a:gd name="T15" fmla="*/ 125 h 211"/>
                <a:gd name="T16" fmla="*/ 633 w 739"/>
                <a:gd name="T17" fmla="*/ 211 h 211"/>
                <a:gd name="T18" fmla="*/ 739 w 739"/>
                <a:gd name="T19" fmla="*/ 105 h 211"/>
                <a:gd name="T20" fmla="*/ 633 w 739"/>
                <a:gd name="T21" fmla="*/ 0 h 211"/>
                <a:gd name="T22" fmla="*/ 106 w 739"/>
                <a:gd name="T23" fmla="*/ 171 h 211"/>
                <a:gd name="T24" fmla="*/ 40 w 739"/>
                <a:gd name="T25" fmla="*/ 105 h 211"/>
                <a:gd name="T26" fmla="*/ 106 w 739"/>
                <a:gd name="T27" fmla="*/ 40 h 211"/>
                <a:gd name="T28" fmla="*/ 171 w 739"/>
                <a:gd name="T29" fmla="*/ 105 h 211"/>
                <a:gd name="T30" fmla="*/ 106 w 739"/>
                <a:gd name="T31" fmla="*/ 171 h 211"/>
                <a:gd name="T32" fmla="*/ 633 w 739"/>
                <a:gd name="T33" fmla="*/ 171 h 211"/>
                <a:gd name="T34" fmla="*/ 567 w 739"/>
                <a:gd name="T35" fmla="*/ 105 h 211"/>
                <a:gd name="T36" fmla="*/ 633 w 739"/>
                <a:gd name="T37" fmla="*/ 40 h 211"/>
                <a:gd name="T38" fmla="*/ 699 w 739"/>
                <a:gd name="T39" fmla="*/ 105 h 211"/>
                <a:gd name="T40" fmla="*/ 633 w 739"/>
                <a:gd name="T41" fmla="*/ 17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9" h="211">
                  <a:moveTo>
                    <a:pt x="633" y="0"/>
                  </a:moveTo>
                  <a:cubicBezTo>
                    <a:pt x="582" y="0"/>
                    <a:pt x="539" y="37"/>
                    <a:pt x="529" y="85"/>
                  </a:cubicBezTo>
                  <a:cubicBezTo>
                    <a:pt x="210" y="85"/>
                    <a:pt x="210" y="85"/>
                    <a:pt x="210" y="85"/>
                  </a:cubicBezTo>
                  <a:cubicBezTo>
                    <a:pt x="200" y="37"/>
                    <a:pt x="157" y="0"/>
                    <a:pt x="106" y="0"/>
                  </a:cubicBezTo>
                  <a:cubicBezTo>
                    <a:pt x="48" y="0"/>
                    <a:pt x="0" y="47"/>
                    <a:pt x="0" y="105"/>
                  </a:cubicBezTo>
                  <a:cubicBezTo>
                    <a:pt x="0" y="164"/>
                    <a:pt x="48" y="211"/>
                    <a:pt x="106" y="211"/>
                  </a:cubicBezTo>
                  <a:cubicBezTo>
                    <a:pt x="157" y="211"/>
                    <a:pt x="200" y="174"/>
                    <a:pt x="210" y="125"/>
                  </a:cubicBezTo>
                  <a:cubicBezTo>
                    <a:pt x="529" y="125"/>
                    <a:pt x="529" y="125"/>
                    <a:pt x="529" y="125"/>
                  </a:cubicBezTo>
                  <a:cubicBezTo>
                    <a:pt x="539" y="174"/>
                    <a:pt x="582" y="211"/>
                    <a:pt x="633" y="211"/>
                  </a:cubicBezTo>
                  <a:cubicBezTo>
                    <a:pt x="691" y="211"/>
                    <a:pt x="739" y="164"/>
                    <a:pt x="739" y="105"/>
                  </a:cubicBezTo>
                  <a:cubicBezTo>
                    <a:pt x="739" y="47"/>
                    <a:pt x="691" y="0"/>
                    <a:pt x="633" y="0"/>
                  </a:cubicBezTo>
                  <a:close/>
                  <a:moveTo>
                    <a:pt x="106" y="171"/>
                  </a:moveTo>
                  <a:cubicBezTo>
                    <a:pt x="70" y="171"/>
                    <a:pt x="40" y="142"/>
                    <a:pt x="40" y="105"/>
                  </a:cubicBezTo>
                  <a:cubicBezTo>
                    <a:pt x="40" y="69"/>
                    <a:pt x="70" y="40"/>
                    <a:pt x="106" y="40"/>
                  </a:cubicBezTo>
                  <a:cubicBezTo>
                    <a:pt x="142" y="40"/>
                    <a:pt x="171" y="69"/>
                    <a:pt x="171" y="105"/>
                  </a:cubicBezTo>
                  <a:cubicBezTo>
                    <a:pt x="171" y="142"/>
                    <a:pt x="142" y="171"/>
                    <a:pt x="106" y="171"/>
                  </a:cubicBezTo>
                  <a:close/>
                  <a:moveTo>
                    <a:pt x="633" y="171"/>
                  </a:moveTo>
                  <a:cubicBezTo>
                    <a:pt x="597" y="171"/>
                    <a:pt x="567" y="142"/>
                    <a:pt x="567" y="105"/>
                  </a:cubicBezTo>
                  <a:cubicBezTo>
                    <a:pt x="567" y="69"/>
                    <a:pt x="597" y="40"/>
                    <a:pt x="633" y="40"/>
                  </a:cubicBezTo>
                  <a:cubicBezTo>
                    <a:pt x="669" y="40"/>
                    <a:pt x="699" y="69"/>
                    <a:pt x="699" y="105"/>
                  </a:cubicBezTo>
                  <a:cubicBezTo>
                    <a:pt x="699" y="142"/>
                    <a:pt x="669" y="171"/>
                    <a:pt x="633" y="17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52" name="Group 751">
            <a:extLst>
              <a:ext uri="{FF2B5EF4-FFF2-40B4-BE49-F238E27FC236}">
                <a16:creationId xmlns:a16="http://schemas.microsoft.com/office/drawing/2014/main" id="{5DC5649A-B6EE-45F0-8197-20450C6D1B23}"/>
              </a:ext>
            </a:extLst>
          </p:cNvPr>
          <p:cNvGrpSpPr/>
          <p:nvPr/>
        </p:nvGrpSpPr>
        <p:grpSpPr>
          <a:xfrm>
            <a:off x="5461871" y="1811122"/>
            <a:ext cx="245826" cy="318577"/>
            <a:chOff x="6375400" y="1276351"/>
            <a:chExt cx="665163" cy="862012"/>
          </a:xfrm>
        </p:grpSpPr>
        <p:sp>
          <p:nvSpPr>
            <p:cNvPr id="753" name="Freeform 14">
              <a:extLst>
                <a:ext uri="{FF2B5EF4-FFF2-40B4-BE49-F238E27FC236}">
                  <a16:creationId xmlns:a16="http://schemas.microsoft.com/office/drawing/2014/main" id="{FDB39132-6F2E-4A79-9409-E68346E432D1}"/>
                </a:ext>
              </a:extLst>
            </p:cNvPr>
            <p:cNvSpPr>
              <a:spLocks/>
            </p:cNvSpPr>
            <p:nvPr/>
          </p:nvSpPr>
          <p:spPr bwMode="auto">
            <a:xfrm>
              <a:off x="6375400" y="1849438"/>
              <a:ext cx="665163" cy="288925"/>
            </a:xfrm>
            <a:custGeom>
              <a:avLst/>
              <a:gdLst>
                <a:gd name="T0" fmla="*/ 678 w 698"/>
                <a:gd name="T1" fmla="*/ 0 h 303"/>
                <a:gd name="T2" fmla="*/ 20 w 698"/>
                <a:gd name="T3" fmla="*/ 0 h 303"/>
                <a:gd name="T4" fmla="*/ 0 w 698"/>
                <a:gd name="T5" fmla="*/ 20 h 303"/>
                <a:gd name="T6" fmla="*/ 0 w 698"/>
                <a:gd name="T7" fmla="*/ 283 h 303"/>
                <a:gd name="T8" fmla="*/ 20 w 698"/>
                <a:gd name="T9" fmla="*/ 303 h 303"/>
                <a:gd name="T10" fmla="*/ 40 w 698"/>
                <a:gd name="T11" fmla="*/ 283 h 303"/>
                <a:gd name="T12" fmla="*/ 40 w 698"/>
                <a:gd name="T13" fmla="*/ 40 h 303"/>
                <a:gd name="T14" fmla="*/ 658 w 698"/>
                <a:gd name="T15" fmla="*/ 40 h 303"/>
                <a:gd name="T16" fmla="*/ 658 w 698"/>
                <a:gd name="T17" fmla="*/ 283 h 303"/>
                <a:gd name="T18" fmla="*/ 678 w 698"/>
                <a:gd name="T19" fmla="*/ 303 h 303"/>
                <a:gd name="T20" fmla="*/ 698 w 698"/>
                <a:gd name="T21" fmla="*/ 283 h 303"/>
                <a:gd name="T22" fmla="*/ 698 w 698"/>
                <a:gd name="T23" fmla="*/ 20 h 303"/>
                <a:gd name="T24" fmla="*/ 678 w 698"/>
                <a:gd name="T2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8" h="303">
                  <a:moveTo>
                    <a:pt x="678" y="0"/>
                  </a:moveTo>
                  <a:cubicBezTo>
                    <a:pt x="20" y="0"/>
                    <a:pt x="20" y="0"/>
                    <a:pt x="20" y="0"/>
                  </a:cubicBezTo>
                  <a:cubicBezTo>
                    <a:pt x="9" y="0"/>
                    <a:pt x="0" y="9"/>
                    <a:pt x="0" y="20"/>
                  </a:cubicBezTo>
                  <a:cubicBezTo>
                    <a:pt x="0" y="283"/>
                    <a:pt x="0" y="283"/>
                    <a:pt x="0" y="283"/>
                  </a:cubicBezTo>
                  <a:cubicBezTo>
                    <a:pt x="0" y="294"/>
                    <a:pt x="9" y="303"/>
                    <a:pt x="20" y="303"/>
                  </a:cubicBezTo>
                  <a:cubicBezTo>
                    <a:pt x="31" y="303"/>
                    <a:pt x="40" y="294"/>
                    <a:pt x="40" y="283"/>
                  </a:cubicBezTo>
                  <a:cubicBezTo>
                    <a:pt x="40" y="40"/>
                    <a:pt x="40" y="40"/>
                    <a:pt x="40" y="40"/>
                  </a:cubicBezTo>
                  <a:cubicBezTo>
                    <a:pt x="658" y="40"/>
                    <a:pt x="658" y="40"/>
                    <a:pt x="658" y="40"/>
                  </a:cubicBezTo>
                  <a:cubicBezTo>
                    <a:pt x="658" y="283"/>
                    <a:pt x="658" y="283"/>
                    <a:pt x="658" y="283"/>
                  </a:cubicBezTo>
                  <a:cubicBezTo>
                    <a:pt x="658" y="294"/>
                    <a:pt x="667" y="303"/>
                    <a:pt x="678" y="303"/>
                  </a:cubicBezTo>
                  <a:cubicBezTo>
                    <a:pt x="689" y="303"/>
                    <a:pt x="698" y="294"/>
                    <a:pt x="698" y="283"/>
                  </a:cubicBezTo>
                  <a:cubicBezTo>
                    <a:pt x="698" y="20"/>
                    <a:pt x="698" y="20"/>
                    <a:pt x="698" y="20"/>
                  </a:cubicBezTo>
                  <a:cubicBezTo>
                    <a:pt x="698" y="9"/>
                    <a:pt x="689" y="0"/>
                    <a:pt x="67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54" name="Freeform 15">
              <a:extLst>
                <a:ext uri="{FF2B5EF4-FFF2-40B4-BE49-F238E27FC236}">
                  <a16:creationId xmlns:a16="http://schemas.microsoft.com/office/drawing/2014/main" id="{E8573E21-1AB9-4597-A056-4BDDEE84C07A}"/>
                </a:ext>
              </a:extLst>
            </p:cNvPr>
            <p:cNvSpPr>
              <a:spLocks/>
            </p:cNvSpPr>
            <p:nvPr/>
          </p:nvSpPr>
          <p:spPr bwMode="auto">
            <a:xfrm>
              <a:off x="6491288" y="1576388"/>
              <a:ext cx="433388" cy="234950"/>
            </a:xfrm>
            <a:custGeom>
              <a:avLst/>
              <a:gdLst>
                <a:gd name="T0" fmla="*/ 415 w 455"/>
                <a:gd name="T1" fmla="*/ 20 h 247"/>
                <a:gd name="T2" fmla="*/ 228 w 455"/>
                <a:gd name="T3" fmla="*/ 207 h 247"/>
                <a:gd name="T4" fmla="*/ 40 w 455"/>
                <a:gd name="T5" fmla="*/ 20 h 247"/>
                <a:gd name="T6" fmla="*/ 20 w 455"/>
                <a:gd name="T7" fmla="*/ 0 h 247"/>
                <a:gd name="T8" fmla="*/ 0 w 455"/>
                <a:gd name="T9" fmla="*/ 20 h 247"/>
                <a:gd name="T10" fmla="*/ 228 w 455"/>
                <a:gd name="T11" fmla="*/ 247 h 247"/>
                <a:gd name="T12" fmla="*/ 455 w 455"/>
                <a:gd name="T13" fmla="*/ 20 h 247"/>
                <a:gd name="T14" fmla="*/ 435 w 455"/>
                <a:gd name="T15" fmla="*/ 0 h 247"/>
                <a:gd name="T16" fmla="*/ 415 w 455"/>
                <a:gd name="T17" fmla="*/ 2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 h="247">
                  <a:moveTo>
                    <a:pt x="415" y="20"/>
                  </a:moveTo>
                  <a:cubicBezTo>
                    <a:pt x="415" y="123"/>
                    <a:pt x="331" y="207"/>
                    <a:pt x="228" y="207"/>
                  </a:cubicBezTo>
                  <a:cubicBezTo>
                    <a:pt x="125" y="207"/>
                    <a:pt x="40" y="123"/>
                    <a:pt x="40" y="20"/>
                  </a:cubicBezTo>
                  <a:cubicBezTo>
                    <a:pt x="40" y="9"/>
                    <a:pt x="32" y="0"/>
                    <a:pt x="20" y="0"/>
                  </a:cubicBezTo>
                  <a:cubicBezTo>
                    <a:pt x="9" y="0"/>
                    <a:pt x="0" y="9"/>
                    <a:pt x="0" y="20"/>
                  </a:cubicBezTo>
                  <a:cubicBezTo>
                    <a:pt x="0" y="145"/>
                    <a:pt x="102" y="247"/>
                    <a:pt x="228" y="247"/>
                  </a:cubicBezTo>
                  <a:cubicBezTo>
                    <a:pt x="353" y="247"/>
                    <a:pt x="455" y="145"/>
                    <a:pt x="455" y="20"/>
                  </a:cubicBezTo>
                  <a:cubicBezTo>
                    <a:pt x="455" y="9"/>
                    <a:pt x="446" y="0"/>
                    <a:pt x="435" y="0"/>
                  </a:cubicBezTo>
                  <a:cubicBezTo>
                    <a:pt x="424" y="0"/>
                    <a:pt x="415" y="9"/>
                    <a:pt x="415" y="2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55" name="Freeform 16">
              <a:extLst>
                <a:ext uri="{FF2B5EF4-FFF2-40B4-BE49-F238E27FC236}">
                  <a16:creationId xmlns:a16="http://schemas.microsoft.com/office/drawing/2014/main" id="{B26834A1-BC0E-41E3-AA8D-C5B16D79A712}"/>
                </a:ext>
              </a:extLst>
            </p:cNvPr>
            <p:cNvSpPr>
              <a:spLocks noEditPoints="1"/>
            </p:cNvSpPr>
            <p:nvPr/>
          </p:nvSpPr>
          <p:spPr bwMode="auto">
            <a:xfrm>
              <a:off x="6457950" y="1276351"/>
              <a:ext cx="500063" cy="268288"/>
            </a:xfrm>
            <a:custGeom>
              <a:avLst/>
              <a:gdLst>
                <a:gd name="T0" fmla="*/ 20 w 525"/>
                <a:gd name="T1" fmla="*/ 282 h 282"/>
                <a:gd name="T2" fmla="*/ 505 w 525"/>
                <a:gd name="T3" fmla="*/ 282 h 282"/>
                <a:gd name="T4" fmla="*/ 525 w 525"/>
                <a:gd name="T5" fmla="*/ 262 h 282"/>
                <a:gd name="T6" fmla="*/ 263 w 525"/>
                <a:gd name="T7" fmla="*/ 0 h 282"/>
                <a:gd name="T8" fmla="*/ 0 w 525"/>
                <a:gd name="T9" fmla="*/ 262 h 282"/>
                <a:gd name="T10" fmla="*/ 20 w 525"/>
                <a:gd name="T11" fmla="*/ 282 h 282"/>
                <a:gd name="T12" fmla="*/ 263 w 525"/>
                <a:gd name="T13" fmla="*/ 40 h 282"/>
                <a:gd name="T14" fmla="*/ 485 w 525"/>
                <a:gd name="T15" fmla="*/ 242 h 282"/>
                <a:gd name="T16" fmla="*/ 41 w 525"/>
                <a:gd name="T17" fmla="*/ 242 h 282"/>
                <a:gd name="T18" fmla="*/ 263 w 525"/>
                <a:gd name="T19" fmla="*/ 4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282">
                  <a:moveTo>
                    <a:pt x="20" y="282"/>
                  </a:moveTo>
                  <a:cubicBezTo>
                    <a:pt x="505" y="282"/>
                    <a:pt x="505" y="282"/>
                    <a:pt x="505" y="282"/>
                  </a:cubicBezTo>
                  <a:cubicBezTo>
                    <a:pt x="516" y="282"/>
                    <a:pt x="525" y="273"/>
                    <a:pt x="525" y="262"/>
                  </a:cubicBezTo>
                  <a:cubicBezTo>
                    <a:pt x="525" y="118"/>
                    <a:pt x="408" y="0"/>
                    <a:pt x="263" y="0"/>
                  </a:cubicBezTo>
                  <a:cubicBezTo>
                    <a:pt x="118" y="0"/>
                    <a:pt x="0" y="118"/>
                    <a:pt x="0" y="262"/>
                  </a:cubicBezTo>
                  <a:cubicBezTo>
                    <a:pt x="0" y="273"/>
                    <a:pt x="9" y="282"/>
                    <a:pt x="20" y="282"/>
                  </a:cubicBezTo>
                  <a:close/>
                  <a:moveTo>
                    <a:pt x="263" y="40"/>
                  </a:moveTo>
                  <a:cubicBezTo>
                    <a:pt x="379" y="40"/>
                    <a:pt x="474" y="129"/>
                    <a:pt x="485" y="242"/>
                  </a:cubicBezTo>
                  <a:cubicBezTo>
                    <a:pt x="41" y="242"/>
                    <a:pt x="41" y="242"/>
                    <a:pt x="41" y="242"/>
                  </a:cubicBezTo>
                  <a:cubicBezTo>
                    <a:pt x="51" y="129"/>
                    <a:pt x="147" y="40"/>
                    <a:pt x="263"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56" name="Group 755">
            <a:extLst>
              <a:ext uri="{FF2B5EF4-FFF2-40B4-BE49-F238E27FC236}">
                <a16:creationId xmlns:a16="http://schemas.microsoft.com/office/drawing/2014/main" id="{2B8E0CA9-DED2-43F5-A392-B564D46CD843}"/>
              </a:ext>
            </a:extLst>
          </p:cNvPr>
          <p:cNvGrpSpPr/>
          <p:nvPr/>
        </p:nvGrpSpPr>
        <p:grpSpPr>
          <a:xfrm>
            <a:off x="4571440" y="1830645"/>
            <a:ext cx="349670" cy="301563"/>
            <a:chOff x="2576513" y="1306513"/>
            <a:chExt cx="946150" cy="815975"/>
          </a:xfrm>
        </p:grpSpPr>
        <p:sp>
          <p:nvSpPr>
            <p:cNvPr id="757" name="Freeform 18">
              <a:extLst>
                <a:ext uri="{FF2B5EF4-FFF2-40B4-BE49-F238E27FC236}">
                  <a16:creationId xmlns:a16="http://schemas.microsoft.com/office/drawing/2014/main" id="{EEC90EDB-5616-4412-9CF6-075A60BE57B5}"/>
                </a:ext>
              </a:extLst>
            </p:cNvPr>
            <p:cNvSpPr>
              <a:spLocks/>
            </p:cNvSpPr>
            <p:nvPr/>
          </p:nvSpPr>
          <p:spPr bwMode="auto">
            <a:xfrm>
              <a:off x="2576513" y="1306513"/>
              <a:ext cx="417513" cy="646113"/>
            </a:xfrm>
            <a:custGeom>
              <a:avLst/>
              <a:gdLst>
                <a:gd name="T0" fmla="*/ 434 w 439"/>
                <a:gd name="T1" fmla="*/ 48 h 679"/>
                <a:gd name="T2" fmla="*/ 424 w 439"/>
                <a:gd name="T3" fmla="*/ 21 h 679"/>
                <a:gd name="T4" fmla="*/ 383 w 439"/>
                <a:gd name="T5" fmla="*/ 3 h 679"/>
                <a:gd name="T6" fmla="*/ 365 w 439"/>
                <a:gd name="T7" fmla="*/ 4 h 679"/>
                <a:gd name="T8" fmla="*/ 10 w 439"/>
                <a:gd name="T9" fmla="*/ 207 h 679"/>
                <a:gd name="T10" fmla="*/ 0 w 439"/>
                <a:gd name="T11" fmla="*/ 224 h 679"/>
                <a:gd name="T12" fmla="*/ 0 w 439"/>
                <a:gd name="T13" fmla="*/ 659 h 679"/>
                <a:gd name="T14" fmla="*/ 20 w 439"/>
                <a:gd name="T15" fmla="*/ 679 h 679"/>
                <a:gd name="T16" fmla="*/ 40 w 439"/>
                <a:gd name="T17" fmla="*/ 659 h 679"/>
                <a:gd name="T18" fmla="*/ 40 w 439"/>
                <a:gd name="T19" fmla="*/ 236 h 679"/>
                <a:gd name="T20" fmla="*/ 376 w 439"/>
                <a:gd name="T21" fmla="*/ 43 h 679"/>
                <a:gd name="T22" fmla="*/ 408 w 439"/>
                <a:gd name="T23" fmla="*/ 58 h 679"/>
                <a:gd name="T24" fmla="*/ 434 w 439"/>
                <a:gd name="T25" fmla="*/ 48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79">
                  <a:moveTo>
                    <a:pt x="434" y="48"/>
                  </a:moveTo>
                  <a:cubicBezTo>
                    <a:pt x="439" y="38"/>
                    <a:pt x="434" y="26"/>
                    <a:pt x="424" y="21"/>
                  </a:cubicBezTo>
                  <a:cubicBezTo>
                    <a:pt x="383" y="3"/>
                    <a:pt x="383" y="3"/>
                    <a:pt x="383" y="3"/>
                  </a:cubicBezTo>
                  <a:cubicBezTo>
                    <a:pt x="377" y="0"/>
                    <a:pt x="371" y="0"/>
                    <a:pt x="365" y="4"/>
                  </a:cubicBezTo>
                  <a:cubicBezTo>
                    <a:pt x="10" y="207"/>
                    <a:pt x="10" y="207"/>
                    <a:pt x="10" y="207"/>
                  </a:cubicBezTo>
                  <a:cubicBezTo>
                    <a:pt x="4" y="211"/>
                    <a:pt x="0" y="217"/>
                    <a:pt x="0" y="224"/>
                  </a:cubicBezTo>
                  <a:cubicBezTo>
                    <a:pt x="0" y="659"/>
                    <a:pt x="0" y="659"/>
                    <a:pt x="0" y="659"/>
                  </a:cubicBezTo>
                  <a:cubicBezTo>
                    <a:pt x="0" y="670"/>
                    <a:pt x="9" y="679"/>
                    <a:pt x="20" y="679"/>
                  </a:cubicBezTo>
                  <a:cubicBezTo>
                    <a:pt x="31" y="679"/>
                    <a:pt x="40" y="670"/>
                    <a:pt x="40" y="659"/>
                  </a:cubicBezTo>
                  <a:cubicBezTo>
                    <a:pt x="40" y="236"/>
                    <a:pt x="40" y="236"/>
                    <a:pt x="40" y="236"/>
                  </a:cubicBezTo>
                  <a:cubicBezTo>
                    <a:pt x="376" y="43"/>
                    <a:pt x="376" y="43"/>
                    <a:pt x="376" y="43"/>
                  </a:cubicBezTo>
                  <a:cubicBezTo>
                    <a:pt x="408" y="58"/>
                    <a:pt x="408" y="58"/>
                    <a:pt x="408" y="58"/>
                  </a:cubicBezTo>
                  <a:cubicBezTo>
                    <a:pt x="418" y="62"/>
                    <a:pt x="430" y="58"/>
                    <a:pt x="434" y="4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58" name="Freeform 19">
              <a:extLst>
                <a:ext uri="{FF2B5EF4-FFF2-40B4-BE49-F238E27FC236}">
                  <a16:creationId xmlns:a16="http://schemas.microsoft.com/office/drawing/2014/main" id="{8FF37B9E-571F-4C27-A214-058DF744B176}"/>
                </a:ext>
              </a:extLst>
            </p:cNvPr>
            <p:cNvSpPr>
              <a:spLocks/>
            </p:cNvSpPr>
            <p:nvPr/>
          </p:nvSpPr>
          <p:spPr bwMode="auto">
            <a:xfrm>
              <a:off x="2673350" y="1617663"/>
              <a:ext cx="293688" cy="336550"/>
            </a:xfrm>
            <a:custGeom>
              <a:avLst/>
              <a:gdLst>
                <a:gd name="T0" fmla="*/ 289 w 309"/>
                <a:gd name="T1" fmla="*/ 40 h 353"/>
                <a:gd name="T2" fmla="*/ 309 w 309"/>
                <a:gd name="T3" fmla="*/ 20 h 353"/>
                <a:gd name="T4" fmla="*/ 289 w 309"/>
                <a:gd name="T5" fmla="*/ 0 h 353"/>
                <a:gd name="T6" fmla="*/ 20 w 309"/>
                <a:gd name="T7" fmla="*/ 0 h 353"/>
                <a:gd name="T8" fmla="*/ 0 w 309"/>
                <a:gd name="T9" fmla="*/ 20 h 353"/>
                <a:gd name="T10" fmla="*/ 0 w 309"/>
                <a:gd name="T11" fmla="*/ 333 h 353"/>
                <a:gd name="T12" fmla="*/ 20 w 309"/>
                <a:gd name="T13" fmla="*/ 353 h 353"/>
                <a:gd name="T14" fmla="*/ 40 w 309"/>
                <a:gd name="T15" fmla="*/ 333 h 353"/>
                <a:gd name="T16" fmla="*/ 40 w 309"/>
                <a:gd name="T17" fmla="*/ 224 h 353"/>
                <a:gd name="T18" fmla="*/ 288 w 309"/>
                <a:gd name="T19" fmla="*/ 224 h 353"/>
                <a:gd name="T20" fmla="*/ 308 w 309"/>
                <a:gd name="T21" fmla="*/ 204 h 353"/>
                <a:gd name="T22" fmla="*/ 288 w 309"/>
                <a:gd name="T23" fmla="*/ 184 h 353"/>
                <a:gd name="T24" fmla="*/ 40 w 309"/>
                <a:gd name="T25" fmla="*/ 184 h 353"/>
                <a:gd name="T26" fmla="*/ 40 w 309"/>
                <a:gd name="T27" fmla="*/ 132 h 353"/>
                <a:gd name="T28" fmla="*/ 288 w 309"/>
                <a:gd name="T29" fmla="*/ 132 h 353"/>
                <a:gd name="T30" fmla="*/ 308 w 309"/>
                <a:gd name="T31" fmla="*/ 112 h 353"/>
                <a:gd name="T32" fmla="*/ 288 w 309"/>
                <a:gd name="T33" fmla="*/ 92 h 353"/>
                <a:gd name="T34" fmla="*/ 40 w 309"/>
                <a:gd name="T35" fmla="*/ 92 h 353"/>
                <a:gd name="T36" fmla="*/ 40 w 309"/>
                <a:gd name="T37" fmla="*/ 40 h 353"/>
                <a:gd name="T38" fmla="*/ 289 w 309"/>
                <a:gd name="T39" fmla="*/ 4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9" h="353">
                  <a:moveTo>
                    <a:pt x="289" y="40"/>
                  </a:moveTo>
                  <a:cubicBezTo>
                    <a:pt x="300" y="40"/>
                    <a:pt x="309" y="31"/>
                    <a:pt x="309" y="20"/>
                  </a:cubicBezTo>
                  <a:cubicBezTo>
                    <a:pt x="309" y="9"/>
                    <a:pt x="300" y="0"/>
                    <a:pt x="289" y="0"/>
                  </a:cubicBezTo>
                  <a:cubicBezTo>
                    <a:pt x="20" y="0"/>
                    <a:pt x="20" y="0"/>
                    <a:pt x="20" y="0"/>
                  </a:cubicBezTo>
                  <a:cubicBezTo>
                    <a:pt x="9" y="0"/>
                    <a:pt x="0" y="9"/>
                    <a:pt x="0" y="20"/>
                  </a:cubicBezTo>
                  <a:cubicBezTo>
                    <a:pt x="0" y="333"/>
                    <a:pt x="0" y="333"/>
                    <a:pt x="0" y="333"/>
                  </a:cubicBezTo>
                  <a:cubicBezTo>
                    <a:pt x="0" y="344"/>
                    <a:pt x="9" y="353"/>
                    <a:pt x="20" y="353"/>
                  </a:cubicBezTo>
                  <a:cubicBezTo>
                    <a:pt x="31" y="353"/>
                    <a:pt x="40" y="344"/>
                    <a:pt x="40" y="333"/>
                  </a:cubicBezTo>
                  <a:cubicBezTo>
                    <a:pt x="40" y="224"/>
                    <a:pt x="40" y="224"/>
                    <a:pt x="40" y="224"/>
                  </a:cubicBezTo>
                  <a:cubicBezTo>
                    <a:pt x="288" y="224"/>
                    <a:pt x="288" y="224"/>
                    <a:pt x="288" y="224"/>
                  </a:cubicBezTo>
                  <a:cubicBezTo>
                    <a:pt x="299" y="224"/>
                    <a:pt x="308" y="215"/>
                    <a:pt x="308" y="204"/>
                  </a:cubicBezTo>
                  <a:cubicBezTo>
                    <a:pt x="308" y="193"/>
                    <a:pt x="299" y="184"/>
                    <a:pt x="288" y="184"/>
                  </a:cubicBezTo>
                  <a:cubicBezTo>
                    <a:pt x="40" y="184"/>
                    <a:pt x="40" y="184"/>
                    <a:pt x="40" y="184"/>
                  </a:cubicBezTo>
                  <a:cubicBezTo>
                    <a:pt x="40" y="132"/>
                    <a:pt x="40" y="132"/>
                    <a:pt x="40" y="132"/>
                  </a:cubicBezTo>
                  <a:cubicBezTo>
                    <a:pt x="288" y="132"/>
                    <a:pt x="288" y="132"/>
                    <a:pt x="288" y="132"/>
                  </a:cubicBezTo>
                  <a:cubicBezTo>
                    <a:pt x="299" y="132"/>
                    <a:pt x="308" y="123"/>
                    <a:pt x="308" y="112"/>
                  </a:cubicBezTo>
                  <a:cubicBezTo>
                    <a:pt x="308" y="101"/>
                    <a:pt x="299" y="92"/>
                    <a:pt x="288" y="92"/>
                  </a:cubicBezTo>
                  <a:cubicBezTo>
                    <a:pt x="40" y="92"/>
                    <a:pt x="40" y="92"/>
                    <a:pt x="40" y="92"/>
                  </a:cubicBezTo>
                  <a:cubicBezTo>
                    <a:pt x="40" y="40"/>
                    <a:pt x="40" y="40"/>
                    <a:pt x="40" y="40"/>
                  </a:cubicBezTo>
                  <a:lnTo>
                    <a:pt x="289" y="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59" name="Freeform 20">
              <a:extLst>
                <a:ext uri="{FF2B5EF4-FFF2-40B4-BE49-F238E27FC236}">
                  <a16:creationId xmlns:a16="http://schemas.microsoft.com/office/drawing/2014/main" id="{A6474BDD-255F-404D-9FA2-C4F610F3370C}"/>
                </a:ext>
              </a:extLst>
            </p:cNvPr>
            <p:cNvSpPr>
              <a:spLocks/>
            </p:cNvSpPr>
            <p:nvPr/>
          </p:nvSpPr>
          <p:spPr bwMode="auto">
            <a:xfrm>
              <a:off x="3008313" y="1395413"/>
              <a:ext cx="482600" cy="112713"/>
            </a:xfrm>
            <a:custGeom>
              <a:avLst/>
              <a:gdLst>
                <a:gd name="T0" fmla="*/ 20 w 507"/>
                <a:gd name="T1" fmla="*/ 118 h 118"/>
                <a:gd name="T2" fmla="*/ 40 w 507"/>
                <a:gd name="T3" fmla="*/ 98 h 118"/>
                <a:gd name="T4" fmla="*/ 40 w 507"/>
                <a:gd name="T5" fmla="*/ 40 h 118"/>
                <a:gd name="T6" fmla="*/ 467 w 507"/>
                <a:gd name="T7" fmla="*/ 40 h 118"/>
                <a:gd name="T8" fmla="*/ 467 w 507"/>
                <a:gd name="T9" fmla="*/ 98 h 118"/>
                <a:gd name="T10" fmla="*/ 487 w 507"/>
                <a:gd name="T11" fmla="*/ 118 h 118"/>
                <a:gd name="T12" fmla="*/ 507 w 507"/>
                <a:gd name="T13" fmla="*/ 98 h 118"/>
                <a:gd name="T14" fmla="*/ 507 w 507"/>
                <a:gd name="T15" fmla="*/ 20 h 118"/>
                <a:gd name="T16" fmla="*/ 487 w 507"/>
                <a:gd name="T17" fmla="*/ 0 h 118"/>
                <a:gd name="T18" fmla="*/ 20 w 507"/>
                <a:gd name="T19" fmla="*/ 0 h 118"/>
                <a:gd name="T20" fmla="*/ 0 w 507"/>
                <a:gd name="T21" fmla="*/ 20 h 118"/>
                <a:gd name="T22" fmla="*/ 0 w 507"/>
                <a:gd name="T23" fmla="*/ 98 h 118"/>
                <a:gd name="T24" fmla="*/ 20 w 507"/>
                <a:gd name="T25"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7" h="118">
                  <a:moveTo>
                    <a:pt x="20" y="118"/>
                  </a:moveTo>
                  <a:cubicBezTo>
                    <a:pt x="31" y="118"/>
                    <a:pt x="40" y="110"/>
                    <a:pt x="40" y="98"/>
                  </a:cubicBezTo>
                  <a:cubicBezTo>
                    <a:pt x="40" y="40"/>
                    <a:pt x="40" y="40"/>
                    <a:pt x="40" y="40"/>
                  </a:cubicBezTo>
                  <a:cubicBezTo>
                    <a:pt x="467" y="40"/>
                    <a:pt x="467" y="40"/>
                    <a:pt x="467" y="40"/>
                  </a:cubicBezTo>
                  <a:cubicBezTo>
                    <a:pt x="467" y="98"/>
                    <a:pt x="467" y="98"/>
                    <a:pt x="467" y="98"/>
                  </a:cubicBezTo>
                  <a:cubicBezTo>
                    <a:pt x="467" y="110"/>
                    <a:pt x="476" y="118"/>
                    <a:pt x="487" y="118"/>
                  </a:cubicBezTo>
                  <a:cubicBezTo>
                    <a:pt x="498" y="118"/>
                    <a:pt x="507" y="110"/>
                    <a:pt x="507" y="98"/>
                  </a:cubicBezTo>
                  <a:cubicBezTo>
                    <a:pt x="507" y="20"/>
                    <a:pt x="507" y="20"/>
                    <a:pt x="507" y="20"/>
                  </a:cubicBezTo>
                  <a:cubicBezTo>
                    <a:pt x="507" y="9"/>
                    <a:pt x="498" y="0"/>
                    <a:pt x="487" y="0"/>
                  </a:cubicBezTo>
                  <a:cubicBezTo>
                    <a:pt x="20" y="0"/>
                    <a:pt x="20" y="0"/>
                    <a:pt x="20" y="0"/>
                  </a:cubicBezTo>
                  <a:cubicBezTo>
                    <a:pt x="9" y="0"/>
                    <a:pt x="0" y="9"/>
                    <a:pt x="0" y="20"/>
                  </a:cubicBezTo>
                  <a:cubicBezTo>
                    <a:pt x="0" y="98"/>
                    <a:pt x="0" y="98"/>
                    <a:pt x="0" y="98"/>
                  </a:cubicBezTo>
                  <a:cubicBezTo>
                    <a:pt x="0" y="110"/>
                    <a:pt x="9" y="118"/>
                    <a:pt x="20" y="11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60" name="Freeform 21">
              <a:extLst>
                <a:ext uri="{FF2B5EF4-FFF2-40B4-BE49-F238E27FC236}">
                  <a16:creationId xmlns:a16="http://schemas.microsoft.com/office/drawing/2014/main" id="{53B0840D-EA39-4C5C-A20F-421B658E90B1}"/>
                </a:ext>
              </a:extLst>
            </p:cNvPr>
            <p:cNvSpPr>
              <a:spLocks noEditPoints="1"/>
            </p:cNvSpPr>
            <p:nvPr/>
          </p:nvSpPr>
          <p:spPr bwMode="auto">
            <a:xfrm>
              <a:off x="3008313" y="1547813"/>
              <a:ext cx="482600" cy="336550"/>
            </a:xfrm>
            <a:custGeom>
              <a:avLst/>
              <a:gdLst>
                <a:gd name="T0" fmla="*/ 20 w 507"/>
                <a:gd name="T1" fmla="*/ 354 h 354"/>
                <a:gd name="T2" fmla="*/ 40 w 507"/>
                <a:gd name="T3" fmla="*/ 334 h 354"/>
                <a:gd name="T4" fmla="*/ 40 w 507"/>
                <a:gd name="T5" fmla="*/ 269 h 354"/>
                <a:gd name="T6" fmla="*/ 467 w 507"/>
                <a:gd name="T7" fmla="*/ 269 h 354"/>
                <a:gd name="T8" fmla="*/ 467 w 507"/>
                <a:gd name="T9" fmla="*/ 334 h 354"/>
                <a:gd name="T10" fmla="*/ 487 w 507"/>
                <a:gd name="T11" fmla="*/ 354 h 354"/>
                <a:gd name="T12" fmla="*/ 507 w 507"/>
                <a:gd name="T13" fmla="*/ 334 h 354"/>
                <a:gd name="T14" fmla="*/ 507 w 507"/>
                <a:gd name="T15" fmla="*/ 20 h 354"/>
                <a:gd name="T16" fmla="*/ 487 w 507"/>
                <a:gd name="T17" fmla="*/ 0 h 354"/>
                <a:gd name="T18" fmla="*/ 20 w 507"/>
                <a:gd name="T19" fmla="*/ 0 h 354"/>
                <a:gd name="T20" fmla="*/ 0 w 507"/>
                <a:gd name="T21" fmla="*/ 20 h 354"/>
                <a:gd name="T22" fmla="*/ 0 w 507"/>
                <a:gd name="T23" fmla="*/ 334 h 354"/>
                <a:gd name="T24" fmla="*/ 20 w 507"/>
                <a:gd name="T25" fmla="*/ 354 h 354"/>
                <a:gd name="T26" fmla="*/ 40 w 507"/>
                <a:gd name="T27" fmla="*/ 229 h 354"/>
                <a:gd name="T28" fmla="*/ 40 w 507"/>
                <a:gd name="T29" fmla="*/ 108 h 354"/>
                <a:gd name="T30" fmla="*/ 467 w 507"/>
                <a:gd name="T31" fmla="*/ 108 h 354"/>
                <a:gd name="T32" fmla="*/ 467 w 507"/>
                <a:gd name="T33" fmla="*/ 229 h 354"/>
                <a:gd name="T34" fmla="*/ 40 w 507"/>
                <a:gd name="T35" fmla="*/ 229 h 354"/>
                <a:gd name="T36" fmla="*/ 467 w 507"/>
                <a:gd name="T37" fmla="*/ 40 h 354"/>
                <a:gd name="T38" fmla="*/ 467 w 507"/>
                <a:gd name="T39" fmla="*/ 68 h 354"/>
                <a:gd name="T40" fmla="*/ 40 w 507"/>
                <a:gd name="T41" fmla="*/ 68 h 354"/>
                <a:gd name="T42" fmla="*/ 40 w 507"/>
                <a:gd name="T43" fmla="*/ 40 h 354"/>
                <a:gd name="T44" fmla="*/ 467 w 507"/>
                <a:gd name="T45" fmla="*/ 4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7" h="354">
                  <a:moveTo>
                    <a:pt x="20" y="354"/>
                  </a:moveTo>
                  <a:cubicBezTo>
                    <a:pt x="31" y="354"/>
                    <a:pt x="40" y="346"/>
                    <a:pt x="40" y="334"/>
                  </a:cubicBezTo>
                  <a:cubicBezTo>
                    <a:pt x="40" y="269"/>
                    <a:pt x="40" y="269"/>
                    <a:pt x="40" y="269"/>
                  </a:cubicBezTo>
                  <a:cubicBezTo>
                    <a:pt x="467" y="269"/>
                    <a:pt x="467" y="269"/>
                    <a:pt x="467" y="269"/>
                  </a:cubicBezTo>
                  <a:cubicBezTo>
                    <a:pt x="467" y="334"/>
                    <a:pt x="467" y="334"/>
                    <a:pt x="467" y="334"/>
                  </a:cubicBezTo>
                  <a:cubicBezTo>
                    <a:pt x="467" y="346"/>
                    <a:pt x="476" y="354"/>
                    <a:pt x="487" y="354"/>
                  </a:cubicBezTo>
                  <a:cubicBezTo>
                    <a:pt x="498" y="354"/>
                    <a:pt x="507" y="346"/>
                    <a:pt x="507" y="334"/>
                  </a:cubicBezTo>
                  <a:cubicBezTo>
                    <a:pt x="507" y="20"/>
                    <a:pt x="507" y="20"/>
                    <a:pt x="507" y="20"/>
                  </a:cubicBezTo>
                  <a:cubicBezTo>
                    <a:pt x="507" y="9"/>
                    <a:pt x="498" y="0"/>
                    <a:pt x="487" y="0"/>
                  </a:cubicBezTo>
                  <a:cubicBezTo>
                    <a:pt x="20" y="0"/>
                    <a:pt x="20" y="0"/>
                    <a:pt x="20" y="0"/>
                  </a:cubicBezTo>
                  <a:cubicBezTo>
                    <a:pt x="9" y="0"/>
                    <a:pt x="0" y="9"/>
                    <a:pt x="0" y="20"/>
                  </a:cubicBezTo>
                  <a:cubicBezTo>
                    <a:pt x="0" y="334"/>
                    <a:pt x="0" y="334"/>
                    <a:pt x="0" y="334"/>
                  </a:cubicBezTo>
                  <a:cubicBezTo>
                    <a:pt x="0" y="346"/>
                    <a:pt x="9" y="354"/>
                    <a:pt x="20" y="354"/>
                  </a:cubicBezTo>
                  <a:close/>
                  <a:moveTo>
                    <a:pt x="40" y="229"/>
                  </a:moveTo>
                  <a:cubicBezTo>
                    <a:pt x="40" y="108"/>
                    <a:pt x="40" y="108"/>
                    <a:pt x="40" y="108"/>
                  </a:cubicBezTo>
                  <a:cubicBezTo>
                    <a:pt x="467" y="108"/>
                    <a:pt x="467" y="108"/>
                    <a:pt x="467" y="108"/>
                  </a:cubicBezTo>
                  <a:cubicBezTo>
                    <a:pt x="467" y="229"/>
                    <a:pt x="467" y="229"/>
                    <a:pt x="467" y="229"/>
                  </a:cubicBezTo>
                  <a:lnTo>
                    <a:pt x="40" y="229"/>
                  </a:lnTo>
                  <a:close/>
                  <a:moveTo>
                    <a:pt x="467" y="40"/>
                  </a:moveTo>
                  <a:cubicBezTo>
                    <a:pt x="467" y="68"/>
                    <a:pt x="467" y="68"/>
                    <a:pt x="467" y="68"/>
                  </a:cubicBezTo>
                  <a:cubicBezTo>
                    <a:pt x="40" y="68"/>
                    <a:pt x="40" y="68"/>
                    <a:pt x="40" y="68"/>
                  </a:cubicBezTo>
                  <a:cubicBezTo>
                    <a:pt x="40" y="40"/>
                    <a:pt x="40" y="40"/>
                    <a:pt x="40" y="40"/>
                  </a:cubicBezTo>
                  <a:lnTo>
                    <a:pt x="467" y="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61" name="Freeform 22">
              <a:extLst>
                <a:ext uri="{FF2B5EF4-FFF2-40B4-BE49-F238E27FC236}">
                  <a16:creationId xmlns:a16="http://schemas.microsoft.com/office/drawing/2014/main" id="{A7193845-5DDC-4F9E-9AE5-4A1ECDA68257}"/>
                </a:ext>
              </a:extLst>
            </p:cNvPr>
            <p:cNvSpPr>
              <a:spLocks/>
            </p:cNvSpPr>
            <p:nvPr/>
          </p:nvSpPr>
          <p:spPr bwMode="auto">
            <a:xfrm>
              <a:off x="3151188" y="1846263"/>
              <a:ext cx="195263" cy="38100"/>
            </a:xfrm>
            <a:custGeom>
              <a:avLst/>
              <a:gdLst>
                <a:gd name="T0" fmla="*/ 20 w 205"/>
                <a:gd name="T1" fmla="*/ 0 h 40"/>
                <a:gd name="T2" fmla="*/ 0 w 205"/>
                <a:gd name="T3" fmla="*/ 20 h 40"/>
                <a:gd name="T4" fmla="*/ 20 w 205"/>
                <a:gd name="T5" fmla="*/ 40 h 40"/>
                <a:gd name="T6" fmla="*/ 185 w 205"/>
                <a:gd name="T7" fmla="*/ 40 h 40"/>
                <a:gd name="T8" fmla="*/ 205 w 205"/>
                <a:gd name="T9" fmla="*/ 20 h 40"/>
                <a:gd name="T10" fmla="*/ 185 w 205"/>
                <a:gd name="T11" fmla="*/ 0 h 40"/>
                <a:gd name="T12" fmla="*/ 20 w 205"/>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05" h="40">
                  <a:moveTo>
                    <a:pt x="20" y="0"/>
                  </a:moveTo>
                  <a:cubicBezTo>
                    <a:pt x="9" y="0"/>
                    <a:pt x="0" y="9"/>
                    <a:pt x="0" y="20"/>
                  </a:cubicBezTo>
                  <a:cubicBezTo>
                    <a:pt x="0" y="31"/>
                    <a:pt x="9" y="40"/>
                    <a:pt x="20" y="40"/>
                  </a:cubicBezTo>
                  <a:cubicBezTo>
                    <a:pt x="185" y="40"/>
                    <a:pt x="185" y="40"/>
                    <a:pt x="185" y="40"/>
                  </a:cubicBezTo>
                  <a:cubicBezTo>
                    <a:pt x="196" y="40"/>
                    <a:pt x="205" y="31"/>
                    <a:pt x="205" y="20"/>
                  </a:cubicBezTo>
                  <a:cubicBezTo>
                    <a:pt x="205" y="9"/>
                    <a:pt x="196" y="0"/>
                    <a:pt x="185" y="0"/>
                  </a:cubicBezTo>
                  <a:lnTo>
                    <a:pt x="20" y="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62" name="Freeform 23">
              <a:extLst>
                <a:ext uri="{FF2B5EF4-FFF2-40B4-BE49-F238E27FC236}">
                  <a16:creationId xmlns:a16="http://schemas.microsoft.com/office/drawing/2014/main" id="{924194BA-44B1-438C-8716-9074F377BEF0}"/>
                </a:ext>
              </a:extLst>
            </p:cNvPr>
            <p:cNvSpPr>
              <a:spLocks noEditPoints="1"/>
            </p:cNvSpPr>
            <p:nvPr/>
          </p:nvSpPr>
          <p:spPr bwMode="auto">
            <a:xfrm>
              <a:off x="2976563" y="1924050"/>
              <a:ext cx="546100" cy="198438"/>
            </a:xfrm>
            <a:custGeom>
              <a:avLst/>
              <a:gdLst>
                <a:gd name="T0" fmla="*/ 553 w 573"/>
                <a:gd name="T1" fmla="*/ 0 h 209"/>
                <a:gd name="T2" fmla="*/ 20 w 573"/>
                <a:gd name="T3" fmla="*/ 0 h 209"/>
                <a:gd name="T4" fmla="*/ 0 w 573"/>
                <a:gd name="T5" fmla="*/ 20 h 209"/>
                <a:gd name="T6" fmla="*/ 0 w 573"/>
                <a:gd name="T7" fmla="*/ 96 h 209"/>
                <a:gd name="T8" fmla="*/ 20 w 573"/>
                <a:gd name="T9" fmla="*/ 116 h 209"/>
                <a:gd name="T10" fmla="*/ 30 w 573"/>
                <a:gd name="T11" fmla="*/ 116 h 209"/>
                <a:gd name="T12" fmla="*/ 30 w 573"/>
                <a:gd name="T13" fmla="*/ 189 h 209"/>
                <a:gd name="T14" fmla="*/ 50 w 573"/>
                <a:gd name="T15" fmla="*/ 209 h 209"/>
                <a:gd name="T16" fmla="*/ 122 w 573"/>
                <a:gd name="T17" fmla="*/ 209 h 209"/>
                <a:gd name="T18" fmla="*/ 142 w 573"/>
                <a:gd name="T19" fmla="*/ 189 h 209"/>
                <a:gd name="T20" fmla="*/ 142 w 573"/>
                <a:gd name="T21" fmla="*/ 116 h 209"/>
                <a:gd name="T22" fmla="*/ 431 w 573"/>
                <a:gd name="T23" fmla="*/ 116 h 209"/>
                <a:gd name="T24" fmla="*/ 431 w 573"/>
                <a:gd name="T25" fmla="*/ 189 h 209"/>
                <a:gd name="T26" fmla="*/ 451 w 573"/>
                <a:gd name="T27" fmla="*/ 209 h 209"/>
                <a:gd name="T28" fmla="*/ 523 w 573"/>
                <a:gd name="T29" fmla="*/ 209 h 209"/>
                <a:gd name="T30" fmla="*/ 543 w 573"/>
                <a:gd name="T31" fmla="*/ 189 h 209"/>
                <a:gd name="T32" fmla="*/ 543 w 573"/>
                <a:gd name="T33" fmla="*/ 116 h 209"/>
                <a:gd name="T34" fmla="*/ 553 w 573"/>
                <a:gd name="T35" fmla="*/ 116 h 209"/>
                <a:gd name="T36" fmla="*/ 573 w 573"/>
                <a:gd name="T37" fmla="*/ 96 h 209"/>
                <a:gd name="T38" fmla="*/ 573 w 573"/>
                <a:gd name="T39" fmla="*/ 20 h 209"/>
                <a:gd name="T40" fmla="*/ 553 w 573"/>
                <a:gd name="T41" fmla="*/ 0 h 209"/>
                <a:gd name="T42" fmla="*/ 40 w 573"/>
                <a:gd name="T43" fmla="*/ 40 h 209"/>
                <a:gd name="T44" fmla="*/ 533 w 573"/>
                <a:gd name="T45" fmla="*/ 40 h 209"/>
                <a:gd name="T46" fmla="*/ 533 w 573"/>
                <a:gd name="T47" fmla="*/ 76 h 209"/>
                <a:gd name="T48" fmla="*/ 40 w 573"/>
                <a:gd name="T49" fmla="*/ 76 h 209"/>
                <a:gd name="T50" fmla="*/ 40 w 573"/>
                <a:gd name="T51" fmla="*/ 40 h 209"/>
                <a:gd name="T52" fmla="*/ 102 w 573"/>
                <a:gd name="T53" fmla="*/ 169 h 209"/>
                <a:gd name="T54" fmla="*/ 70 w 573"/>
                <a:gd name="T55" fmla="*/ 169 h 209"/>
                <a:gd name="T56" fmla="*/ 70 w 573"/>
                <a:gd name="T57" fmla="*/ 116 h 209"/>
                <a:gd name="T58" fmla="*/ 102 w 573"/>
                <a:gd name="T59" fmla="*/ 116 h 209"/>
                <a:gd name="T60" fmla="*/ 102 w 573"/>
                <a:gd name="T61" fmla="*/ 169 h 209"/>
                <a:gd name="T62" fmla="*/ 503 w 573"/>
                <a:gd name="T63" fmla="*/ 169 h 209"/>
                <a:gd name="T64" fmla="*/ 471 w 573"/>
                <a:gd name="T65" fmla="*/ 169 h 209"/>
                <a:gd name="T66" fmla="*/ 471 w 573"/>
                <a:gd name="T67" fmla="*/ 116 h 209"/>
                <a:gd name="T68" fmla="*/ 503 w 573"/>
                <a:gd name="T69" fmla="*/ 116 h 209"/>
                <a:gd name="T70" fmla="*/ 503 w 573"/>
                <a:gd name="T71" fmla="*/ 16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3" h="209">
                  <a:moveTo>
                    <a:pt x="553" y="0"/>
                  </a:moveTo>
                  <a:cubicBezTo>
                    <a:pt x="20" y="0"/>
                    <a:pt x="20" y="0"/>
                    <a:pt x="20" y="0"/>
                  </a:cubicBezTo>
                  <a:cubicBezTo>
                    <a:pt x="9" y="0"/>
                    <a:pt x="0" y="9"/>
                    <a:pt x="0" y="20"/>
                  </a:cubicBezTo>
                  <a:cubicBezTo>
                    <a:pt x="0" y="96"/>
                    <a:pt x="0" y="96"/>
                    <a:pt x="0" y="96"/>
                  </a:cubicBezTo>
                  <a:cubicBezTo>
                    <a:pt x="0" y="107"/>
                    <a:pt x="9" y="116"/>
                    <a:pt x="20" y="116"/>
                  </a:cubicBezTo>
                  <a:cubicBezTo>
                    <a:pt x="30" y="116"/>
                    <a:pt x="30" y="116"/>
                    <a:pt x="30" y="116"/>
                  </a:cubicBezTo>
                  <a:cubicBezTo>
                    <a:pt x="30" y="189"/>
                    <a:pt x="30" y="189"/>
                    <a:pt x="30" y="189"/>
                  </a:cubicBezTo>
                  <a:cubicBezTo>
                    <a:pt x="30" y="200"/>
                    <a:pt x="39" y="209"/>
                    <a:pt x="50" y="209"/>
                  </a:cubicBezTo>
                  <a:cubicBezTo>
                    <a:pt x="122" y="209"/>
                    <a:pt x="122" y="209"/>
                    <a:pt x="122" y="209"/>
                  </a:cubicBezTo>
                  <a:cubicBezTo>
                    <a:pt x="133" y="209"/>
                    <a:pt x="142" y="200"/>
                    <a:pt x="142" y="189"/>
                  </a:cubicBezTo>
                  <a:cubicBezTo>
                    <a:pt x="142" y="116"/>
                    <a:pt x="142" y="116"/>
                    <a:pt x="142" y="116"/>
                  </a:cubicBezTo>
                  <a:cubicBezTo>
                    <a:pt x="431" y="116"/>
                    <a:pt x="431" y="116"/>
                    <a:pt x="431" y="116"/>
                  </a:cubicBezTo>
                  <a:cubicBezTo>
                    <a:pt x="431" y="189"/>
                    <a:pt x="431" y="189"/>
                    <a:pt x="431" y="189"/>
                  </a:cubicBezTo>
                  <a:cubicBezTo>
                    <a:pt x="431" y="200"/>
                    <a:pt x="440" y="209"/>
                    <a:pt x="451" y="209"/>
                  </a:cubicBezTo>
                  <a:cubicBezTo>
                    <a:pt x="523" y="209"/>
                    <a:pt x="523" y="209"/>
                    <a:pt x="523" y="209"/>
                  </a:cubicBezTo>
                  <a:cubicBezTo>
                    <a:pt x="534" y="209"/>
                    <a:pt x="543" y="200"/>
                    <a:pt x="543" y="189"/>
                  </a:cubicBezTo>
                  <a:cubicBezTo>
                    <a:pt x="543" y="116"/>
                    <a:pt x="543" y="116"/>
                    <a:pt x="543" y="116"/>
                  </a:cubicBezTo>
                  <a:cubicBezTo>
                    <a:pt x="553" y="116"/>
                    <a:pt x="553" y="116"/>
                    <a:pt x="553" y="116"/>
                  </a:cubicBezTo>
                  <a:cubicBezTo>
                    <a:pt x="564" y="116"/>
                    <a:pt x="573" y="107"/>
                    <a:pt x="573" y="96"/>
                  </a:cubicBezTo>
                  <a:cubicBezTo>
                    <a:pt x="573" y="20"/>
                    <a:pt x="573" y="20"/>
                    <a:pt x="573" y="20"/>
                  </a:cubicBezTo>
                  <a:cubicBezTo>
                    <a:pt x="573" y="9"/>
                    <a:pt x="564" y="0"/>
                    <a:pt x="553" y="0"/>
                  </a:cubicBezTo>
                  <a:close/>
                  <a:moveTo>
                    <a:pt x="40" y="40"/>
                  </a:moveTo>
                  <a:cubicBezTo>
                    <a:pt x="533" y="40"/>
                    <a:pt x="533" y="40"/>
                    <a:pt x="533" y="40"/>
                  </a:cubicBezTo>
                  <a:cubicBezTo>
                    <a:pt x="533" y="76"/>
                    <a:pt x="533" y="76"/>
                    <a:pt x="533" y="76"/>
                  </a:cubicBezTo>
                  <a:cubicBezTo>
                    <a:pt x="40" y="76"/>
                    <a:pt x="40" y="76"/>
                    <a:pt x="40" y="76"/>
                  </a:cubicBezTo>
                  <a:lnTo>
                    <a:pt x="40" y="40"/>
                  </a:lnTo>
                  <a:close/>
                  <a:moveTo>
                    <a:pt x="102" y="169"/>
                  </a:moveTo>
                  <a:cubicBezTo>
                    <a:pt x="70" y="169"/>
                    <a:pt x="70" y="169"/>
                    <a:pt x="70" y="169"/>
                  </a:cubicBezTo>
                  <a:cubicBezTo>
                    <a:pt x="70" y="116"/>
                    <a:pt x="70" y="116"/>
                    <a:pt x="70" y="116"/>
                  </a:cubicBezTo>
                  <a:cubicBezTo>
                    <a:pt x="102" y="116"/>
                    <a:pt x="102" y="116"/>
                    <a:pt x="102" y="116"/>
                  </a:cubicBezTo>
                  <a:lnTo>
                    <a:pt x="102" y="169"/>
                  </a:lnTo>
                  <a:close/>
                  <a:moveTo>
                    <a:pt x="503" y="169"/>
                  </a:moveTo>
                  <a:cubicBezTo>
                    <a:pt x="471" y="169"/>
                    <a:pt x="471" y="169"/>
                    <a:pt x="471" y="169"/>
                  </a:cubicBezTo>
                  <a:cubicBezTo>
                    <a:pt x="471" y="116"/>
                    <a:pt x="471" y="116"/>
                    <a:pt x="471" y="116"/>
                  </a:cubicBezTo>
                  <a:cubicBezTo>
                    <a:pt x="503" y="116"/>
                    <a:pt x="503" y="116"/>
                    <a:pt x="503" y="116"/>
                  </a:cubicBezTo>
                  <a:lnTo>
                    <a:pt x="503" y="169"/>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71" name="Group 770">
            <a:extLst>
              <a:ext uri="{FF2B5EF4-FFF2-40B4-BE49-F238E27FC236}">
                <a16:creationId xmlns:a16="http://schemas.microsoft.com/office/drawing/2014/main" id="{A6BDBBB7-F8E4-4991-9EBD-48828BC0C616}"/>
              </a:ext>
            </a:extLst>
          </p:cNvPr>
          <p:cNvGrpSpPr/>
          <p:nvPr/>
        </p:nvGrpSpPr>
        <p:grpSpPr>
          <a:xfrm>
            <a:off x="5461871" y="2533059"/>
            <a:ext cx="232332" cy="316229"/>
            <a:chOff x="6408738" y="3579813"/>
            <a:chExt cx="628650" cy="855662"/>
          </a:xfrm>
        </p:grpSpPr>
        <p:sp>
          <p:nvSpPr>
            <p:cNvPr id="772" name="Freeform 27">
              <a:extLst>
                <a:ext uri="{FF2B5EF4-FFF2-40B4-BE49-F238E27FC236}">
                  <a16:creationId xmlns:a16="http://schemas.microsoft.com/office/drawing/2014/main" id="{9B465336-4112-4A99-80C4-766E0BA84753}"/>
                </a:ext>
              </a:extLst>
            </p:cNvPr>
            <p:cNvSpPr>
              <a:spLocks noEditPoints="1"/>
            </p:cNvSpPr>
            <p:nvPr/>
          </p:nvSpPr>
          <p:spPr bwMode="auto">
            <a:xfrm>
              <a:off x="6554788" y="3676650"/>
              <a:ext cx="336550" cy="334962"/>
            </a:xfrm>
            <a:custGeom>
              <a:avLst/>
              <a:gdLst>
                <a:gd name="T0" fmla="*/ 177 w 353"/>
                <a:gd name="T1" fmla="*/ 352 h 352"/>
                <a:gd name="T2" fmla="*/ 353 w 353"/>
                <a:gd name="T3" fmla="*/ 176 h 352"/>
                <a:gd name="T4" fmla="*/ 177 w 353"/>
                <a:gd name="T5" fmla="*/ 0 h 352"/>
                <a:gd name="T6" fmla="*/ 0 w 353"/>
                <a:gd name="T7" fmla="*/ 176 h 352"/>
                <a:gd name="T8" fmla="*/ 177 w 353"/>
                <a:gd name="T9" fmla="*/ 352 h 352"/>
                <a:gd name="T10" fmla="*/ 177 w 353"/>
                <a:gd name="T11" fmla="*/ 40 h 352"/>
                <a:gd name="T12" fmla="*/ 313 w 353"/>
                <a:gd name="T13" fmla="*/ 176 h 352"/>
                <a:gd name="T14" fmla="*/ 177 w 353"/>
                <a:gd name="T15" fmla="*/ 312 h 352"/>
                <a:gd name="T16" fmla="*/ 40 w 353"/>
                <a:gd name="T17" fmla="*/ 176 h 352"/>
                <a:gd name="T18" fmla="*/ 177 w 353"/>
                <a:gd name="T19" fmla="*/ 4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52">
                  <a:moveTo>
                    <a:pt x="177" y="352"/>
                  </a:moveTo>
                  <a:cubicBezTo>
                    <a:pt x="274" y="352"/>
                    <a:pt x="353" y="273"/>
                    <a:pt x="353" y="176"/>
                  </a:cubicBezTo>
                  <a:cubicBezTo>
                    <a:pt x="353" y="79"/>
                    <a:pt x="274" y="0"/>
                    <a:pt x="177" y="0"/>
                  </a:cubicBezTo>
                  <a:cubicBezTo>
                    <a:pt x="79" y="0"/>
                    <a:pt x="0" y="79"/>
                    <a:pt x="0" y="176"/>
                  </a:cubicBezTo>
                  <a:cubicBezTo>
                    <a:pt x="0" y="273"/>
                    <a:pt x="79" y="352"/>
                    <a:pt x="177" y="352"/>
                  </a:cubicBezTo>
                  <a:close/>
                  <a:moveTo>
                    <a:pt x="177" y="40"/>
                  </a:moveTo>
                  <a:cubicBezTo>
                    <a:pt x="252" y="40"/>
                    <a:pt x="313" y="101"/>
                    <a:pt x="313" y="176"/>
                  </a:cubicBezTo>
                  <a:cubicBezTo>
                    <a:pt x="313" y="251"/>
                    <a:pt x="252" y="312"/>
                    <a:pt x="177" y="312"/>
                  </a:cubicBezTo>
                  <a:cubicBezTo>
                    <a:pt x="101" y="312"/>
                    <a:pt x="40" y="251"/>
                    <a:pt x="40" y="176"/>
                  </a:cubicBezTo>
                  <a:cubicBezTo>
                    <a:pt x="40" y="101"/>
                    <a:pt x="101" y="40"/>
                    <a:pt x="177"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3" name="Freeform 28">
              <a:extLst>
                <a:ext uri="{FF2B5EF4-FFF2-40B4-BE49-F238E27FC236}">
                  <a16:creationId xmlns:a16="http://schemas.microsoft.com/office/drawing/2014/main" id="{5FDB6730-D0CF-41CF-B220-C6472E4F8BF6}"/>
                </a:ext>
              </a:extLst>
            </p:cNvPr>
            <p:cNvSpPr>
              <a:spLocks noEditPoints="1"/>
            </p:cNvSpPr>
            <p:nvPr/>
          </p:nvSpPr>
          <p:spPr bwMode="auto">
            <a:xfrm>
              <a:off x="6457950" y="3579813"/>
              <a:ext cx="530225" cy="758825"/>
            </a:xfrm>
            <a:custGeom>
              <a:avLst/>
              <a:gdLst>
                <a:gd name="T0" fmla="*/ 35 w 557"/>
                <a:gd name="T1" fmla="*/ 416 h 797"/>
                <a:gd name="T2" fmla="*/ 259 w 557"/>
                <a:gd name="T3" fmla="*/ 787 h 797"/>
                <a:gd name="T4" fmla="*/ 276 w 557"/>
                <a:gd name="T5" fmla="*/ 797 h 797"/>
                <a:gd name="T6" fmla="*/ 276 w 557"/>
                <a:gd name="T7" fmla="*/ 797 h 797"/>
                <a:gd name="T8" fmla="*/ 293 w 557"/>
                <a:gd name="T9" fmla="*/ 787 h 797"/>
                <a:gd name="T10" fmla="*/ 519 w 557"/>
                <a:gd name="T11" fmla="*/ 420 h 797"/>
                <a:gd name="T12" fmla="*/ 521 w 557"/>
                <a:gd name="T13" fmla="*/ 416 h 797"/>
                <a:gd name="T14" fmla="*/ 557 w 557"/>
                <a:gd name="T15" fmla="*/ 279 h 797"/>
                <a:gd name="T16" fmla="*/ 279 w 557"/>
                <a:gd name="T17" fmla="*/ 0 h 797"/>
                <a:gd name="T18" fmla="*/ 0 w 557"/>
                <a:gd name="T19" fmla="*/ 279 h 797"/>
                <a:gd name="T20" fmla="*/ 33 w 557"/>
                <a:gd name="T21" fmla="*/ 411 h 797"/>
                <a:gd name="T22" fmla="*/ 35 w 557"/>
                <a:gd name="T23" fmla="*/ 416 h 797"/>
                <a:gd name="T24" fmla="*/ 279 w 557"/>
                <a:gd name="T25" fmla="*/ 40 h 797"/>
                <a:gd name="T26" fmla="*/ 517 w 557"/>
                <a:gd name="T27" fmla="*/ 279 h 797"/>
                <a:gd name="T28" fmla="*/ 485 w 557"/>
                <a:gd name="T29" fmla="*/ 399 h 797"/>
                <a:gd name="T30" fmla="*/ 483 w 557"/>
                <a:gd name="T31" fmla="*/ 402 h 797"/>
                <a:gd name="T32" fmla="*/ 276 w 557"/>
                <a:gd name="T33" fmla="*/ 738 h 797"/>
                <a:gd name="T34" fmla="*/ 72 w 557"/>
                <a:gd name="T35" fmla="*/ 399 h 797"/>
                <a:gd name="T36" fmla="*/ 70 w 557"/>
                <a:gd name="T37" fmla="*/ 396 h 797"/>
                <a:gd name="T38" fmla="*/ 40 w 557"/>
                <a:gd name="T39" fmla="*/ 279 h 797"/>
                <a:gd name="T40" fmla="*/ 279 w 557"/>
                <a:gd name="T41" fmla="*/ 4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7" h="797">
                  <a:moveTo>
                    <a:pt x="35" y="416"/>
                  </a:moveTo>
                  <a:cubicBezTo>
                    <a:pt x="259" y="787"/>
                    <a:pt x="259" y="787"/>
                    <a:pt x="259" y="787"/>
                  </a:cubicBezTo>
                  <a:cubicBezTo>
                    <a:pt x="262" y="793"/>
                    <a:pt x="269" y="797"/>
                    <a:pt x="276" y="797"/>
                  </a:cubicBezTo>
                  <a:cubicBezTo>
                    <a:pt x="276" y="797"/>
                    <a:pt x="276" y="797"/>
                    <a:pt x="276" y="797"/>
                  </a:cubicBezTo>
                  <a:cubicBezTo>
                    <a:pt x="283" y="797"/>
                    <a:pt x="289" y="793"/>
                    <a:pt x="293" y="787"/>
                  </a:cubicBezTo>
                  <a:cubicBezTo>
                    <a:pt x="519" y="420"/>
                    <a:pt x="519" y="420"/>
                    <a:pt x="519" y="420"/>
                  </a:cubicBezTo>
                  <a:cubicBezTo>
                    <a:pt x="520" y="418"/>
                    <a:pt x="521" y="417"/>
                    <a:pt x="521" y="416"/>
                  </a:cubicBezTo>
                  <a:cubicBezTo>
                    <a:pt x="545" y="374"/>
                    <a:pt x="557" y="327"/>
                    <a:pt x="557" y="279"/>
                  </a:cubicBezTo>
                  <a:cubicBezTo>
                    <a:pt x="557" y="125"/>
                    <a:pt x="432" y="0"/>
                    <a:pt x="279" y="0"/>
                  </a:cubicBezTo>
                  <a:cubicBezTo>
                    <a:pt x="125" y="0"/>
                    <a:pt x="0" y="125"/>
                    <a:pt x="0" y="279"/>
                  </a:cubicBezTo>
                  <a:cubicBezTo>
                    <a:pt x="0" y="325"/>
                    <a:pt x="11" y="370"/>
                    <a:pt x="33" y="411"/>
                  </a:cubicBezTo>
                  <a:cubicBezTo>
                    <a:pt x="33" y="412"/>
                    <a:pt x="34" y="414"/>
                    <a:pt x="35" y="416"/>
                  </a:cubicBezTo>
                  <a:close/>
                  <a:moveTo>
                    <a:pt x="279" y="40"/>
                  </a:moveTo>
                  <a:cubicBezTo>
                    <a:pt x="410" y="40"/>
                    <a:pt x="517" y="147"/>
                    <a:pt x="517" y="279"/>
                  </a:cubicBezTo>
                  <a:cubicBezTo>
                    <a:pt x="517" y="321"/>
                    <a:pt x="506" y="362"/>
                    <a:pt x="485" y="399"/>
                  </a:cubicBezTo>
                  <a:cubicBezTo>
                    <a:pt x="484" y="400"/>
                    <a:pt x="484" y="401"/>
                    <a:pt x="483" y="402"/>
                  </a:cubicBezTo>
                  <a:cubicBezTo>
                    <a:pt x="276" y="738"/>
                    <a:pt x="276" y="738"/>
                    <a:pt x="276" y="738"/>
                  </a:cubicBezTo>
                  <a:cubicBezTo>
                    <a:pt x="72" y="399"/>
                    <a:pt x="72" y="399"/>
                    <a:pt x="72" y="399"/>
                  </a:cubicBezTo>
                  <a:cubicBezTo>
                    <a:pt x="71" y="398"/>
                    <a:pt x="71" y="397"/>
                    <a:pt x="70" y="396"/>
                  </a:cubicBezTo>
                  <a:cubicBezTo>
                    <a:pt x="50" y="360"/>
                    <a:pt x="40" y="320"/>
                    <a:pt x="40" y="279"/>
                  </a:cubicBezTo>
                  <a:cubicBezTo>
                    <a:pt x="40" y="147"/>
                    <a:pt x="147" y="40"/>
                    <a:pt x="279"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4" name="Freeform 29">
              <a:extLst>
                <a:ext uri="{FF2B5EF4-FFF2-40B4-BE49-F238E27FC236}">
                  <a16:creationId xmlns:a16="http://schemas.microsoft.com/office/drawing/2014/main" id="{01EB5E21-6B92-4175-A72B-88B202FFA714}"/>
                </a:ext>
              </a:extLst>
            </p:cNvPr>
            <p:cNvSpPr>
              <a:spLocks/>
            </p:cNvSpPr>
            <p:nvPr/>
          </p:nvSpPr>
          <p:spPr bwMode="auto">
            <a:xfrm>
              <a:off x="6408738" y="4217988"/>
              <a:ext cx="628650" cy="217487"/>
            </a:xfrm>
            <a:custGeom>
              <a:avLst/>
              <a:gdLst>
                <a:gd name="T0" fmla="*/ 495 w 659"/>
                <a:gd name="T1" fmla="*/ 2 h 229"/>
                <a:gd name="T2" fmla="*/ 471 w 659"/>
                <a:gd name="T3" fmla="*/ 18 h 229"/>
                <a:gd name="T4" fmla="*/ 487 w 659"/>
                <a:gd name="T5" fmla="*/ 41 h 229"/>
                <a:gd name="T6" fmla="*/ 619 w 659"/>
                <a:gd name="T7" fmla="*/ 108 h 229"/>
                <a:gd name="T8" fmla="*/ 330 w 659"/>
                <a:gd name="T9" fmla="*/ 189 h 229"/>
                <a:gd name="T10" fmla="*/ 40 w 659"/>
                <a:gd name="T11" fmla="*/ 108 h 229"/>
                <a:gd name="T12" fmla="*/ 172 w 659"/>
                <a:gd name="T13" fmla="*/ 41 h 229"/>
                <a:gd name="T14" fmla="*/ 188 w 659"/>
                <a:gd name="T15" fmla="*/ 18 h 229"/>
                <a:gd name="T16" fmla="*/ 164 w 659"/>
                <a:gd name="T17" fmla="*/ 2 h 229"/>
                <a:gd name="T18" fmla="*/ 0 w 659"/>
                <a:gd name="T19" fmla="*/ 108 h 229"/>
                <a:gd name="T20" fmla="*/ 330 w 659"/>
                <a:gd name="T21" fmla="*/ 229 h 229"/>
                <a:gd name="T22" fmla="*/ 659 w 659"/>
                <a:gd name="T23" fmla="*/ 108 h 229"/>
                <a:gd name="T24" fmla="*/ 495 w 659"/>
                <a:gd name="T25" fmla="*/ 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9" h="229">
                  <a:moveTo>
                    <a:pt x="495" y="2"/>
                  </a:moveTo>
                  <a:cubicBezTo>
                    <a:pt x="484" y="0"/>
                    <a:pt x="473" y="7"/>
                    <a:pt x="471" y="18"/>
                  </a:cubicBezTo>
                  <a:cubicBezTo>
                    <a:pt x="469" y="29"/>
                    <a:pt x="476" y="39"/>
                    <a:pt x="487" y="41"/>
                  </a:cubicBezTo>
                  <a:cubicBezTo>
                    <a:pt x="574" y="59"/>
                    <a:pt x="619" y="88"/>
                    <a:pt x="619" y="108"/>
                  </a:cubicBezTo>
                  <a:cubicBezTo>
                    <a:pt x="619" y="141"/>
                    <a:pt x="506" y="189"/>
                    <a:pt x="330" y="189"/>
                  </a:cubicBezTo>
                  <a:cubicBezTo>
                    <a:pt x="153" y="189"/>
                    <a:pt x="40" y="141"/>
                    <a:pt x="40" y="108"/>
                  </a:cubicBezTo>
                  <a:cubicBezTo>
                    <a:pt x="40" y="88"/>
                    <a:pt x="86" y="59"/>
                    <a:pt x="172" y="41"/>
                  </a:cubicBezTo>
                  <a:cubicBezTo>
                    <a:pt x="183" y="39"/>
                    <a:pt x="190" y="29"/>
                    <a:pt x="188" y="18"/>
                  </a:cubicBezTo>
                  <a:cubicBezTo>
                    <a:pt x="186" y="7"/>
                    <a:pt x="175" y="0"/>
                    <a:pt x="164" y="2"/>
                  </a:cubicBezTo>
                  <a:cubicBezTo>
                    <a:pt x="58" y="23"/>
                    <a:pt x="0" y="61"/>
                    <a:pt x="0" y="108"/>
                  </a:cubicBezTo>
                  <a:cubicBezTo>
                    <a:pt x="0" y="187"/>
                    <a:pt x="166" y="229"/>
                    <a:pt x="330" y="229"/>
                  </a:cubicBezTo>
                  <a:cubicBezTo>
                    <a:pt x="493" y="229"/>
                    <a:pt x="659" y="187"/>
                    <a:pt x="659" y="108"/>
                  </a:cubicBezTo>
                  <a:cubicBezTo>
                    <a:pt x="659" y="61"/>
                    <a:pt x="601" y="23"/>
                    <a:pt x="495" y="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75" name="Group 774">
            <a:extLst>
              <a:ext uri="{FF2B5EF4-FFF2-40B4-BE49-F238E27FC236}">
                <a16:creationId xmlns:a16="http://schemas.microsoft.com/office/drawing/2014/main" id="{01F0FB45-17F9-4F2F-BF36-491A48202F80}"/>
              </a:ext>
            </a:extLst>
          </p:cNvPr>
          <p:cNvGrpSpPr/>
          <p:nvPr/>
        </p:nvGrpSpPr>
        <p:grpSpPr>
          <a:xfrm>
            <a:off x="7547919" y="1049930"/>
            <a:ext cx="313880" cy="316230"/>
            <a:chOff x="11169650" y="1276350"/>
            <a:chExt cx="849313" cy="855663"/>
          </a:xfrm>
        </p:grpSpPr>
        <p:sp>
          <p:nvSpPr>
            <p:cNvPr id="776" name="Freeform 23">
              <a:extLst>
                <a:ext uri="{FF2B5EF4-FFF2-40B4-BE49-F238E27FC236}">
                  <a16:creationId xmlns:a16="http://schemas.microsoft.com/office/drawing/2014/main" id="{83A19533-82B8-48B9-A5F4-DD69F1AC3AC8}"/>
                </a:ext>
              </a:extLst>
            </p:cNvPr>
            <p:cNvSpPr>
              <a:spLocks/>
            </p:cNvSpPr>
            <p:nvPr/>
          </p:nvSpPr>
          <p:spPr bwMode="auto">
            <a:xfrm>
              <a:off x="11417300" y="1587500"/>
              <a:ext cx="304800" cy="542925"/>
            </a:xfrm>
            <a:custGeom>
              <a:avLst/>
              <a:gdLst>
                <a:gd name="T0" fmla="*/ 252 w 319"/>
                <a:gd name="T1" fmla="*/ 18 h 570"/>
                <a:gd name="T2" fmla="*/ 228 w 319"/>
                <a:gd name="T3" fmla="*/ 2 h 570"/>
                <a:gd name="T4" fmla="*/ 212 w 319"/>
                <a:gd name="T5" fmla="*/ 25 h 570"/>
                <a:gd name="T6" fmla="*/ 279 w 319"/>
                <a:gd name="T7" fmla="*/ 381 h 570"/>
                <a:gd name="T8" fmla="*/ 279 w 319"/>
                <a:gd name="T9" fmla="*/ 501 h 570"/>
                <a:gd name="T10" fmla="*/ 261 w 319"/>
                <a:gd name="T11" fmla="*/ 530 h 570"/>
                <a:gd name="T12" fmla="*/ 58 w 319"/>
                <a:gd name="T13" fmla="*/ 530 h 570"/>
                <a:gd name="T14" fmla="*/ 40 w 319"/>
                <a:gd name="T15" fmla="*/ 502 h 570"/>
                <a:gd name="T16" fmla="*/ 40 w 319"/>
                <a:gd name="T17" fmla="*/ 381 h 570"/>
                <a:gd name="T18" fmla="*/ 107 w 319"/>
                <a:gd name="T19" fmla="*/ 25 h 570"/>
                <a:gd name="T20" fmla="*/ 91 w 319"/>
                <a:gd name="T21" fmla="*/ 2 h 570"/>
                <a:gd name="T22" fmla="*/ 68 w 319"/>
                <a:gd name="T23" fmla="*/ 18 h 570"/>
                <a:gd name="T24" fmla="*/ 1 w 319"/>
                <a:gd name="T25" fmla="*/ 376 h 570"/>
                <a:gd name="T26" fmla="*/ 0 w 319"/>
                <a:gd name="T27" fmla="*/ 379 h 570"/>
                <a:gd name="T28" fmla="*/ 0 w 319"/>
                <a:gd name="T29" fmla="*/ 503 h 570"/>
                <a:gd name="T30" fmla="*/ 58 w 319"/>
                <a:gd name="T31" fmla="*/ 570 h 570"/>
                <a:gd name="T32" fmla="*/ 261 w 319"/>
                <a:gd name="T33" fmla="*/ 570 h 570"/>
                <a:gd name="T34" fmla="*/ 319 w 319"/>
                <a:gd name="T35" fmla="*/ 502 h 570"/>
                <a:gd name="T36" fmla="*/ 319 w 319"/>
                <a:gd name="T37" fmla="*/ 379 h 570"/>
                <a:gd name="T38" fmla="*/ 318 w 319"/>
                <a:gd name="T39" fmla="*/ 376 h 570"/>
                <a:gd name="T40" fmla="*/ 252 w 319"/>
                <a:gd name="T41" fmla="*/ 18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9" h="570">
                  <a:moveTo>
                    <a:pt x="252" y="18"/>
                  </a:moveTo>
                  <a:cubicBezTo>
                    <a:pt x="249" y="7"/>
                    <a:pt x="239" y="0"/>
                    <a:pt x="228" y="2"/>
                  </a:cubicBezTo>
                  <a:cubicBezTo>
                    <a:pt x="217" y="4"/>
                    <a:pt x="210" y="14"/>
                    <a:pt x="212" y="25"/>
                  </a:cubicBezTo>
                  <a:cubicBezTo>
                    <a:pt x="279" y="381"/>
                    <a:pt x="279" y="381"/>
                    <a:pt x="279" y="381"/>
                  </a:cubicBezTo>
                  <a:cubicBezTo>
                    <a:pt x="279" y="501"/>
                    <a:pt x="279" y="501"/>
                    <a:pt x="279" y="501"/>
                  </a:cubicBezTo>
                  <a:cubicBezTo>
                    <a:pt x="279" y="502"/>
                    <a:pt x="277" y="530"/>
                    <a:pt x="261" y="530"/>
                  </a:cubicBezTo>
                  <a:cubicBezTo>
                    <a:pt x="58" y="530"/>
                    <a:pt x="58" y="530"/>
                    <a:pt x="58" y="530"/>
                  </a:cubicBezTo>
                  <a:cubicBezTo>
                    <a:pt x="42" y="530"/>
                    <a:pt x="40" y="502"/>
                    <a:pt x="40" y="502"/>
                  </a:cubicBezTo>
                  <a:cubicBezTo>
                    <a:pt x="40" y="381"/>
                    <a:pt x="40" y="381"/>
                    <a:pt x="40" y="381"/>
                  </a:cubicBezTo>
                  <a:cubicBezTo>
                    <a:pt x="107" y="25"/>
                    <a:pt x="107" y="25"/>
                    <a:pt x="107" y="25"/>
                  </a:cubicBezTo>
                  <a:cubicBezTo>
                    <a:pt x="109" y="14"/>
                    <a:pt x="102" y="4"/>
                    <a:pt x="91" y="2"/>
                  </a:cubicBezTo>
                  <a:cubicBezTo>
                    <a:pt x="80" y="0"/>
                    <a:pt x="70" y="7"/>
                    <a:pt x="68" y="18"/>
                  </a:cubicBezTo>
                  <a:cubicBezTo>
                    <a:pt x="1" y="376"/>
                    <a:pt x="1" y="376"/>
                    <a:pt x="1" y="376"/>
                  </a:cubicBezTo>
                  <a:cubicBezTo>
                    <a:pt x="1" y="377"/>
                    <a:pt x="0" y="378"/>
                    <a:pt x="0" y="379"/>
                  </a:cubicBezTo>
                  <a:cubicBezTo>
                    <a:pt x="0" y="503"/>
                    <a:pt x="0" y="503"/>
                    <a:pt x="0" y="503"/>
                  </a:cubicBezTo>
                  <a:cubicBezTo>
                    <a:pt x="1" y="526"/>
                    <a:pt x="14" y="570"/>
                    <a:pt x="58" y="570"/>
                  </a:cubicBezTo>
                  <a:cubicBezTo>
                    <a:pt x="261" y="570"/>
                    <a:pt x="261" y="570"/>
                    <a:pt x="261" y="570"/>
                  </a:cubicBezTo>
                  <a:cubicBezTo>
                    <a:pt x="305" y="570"/>
                    <a:pt x="318" y="526"/>
                    <a:pt x="319" y="502"/>
                  </a:cubicBezTo>
                  <a:cubicBezTo>
                    <a:pt x="319" y="379"/>
                    <a:pt x="319" y="379"/>
                    <a:pt x="319" y="379"/>
                  </a:cubicBezTo>
                  <a:cubicBezTo>
                    <a:pt x="319" y="378"/>
                    <a:pt x="319" y="377"/>
                    <a:pt x="318" y="376"/>
                  </a:cubicBezTo>
                  <a:lnTo>
                    <a:pt x="252" y="18"/>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7" name="Freeform 24">
              <a:extLst>
                <a:ext uri="{FF2B5EF4-FFF2-40B4-BE49-F238E27FC236}">
                  <a16:creationId xmlns:a16="http://schemas.microsoft.com/office/drawing/2014/main" id="{F29FF2BB-B4A8-4C6D-B900-82D1DE6895A9}"/>
                </a:ext>
              </a:extLst>
            </p:cNvPr>
            <p:cNvSpPr>
              <a:spLocks/>
            </p:cNvSpPr>
            <p:nvPr/>
          </p:nvSpPr>
          <p:spPr bwMode="auto">
            <a:xfrm>
              <a:off x="11483975" y="1503363"/>
              <a:ext cx="171450" cy="38100"/>
            </a:xfrm>
            <a:custGeom>
              <a:avLst/>
              <a:gdLst>
                <a:gd name="T0" fmla="*/ 160 w 180"/>
                <a:gd name="T1" fmla="*/ 0 h 40"/>
                <a:gd name="T2" fmla="*/ 20 w 180"/>
                <a:gd name="T3" fmla="*/ 0 h 40"/>
                <a:gd name="T4" fmla="*/ 0 w 180"/>
                <a:gd name="T5" fmla="*/ 20 h 40"/>
                <a:gd name="T6" fmla="*/ 20 w 180"/>
                <a:gd name="T7" fmla="*/ 40 h 40"/>
                <a:gd name="T8" fmla="*/ 160 w 180"/>
                <a:gd name="T9" fmla="*/ 40 h 40"/>
                <a:gd name="T10" fmla="*/ 180 w 180"/>
                <a:gd name="T11" fmla="*/ 20 h 40"/>
                <a:gd name="T12" fmla="*/ 160 w 180"/>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0" h="40">
                  <a:moveTo>
                    <a:pt x="160" y="0"/>
                  </a:moveTo>
                  <a:cubicBezTo>
                    <a:pt x="20" y="0"/>
                    <a:pt x="20" y="0"/>
                    <a:pt x="20" y="0"/>
                  </a:cubicBezTo>
                  <a:cubicBezTo>
                    <a:pt x="9" y="0"/>
                    <a:pt x="0" y="9"/>
                    <a:pt x="0" y="20"/>
                  </a:cubicBezTo>
                  <a:cubicBezTo>
                    <a:pt x="0" y="31"/>
                    <a:pt x="9" y="40"/>
                    <a:pt x="20" y="40"/>
                  </a:cubicBezTo>
                  <a:cubicBezTo>
                    <a:pt x="160" y="40"/>
                    <a:pt x="160" y="40"/>
                    <a:pt x="160" y="40"/>
                  </a:cubicBezTo>
                  <a:cubicBezTo>
                    <a:pt x="171" y="40"/>
                    <a:pt x="180" y="31"/>
                    <a:pt x="180" y="20"/>
                  </a:cubicBezTo>
                  <a:cubicBezTo>
                    <a:pt x="180" y="9"/>
                    <a:pt x="171" y="0"/>
                    <a:pt x="16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8" name="Freeform 25">
              <a:extLst>
                <a:ext uri="{FF2B5EF4-FFF2-40B4-BE49-F238E27FC236}">
                  <a16:creationId xmlns:a16="http://schemas.microsoft.com/office/drawing/2014/main" id="{DFDFDA2D-B986-4A25-930A-4859CE44DB6D}"/>
                </a:ext>
              </a:extLst>
            </p:cNvPr>
            <p:cNvSpPr>
              <a:spLocks/>
            </p:cNvSpPr>
            <p:nvPr/>
          </p:nvSpPr>
          <p:spPr bwMode="auto">
            <a:xfrm>
              <a:off x="11406188" y="1285875"/>
              <a:ext cx="254000" cy="171450"/>
            </a:xfrm>
            <a:custGeom>
              <a:avLst/>
              <a:gdLst>
                <a:gd name="T0" fmla="*/ 244 w 267"/>
                <a:gd name="T1" fmla="*/ 179 h 179"/>
                <a:gd name="T2" fmla="*/ 264 w 267"/>
                <a:gd name="T3" fmla="*/ 159 h 179"/>
                <a:gd name="T4" fmla="*/ 244 w 267"/>
                <a:gd name="T5" fmla="*/ 139 h 179"/>
                <a:gd name="T6" fmla="*/ 40 w 267"/>
                <a:gd name="T7" fmla="*/ 139 h 179"/>
                <a:gd name="T8" fmla="*/ 40 w 267"/>
                <a:gd name="T9" fmla="*/ 99 h 179"/>
                <a:gd name="T10" fmla="*/ 110 w 267"/>
                <a:gd name="T11" fmla="*/ 40 h 179"/>
                <a:gd name="T12" fmla="*/ 247 w 267"/>
                <a:gd name="T13" fmla="*/ 40 h 179"/>
                <a:gd name="T14" fmla="*/ 267 w 267"/>
                <a:gd name="T15" fmla="*/ 20 h 179"/>
                <a:gd name="T16" fmla="*/ 247 w 267"/>
                <a:gd name="T17" fmla="*/ 0 h 179"/>
                <a:gd name="T18" fmla="*/ 103 w 267"/>
                <a:gd name="T19" fmla="*/ 0 h 179"/>
                <a:gd name="T20" fmla="*/ 90 w 267"/>
                <a:gd name="T21" fmla="*/ 4 h 179"/>
                <a:gd name="T22" fmla="*/ 7 w 267"/>
                <a:gd name="T23" fmla="*/ 74 h 179"/>
                <a:gd name="T24" fmla="*/ 0 w 267"/>
                <a:gd name="T25" fmla="*/ 89 h 179"/>
                <a:gd name="T26" fmla="*/ 0 w 267"/>
                <a:gd name="T27" fmla="*/ 159 h 179"/>
                <a:gd name="T28" fmla="*/ 20 w 267"/>
                <a:gd name="T29" fmla="*/ 179 h 179"/>
                <a:gd name="T30" fmla="*/ 244 w 267"/>
                <a:gd name="T3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 h="179">
                  <a:moveTo>
                    <a:pt x="244" y="179"/>
                  </a:moveTo>
                  <a:cubicBezTo>
                    <a:pt x="255" y="179"/>
                    <a:pt x="264" y="170"/>
                    <a:pt x="264" y="159"/>
                  </a:cubicBezTo>
                  <a:cubicBezTo>
                    <a:pt x="264" y="148"/>
                    <a:pt x="255" y="139"/>
                    <a:pt x="244" y="139"/>
                  </a:cubicBezTo>
                  <a:cubicBezTo>
                    <a:pt x="40" y="139"/>
                    <a:pt x="40" y="139"/>
                    <a:pt x="40" y="139"/>
                  </a:cubicBezTo>
                  <a:cubicBezTo>
                    <a:pt x="40" y="99"/>
                    <a:pt x="40" y="99"/>
                    <a:pt x="40" y="99"/>
                  </a:cubicBezTo>
                  <a:cubicBezTo>
                    <a:pt x="110" y="40"/>
                    <a:pt x="110" y="40"/>
                    <a:pt x="110" y="40"/>
                  </a:cubicBezTo>
                  <a:cubicBezTo>
                    <a:pt x="247" y="40"/>
                    <a:pt x="247" y="40"/>
                    <a:pt x="247" y="40"/>
                  </a:cubicBezTo>
                  <a:cubicBezTo>
                    <a:pt x="258" y="40"/>
                    <a:pt x="267" y="31"/>
                    <a:pt x="267" y="20"/>
                  </a:cubicBezTo>
                  <a:cubicBezTo>
                    <a:pt x="267" y="8"/>
                    <a:pt x="258" y="0"/>
                    <a:pt x="247" y="0"/>
                  </a:cubicBezTo>
                  <a:cubicBezTo>
                    <a:pt x="103" y="0"/>
                    <a:pt x="103" y="0"/>
                    <a:pt x="103" y="0"/>
                  </a:cubicBezTo>
                  <a:cubicBezTo>
                    <a:pt x="98" y="0"/>
                    <a:pt x="93" y="1"/>
                    <a:pt x="90" y="4"/>
                  </a:cubicBezTo>
                  <a:cubicBezTo>
                    <a:pt x="7" y="74"/>
                    <a:pt x="7" y="74"/>
                    <a:pt x="7" y="74"/>
                  </a:cubicBezTo>
                  <a:cubicBezTo>
                    <a:pt x="3" y="78"/>
                    <a:pt x="0" y="84"/>
                    <a:pt x="0" y="89"/>
                  </a:cubicBezTo>
                  <a:cubicBezTo>
                    <a:pt x="0" y="159"/>
                    <a:pt x="0" y="159"/>
                    <a:pt x="0" y="159"/>
                  </a:cubicBezTo>
                  <a:cubicBezTo>
                    <a:pt x="0" y="170"/>
                    <a:pt x="9" y="179"/>
                    <a:pt x="20" y="179"/>
                  </a:cubicBezTo>
                  <a:lnTo>
                    <a:pt x="244" y="179"/>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9" name="Freeform 26">
              <a:extLst>
                <a:ext uri="{FF2B5EF4-FFF2-40B4-BE49-F238E27FC236}">
                  <a16:creationId xmlns:a16="http://schemas.microsoft.com/office/drawing/2014/main" id="{2CD1D7C3-EE20-4359-B41F-9BD749B4E051}"/>
                </a:ext>
              </a:extLst>
            </p:cNvPr>
            <p:cNvSpPr>
              <a:spLocks/>
            </p:cNvSpPr>
            <p:nvPr/>
          </p:nvSpPr>
          <p:spPr bwMode="auto">
            <a:xfrm>
              <a:off x="11703050" y="1276350"/>
              <a:ext cx="38100" cy="112713"/>
            </a:xfrm>
            <a:custGeom>
              <a:avLst/>
              <a:gdLst>
                <a:gd name="T0" fmla="*/ 20 w 40"/>
                <a:gd name="T1" fmla="*/ 119 h 119"/>
                <a:gd name="T2" fmla="*/ 40 w 40"/>
                <a:gd name="T3" fmla="*/ 99 h 119"/>
                <a:gd name="T4" fmla="*/ 40 w 40"/>
                <a:gd name="T5" fmla="*/ 20 h 119"/>
                <a:gd name="T6" fmla="*/ 20 w 40"/>
                <a:gd name="T7" fmla="*/ 0 h 119"/>
                <a:gd name="T8" fmla="*/ 0 w 40"/>
                <a:gd name="T9" fmla="*/ 20 h 119"/>
                <a:gd name="T10" fmla="*/ 0 w 40"/>
                <a:gd name="T11" fmla="*/ 99 h 119"/>
                <a:gd name="T12" fmla="*/ 20 w 40"/>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40" h="119">
                  <a:moveTo>
                    <a:pt x="20" y="119"/>
                  </a:moveTo>
                  <a:cubicBezTo>
                    <a:pt x="31" y="119"/>
                    <a:pt x="40" y="110"/>
                    <a:pt x="40" y="99"/>
                  </a:cubicBezTo>
                  <a:cubicBezTo>
                    <a:pt x="40" y="20"/>
                    <a:pt x="40" y="20"/>
                    <a:pt x="40" y="20"/>
                  </a:cubicBezTo>
                  <a:cubicBezTo>
                    <a:pt x="40" y="9"/>
                    <a:pt x="31" y="0"/>
                    <a:pt x="20" y="0"/>
                  </a:cubicBezTo>
                  <a:cubicBezTo>
                    <a:pt x="9" y="0"/>
                    <a:pt x="0" y="9"/>
                    <a:pt x="0" y="20"/>
                  </a:cubicBezTo>
                  <a:cubicBezTo>
                    <a:pt x="0" y="99"/>
                    <a:pt x="0" y="99"/>
                    <a:pt x="0" y="99"/>
                  </a:cubicBezTo>
                  <a:cubicBezTo>
                    <a:pt x="0" y="110"/>
                    <a:pt x="9" y="119"/>
                    <a:pt x="20" y="11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80" name="Freeform 27">
              <a:extLst>
                <a:ext uri="{FF2B5EF4-FFF2-40B4-BE49-F238E27FC236}">
                  <a16:creationId xmlns:a16="http://schemas.microsoft.com/office/drawing/2014/main" id="{AA35AA0A-1FA0-4EE6-8D4A-425727606847}"/>
                </a:ext>
              </a:extLst>
            </p:cNvPr>
            <p:cNvSpPr>
              <a:spLocks noEditPoints="1"/>
            </p:cNvSpPr>
            <p:nvPr/>
          </p:nvSpPr>
          <p:spPr bwMode="auto">
            <a:xfrm>
              <a:off x="11169650" y="1484313"/>
              <a:ext cx="209550" cy="647700"/>
            </a:xfrm>
            <a:custGeom>
              <a:avLst/>
              <a:gdLst>
                <a:gd name="T0" fmla="*/ 200 w 220"/>
                <a:gd name="T1" fmla="*/ 0 h 680"/>
                <a:gd name="T2" fmla="*/ 20 w 220"/>
                <a:gd name="T3" fmla="*/ 0 h 680"/>
                <a:gd name="T4" fmla="*/ 0 w 220"/>
                <a:gd name="T5" fmla="*/ 20 h 680"/>
                <a:gd name="T6" fmla="*/ 0 w 220"/>
                <a:gd name="T7" fmla="*/ 660 h 680"/>
                <a:gd name="T8" fmla="*/ 20 w 220"/>
                <a:gd name="T9" fmla="*/ 680 h 680"/>
                <a:gd name="T10" fmla="*/ 200 w 220"/>
                <a:gd name="T11" fmla="*/ 680 h 680"/>
                <a:gd name="T12" fmla="*/ 220 w 220"/>
                <a:gd name="T13" fmla="*/ 660 h 680"/>
                <a:gd name="T14" fmla="*/ 220 w 220"/>
                <a:gd name="T15" fmla="*/ 20 h 680"/>
                <a:gd name="T16" fmla="*/ 200 w 220"/>
                <a:gd name="T17" fmla="*/ 0 h 680"/>
                <a:gd name="T18" fmla="*/ 180 w 220"/>
                <a:gd name="T19" fmla="*/ 640 h 680"/>
                <a:gd name="T20" fmla="*/ 40 w 220"/>
                <a:gd name="T21" fmla="*/ 640 h 680"/>
                <a:gd name="T22" fmla="*/ 40 w 220"/>
                <a:gd name="T23" fmla="*/ 40 h 680"/>
                <a:gd name="T24" fmla="*/ 180 w 220"/>
                <a:gd name="T25" fmla="*/ 40 h 680"/>
                <a:gd name="T26" fmla="*/ 180 w 220"/>
                <a:gd name="T27" fmla="*/ 64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680">
                  <a:moveTo>
                    <a:pt x="200" y="0"/>
                  </a:moveTo>
                  <a:cubicBezTo>
                    <a:pt x="20" y="0"/>
                    <a:pt x="20" y="0"/>
                    <a:pt x="20" y="0"/>
                  </a:cubicBezTo>
                  <a:cubicBezTo>
                    <a:pt x="9" y="0"/>
                    <a:pt x="0" y="9"/>
                    <a:pt x="0" y="20"/>
                  </a:cubicBezTo>
                  <a:cubicBezTo>
                    <a:pt x="0" y="660"/>
                    <a:pt x="0" y="660"/>
                    <a:pt x="0" y="660"/>
                  </a:cubicBezTo>
                  <a:cubicBezTo>
                    <a:pt x="0" y="671"/>
                    <a:pt x="9" y="680"/>
                    <a:pt x="20" y="680"/>
                  </a:cubicBezTo>
                  <a:cubicBezTo>
                    <a:pt x="200" y="680"/>
                    <a:pt x="200" y="680"/>
                    <a:pt x="200" y="680"/>
                  </a:cubicBezTo>
                  <a:cubicBezTo>
                    <a:pt x="211" y="680"/>
                    <a:pt x="220" y="671"/>
                    <a:pt x="220" y="660"/>
                  </a:cubicBezTo>
                  <a:cubicBezTo>
                    <a:pt x="220" y="20"/>
                    <a:pt x="220" y="20"/>
                    <a:pt x="220" y="20"/>
                  </a:cubicBezTo>
                  <a:cubicBezTo>
                    <a:pt x="220" y="9"/>
                    <a:pt x="211" y="0"/>
                    <a:pt x="200" y="0"/>
                  </a:cubicBezTo>
                  <a:close/>
                  <a:moveTo>
                    <a:pt x="180" y="640"/>
                  </a:moveTo>
                  <a:cubicBezTo>
                    <a:pt x="40" y="640"/>
                    <a:pt x="40" y="640"/>
                    <a:pt x="40" y="640"/>
                  </a:cubicBezTo>
                  <a:cubicBezTo>
                    <a:pt x="40" y="40"/>
                    <a:pt x="40" y="40"/>
                    <a:pt x="40" y="40"/>
                  </a:cubicBezTo>
                  <a:cubicBezTo>
                    <a:pt x="180" y="40"/>
                    <a:pt x="180" y="40"/>
                    <a:pt x="180" y="40"/>
                  </a:cubicBezTo>
                  <a:lnTo>
                    <a:pt x="180" y="6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81" name="Freeform 28">
              <a:extLst>
                <a:ext uri="{FF2B5EF4-FFF2-40B4-BE49-F238E27FC236}">
                  <a16:creationId xmlns:a16="http://schemas.microsoft.com/office/drawing/2014/main" id="{1DE22F4A-87DB-4252-939A-947925D9292F}"/>
                </a:ext>
              </a:extLst>
            </p:cNvPr>
            <p:cNvSpPr>
              <a:spLocks/>
            </p:cNvSpPr>
            <p:nvPr/>
          </p:nvSpPr>
          <p:spPr bwMode="auto">
            <a:xfrm>
              <a:off x="11718925" y="1677988"/>
              <a:ext cx="300038" cy="454025"/>
            </a:xfrm>
            <a:custGeom>
              <a:avLst/>
              <a:gdLst>
                <a:gd name="T0" fmla="*/ 295 w 315"/>
                <a:gd name="T1" fmla="*/ 0 h 476"/>
                <a:gd name="T2" fmla="*/ 20 w 315"/>
                <a:gd name="T3" fmla="*/ 0 h 476"/>
                <a:gd name="T4" fmla="*/ 0 w 315"/>
                <a:gd name="T5" fmla="*/ 20 h 476"/>
                <a:gd name="T6" fmla="*/ 20 w 315"/>
                <a:gd name="T7" fmla="*/ 40 h 476"/>
                <a:gd name="T8" fmla="*/ 275 w 315"/>
                <a:gd name="T9" fmla="*/ 40 h 476"/>
                <a:gd name="T10" fmla="*/ 275 w 315"/>
                <a:gd name="T11" fmla="*/ 436 h 476"/>
                <a:gd name="T12" fmla="*/ 55 w 315"/>
                <a:gd name="T13" fmla="*/ 436 h 476"/>
                <a:gd name="T14" fmla="*/ 35 w 315"/>
                <a:gd name="T15" fmla="*/ 456 h 476"/>
                <a:gd name="T16" fmla="*/ 55 w 315"/>
                <a:gd name="T17" fmla="*/ 476 h 476"/>
                <a:gd name="T18" fmla="*/ 295 w 315"/>
                <a:gd name="T19" fmla="*/ 476 h 476"/>
                <a:gd name="T20" fmla="*/ 315 w 315"/>
                <a:gd name="T21" fmla="*/ 456 h 476"/>
                <a:gd name="T22" fmla="*/ 315 w 315"/>
                <a:gd name="T23" fmla="*/ 20 h 476"/>
                <a:gd name="T24" fmla="*/ 295 w 315"/>
                <a:gd name="T25"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 h="476">
                  <a:moveTo>
                    <a:pt x="295" y="0"/>
                  </a:moveTo>
                  <a:cubicBezTo>
                    <a:pt x="20" y="0"/>
                    <a:pt x="20" y="0"/>
                    <a:pt x="20" y="0"/>
                  </a:cubicBezTo>
                  <a:cubicBezTo>
                    <a:pt x="8" y="0"/>
                    <a:pt x="0" y="9"/>
                    <a:pt x="0" y="20"/>
                  </a:cubicBezTo>
                  <a:cubicBezTo>
                    <a:pt x="0" y="31"/>
                    <a:pt x="8" y="40"/>
                    <a:pt x="20" y="40"/>
                  </a:cubicBezTo>
                  <a:cubicBezTo>
                    <a:pt x="275" y="40"/>
                    <a:pt x="275" y="40"/>
                    <a:pt x="275" y="40"/>
                  </a:cubicBezTo>
                  <a:cubicBezTo>
                    <a:pt x="275" y="436"/>
                    <a:pt x="275" y="436"/>
                    <a:pt x="275" y="436"/>
                  </a:cubicBezTo>
                  <a:cubicBezTo>
                    <a:pt x="55" y="436"/>
                    <a:pt x="55" y="436"/>
                    <a:pt x="55" y="436"/>
                  </a:cubicBezTo>
                  <a:cubicBezTo>
                    <a:pt x="44" y="436"/>
                    <a:pt x="35" y="445"/>
                    <a:pt x="35" y="456"/>
                  </a:cubicBezTo>
                  <a:cubicBezTo>
                    <a:pt x="35" y="467"/>
                    <a:pt x="44" y="476"/>
                    <a:pt x="55" y="476"/>
                  </a:cubicBezTo>
                  <a:cubicBezTo>
                    <a:pt x="295" y="476"/>
                    <a:pt x="295" y="476"/>
                    <a:pt x="295" y="476"/>
                  </a:cubicBezTo>
                  <a:cubicBezTo>
                    <a:pt x="306" y="476"/>
                    <a:pt x="315" y="467"/>
                    <a:pt x="315" y="456"/>
                  </a:cubicBezTo>
                  <a:cubicBezTo>
                    <a:pt x="315" y="20"/>
                    <a:pt x="315" y="20"/>
                    <a:pt x="315" y="20"/>
                  </a:cubicBezTo>
                  <a:cubicBezTo>
                    <a:pt x="315" y="9"/>
                    <a:pt x="306" y="0"/>
                    <a:pt x="295"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82" name="Freeform 29">
              <a:extLst>
                <a:ext uri="{FF2B5EF4-FFF2-40B4-BE49-F238E27FC236}">
                  <a16:creationId xmlns:a16="http://schemas.microsoft.com/office/drawing/2014/main" id="{844C17E7-58A2-4AB0-B628-3BE86B1F9168}"/>
                </a:ext>
              </a:extLst>
            </p:cNvPr>
            <p:cNvSpPr>
              <a:spLocks/>
            </p:cNvSpPr>
            <p:nvPr/>
          </p:nvSpPr>
          <p:spPr bwMode="auto">
            <a:xfrm>
              <a:off x="11256963" y="1625600"/>
              <a:ext cx="38100" cy="273050"/>
            </a:xfrm>
            <a:custGeom>
              <a:avLst/>
              <a:gdLst>
                <a:gd name="T0" fmla="*/ 20 w 40"/>
                <a:gd name="T1" fmla="*/ 286 h 286"/>
                <a:gd name="T2" fmla="*/ 40 w 40"/>
                <a:gd name="T3" fmla="*/ 266 h 286"/>
                <a:gd name="T4" fmla="*/ 40 w 40"/>
                <a:gd name="T5" fmla="*/ 20 h 286"/>
                <a:gd name="T6" fmla="*/ 20 w 40"/>
                <a:gd name="T7" fmla="*/ 0 h 286"/>
                <a:gd name="T8" fmla="*/ 0 w 40"/>
                <a:gd name="T9" fmla="*/ 20 h 286"/>
                <a:gd name="T10" fmla="*/ 0 w 40"/>
                <a:gd name="T11" fmla="*/ 266 h 286"/>
                <a:gd name="T12" fmla="*/ 20 w 40"/>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40" h="286">
                  <a:moveTo>
                    <a:pt x="20" y="286"/>
                  </a:moveTo>
                  <a:cubicBezTo>
                    <a:pt x="31" y="286"/>
                    <a:pt x="40" y="277"/>
                    <a:pt x="40" y="266"/>
                  </a:cubicBezTo>
                  <a:cubicBezTo>
                    <a:pt x="40" y="20"/>
                    <a:pt x="40" y="20"/>
                    <a:pt x="40" y="20"/>
                  </a:cubicBezTo>
                  <a:cubicBezTo>
                    <a:pt x="40" y="9"/>
                    <a:pt x="31" y="0"/>
                    <a:pt x="20" y="0"/>
                  </a:cubicBezTo>
                  <a:cubicBezTo>
                    <a:pt x="9" y="0"/>
                    <a:pt x="0" y="9"/>
                    <a:pt x="0" y="20"/>
                  </a:cubicBezTo>
                  <a:cubicBezTo>
                    <a:pt x="0" y="266"/>
                    <a:pt x="0" y="266"/>
                    <a:pt x="0" y="266"/>
                  </a:cubicBezTo>
                  <a:cubicBezTo>
                    <a:pt x="0" y="277"/>
                    <a:pt x="9" y="286"/>
                    <a:pt x="20" y="28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83" name="Freeform 30">
              <a:extLst>
                <a:ext uri="{FF2B5EF4-FFF2-40B4-BE49-F238E27FC236}">
                  <a16:creationId xmlns:a16="http://schemas.microsoft.com/office/drawing/2014/main" id="{32C9D48E-F41D-49EB-89B7-D458B1B1A820}"/>
                </a:ext>
              </a:extLst>
            </p:cNvPr>
            <p:cNvSpPr>
              <a:spLocks noEditPoints="1"/>
            </p:cNvSpPr>
            <p:nvPr/>
          </p:nvSpPr>
          <p:spPr bwMode="auto">
            <a:xfrm>
              <a:off x="11749088" y="1758950"/>
              <a:ext cx="169863" cy="168275"/>
            </a:xfrm>
            <a:custGeom>
              <a:avLst/>
              <a:gdLst>
                <a:gd name="T0" fmla="*/ 89 w 178"/>
                <a:gd name="T1" fmla="*/ 178 h 178"/>
                <a:gd name="T2" fmla="*/ 178 w 178"/>
                <a:gd name="T3" fmla="*/ 89 h 178"/>
                <a:gd name="T4" fmla="*/ 89 w 178"/>
                <a:gd name="T5" fmla="*/ 0 h 178"/>
                <a:gd name="T6" fmla="*/ 0 w 178"/>
                <a:gd name="T7" fmla="*/ 89 h 178"/>
                <a:gd name="T8" fmla="*/ 89 w 178"/>
                <a:gd name="T9" fmla="*/ 178 h 178"/>
                <a:gd name="T10" fmla="*/ 89 w 178"/>
                <a:gd name="T11" fmla="*/ 40 h 178"/>
                <a:gd name="T12" fmla="*/ 138 w 178"/>
                <a:gd name="T13" fmla="*/ 89 h 178"/>
                <a:gd name="T14" fmla="*/ 89 w 178"/>
                <a:gd name="T15" fmla="*/ 138 h 178"/>
                <a:gd name="T16" fmla="*/ 40 w 178"/>
                <a:gd name="T17" fmla="*/ 89 h 178"/>
                <a:gd name="T18" fmla="*/ 89 w 178"/>
                <a:gd name="T19" fmla="*/ 4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78">
                  <a:moveTo>
                    <a:pt x="89" y="178"/>
                  </a:moveTo>
                  <a:cubicBezTo>
                    <a:pt x="138" y="178"/>
                    <a:pt x="178" y="138"/>
                    <a:pt x="178" y="89"/>
                  </a:cubicBezTo>
                  <a:cubicBezTo>
                    <a:pt x="178" y="40"/>
                    <a:pt x="138" y="0"/>
                    <a:pt x="89" y="0"/>
                  </a:cubicBezTo>
                  <a:cubicBezTo>
                    <a:pt x="40" y="0"/>
                    <a:pt x="0" y="40"/>
                    <a:pt x="0" y="89"/>
                  </a:cubicBezTo>
                  <a:cubicBezTo>
                    <a:pt x="0" y="138"/>
                    <a:pt x="40" y="178"/>
                    <a:pt x="89" y="178"/>
                  </a:cubicBezTo>
                  <a:close/>
                  <a:moveTo>
                    <a:pt x="89" y="40"/>
                  </a:moveTo>
                  <a:cubicBezTo>
                    <a:pt x="116" y="40"/>
                    <a:pt x="138" y="62"/>
                    <a:pt x="138" y="89"/>
                  </a:cubicBezTo>
                  <a:cubicBezTo>
                    <a:pt x="138" y="116"/>
                    <a:pt x="116" y="138"/>
                    <a:pt x="89" y="138"/>
                  </a:cubicBezTo>
                  <a:cubicBezTo>
                    <a:pt x="62" y="138"/>
                    <a:pt x="40" y="116"/>
                    <a:pt x="40" y="89"/>
                  </a:cubicBezTo>
                  <a:cubicBezTo>
                    <a:pt x="40" y="62"/>
                    <a:pt x="62" y="40"/>
                    <a:pt x="89"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91" name="Group 790">
            <a:extLst>
              <a:ext uri="{FF2B5EF4-FFF2-40B4-BE49-F238E27FC236}">
                <a16:creationId xmlns:a16="http://schemas.microsoft.com/office/drawing/2014/main" id="{1FD59937-3AA8-4480-BD3A-80578547A63A}"/>
              </a:ext>
            </a:extLst>
          </p:cNvPr>
          <p:cNvGrpSpPr/>
          <p:nvPr/>
        </p:nvGrpSpPr>
        <p:grpSpPr>
          <a:xfrm>
            <a:off x="7536956" y="1786097"/>
            <a:ext cx="269294" cy="317990"/>
            <a:chOff x="7564438" y="1279525"/>
            <a:chExt cx="728663" cy="860425"/>
          </a:xfrm>
        </p:grpSpPr>
        <p:sp>
          <p:nvSpPr>
            <p:cNvPr id="792" name="Freeform 36">
              <a:extLst>
                <a:ext uri="{FF2B5EF4-FFF2-40B4-BE49-F238E27FC236}">
                  <a16:creationId xmlns:a16="http://schemas.microsoft.com/office/drawing/2014/main" id="{5B5E380D-A957-414F-961F-938E18191419}"/>
                </a:ext>
              </a:extLst>
            </p:cNvPr>
            <p:cNvSpPr>
              <a:spLocks noEditPoints="1"/>
            </p:cNvSpPr>
            <p:nvPr/>
          </p:nvSpPr>
          <p:spPr bwMode="auto">
            <a:xfrm>
              <a:off x="7564438" y="1279525"/>
              <a:ext cx="728663" cy="860425"/>
            </a:xfrm>
            <a:custGeom>
              <a:avLst/>
              <a:gdLst>
                <a:gd name="T0" fmla="*/ 746 w 766"/>
                <a:gd name="T1" fmla="*/ 0 h 904"/>
                <a:gd name="T2" fmla="*/ 726 w 766"/>
                <a:gd name="T3" fmla="*/ 20 h 904"/>
                <a:gd name="T4" fmla="*/ 726 w 766"/>
                <a:gd name="T5" fmla="*/ 142 h 904"/>
                <a:gd name="T6" fmla="*/ 40 w 766"/>
                <a:gd name="T7" fmla="*/ 142 h 904"/>
                <a:gd name="T8" fmla="*/ 40 w 766"/>
                <a:gd name="T9" fmla="*/ 20 h 904"/>
                <a:gd name="T10" fmla="*/ 20 w 766"/>
                <a:gd name="T11" fmla="*/ 0 h 904"/>
                <a:gd name="T12" fmla="*/ 0 w 766"/>
                <a:gd name="T13" fmla="*/ 20 h 904"/>
                <a:gd name="T14" fmla="*/ 0 w 766"/>
                <a:gd name="T15" fmla="*/ 884 h 904"/>
                <a:gd name="T16" fmla="*/ 20 w 766"/>
                <a:gd name="T17" fmla="*/ 904 h 904"/>
                <a:gd name="T18" fmla="*/ 40 w 766"/>
                <a:gd name="T19" fmla="*/ 884 h 904"/>
                <a:gd name="T20" fmla="*/ 40 w 766"/>
                <a:gd name="T21" fmla="*/ 845 h 904"/>
                <a:gd name="T22" fmla="*/ 726 w 766"/>
                <a:gd name="T23" fmla="*/ 845 h 904"/>
                <a:gd name="T24" fmla="*/ 726 w 766"/>
                <a:gd name="T25" fmla="*/ 884 h 904"/>
                <a:gd name="T26" fmla="*/ 746 w 766"/>
                <a:gd name="T27" fmla="*/ 904 h 904"/>
                <a:gd name="T28" fmla="*/ 766 w 766"/>
                <a:gd name="T29" fmla="*/ 884 h 904"/>
                <a:gd name="T30" fmla="*/ 766 w 766"/>
                <a:gd name="T31" fmla="*/ 20 h 904"/>
                <a:gd name="T32" fmla="*/ 746 w 766"/>
                <a:gd name="T33" fmla="*/ 0 h 904"/>
                <a:gd name="T34" fmla="*/ 40 w 766"/>
                <a:gd name="T35" fmla="*/ 403 h 904"/>
                <a:gd name="T36" fmla="*/ 726 w 766"/>
                <a:gd name="T37" fmla="*/ 403 h 904"/>
                <a:gd name="T38" fmla="*/ 726 w 766"/>
                <a:gd name="T39" fmla="*/ 584 h 904"/>
                <a:gd name="T40" fmla="*/ 40 w 766"/>
                <a:gd name="T41" fmla="*/ 584 h 904"/>
                <a:gd name="T42" fmla="*/ 40 w 766"/>
                <a:gd name="T43" fmla="*/ 403 h 904"/>
                <a:gd name="T44" fmla="*/ 726 w 766"/>
                <a:gd name="T45" fmla="*/ 182 h 904"/>
                <a:gd name="T46" fmla="*/ 726 w 766"/>
                <a:gd name="T47" fmla="*/ 363 h 904"/>
                <a:gd name="T48" fmla="*/ 40 w 766"/>
                <a:gd name="T49" fmla="*/ 363 h 904"/>
                <a:gd name="T50" fmla="*/ 40 w 766"/>
                <a:gd name="T51" fmla="*/ 182 h 904"/>
                <a:gd name="T52" fmla="*/ 726 w 766"/>
                <a:gd name="T53" fmla="*/ 182 h 904"/>
                <a:gd name="T54" fmla="*/ 40 w 766"/>
                <a:gd name="T55" fmla="*/ 805 h 904"/>
                <a:gd name="T56" fmla="*/ 40 w 766"/>
                <a:gd name="T57" fmla="*/ 624 h 904"/>
                <a:gd name="T58" fmla="*/ 726 w 766"/>
                <a:gd name="T59" fmla="*/ 624 h 904"/>
                <a:gd name="T60" fmla="*/ 726 w 766"/>
                <a:gd name="T61" fmla="*/ 805 h 904"/>
                <a:gd name="T62" fmla="*/ 40 w 766"/>
                <a:gd name="T63" fmla="*/ 805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6" h="904">
                  <a:moveTo>
                    <a:pt x="746" y="0"/>
                  </a:moveTo>
                  <a:cubicBezTo>
                    <a:pt x="735" y="0"/>
                    <a:pt x="726" y="9"/>
                    <a:pt x="726" y="20"/>
                  </a:cubicBezTo>
                  <a:cubicBezTo>
                    <a:pt x="726" y="142"/>
                    <a:pt x="726" y="142"/>
                    <a:pt x="726" y="142"/>
                  </a:cubicBezTo>
                  <a:cubicBezTo>
                    <a:pt x="40" y="142"/>
                    <a:pt x="40" y="142"/>
                    <a:pt x="40" y="142"/>
                  </a:cubicBezTo>
                  <a:cubicBezTo>
                    <a:pt x="40" y="20"/>
                    <a:pt x="40" y="20"/>
                    <a:pt x="40" y="20"/>
                  </a:cubicBezTo>
                  <a:cubicBezTo>
                    <a:pt x="40" y="9"/>
                    <a:pt x="31" y="0"/>
                    <a:pt x="20" y="0"/>
                  </a:cubicBezTo>
                  <a:cubicBezTo>
                    <a:pt x="9" y="0"/>
                    <a:pt x="0" y="9"/>
                    <a:pt x="0" y="20"/>
                  </a:cubicBezTo>
                  <a:cubicBezTo>
                    <a:pt x="0" y="884"/>
                    <a:pt x="0" y="884"/>
                    <a:pt x="0" y="884"/>
                  </a:cubicBezTo>
                  <a:cubicBezTo>
                    <a:pt x="0" y="895"/>
                    <a:pt x="9" y="904"/>
                    <a:pt x="20" y="904"/>
                  </a:cubicBezTo>
                  <a:cubicBezTo>
                    <a:pt x="31" y="904"/>
                    <a:pt x="40" y="895"/>
                    <a:pt x="40" y="884"/>
                  </a:cubicBezTo>
                  <a:cubicBezTo>
                    <a:pt x="40" y="845"/>
                    <a:pt x="40" y="845"/>
                    <a:pt x="40" y="845"/>
                  </a:cubicBezTo>
                  <a:cubicBezTo>
                    <a:pt x="726" y="845"/>
                    <a:pt x="726" y="845"/>
                    <a:pt x="726" y="845"/>
                  </a:cubicBezTo>
                  <a:cubicBezTo>
                    <a:pt x="726" y="884"/>
                    <a:pt x="726" y="884"/>
                    <a:pt x="726" y="884"/>
                  </a:cubicBezTo>
                  <a:cubicBezTo>
                    <a:pt x="726" y="895"/>
                    <a:pt x="735" y="904"/>
                    <a:pt x="746" y="904"/>
                  </a:cubicBezTo>
                  <a:cubicBezTo>
                    <a:pt x="757" y="904"/>
                    <a:pt x="766" y="895"/>
                    <a:pt x="766" y="884"/>
                  </a:cubicBezTo>
                  <a:cubicBezTo>
                    <a:pt x="766" y="20"/>
                    <a:pt x="766" y="20"/>
                    <a:pt x="766" y="20"/>
                  </a:cubicBezTo>
                  <a:cubicBezTo>
                    <a:pt x="766" y="9"/>
                    <a:pt x="757" y="0"/>
                    <a:pt x="746" y="0"/>
                  </a:cubicBezTo>
                  <a:close/>
                  <a:moveTo>
                    <a:pt x="40" y="403"/>
                  </a:moveTo>
                  <a:cubicBezTo>
                    <a:pt x="726" y="403"/>
                    <a:pt x="726" y="403"/>
                    <a:pt x="726" y="403"/>
                  </a:cubicBezTo>
                  <a:cubicBezTo>
                    <a:pt x="726" y="584"/>
                    <a:pt x="726" y="584"/>
                    <a:pt x="726" y="584"/>
                  </a:cubicBezTo>
                  <a:cubicBezTo>
                    <a:pt x="40" y="584"/>
                    <a:pt x="40" y="584"/>
                    <a:pt x="40" y="584"/>
                  </a:cubicBezTo>
                  <a:lnTo>
                    <a:pt x="40" y="403"/>
                  </a:lnTo>
                  <a:close/>
                  <a:moveTo>
                    <a:pt x="726" y="182"/>
                  </a:moveTo>
                  <a:cubicBezTo>
                    <a:pt x="726" y="363"/>
                    <a:pt x="726" y="363"/>
                    <a:pt x="726" y="363"/>
                  </a:cubicBezTo>
                  <a:cubicBezTo>
                    <a:pt x="40" y="363"/>
                    <a:pt x="40" y="363"/>
                    <a:pt x="40" y="363"/>
                  </a:cubicBezTo>
                  <a:cubicBezTo>
                    <a:pt x="40" y="182"/>
                    <a:pt x="40" y="182"/>
                    <a:pt x="40" y="182"/>
                  </a:cubicBezTo>
                  <a:lnTo>
                    <a:pt x="726" y="182"/>
                  </a:lnTo>
                  <a:close/>
                  <a:moveTo>
                    <a:pt x="40" y="805"/>
                  </a:moveTo>
                  <a:cubicBezTo>
                    <a:pt x="40" y="624"/>
                    <a:pt x="40" y="624"/>
                    <a:pt x="40" y="624"/>
                  </a:cubicBezTo>
                  <a:cubicBezTo>
                    <a:pt x="726" y="624"/>
                    <a:pt x="726" y="624"/>
                    <a:pt x="726" y="624"/>
                  </a:cubicBezTo>
                  <a:cubicBezTo>
                    <a:pt x="726" y="805"/>
                    <a:pt x="726" y="805"/>
                    <a:pt x="726" y="805"/>
                  </a:cubicBezTo>
                  <a:lnTo>
                    <a:pt x="40" y="805"/>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3" name="Freeform 37">
              <a:extLst>
                <a:ext uri="{FF2B5EF4-FFF2-40B4-BE49-F238E27FC236}">
                  <a16:creationId xmlns:a16="http://schemas.microsoft.com/office/drawing/2014/main" id="{1D5E0CFB-1567-4C59-B83A-8FD6774F3A7C}"/>
                </a:ext>
              </a:extLst>
            </p:cNvPr>
            <p:cNvSpPr>
              <a:spLocks/>
            </p:cNvSpPr>
            <p:nvPr/>
          </p:nvSpPr>
          <p:spPr bwMode="auto">
            <a:xfrm>
              <a:off x="7635875" y="1349375"/>
              <a:ext cx="158750"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8"/>
                    <a:pt x="159" y="0"/>
                    <a:pt x="148" y="0"/>
                  </a:cubicBezTo>
                  <a:cubicBezTo>
                    <a:pt x="20" y="0"/>
                    <a:pt x="20" y="0"/>
                    <a:pt x="20" y="0"/>
                  </a:cubicBezTo>
                  <a:cubicBezTo>
                    <a:pt x="9" y="0"/>
                    <a:pt x="0" y="8"/>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4" name="Freeform 38">
              <a:extLst>
                <a:ext uri="{FF2B5EF4-FFF2-40B4-BE49-F238E27FC236}">
                  <a16:creationId xmlns:a16="http://schemas.microsoft.com/office/drawing/2014/main" id="{ECE84446-BF3D-45F0-A0AF-454BF4575F13}"/>
                </a:ext>
              </a:extLst>
            </p:cNvPr>
            <p:cNvSpPr>
              <a:spLocks/>
            </p:cNvSpPr>
            <p:nvPr/>
          </p:nvSpPr>
          <p:spPr bwMode="auto">
            <a:xfrm>
              <a:off x="8064500" y="1349375"/>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8"/>
                    <a:pt x="159" y="0"/>
                    <a:pt x="148" y="0"/>
                  </a:cubicBezTo>
                  <a:cubicBezTo>
                    <a:pt x="20" y="0"/>
                    <a:pt x="20" y="0"/>
                    <a:pt x="20" y="0"/>
                  </a:cubicBezTo>
                  <a:cubicBezTo>
                    <a:pt x="9" y="0"/>
                    <a:pt x="0" y="8"/>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5" name="Freeform 39">
              <a:extLst>
                <a:ext uri="{FF2B5EF4-FFF2-40B4-BE49-F238E27FC236}">
                  <a16:creationId xmlns:a16="http://schemas.microsoft.com/office/drawing/2014/main" id="{FB90687D-2D1A-4B5E-88F2-2A499857CE85}"/>
                </a:ext>
              </a:extLst>
            </p:cNvPr>
            <p:cNvSpPr>
              <a:spLocks/>
            </p:cNvSpPr>
            <p:nvPr/>
          </p:nvSpPr>
          <p:spPr bwMode="auto">
            <a:xfrm>
              <a:off x="7847013" y="1349375"/>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8"/>
                    <a:pt x="159" y="0"/>
                    <a:pt x="148" y="0"/>
                  </a:cubicBezTo>
                  <a:cubicBezTo>
                    <a:pt x="20" y="0"/>
                    <a:pt x="20" y="0"/>
                    <a:pt x="20" y="0"/>
                  </a:cubicBezTo>
                  <a:cubicBezTo>
                    <a:pt x="9" y="0"/>
                    <a:pt x="0" y="8"/>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6" name="Freeform 40">
              <a:extLst>
                <a:ext uri="{FF2B5EF4-FFF2-40B4-BE49-F238E27FC236}">
                  <a16:creationId xmlns:a16="http://schemas.microsoft.com/office/drawing/2014/main" id="{060BF5B9-DB32-4B2F-AE61-C31E78548924}"/>
                </a:ext>
              </a:extLst>
            </p:cNvPr>
            <p:cNvSpPr>
              <a:spLocks/>
            </p:cNvSpPr>
            <p:nvPr/>
          </p:nvSpPr>
          <p:spPr bwMode="auto">
            <a:xfrm>
              <a:off x="7634288" y="1555750"/>
              <a:ext cx="158750" cy="38100"/>
            </a:xfrm>
            <a:custGeom>
              <a:avLst/>
              <a:gdLst>
                <a:gd name="T0" fmla="*/ 147 w 167"/>
                <a:gd name="T1" fmla="*/ 0 h 40"/>
                <a:gd name="T2" fmla="*/ 20 w 167"/>
                <a:gd name="T3" fmla="*/ 0 h 40"/>
                <a:gd name="T4" fmla="*/ 0 w 167"/>
                <a:gd name="T5" fmla="*/ 20 h 40"/>
                <a:gd name="T6" fmla="*/ 20 w 167"/>
                <a:gd name="T7" fmla="*/ 40 h 40"/>
                <a:gd name="T8" fmla="*/ 147 w 167"/>
                <a:gd name="T9" fmla="*/ 40 h 40"/>
                <a:gd name="T10" fmla="*/ 167 w 167"/>
                <a:gd name="T11" fmla="*/ 20 h 40"/>
                <a:gd name="T12" fmla="*/ 147 w 16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7" h="40">
                  <a:moveTo>
                    <a:pt x="147" y="0"/>
                  </a:moveTo>
                  <a:cubicBezTo>
                    <a:pt x="20" y="0"/>
                    <a:pt x="20" y="0"/>
                    <a:pt x="20" y="0"/>
                  </a:cubicBezTo>
                  <a:cubicBezTo>
                    <a:pt x="8" y="0"/>
                    <a:pt x="0" y="9"/>
                    <a:pt x="0" y="20"/>
                  </a:cubicBezTo>
                  <a:cubicBezTo>
                    <a:pt x="0" y="31"/>
                    <a:pt x="8" y="40"/>
                    <a:pt x="20" y="40"/>
                  </a:cubicBezTo>
                  <a:cubicBezTo>
                    <a:pt x="147" y="40"/>
                    <a:pt x="147" y="40"/>
                    <a:pt x="147" y="40"/>
                  </a:cubicBezTo>
                  <a:cubicBezTo>
                    <a:pt x="158" y="40"/>
                    <a:pt x="167" y="31"/>
                    <a:pt x="167" y="20"/>
                  </a:cubicBezTo>
                  <a:cubicBezTo>
                    <a:pt x="167" y="9"/>
                    <a:pt x="158" y="0"/>
                    <a:pt x="147"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7" name="Freeform 41">
              <a:extLst>
                <a:ext uri="{FF2B5EF4-FFF2-40B4-BE49-F238E27FC236}">
                  <a16:creationId xmlns:a16="http://schemas.microsoft.com/office/drawing/2014/main" id="{521CC32F-E3C4-450C-BE8F-7FEC8B05AB9E}"/>
                </a:ext>
              </a:extLst>
            </p:cNvPr>
            <p:cNvSpPr>
              <a:spLocks/>
            </p:cNvSpPr>
            <p:nvPr/>
          </p:nvSpPr>
          <p:spPr bwMode="auto">
            <a:xfrm>
              <a:off x="8064500" y="1555750"/>
              <a:ext cx="158750"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8" name="Freeform 42">
              <a:extLst>
                <a:ext uri="{FF2B5EF4-FFF2-40B4-BE49-F238E27FC236}">
                  <a16:creationId xmlns:a16="http://schemas.microsoft.com/office/drawing/2014/main" id="{6B504645-5F36-4013-8CB4-4BA57EC6DE57}"/>
                </a:ext>
              </a:extLst>
            </p:cNvPr>
            <p:cNvSpPr>
              <a:spLocks/>
            </p:cNvSpPr>
            <p:nvPr/>
          </p:nvSpPr>
          <p:spPr bwMode="auto">
            <a:xfrm>
              <a:off x="7847013" y="1555750"/>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9" name="Freeform 43">
              <a:extLst>
                <a:ext uri="{FF2B5EF4-FFF2-40B4-BE49-F238E27FC236}">
                  <a16:creationId xmlns:a16="http://schemas.microsoft.com/office/drawing/2014/main" id="{460DBF68-8E9F-4E4A-B8BB-F94D0B399CA2}"/>
                </a:ext>
              </a:extLst>
            </p:cNvPr>
            <p:cNvSpPr>
              <a:spLocks/>
            </p:cNvSpPr>
            <p:nvPr/>
          </p:nvSpPr>
          <p:spPr bwMode="auto">
            <a:xfrm>
              <a:off x="7634288" y="1484313"/>
              <a:ext cx="158750" cy="38100"/>
            </a:xfrm>
            <a:custGeom>
              <a:avLst/>
              <a:gdLst>
                <a:gd name="T0" fmla="*/ 20 w 167"/>
                <a:gd name="T1" fmla="*/ 40 h 40"/>
                <a:gd name="T2" fmla="*/ 147 w 167"/>
                <a:gd name="T3" fmla="*/ 40 h 40"/>
                <a:gd name="T4" fmla="*/ 167 w 167"/>
                <a:gd name="T5" fmla="*/ 20 h 40"/>
                <a:gd name="T6" fmla="*/ 147 w 167"/>
                <a:gd name="T7" fmla="*/ 0 h 40"/>
                <a:gd name="T8" fmla="*/ 20 w 167"/>
                <a:gd name="T9" fmla="*/ 0 h 40"/>
                <a:gd name="T10" fmla="*/ 0 w 167"/>
                <a:gd name="T11" fmla="*/ 20 h 40"/>
                <a:gd name="T12" fmla="*/ 20 w 16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7" h="40">
                  <a:moveTo>
                    <a:pt x="20" y="40"/>
                  </a:moveTo>
                  <a:cubicBezTo>
                    <a:pt x="147" y="40"/>
                    <a:pt x="147" y="40"/>
                    <a:pt x="147" y="40"/>
                  </a:cubicBezTo>
                  <a:cubicBezTo>
                    <a:pt x="158" y="40"/>
                    <a:pt x="167" y="31"/>
                    <a:pt x="167" y="20"/>
                  </a:cubicBezTo>
                  <a:cubicBezTo>
                    <a:pt x="167" y="9"/>
                    <a:pt x="158" y="0"/>
                    <a:pt x="147" y="0"/>
                  </a:cubicBezTo>
                  <a:cubicBezTo>
                    <a:pt x="20" y="0"/>
                    <a:pt x="20" y="0"/>
                    <a:pt x="20" y="0"/>
                  </a:cubicBezTo>
                  <a:cubicBezTo>
                    <a:pt x="8" y="0"/>
                    <a:pt x="0" y="9"/>
                    <a:pt x="0" y="20"/>
                  </a:cubicBezTo>
                  <a:cubicBezTo>
                    <a:pt x="0" y="31"/>
                    <a:pt x="8"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0" name="Freeform 44">
              <a:extLst>
                <a:ext uri="{FF2B5EF4-FFF2-40B4-BE49-F238E27FC236}">
                  <a16:creationId xmlns:a16="http://schemas.microsoft.com/office/drawing/2014/main" id="{01DA95CB-6B55-4664-B826-5D7B798736DF}"/>
                </a:ext>
              </a:extLst>
            </p:cNvPr>
            <p:cNvSpPr>
              <a:spLocks/>
            </p:cNvSpPr>
            <p:nvPr/>
          </p:nvSpPr>
          <p:spPr bwMode="auto">
            <a:xfrm>
              <a:off x="8064500" y="1484313"/>
              <a:ext cx="158750"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1" name="Freeform 45">
              <a:extLst>
                <a:ext uri="{FF2B5EF4-FFF2-40B4-BE49-F238E27FC236}">
                  <a16:creationId xmlns:a16="http://schemas.microsoft.com/office/drawing/2014/main" id="{D8BCD46F-1B62-4BBA-84D6-84D056A1209A}"/>
                </a:ext>
              </a:extLst>
            </p:cNvPr>
            <p:cNvSpPr>
              <a:spLocks/>
            </p:cNvSpPr>
            <p:nvPr/>
          </p:nvSpPr>
          <p:spPr bwMode="auto">
            <a:xfrm>
              <a:off x="7847013" y="1484313"/>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2" name="Freeform 46">
              <a:extLst>
                <a:ext uri="{FF2B5EF4-FFF2-40B4-BE49-F238E27FC236}">
                  <a16:creationId xmlns:a16="http://schemas.microsoft.com/office/drawing/2014/main" id="{6276A6DD-200A-4326-B7D2-2C041A578E97}"/>
                </a:ext>
              </a:extLst>
            </p:cNvPr>
            <p:cNvSpPr>
              <a:spLocks/>
            </p:cNvSpPr>
            <p:nvPr/>
          </p:nvSpPr>
          <p:spPr bwMode="auto">
            <a:xfrm>
              <a:off x="7635875" y="1976438"/>
              <a:ext cx="158750"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3" name="Freeform 47">
              <a:extLst>
                <a:ext uri="{FF2B5EF4-FFF2-40B4-BE49-F238E27FC236}">
                  <a16:creationId xmlns:a16="http://schemas.microsoft.com/office/drawing/2014/main" id="{9FC16E0B-6B4B-4A71-B404-18A7BADF9392}"/>
                </a:ext>
              </a:extLst>
            </p:cNvPr>
            <p:cNvSpPr>
              <a:spLocks/>
            </p:cNvSpPr>
            <p:nvPr/>
          </p:nvSpPr>
          <p:spPr bwMode="auto">
            <a:xfrm>
              <a:off x="8064500" y="1976438"/>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4" name="Freeform 48">
              <a:extLst>
                <a:ext uri="{FF2B5EF4-FFF2-40B4-BE49-F238E27FC236}">
                  <a16:creationId xmlns:a16="http://schemas.microsoft.com/office/drawing/2014/main" id="{DAD9EFC5-EE12-4D81-8C22-55EC009FEAB7}"/>
                </a:ext>
              </a:extLst>
            </p:cNvPr>
            <p:cNvSpPr>
              <a:spLocks/>
            </p:cNvSpPr>
            <p:nvPr/>
          </p:nvSpPr>
          <p:spPr bwMode="auto">
            <a:xfrm>
              <a:off x="7847013" y="1976438"/>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5" name="Freeform 49">
              <a:extLst>
                <a:ext uri="{FF2B5EF4-FFF2-40B4-BE49-F238E27FC236}">
                  <a16:creationId xmlns:a16="http://schemas.microsoft.com/office/drawing/2014/main" id="{7781F45C-DA0C-4547-9E5B-46B4A201857E}"/>
                </a:ext>
              </a:extLst>
            </p:cNvPr>
            <p:cNvSpPr>
              <a:spLocks/>
            </p:cNvSpPr>
            <p:nvPr/>
          </p:nvSpPr>
          <p:spPr bwMode="auto">
            <a:xfrm>
              <a:off x="7635875" y="1905000"/>
              <a:ext cx="158750"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6" name="Freeform 50">
              <a:extLst>
                <a:ext uri="{FF2B5EF4-FFF2-40B4-BE49-F238E27FC236}">
                  <a16:creationId xmlns:a16="http://schemas.microsoft.com/office/drawing/2014/main" id="{2C426099-BEA9-40DA-A9B7-48C213E0D364}"/>
                </a:ext>
              </a:extLst>
            </p:cNvPr>
            <p:cNvSpPr>
              <a:spLocks/>
            </p:cNvSpPr>
            <p:nvPr/>
          </p:nvSpPr>
          <p:spPr bwMode="auto">
            <a:xfrm>
              <a:off x="8064500" y="1905000"/>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7" name="Freeform 51">
              <a:extLst>
                <a:ext uri="{FF2B5EF4-FFF2-40B4-BE49-F238E27FC236}">
                  <a16:creationId xmlns:a16="http://schemas.microsoft.com/office/drawing/2014/main" id="{2791EC9A-03CC-4A63-AFC1-CC074299CAC7}"/>
                </a:ext>
              </a:extLst>
            </p:cNvPr>
            <p:cNvSpPr>
              <a:spLocks/>
            </p:cNvSpPr>
            <p:nvPr/>
          </p:nvSpPr>
          <p:spPr bwMode="auto">
            <a:xfrm>
              <a:off x="7635875" y="1766888"/>
              <a:ext cx="158750"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8" name="Freeform 52">
              <a:extLst>
                <a:ext uri="{FF2B5EF4-FFF2-40B4-BE49-F238E27FC236}">
                  <a16:creationId xmlns:a16="http://schemas.microsoft.com/office/drawing/2014/main" id="{22798EB9-61EB-4A98-A7F3-19CBCAB862F1}"/>
                </a:ext>
              </a:extLst>
            </p:cNvPr>
            <p:cNvSpPr>
              <a:spLocks/>
            </p:cNvSpPr>
            <p:nvPr/>
          </p:nvSpPr>
          <p:spPr bwMode="auto">
            <a:xfrm>
              <a:off x="8064500" y="1766888"/>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9" name="Freeform 53">
              <a:extLst>
                <a:ext uri="{FF2B5EF4-FFF2-40B4-BE49-F238E27FC236}">
                  <a16:creationId xmlns:a16="http://schemas.microsoft.com/office/drawing/2014/main" id="{A479E03A-C8F7-49ED-A104-578DCA10DEC8}"/>
                </a:ext>
              </a:extLst>
            </p:cNvPr>
            <p:cNvSpPr>
              <a:spLocks/>
            </p:cNvSpPr>
            <p:nvPr/>
          </p:nvSpPr>
          <p:spPr bwMode="auto">
            <a:xfrm>
              <a:off x="7847013" y="1766888"/>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0" name="Freeform 54">
              <a:extLst>
                <a:ext uri="{FF2B5EF4-FFF2-40B4-BE49-F238E27FC236}">
                  <a16:creationId xmlns:a16="http://schemas.microsoft.com/office/drawing/2014/main" id="{A7A07287-52C4-4B53-9FE1-EB54EF831616}"/>
                </a:ext>
              </a:extLst>
            </p:cNvPr>
            <p:cNvSpPr>
              <a:spLocks/>
            </p:cNvSpPr>
            <p:nvPr/>
          </p:nvSpPr>
          <p:spPr bwMode="auto">
            <a:xfrm>
              <a:off x="7847013" y="1695450"/>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811" name="Group 810">
            <a:extLst>
              <a:ext uri="{FF2B5EF4-FFF2-40B4-BE49-F238E27FC236}">
                <a16:creationId xmlns:a16="http://schemas.microsoft.com/office/drawing/2014/main" id="{5CD4C9DC-6AE0-45F9-B685-AC9EB7266B8B}"/>
              </a:ext>
            </a:extLst>
          </p:cNvPr>
          <p:cNvGrpSpPr/>
          <p:nvPr/>
        </p:nvGrpSpPr>
        <p:grpSpPr>
          <a:xfrm>
            <a:off x="9199654" y="1067825"/>
            <a:ext cx="303908" cy="320922"/>
            <a:chOff x="3857625" y="1268413"/>
            <a:chExt cx="822325" cy="868363"/>
          </a:xfrm>
        </p:grpSpPr>
        <p:sp>
          <p:nvSpPr>
            <p:cNvPr id="812" name="Freeform 17">
              <a:extLst>
                <a:ext uri="{FF2B5EF4-FFF2-40B4-BE49-F238E27FC236}">
                  <a16:creationId xmlns:a16="http://schemas.microsoft.com/office/drawing/2014/main" id="{E7F31875-C37C-46CA-820F-C21103472CFD}"/>
                </a:ext>
              </a:extLst>
            </p:cNvPr>
            <p:cNvSpPr>
              <a:spLocks noEditPoints="1"/>
            </p:cNvSpPr>
            <p:nvPr/>
          </p:nvSpPr>
          <p:spPr bwMode="auto">
            <a:xfrm>
              <a:off x="3857625" y="1268413"/>
              <a:ext cx="822325" cy="868363"/>
            </a:xfrm>
            <a:custGeom>
              <a:avLst/>
              <a:gdLst>
                <a:gd name="T0" fmla="*/ 855 w 863"/>
                <a:gd name="T1" fmla="*/ 420 h 912"/>
                <a:gd name="T2" fmla="*/ 827 w 863"/>
                <a:gd name="T3" fmla="*/ 420 h 912"/>
                <a:gd name="T4" fmla="*/ 383 w 863"/>
                <a:gd name="T5" fmla="*/ 864 h 912"/>
                <a:gd name="T6" fmla="*/ 48 w 863"/>
                <a:gd name="T7" fmla="*/ 529 h 912"/>
                <a:gd name="T8" fmla="*/ 343 w 863"/>
                <a:gd name="T9" fmla="*/ 234 h 912"/>
                <a:gd name="T10" fmla="*/ 370 w 863"/>
                <a:gd name="T11" fmla="*/ 248 h 912"/>
                <a:gd name="T12" fmla="*/ 538 w 863"/>
                <a:gd name="T13" fmla="*/ 295 h 912"/>
                <a:gd name="T14" fmla="*/ 559 w 863"/>
                <a:gd name="T15" fmla="*/ 296 h 912"/>
                <a:gd name="T16" fmla="*/ 565 w 863"/>
                <a:gd name="T17" fmla="*/ 296 h 912"/>
                <a:gd name="T18" fmla="*/ 646 w 863"/>
                <a:gd name="T19" fmla="*/ 353 h 912"/>
                <a:gd name="T20" fmla="*/ 732 w 863"/>
                <a:gd name="T21" fmla="*/ 267 h 912"/>
                <a:gd name="T22" fmla="*/ 646 w 863"/>
                <a:gd name="T23" fmla="*/ 181 h 912"/>
                <a:gd name="T24" fmla="*/ 561 w 863"/>
                <a:gd name="T25" fmla="*/ 256 h 912"/>
                <a:gd name="T26" fmla="*/ 541 w 863"/>
                <a:gd name="T27" fmla="*/ 255 h 912"/>
                <a:gd name="T28" fmla="*/ 387 w 863"/>
                <a:gd name="T29" fmla="*/ 211 h 912"/>
                <a:gd name="T30" fmla="*/ 372 w 863"/>
                <a:gd name="T31" fmla="*/ 204 h 912"/>
                <a:gd name="T32" fmla="*/ 476 w 863"/>
                <a:gd name="T33" fmla="*/ 100 h 912"/>
                <a:gd name="T34" fmla="*/ 677 w 863"/>
                <a:gd name="T35" fmla="*/ 100 h 912"/>
                <a:gd name="T36" fmla="*/ 793 w 863"/>
                <a:gd name="T37" fmla="*/ 217 h 912"/>
                <a:gd name="T38" fmla="*/ 821 w 863"/>
                <a:gd name="T39" fmla="*/ 217 h 912"/>
                <a:gd name="T40" fmla="*/ 821 w 863"/>
                <a:gd name="T41" fmla="*/ 188 h 912"/>
                <a:gd name="T42" fmla="*/ 699 w 863"/>
                <a:gd name="T43" fmla="*/ 66 h 912"/>
                <a:gd name="T44" fmla="*/ 685 w 863"/>
                <a:gd name="T45" fmla="*/ 60 h 912"/>
                <a:gd name="T46" fmla="*/ 468 w 863"/>
                <a:gd name="T47" fmla="*/ 60 h 912"/>
                <a:gd name="T48" fmla="*/ 454 w 863"/>
                <a:gd name="T49" fmla="*/ 66 h 912"/>
                <a:gd name="T50" fmla="*/ 335 w 863"/>
                <a:gd name="T51" fmla="*/ 185 h 912"/>
                <a:gd name="T52" fmla="*/ 252 w 863"/>
                <a:gd name="T53" fmla="*/ 125 h 912"/>
                <a:gd name="T54" fmla="*/ 218 w 863"/>
                <a:gd name="T55" fmla="*/ 66 h 912"/>
                <a:gd name="T56" fmla="*/ 356 w 863"/>
                <a:gd name="T57" fmla="*/ 66 h 912"/>
                <a:gd name="T58" fmla="*/ 380 w 863"/>
                <a:gd name="T59" fmla="*/ 52 h 912"/>
                <a:gd name="T60" fmla="*/ 367 w 863"/>
                <a:gd name="T61" fmla="*/ 27 h 912"/>
                <a:gd name="T62" fmla="*/ 181 w 863"/>
                <a:gd name="T63" fmla="*/ 50 h 912"/>
                <a:gd name="T64" fmla="*/ 224 w 863"/>
                <a:gd name="T65" fmla="*/ 154 h 912"/>
                <a:gd name="T66" fmla="*/ 306 w 863"/>
                <a:gd name="T67" fmla="*/ 214 h 912"/>
                <a:gd name="T68" fmla="*/ 6 w 863"/>
                <a:gd name="T69" fmla="*/ 515 h 912"/>
                <a:gd name="T70" fmla="*/ 0 w 863"/>
                <a:gd name="T71" fmla="*/ 529 h 912"/>
                <a:gd name="T72" fmla="*/ 6 w 863"/>
                <a:gd name="T73" fmla="*/ 543 h 912"/>
                <a:gd name="T74" fmla="*/ 369 w 863"/>
                <a:gd name="T75" fmla="*/ 906 h 912"/>
                <a:gd name="T76" fmla="*/ 383 w 863"/>
                <a:gd name="T77" fmla="*/ 912 h 912"/>
                <a:gd name="T78" fmla="*/ 397 w 863"/>
                <a:gd name="T79" fmla="*/ 906 h 912"/>
                <a:gd name="T80" fmla="*/ 855 w 863"/>
                <a:gd name="T81" fmla="*/ 448 h 912"/>
                <a:gd name="T82" fmla="*/ 855 w 863"/>
                <a:gd name="T83" fmla="*/ 420 h 912"/>
                <a:gd name="T84" fmla="*/ 692 w 863"/>
                <a:gd name="T85" fmla="*/ 267 h 912"/>
                <a:gd name="T86" fmla="*/ 646 w 863"/>
                <a:gd name="T87" fmla="*/ 313 h 912"/>
                <a:gd name="T88" fmla="*/ 606 w 863"/>
                <a:gd name="T89" fmla="*/ 289 h 912"/>
                <a:gd name="T90" fmla="*/ 644 w 863"/>
                <a:gd name="T91" fmla="*/ 258 h 912"/>
                <a:gd name="T92" fmla="*/ 647 w 863"/>
                <a:gd name="T93" fmla="*/ 221 h 912"/>
                <a:gd name="T94" fmla="*/ 692 w 863"/>
                <a:gd name="T95" fmla="*/ 26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3" h="912">
                  <a:moveTo>
                    <a:pt x="855" y="420"/>
                  </a:moveTo>
                  <a:cubicBezTo>
                    <a:pt x="847" y="412"/>
                    <a:pt x="835" y="412"/>
                    <a:pt x="827" y="420"/>
                  </a:cubicBezTo>
                  <a:cubicBezTo>
                    <a:pt x="383" y="864"/>
                    <a:pt x="383" y="864"/>
                    <a:pt x="383" y="864"/>
                  </a:cubicBezTo>
                  <a:cubicBezTo>
                    <a:pt x="48" y="529"/>
                    <a:pt x="48" y="529"/>
                    <a:pt x="48" y="529"/>
                  </a:cubicBezTo>
                  <a:cubicBezTo>
                    <a:pt x="343" y="234"/>
                    <a:pt x="343" y="234"/>
                    <a:pt x="343" y="234"/>
                  </a:cubicBezTo>
                  <a:cubicBezTo>
                    <a:pt x="352" y="239"/>
                    <a:pt x="361" y="243"/>
                    <a:pt x="370" y="248"/>
                  </a:cubicBezTo>
                  <a:cubicBezTo>
                    <a:pt x="429" y="274"/>
                    <a:pt x="489" y="291"/>
                    <a:pt x="538" y="295"/>
                  </a:cubicBezTo>
                  <a:cubicBezTo>
                    <a:pt x="545" y="296"/>
                    <a:pt x="552" y="296"/>
                    <a:pt x="559" y="296"/>
                  </a:cubicBezTo>
                  <a:cubicBezTo>
                    <a:pt x="561" y="296"/>
                    <a:pt x="563" y="296"/>
                    <a:pt x="565" y="296"/>
                  </a:cubicBezTo>
                  <a:cubicBezTo>
                    <a:pt x="577" y="329"/>
                    <a:pt x="609" y="353"/>
                    <a:pt x="646" y="353"/>
                  </a:cubicBezTo>
                  <a:cubicBezTo>
                    <a:pt x="694" y="353"/>
                    <a:pt x="732" y="314"/>
                    <a:pt x="732" y="267"/>
                  </a:cubicBezTo>
                  <a:cubicBezTo>
                    <a:pt x="732" y="220"/>
                    <a:pt x="694" y="181"/>
                    <a:pt x="646" y="181"/>
                  </a:cubicBezTo>
                  <a:cubicBezTo>
                    <a:pt x="603" y="181"/>
                    <a:pt x="567" y="214"/>
                    <a:pt x="561" y="256"/>
                  </a:cubicBezTo>
                  <a:cubicBezTo>
                    <a:pt x="555" y="256"/>
                    <a:pt x="548" y="256"/>
                    <a:pt x="541" y="255"/>
                  </a:cubicBezTo>
                  <a:cubicBezTo>
                    <a:pt x="496" y="251"/>
                    <a:pt x="442" y="236"/>
                    <a:pt x="387" y="211"/>
                  </a:cubicBezTo>
                  <a:cubicBezTo>
                    <a:pt x="382" y="209"/>
                    <a:pt x="377" y="207"/>
                    <a:pt x="372" y="204"/>
                  </a:cubicBezTo>
                  <a:cubicBezTo>
                    <a:pt x="476" y="100"/>
                    <a:pt x="476" y="100"/>
                    <a:pt x="476" y="100"/>
                  </a:cubicBezTo>
                  <a:cubicBezTo>
                    <a:pt x="677" y="100"/>
                    <a:pt x="677" y="100"/>
                    <a:pt x="677" y="100"/>
                  </a:cubicBezTo>
                  <a:cubicBezTo>
                    <a:pt x="793" y="217"/>
                    <a:pt x="793" y="217"/>
                    <a:pt x="793" y="217"/>
                  </a:cubicBezTo>
                  <a:cubicBezTo>
                    <a:pt x="801" y="224"/>
                    <a:pt x="814" y="224"/>
                    <a:pt x="821" y="217"/>
                  </a:cubicBezTo>
                  <a:cubicBezTo>
                    <a:pt x="829" y="209"/>
                    <a:pt x="829" y="196"/>
                    <a:pt x="821" y="188"/>
                  </a:cubicBezTo>
                  <a:cubicBezTo>
                    <a:pt x="699" y="66"/>
                    <a:pt x="699" y="66"/>
                    <a:pt x="699" y="66"/>
                  </a:cubicBezTo>
                  <a:cubicBezTo>
                    <a:pt x="696" y="62"/>
                    <a:pt x="690" y="60"/>
                    <a:pt x="685" y="60"/>
                  </a:cubicBezTo>
                  <a:cubicBezTo>
                    <a:pt x="468" y="60"/>
                    <a:pt x="468" y="60"/>
                    <a:pt x="468" y="60"/>
                  </a:cubicBezTo>
                  <a:cubicBezTo>
                    <a:pt x="463" y="60"/>
                    <a:pt x="458" y="62"/>
                    <a:pt x="454" y="66"/>
                  </a:cubicBezTo>
                  <a:cubicBezTo>
                    <a:pt x="335" y="185"/>
                    <a:pt x="335" y="185"/>
                    <a:pt x="335" y="185"/>
                  </a:cubicBezTo>
                  <a:cubicBezTo>
                    <a:pt x="302" y="166"/>
                    <a:pt x="273" y="146"/>
                    <a:pt x="252" y="125"/>
                  </a:cubicBezTo>
                  <a:cubicBezTo>
                    <a:pt x="223" y="97"/>
                    <a:pt x="214" y="75"/>
                    <a:pt x="218" y="66"/>
                  </a:cubicBezTo>
                  <a:cubicBezTo>
                    <a:pt x="224" y="52"/>
                    <a:pt x="271" y="42"/>
                    <a:pt x="356" y="66"/>
                  </a:cubicBezTo>
                  <a:cubicBezTo>
                    <a:pt x="366" y="69"/>
                    <a:pt x="377" y="62"/>
                    <a:pt x="380" y="52"/>
                  </a:cubicBezTo>
                  <a:cubicBezTo>
                    <a:pt x="383" y="41"/>
                    <a:pt x="377" y="30"/>
                    <a:pt x="367" y="27"/>
                  </a:cubicBezTo>
                  <a:cubicBezTo>
                    <a:pt x="269" y="0"/>
                    <a:pt x="200" y="8"/>
                    <a:pt x="181" y="50"/>
                  </a:cubicBezTo>
                  <a:cubicBezTo>
                    <a:pt x="172" y="70"/>
                    <a:pt x="172" y="104"/>
                    <a:pt x="224" y="154"/>
                  </a:cubicBezTo>
                  <a:cubicBezTo>
                    <a:pt x="246" y="175"/>
                    <a:pt x="274" y="195"/>
                    <a:pt x="306" y="214"/>
                  </a:cubicBezTo>
                  <a:cubicBezTo>
                    <a:pt x="6" y="515"/>
                    <a:pt x="6" y="515"/>
                    <a:pt x="6" y="515"/>
                  </a:cubicBezTo>
                  <a:cubicBezTo>
                    <a:pt x="2" y="518"/>
                    <a:pt x="0" y="523"/>
                    <a:pt x="0" y="529"/>
                  </a:cubicBezTo>
                  <a:cubicBezTo>
                    <a:pt x="0" y="534"/>
                    <a:pt x="2" y="539"/>
                    <a:pt x="6" y="543"/>
                  </a:cubicBezTo>
                  <a:cubicBezTo>
                    <a:pt x="369" y="906"/>
                    <a:pt x="369" y="906"/>
                    <a:pt x="369" y="906"/>
                  </a:cubicBezTo>
                  <a:cubicBezTo>
                    <a:pt x="373" y="910"/>
                    <a:pt x="378" y="912"/>
                    <a:pt x="383" y="912"/>
                  </a:cubicBezTo>
                  <a:cubicBezTo>
                    <a:pt x="388" y="912"/>
                    <a:pt x="393" y="910"/>
                    <a:pt x="397" y="906"/>
                  </a:cubicBezTo>
                  <a:cubicBezTo>
                    <a:pt x="855" y="448"/>
                    <a:pt x="855" y="448"/>
                    <a:pt x="855" y="448"/>
                  </a:cubicBezTo>
                  <a:cubicBezTo>
                    <a:pt x="863" y="440"/>
                    <a:pt x="863" y="428"/>
                    <a:pt x="855" y="420"/>
                  </a:cubicBezTo>
                  <a:close/>
                  <a:moveTo>
                    <a:pt x="692" y="267"/>
                  </a:moveTo>
                  <a:cubicBezTo>
                    <a:pt x="692" y="292"/>
                    <a:pt x="672" y="313"/>
                    <a:pt x="646" y="313"/>
                  </a:cubicBezTo>
                  <a:cubicBezTo>
                    <a:pt x="629" y="313"/>
                    <a:pt x="614" y="303"/>
                    <a:pt x="606" y="289"/>
                  </a:cubicBezTo>
                  <a:cubicBezTo>
                    <a:pt x="628" y="282"/>
                    <a:pt x="639" y="269"/>
                    <a:pt x="644" y="258"/>
                  </a:cubicBezTo>
                  <a:cubicBezTo>
                    <a:pt x="648" y="249"/>
                    <a:pt x="650" y="237"/>
                    <a:pt x="647" y="221"/>
                  </a:cubicBezTo>
                  <a:cubicBezTo>
                    <a:pt x="672" y="221"/>
                    <a:pt x="692" y="242"/>
                    <a:pt x="692" y="26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3" name="Freeform 18">
              <a:extLst>
                <a:ext uri="{FF2B5EF4-FFF2-40B4-BE49-F238E27FC236}">
                  <a16:creationId xmlns:a16="http://schemas.microsoft.com/office/drawing/2014/main" id="{DC2B4F92-338E-4A08-B9EE-96C5063618DA}"/>
                </a:ext>
              </a:extLst>
            </p:cNvPr>
            <p:cNvSpPr>
              <a:spLocks noEditPoints="1"/>
            </p:cNvSpPr>
            <p:nvPr/>
          </p:nvSpPr>
          <p:spPr bwMode="auto">
            <a:xfrm>
              <a:off x="4102100" y="1601788"/>
              <a:ext cx="265113" cy="296863"/>
            </a:xfrm>
            <a:custGeom>
              <a:avLst/>
              <a:gdLst>
                <a:gd name="T0" fmla="*/ 239 w 279"/>
                <a:gd name="T1" fmla="*/ 184 h 312"/>
                <a:gd name="T2" fmla="*/ 258 w 279"/>
                <a:gd name="T3" fmla="*/ 204 h 312"/>
                <a:gd name="T4" fmla="*/ 259 w 279"/>
                <a:gd name="T5" fmla="*/ 204 h 312"/>
                <a:gd name="T6" fmla="*/ 278 w 279"/>
                <a:gd name="T7" fmla="*/ 185 h 312"/>
                <a:gd name="T8" fmla="*/ 243 w 279"/>
                <a:gd name="T9" fmla="*/ 90 h 312"/>
                <a:gd name="T10" fmla="*/ 262 w 279"/>
                <a:gd name="T11" fmla="*/ 71 h 312"/>
                <a:gd name="T12" fmla="*/ 262 w 279"/>
                <a:gd name="T13" fmla="*/ 43 h 312"/>
                <a:gd name="T14" fmla="*/ 234 w 279"/>
                <a:gd name="T15" fmla="*/ 43 h 312"/>
                <a:gd name="T16" fmla="*/ 216 w 279"/>
                <a:gd name="T17" fmla="*/ 61 h 312"/>
                <a:gd name="T18" fmla="*/ 87 w 279"/>
                <a:gd name="T19" fmla="*/ 37 h 312"/>
                <a:gd name="T20" fmla="*/ 70 w 279"/>
                <a:gd name="T21" fmla="*/ 75 h 312"/>
                <a:gd name="T22" fmla="*/ 112 w 279"/>
                <a:gd name="T23" fmla="*/ 165 h 312"/>
                <a:gd name="T24" fmla="*/ 64 w 279"/>
                <a:gd name="T25" fmla="*/ 213 h 312"/>
                <a:gd name="T26" fmla="*/ 41 w 279"/>
                <a:gd name="T27" fmla="*/ 148 h 312"/>
                <a:gd name="T28" fmla="*/ 21 w 279"/>
                <a:gd name="T29" fmla="*/ 128 h 312"/>
                <a:gd name="T30" fmla="*/ 1 w 279"/>
                <a:gd name="T31" fmla="*/ 147 h 312"/>
                <a:gd name="T32" fmla="*/ 36 w 279"/>
                <a:gd name="T33" fmla="*/ 241 h 312"/>
                <a:gd name="T34" fmla="*/ 17 w 279"/>
                <a:gd name="T35" fmla="*/ 260 h 312"/>
                <a:gd name="T36" fmla="*/ 17 w 279"/>
                <a:gd name="T37" fmla="*/ 289 h 312"/>
                <a:gd name="T38" fmla="*/ 31 w 279"/>
                <a:gd name="T39" fmla="*/ 295 h 312"/>
                <a:gd name="T40" fmla="*/ 45 w 279"/>
                <a:gd name="T41" fmla="*/ 289 h 312"/>
                <a:gd name="T42" fmla="*/ 63 w 279"/>
                <a:gd name="T43" fmla="*/ 271 h 312"/>
                <a:gd name="T44" fmla="*/ 151 w 279"/>
                <a:gd name="T45" fmla="*/ 312 h 312"/>
                <a:gd name="T46" fmla="*/ 192 w 279"/>
                <a:gd name="T47" fmla="*/ 295 h 312"/>
                <a:gd name="T48" fmla="*/ 209 w 279"/>
                <a:gd name="T49" fmla="*/ 257 h 312"/>
                <a:gd name="T50" fmla="*/ 167 w 279"/>
                <a:gd name="T51" fmla="*/ 166 h 312"/>
                <a:gd name="T52" fmla="*/ 215 w 279"/>
                <a:gd name="T53" fmla="*/ 119 h 312"/>
                <a:gd name="T54" fmla="*/ 239 w 279"/>
                <a:gd name="T55" fmla="*/ 184 h 312"/>
                <a:gd name="T56" fmla="*/ 113 w 279"/>
                <a:gd name="T57" fmla="*/ 67 h 312"/>
                <a:gd name="T58" fmla="*/ 114 w 279"/>
                <a:gd name="T59" fmla="*/ 65 h 312"/>
                <a:gd name="T60" fmla="*/ 188 w 279"/>
                <a:gd name="T61" fmla="*/ 89 h 312"/>
                <a:gd name="T62" fmla="*/ 140 w 279"/>
                <a:gd name="T63" fmla="*/ 137 h 312"/>
                <a:gd name="T64" fmla="*/ 109 w 279"/>
                <a:gd name="T65" fmla="*/ 79 h 312"/>
                <a:gd name="T66" fmla="*/ 113 w 279"/>
                <a:gd name="T67" fmla="*/ 67 h 312"/>
                <a:gd name="T68" fmla="*/ 113 w 279"/>
                <a:gd name="T69" fmla="*/ 67 h 312"/>
                <a:gd name="T70" fmla="*/ 166 w 279"/>
                <a:gd name="T71" fmla="*/ 265 h 312"/>
                <a:gd name="T72" fmla="*/ 165 w 279"/>
                <a:gd name="T73" fmla="*/ 266 h 312"/>
                <a:gd name="T74" fmla="*/ 91 w 279"/>
                <a:gd name="T75" fmla="*/ 242 h 312"/>
                <a:gd name="T76" fmla="*/ 139 w 279"/>
                <a:gd name="T77" fmla="*/ 195 h 312"/>
                <a:gd name="T78" fmla="*/ 170 w 279"/>
                <a:gd name="T79" fmla="*/ 253 h 312"/>
                <a:gd name="T80" fmla="*/ 166 w 279"/>
                <a:gd name="T81" fmla="*/ 265 h 312"/>
                <a:gd name="T82" fmla="*/ 166 w 279"/>
                <a:gd name="T83" fmla="*/ 26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9" h="312">
                  <a:moveTo>
                    <a:pt x="239" y="184"/>
                  </a:moveTo>
                  <a:cubicBezTo>
                    <a:pt x="238" y="195"/>
                    <a:pt x="247" y="204"/>
                    <a:pt x="258" y="204"/>
                  </a:cubicBezTo>
                  <a:cubicBezTo>
                    <a:pt x="258" y="204"/>
                    <a:pt x="258" y="204"/>
                    <a:pt x="259" y="204"/>
                  </a:cubicBezTo>
                  <a:cubicBezTo>
                    <a:pt x="269" y="204"/>
                    <a:pt x="278" y="195"/>
                    <a:pt x="278" y="185"/>
                  </a:cubicBezTo>
                  <a:cubicBezTo>
                    <a:pt x="279" y="182"/>
                    <a:pt x="279" y="138"/>
                    <a:pt x="243" y="90"/>
                  </a:cubicBezTo>
                  <a:cubicBezTo>
                    <a:pt x="262" y="71"/>
                    <a:pt x="262" y="71"/>
                    <a:pt x="262" y="71"/>
                  </a:cubicBezTo>
                  <a:cubicBezTo>
                    <a:pt x="270" y="63"/>
                    <a:pt x="270" y="51"/>
                    <a:pt x="262" y="43"/>
                  </a:cubicBezTo>
                  <a:cubicBezTo>
                    <a:pt x="255" y="35"/>
                    <a:pt x="242" y="35"/>
                    <a:pt x="234" y="43"/>
                  </a:cubicBezTo>
                  <a:cubicBezTo>
                    <a:pt x="216" y="61"/>
                    <a:pt x="216" y="61"/>
                    <a:pt x="216" y="61"/>
                  </a:cubicBezTo>
                  <a:cubicBezTo>
                    <a:pt x="182" y="32"/>
                    <a:pt x="124" y="0"/>
                    <a:pt x="87" y="37"/>
                  </a:cubicBezTo>
                  <a:cubicBezTo>
                    <a:pt x="82" y="40"/>
                    <a:pt x="71" y="53"/>
                    <a:pt x="70" y="75"/>
                  </a:cubicBezTo>
                  <a:cubicBezTo>
                    <a:pt x="68" y="102"/>
                    <a:pt x="82" y="132"/>
                    <a:pt x="112" y="165"/>
                  </a:cubicBezTo>
                  <a:cubicBezTo>
                    <a:pt x="64" y="213"/>
                    <a:pt x="64" y="213"/>
                    <a:pt x="64" y="213"/>
                  </a:cubicBezTo>
                  <a:cubicBezTo>
                    <a:pt x="41" y="179"/>
                    <a:pt x="41" y="150"/>
                    <a:pt x="41" y="148"/>
                  </a:cubicBezTo>
                  <a:cubicBezTo>
                    <a:pt x="41" y="137"/>
                    <a:pt x="32" y="128"/>
                    <a:pt x="21" y="128"/>
                  </a:cubicBezTo>
                  <a:cubicBezTo>
                    <a:pt x="10" y="127"/>
                    <a:pt x="1" y="136"/>
                    <a:pt x="1" y="147"/>
                  </a:cubicBezTo>
                  <a:cubicBezTo>
                    <a:pt x="0" y="149"/>
                    <a:pt x="0" y="194"/>
                    <a:pt x="36" y="241"/>
                  </a:cubicBezTo>
                  <a:cubicBezTo>
                    <a:pt x="17" y="260"/>
                    <a:pt x="17" y="260"/>
                    <a:pt x="17" y="260"/>
                  </a:cubicBezTo>
                  <a:cubicBezTo>
                    <a:pt x="9" y="268"/>
                    <a:pt x="9" y="281"/>
                    <a:pt x="17" y="289"/>
                  </a:cubicBezTo>
                  <a:cubicBezTo>
                    <a:pt x="21" y="293"/>
                    <a:pt x="26" y="295"/>
                    <a:pt x="31" y="295"/>
                  </a:cubicBezTo>
                  <a:cubicBezTo>
                    <a:pt x="36" y="295"/>
                    <a:pt x="41" y="293"/>
                    <a:pt x="45" y="289"/>
                  </a:cubicBezTo>
                  <a:cubicBezTo>
                    <a:pt x="63" y="271"/>
                    <a:pt x="63" y="271"/>
                    <a:pt x="63" y="271"/>
                  </a:cubicBezTo>
                  <a:cubicBezTo>
                    <a:pt x="86" y="291"/>
                    <a:pt x="120" y="312"/>
                    <a:pt x="151" y="312"/>
                  </a:cubicBezTo>
                  <a:cubicBezTo>
                    <a:pt x="166" y="312"/>
                    <a:pt x="180" y="307"/>
                    <a:pt x="192" y="295"/>
                  </a:cubicBezTo>
                  <a:cubicBezTo>
                    <a:pt x="197" y="291"/>
                    <a:pt x="208" y="279"/>
                    <a:pt x="209" y="257"/>
                  </a:cubicBezTo>
                  <a:cubicBezTo>
                    <a:pt x="211" y="230"/>
                    <a:pt x="197" y="199"/>
                    <a:pt x="167" y="166"/>
                  </a:cubicBezTo>
                  <a:cubicBezTo>
                    <a:pt x="215" y="119"/>
                    <a:pt x="215" y="119"/>
                    <a:pt x="215" y="119"/>
                  </a:cubicBezTo>
                  <a:cubicBezTo>
                    <a:pt x="238" y="152"/>
                    <a:pt x="239" y="182"/>
                    <a:pt x="239" y="184"/>
                  </a:cubicBezTo>
                  <a:close/>
                  <a:moveTo>
                    <a:pt x="113" y="67"/>
                  </a:moveTo>
                  <a:cubicBezTo>
                    <a:pt x="113" y="66"/>
                    <a:pt x="114" y="66"/>
                    <a:pt x="114" y="65"/>
                  </a:cubicBezTo>
                  <a:cubicBezTo>
                    <a:pt x="131" y="49"/>
                    <a:pt x="168" y="74"/>
                    <a:pt x="188" y="89"/>
                  </a:cubicBezTo>
                  <a:cubicBezTo>
                    <a:pt x="140" y="137"/>
                    <a:pt x="140" y="137"/>
                    <a:pt x="140" y="137"/>
                  </a:cubicBezTo>
                  <a:cubicBezTo>
                    <a:pt x="114" y="107"/>
                    <a:pt x="109" y="88"/>
                    <a:pt x="109" y="79"/>
                  </a:cubicBezTo>
                  <a:cubicBezTo>
                    <a:pt x="110" y="71"/>
                    <a:pt x="113" y="67"/>
                    <a:pt x="113" y="67"/>
                  </a:cubicBezTo>
                  <a:cubicBezTo>
                    <a:pt x="113" y="67"/>
                    <a:pt x="113" y="67"/>
                    <a:pt x="113" y="67"/>
                  </a:cubicBezTo>
                  <a:close/>
                  <a:moveTo>
                    <a:pt x="166" y="265"/>
                  </a:moveTo>
                  <a:cubicBezTo>
                    <a:pt x="166" y="265"/>
                    <a:pt x="165" y="266"/>
                    <a:pt x="165" y="266"/>
                  </a:cubicBezTo>
                  <a:cubicBezTo>
                    <a:pt x="148" y="283"/>
                    <a:pt x="111" y="258"/>
                    <a:pt x="91" y="242"/>
                  </a:cubicBezTo>
                  <a:cubicBezTo>
                    <a:pt x="139" y="195"/>
                    <a:pt x="139" y="195"/>
                    <a:pt x="139" y="195"/>
                  </a:cubicBezTo>
                  <a:cubicBezTo>
                    <a:pt x="165" y="225"/>
                    <a:pt x="170" y="244"/>
                    <a:pt x="170" y="253"/>
                  </a:cubicBezTo>
                  <a:cubicBezTo>
                    <a:pt x="170" y="261"/>
                    <a:pt x="166" y="265"/>
                    <a:pt x="166" y="265"/>
                  </a:cubicBezTo>
                  <a:cubicBezTo>
                    <a:pt x="166" y="265"/>
                    <a:pt x="166" y="265"/>
                    <a:pt x="166" y="26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814" name="Group 813">
            <a:extLst>
              <a:ext uri="{FF2B5EF4-FFF2-40B4-BE49-F238E27FC236}">
                <a16:creationId xmlns:a16="http://schemas.microsoft.com/office/drawing/2014/main" id="{B5F4F62A-7478-4B27-936D-11084E8A87D7}"/>
              </a:ext>
            </a:extLst>
          </p:cNvPr>
          <p:cNvGrpSpPr/>
          <p:nvPr/>
        </p:nvGrpSpPr>
        <p:grpSpPr>
          <a:xfrm>
            <a:off x="9168414" y="1787271"/>
            <a:ext cx="304494" cy="316816"/>
            <a:chOff x="9961563" y="1279526"/>
            <a:chExt cx="823913" cy="857250"/>
          </a:xfrm>
        </p:grpSpPr>
        <p:sp>
          <p:nvSpPr>
            <p:cNvPr id="815" name="Freeform 98">
              <a:extLst>
                <a:ext uri="{FF2B5EF4-FFF2-40B4-BE49-F238E27FC236}">
                  <a16:creationId xmlns:a16="http://schemas.microsoft.com/office/drawing/2014/main" id="{954ECEF3-C03C-4E5E-BD65-94740C5C75F0}"/>
                </a:ext>
              </a:extLst>
            </p:cNvPr>
            <p:cNvSpPr>
              <a:spLocks/>
            </p:cNvSpPr>
            <p:nvPr/>
          </p:nvSpPr>
          <p:spPr bwMode="auto">
            <a:xfrm>
              <a:off x="10226675" y="1511301"/>
              <a:ext cx="296863" cy="296863"/>
            </a:xfrm>
            <a:custGeom>
              <a:avLst/>
              <a:gdLst>
                <a:gd name="T0" fmla="*/ 292 w 312"/>
                <a:gd name="T1" fmla="*/ 0 h 312"/>
                <a:gd name="T2" fmla="*/ 20 w 312"/>
                <a:gd name="T3" fmla="*/ 0 h 312"/>
                <a:gd name="T4" fmla="*/ 0 w 312"/>
                <a:gd name="T5" fmla="*/ 20 h 312"/>
                <a:gd name="T6" fmla="*/ 0 w 312"/>
                <a:gd name="T7" fmla="*/ 291 h 312"/>
                <a:gd name="T8" fmla="*/ 20 w 312"/>
                <a:gd name="T9" fmla="*/ 311 h 312"/>
                <a:gd name="T10" fmla="*/ 40 w 312"/>
                <a:gd name="T11" fmla="*/ 291 h 312"/>
                <a:gd name="T12" fmla="*/ 40 w 312"/>
                <a:gd name="T13" fmla="*/ 40 h 312"/>
                <a:gd name="T14" fmla="*/ 272 w 312"/>
                <a:gd name="T15" fmla="*/ 40 h 312"/>
                <a:gd name="T16" fmla="*/ 272 w 312"/>
                <a:gd name="T17" fmla="*/ 292 h 312"/>
                <a:gd name="T18" fmla="*/ 292 w 312"/>
                <a:gd name="T19" fmla="*/ 312 h 312"/>
                <a:gd name="T20" fmla="*/ 312 w 312"/>
                <a:gd name="T21" fmla="*/ 292 h 312"/>
                <a:gd name="T22" fmla="*/ 312 w 312"/>
                <a:gd name="T23" fmla="*/ 20 h 312"/>
                <a:gd name="T24" fmla="*/ 292 w 312"/>
                <a:gd name="T25"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2" h="312">
                  <a:moveTo>
                    <a:pt x="292" y="0"/>
                  </a:moveTo>
                  <a:cubicBezTo>
                    <a:pt x="20" y="0"/>
                    <a:pt x="20" y="0"/>
                    <a:pt x="20" y="0"/>
                  </a:cubicBezTo>
                  <a:cubicBezTo>
                    <a:pt x="9" y="0"/>
                    <a:pt x="0" y="9"/>
                    <a:pt x="0" y="20"/>
                  </a:cubicBezTo>
                  <a:cubicBezTo>
                    <a:pt x="0" y="291"/>
                    <a:pt x="0" y="291"/>
                    <a:pt x="0" y="291"/>
                  </a:cubicBezTo>
                  <a:cubicBezTo>
                    <a:pt x="0" y="302"/>
                    <a:pt x="9" y="311"/>
                    <a:pt x="20" y="311"/>
                  </a:cubicBezTo>
                  <a:cubicBezTo>
                    <a:pt x="31" y="311"/>
                    <a:pt x="40" y="302"/>
                    <a:pt x="40" y="291"/>
                  </a:cubicBezTo>
                  <a:cubicBezTo>
                    <a:pt x="40" y="40"/>
                    <a:pt x="40" y="40"/>
                    <a:pt x="40" y="40"/>
                  </a:cubicBezTo>
                  <a:cubicBezTo>
                    <a:pt x="272" y="40"/>
                    <a:pt x="272" y="40"/>
                    <a:pt x="272" y="40"/>
                  </a:cubicBezTo>
                  <a:cubicBezTo>
                    <a:pt x="272" y="292"/>
                    <a:pt x="272" y="292"/>
                    <a:pt x="272" y="292"/>
                  </a:cubicBezTo>
                  <a:cubicBezTo>
                    <a:pt x="272" y="303"/>
                    <a:pt x="281" y="312"/>
                    <a:pt x="292" y="312"/>
                  </a:cubicBezTo>
                  <a:cubicBezTo>
                    <a:pt x="303" y="312"/>
                    <a:pt x="312" y="303"/>
                    <a:pt x="312" y="292"/>
                  </a:cubicBezTo>
                  <a:cubicBezTo>
                    <a:pt x="312" y="20"/>
                    <a:pt x="312" y="20"/>
                    <a:pt x="312" y="20"/>
                  </a:cubicBezTo>
                  <a:cubicBezTo>
                    <a:pt x="312" y="9"/>
                    <a:pt x="303" y="0"/>
                    <a:pt x="292"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6" name="Freeform 99">
              <a:extLst>
                <a:ext uri="{FF2B5EF4-FFF2-40B4-BE49-F238E27FC236}">
                  <a16:creationId xmlns:a16="http://schemas.microsoft.com/office/drawing/2014/main" id="{09B3DE8A-26E9-43E7-A19B-F16FAF0BC67F}"/>
                </a:ext>
              </a:extLst>
            </p:cNvPr>
            <p:cNvSpPr>
              <a:spLocks/>
            </p:cNvSpPr>
            <p:nvPr/>
          </p:nvSpPr>
          <p:spPr bwMode="auto">
            <a:xfrm>
              <a:off x="10015538" y="1878013"/>
              <a:ext cx="38100" cy="258763"/>
            </a:xfrm>
            <a:custGeom>
              <a:avLst/>
              <a:gdLst>
                <a:gd name="T0" fmla="*/ 20 w 40"/>
                <a:gd name="T1" fmla="*/ 0 h 273"/>
                <a:gd name="T2" fmla="*/ 0 w 40"/>
                <a:gd name="T3" fmla="*/ 20 h 273"/>
                <a:gd name="T4" fmla="*/ 0 w 40"/>
                <a:gd name="T5" fmla="*/ 253 h 273"/>
                <a:gd name="T6" fmla="*/ 20 w 40"/>
                <a:gd name="T7" fmla="*/ 273 h 273"/>
                <a:gd name="T8" fmla="*/ 40 w 40"/>
                <a:gd name="T9" fmla="*/ 253 h 273"/>
                <a:gd name="T10" fmla="*/ 40 w 40"/>
                <a:gd name="T11" fmla="*/ 20 h 273"/>
                <a:gd name="T12" fmla="*/ 20 w 40"/>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40" h="273">
                  <a:moveTo>
                    <a:pt x="20" y="0"/>
                  </a:moveTo>
                  <a:cubicBezTo>
                    <a:pt x="9" y="0"/>
                    <a:pt x="0" y="9"/>
                    <a:pt x="0" y="20"/>
                  </a:cubicBezTo>
                  <a:cubicBezTo>
                    <a:pt x="0" y="253"/>
                    <a:pt x="0" y="253"/>
                    <a:pt x="0" y="253"/>
                  </a:cubicBezTo>
                  <a:cubicBezTo>
                    <a:pt x="0" y="264"/>
                    <a:pt x="9" y="273"/>
                    <a:pt x="20" y="273"/>
                  </a:cubicBezTo>
                  <a:cubicBezTo>
                    <a:pt x="31" y="273"/>
                    <a:pt x="40" y="264"/>
                    <a:pt x="40" y="253"/>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7" name="Freeform 100">
              <a:extLst>
                <a:ext uri="{FF2B5EF4-FFF2-40B4-BE49-F238E27FC236}">
                  <a16:creationId xmlns:a16="http://schemas.microsoft.com/office/drawing/2014/main" id="{E83819D8-CD1B-4730-AF80-041DB83A5CC1}"/>
                </a:ext>
              </a:extLst>
            </p:cNvPr>
            <p:cNvSpPr>
              <a:spLocks/>
            </p:cNvSpPr>
            <p:nvPr/>
          </p:nvSpPr>
          <p:spPr bwMode="auto">
            <a:xfrm>
              <a:off x="10136188" y="1878013"/>
              <a:ext cx="38100" cy="258763"/>
            </a:xfrm>
            <a:custGeom>
              <a:avLst/>
              <a:gdLst>
                <a:gd name="T0" fmla="*/ 20 w 40"/>
                <a:gd name="T1" fmla="*/ 0 h 273"/>
                <a:gd name="T2" fmla="*/ 0 w 40"/>
                <a:gd name="T3" fmla="*/ 20 h 273"/>
                <a:gd name="T4" fmla="*/ 0 w 40"/>
                <a:gd name="T5" fmla="*/ 253 h 273"/>
                <a:gd name="T6" fmla="*/ 20 w 40"/>
                <a:gd name="T7" fmla="*/ 273 h 273"/>
                <a:gd name="T8" fmla="*/ 40 w 40"/>
                <a:gd name="T9" fmla="*/ 253 h 273"/>
                <a:gd name="T10" fmla="*/ 40 w 40"/>
                <a:gd name="T11" fmla="*/ 20 h 273"/>
                <a:gd name="T12" fmla="*/ 20 w 40"/>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40" h="273">
                  <a:moveTo>
                    <a:pt x="20" y="0"/>
                  </a:moveTo>
                  <a:cubicBezTo>
                    <a:pt x="9" y="0"/>
                    <a:pt x="0" y="9"/>
                    <a:pt x="0" y="20"/>
                  </a:cubicBezTo>
                  <a:cubicBezTo>
                    <a:pt x="0" y="253"/>
                    <a:pt x="0" y="253"/>
                    <a:pt x="0" y="253"/>
                  </a:cubicBezTo>
                  <a:cubicBezTo>
                    <a:pt x="0" y="264"/>
                    <a:pt x="9" y="273"/>
                    <a:pt x="20" y="273"/>
                  </a:cubicBezTo>
                  <a:cubicBezTo>
                    <a:pt x="31" y="273"/>
                    <a:pt x="40" y="264"/>
                    <a:pt x="40" y="253"/>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8" name="Freeform 101">
              <a:extLst>
                <a:ext uri="{FF2B5EF4-FFF2-40B4-BE49-F238E27FC236}">
                  <a16:creationId xmlns:a16="http://schemas.microsoft.com/office/drawing/2014/main" id="{620511C9-CC09-4A6D-BE5A-9E087CC01281}"/>
                </a:ext>
              </a:extLst>
            </p:cNvPr>
            <p:cNvSpPr>
              <a:spLocks/>
            </p:cNvSpPr>
            <p:nvPr/>
          </p:nvSpPr>
          <p:spPr bwMode="auto">
            <a:xfrm>
              <a:off x="10574338" y="1878013"/>
              <a:ext cx="38100" cy="258763"/>
            </a:xfrm>
            <a:custGeom>
              <a:avLst/>
              <a:gdLst>
                <a:gd name="T0" fmla="*/ 20 w 40"/>
                <a:gd name="T1" fmla="*/ 0 h 273"/>
                <a:gd name="T2" fmla="*/ 0 w 40"/>
                <a:gd name="T3" fmla="*/ 20 h 273"/>
                <a:gd name="T4" fmla="*/ 0 w 40"/>
                <a:gd name="T5" fmla="*/ 253 h 273"/>
                <a:gd name="T6" fmla="*/ 20 w 40"/>
                <a:gd name="T7" fmla="*/ 273 h 273"/>
                <a:gd name="T8" fmla="*/ 40 w 40"/>
                <a:gd name="T9" fmla="*/ 253 h 273"/>
                <a:gd name="T10" fmla="*/ 40 w 40"/>
                <a:gd name="T11" fmla="*/ 20 h 273"/>
                <a:gd name="T12" fmla="*/ 20 w 40"/>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40" h="273">
                  <a:moveTo>
                    <a:pt x="20" y="0"/>
                  </a:moveTo>
                  <a:cubicBezTo>
                    <a:pt x="9" y="0"/>
                    <a:pt x="0" y="9"/>
                    <a:pt x="0" y="20"/>
                  </a:cubicBezTo>
                  <a:cubicBezTo>
                    <a:pt x="0" y="253"/>
                    <a:pt x="0" y="253"/>
                    <a:pt x="0" y="253"/>
                  </a:cubicBezTo>
                  <a:cubicBezTo>
                    <a:pt x="0" y="264"/>
                    <a:pt x="9" y="273"/>
                    <a:pt x="20" y="273"/>
                  </a:cubicBezTo>
                  <a:cubicBezTo>
                    <a:pt x="31" y="273"/>
                    <a:pt x="40" y="264"/>
                    <a:pt x="40" y="253"/>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9" name="Freeform 102">
              <a:extLst>
                <a:ext uri="{FF2B5EF4-FFF2-40B4-BE49-F238E27FC236}">
                  <a16:creationId xmlns:a16="http://schemas.microsoft.com/office/drawing/2014/main" id="{AA4B2927-50EB-46F0-ACE4-CE1229888053}"/>
                </a:ext>
              </a:extLst>
            </p:cNvPr>
            <p:cNvSpPr>
              <a:spLocks/>
            </p:cNvSpPr>
            <p:nvPr/>
          </p:nvSpPr>
          <p:spPr bwMode="auto">
            <a:xfrm>
              <a:off x="10693400" y="1878013"/>
              <a:ext cx="38100" cy="258763"/>
            </a:xfrm>
            <a:custGeom>
              <a:avLst/>
              <a:gdLst>
                <a:gd name="T0" fmla="*/ 20 w 40"/>
                <a:gd name="T1" fmla="*/ 0 h 273"/>
                <a:gd name="T2" fmla="*/ 0 w 40"/>
                <a:gd name="T3" fmla="*/ 20 h 273"/>
                <a:gd name="T4" fmla="*/ 0 w 40"/>
                <a:gd name="T5" fmla="*/ 253 h 273"/>
                <a:gd name="T6" fmla="*/ 20 w 40"/>
                <a:gd name="T7" fmla="*/ 273 h 273"/>
                <a:gd name="T8" fmla="*/ 40 w 40"/>
                <a:gd name="T9" fmla="*/ 253 h 273"/>
                <a:gd name="T10" fmla="*/ 40 w 40"/>
                <a:gd name="T11" fmla="*/ 20 h 273"/>
                <a:gd name="T12" fmla="*/ 20 w 40"/>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40" h="273">
                  <a:moveTo>
                    <a:pt x="20" y="0"/>
                  </a:moveTo>
                  <a:cubicBezTo>
                    <a:pt x="9" y="0"/>
                    <a:pt x="0" y="9"/>
                    <a:pt x="0" y="20"/>
                  </a:cubicBezTo>
                  <a:cubicBezTo>
                    <a:pt x="0" y="253"/>
                    <a:pt x="0" y="253"/>
                    <a:pt x="0" y="253"/>
                  </a:cubicBezTo>
                  <a:cubicBezTo>
                    <a:pt x="0" y="264"/>
                    <a:pt x="9" y="273"/>
                    <a:pt x="20" y="273"/>
                  </a:cubicBezTo>
                  <a:cubicBezTo>
                    <a:pt x="31" y="273"/>
                    <a:pt x="40" y="264"/>
                    <a:pt x="40" y="253"/>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0" name="Freeform 103">
              <a:extLst>
                <a:ext uri="{FF2B5EF4-FFF2-40B4-BE49-F238E27FC236}">
                  <a16:creationId xmlns:a16="http://schemas.microsoft.com/office/drawing/2014/main" id="{6E24122E-3B41-4271-A571-79280579FB5F}"/>
                </a:ext>
              </a:extLst>
            </p:cNvPr>
            <p:cNvSpPr>
              <a:spLocks/>
            </p:cNvSpPr>
            <p:nvPr/>
          </p:nvSpPr>
          <p:spPr bwMode="auto">
            <a:xfrm>
              <a:off x="10288588" y="1828801"/>
              <a:ext cx="38100" cy="307975"/>
            </a:xfrm>
            <a:custGeom>
              <a:avLst/>
              <a:gdLst>
                <a:gd name="T0" fmla="*/ 20 w 40"/>
                <a:gd name="T1" fmla="*/ 0 h 324"/>
                <a:gd name="T2" fmla="*/ 0 w 40"/>
                <a:gd name="T3" fmla="*/ 20 h 324"/>
                <a:gd name="T4" fmla="*/ 0 w 40"/>
                <a:gd name="T5" fmla="*/ 304 h 324"/>
                <a:gd name="T6" fmla="*/ 20 w 40"/>
                <a:gd name="T7" fmla="*/ 324 h 324"/>
                <a:gd name="T8" fmla="*/ 40 w 40"/>
                <a:gd name="T9" fmla="*/ 304 h 324"/>
                <a:gd name="T10" fmla="*/ 40 w 40"/>
                <a:gd name="T11" fmla="*/ 20 h 324"/>
                <a:gd name="T12" fmla="*/ 20 w 4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40" h="324">
                  <a:moveTo>
                    <a:pt x="20" y="0"/>
                  </a:moveTo>
                  <a:cubicBezTo>
                    <a:pt x="9" y="0"/>
                    <a:pt x="0" y="9"/>
                    <a:pt x="0" y="20"/>
                  </a:cubicBezTo>
                  <a:cubicBezTo>
                    <a:pt x="0" y="304"/>
                    <a:pt x="0" y="304"/>
                    <a:pt x="0" y="304"/>
                  </a:cubicBezTo>
                  <a:cubicBezTo>
                    <a:pt x="0" y="315"/>
                    <a:pt x="9" y="324"/>
                    <a:pt x="20" y="324"/>
                  </a:cubicBezTo>
                  <a:cubicBezTo>
                    <a:pt x="31" y="324"/>
                    <a:pt x="40" y="315"/>
                    <a:pt x="40" y="30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1" name="Freeform 104">
              <a:extLst>
                <a:ext uri="{FF2B5EF4-FFF2-40B4-BE49-F238E27FC236}">
                  <a16:creationId xmlns:a16="http://schemas.microsoft.com/office/drawing/2014/main" id="{647484BC-7202-4BE1-9DAB-BD9EC72541E0}"/>
                </a:ext>
              </a:extLst>
            </p:cNvPr>
            <p:cNvSpPr>
              <a:spLocks/>
            </p:cNvSpPr>
            <p:nvPr/>
          </p:nvSpPr>
          <p:spPr bwMode="auto">
            <a:xfrm>
              <a:off x="10423525" y="1828801"/>
              <a:ext cx="38100" cy="307975"/>
            </a:xfrm>
            <a:custGeom>
              <a:avLst/>
              <a:gdLst>
                <a:gd name="T0" fmla="*/ 20 w 40"/>
                <a:gd name="T1" fmla="*/ 0 h 324"/>
                <a:gd name="T2" fmla="*/ 0 w 40"/>
                <a:gd name="T3" fmla="*/ 20 h 324"/>
                <a:gd name="T4" fmla="*/ 0 w 40"/>
                <a:gd name="T5" fmla="*/ 304 h 324"/>
                <a:gd name="T6" fmla="*/ 20 w 40"/>
                <a:gd name="T7" fmla="*/ 324 h 324"/>
                <a:gd name="T8" fmla="*/ 40 w 40"/>
                <a:gd name="T9" fmla="*/ 304 h 324"/>
                <a:gd name="T10" fmla="*/ 40 w 40"/>
                <a:gd name="T11" fmla="*/ 20 h 324"/>
                <a:gd name="T12" fmla="*/ 20 w 4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40" h="324">
                  <a:moveTo>
                    <a:pt x="20" y="0"/>
                  </a:moveTo>
                  <a:cubicBezTo>
                    <a:pt x="9" y="0"/>
                    <a:pt x="0" y="9"/>
                    <a:pt x="0" y="20"/>
                  </a:cubicBezTo>
                  <a:cubicBezTo>
                    <a:pt x="0" y="304"/>
                    <a:pt x="0" y="304"/>
                    <a:pt x="0" y="304"/>
                  </a:cubicBezTo>
                  <a:cubicBezTo>
                    <a:pt x="0" y="315"/>
                    <a:pt x="9" y="324"/>
                    <a:pt x="20" y="324"/>
                  </a:cubicBezTo>
                  <a:cubicBezTo>
                    <a:pt x="31" y="324"/>
                    <a:pt x="40" y="315"/>
                    <a:pt x="40" y="30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2" name="Freeform 105">
              <a:extLst>
                <a:ext uri="{FF2B5EF4-FFF2-40B4-BE49-F238E27FC236}">
                  <a16:creationId xmlns:a16="http://schemas.microsoft.com/office/drawing/2014/main" id="{3AEF6735-AEED-4A5B-B1A6-EE29BDD81DE5}"/>
                </a:ext>
              </a:extLst>
            </p:cNvPr>
            <p:cNvSpPr>
              <a:spLocks noEditPoints="1"/>
            </p:cNvSpPr>
            <p:nvPr/>
          </p:nvSpPr>
          <p:spPr bwMode="auto">
            <a:xfrm>
              <a:off x="10277475" y="1279526"/>
              <a:ext cx="193675" cy="192088"/>
            </a:xfrm>
            <a:custGeom>
              <a:avLst/>
              <a:gdLst>
                <a:gd name="T0" fmla="*/ 102 w 204"/>
                <a:gd name="T1" fmla="*/ 203 h 203"/>
                <a:gd name="T2" fmla="*/ 204 w 204"/>
                <a:gd name="T3" fmla="*/ 101 h 203"/>
                <a:gd name="T4" fmla="*/ 203 w 204"/>
                <a:gd name="T5" fmla="*/ 97 h 203"/>
                <a:gd name="T6" fmla="*/ 197 w 204"/>
                <a:gd name="T7" fmla="*/ 65 h 203"/>
                <a:gd name="T8" fmla="*/ 197 w 204"/>
                <a:gd name="T9" fmla="*/ 65 h 203"/>
                <a:gd name="T10" fmla="*/ 145 w 204"/>
                <a:gd name="T11" fmla="*/ 9 h 203"/>
                <a:gd name="T12" fmla="*/ 113 w 204"/>
                <a:gd name="T13" fmla="*/ 0 h 203"/>
                <a:gd name="T14" fmla="*/ 102 w 204"/>
                <a:gd name="T15" fmla="*/ 0 h 203"/>
                <a:gd name="T16" fmla="*/ 0 w 204"/>
                <a:gd name="T17" fmla="*/ 101 h 203"/>
                <a:gd name="T18" fmla="*/ 102 w 204"/>
                <a:gd name="T19" fmla="*/ 203 h 203"/>
                <a:gd name="T20" fmla="*/ 102 w 204"/>
                <a:gd name="T21" fmla="*/ 40 h 203"/>
                <a:gd name="T22" fmla="*/ 109 w 204"/>
                <a:gd name="T23" fmla="*/ 40 h 203"/>
                <a:gd name="T24" fmla="*/ 128 w 204"/>
                <a:gd name="T25" fmla="*/ 46 h 203"/>
                <a:gd name="T26" fmla="*/ 159 w 204"/>
                <a:gd name="T27" fmla="*/ 79 h 203"/>
                <a:gd name="T28" fmla="*/ 163 w 204"/>
                <a:gd name="T29" fmla="*/ 99 h 203"/>
                <a:gd name="T30" fmla="*/ 164 w 204"/>
                <a:gd name="T31" fmla="*/ 101 h 203"/>
                <a:gd name="T32" fmla="*/ 102 w 204"/>
                <a:gd name="T33" fmla="*/ 163 h 203"/>
                <a:gd name="T34" fmla="*/ 40 w 204"/>
                <a:gd name="T35" fmla="*/ 101 h 203"/>
                <a:gd name="T36" fmla="*/ 102 w 204"/>
                <a:gd name="T37" fmla="*/ 4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203">
                  <a:moveTo>
                    <a:pt x="102" y="203"/>
                  </a:moveTo>
                  <a:cubicBezTo>
                    <a:pt x="158" y="203"/>
                    <a:pt x="204" y="157"/>
                    <a:pt x="204" y="101"/>
                  </a:cubicBezTo>
                  <a:cubicBezTo>
                    <a:pt x="204" y="100"/>
                    <a:pt x="204" y="99"/>
                    <a:pt x="203" y="97"/>
                  </a:cubicBezTo>
                  <a:cubicBezTo>
                    <a:pt x="203" y="86"/>
                    <a:pt x="201" y="75"/>
                    <a:pt x="197" y="65"/>
                  </a:cubicBezTo>
                  <a:cubicBezTo>
                    <a:pt x="197" y="65"/>
                    <a:pt x="197" y="65"/>
                    <a:pt x="197" y="65"/>
                  </a:cubicBezTo>
                  <a:cubicBezTo>
                    <a:pt x="187" y="40"/>
                    <a:pt x="169" y="21"/>
                    <a:pt x="145" y="9"/>
                  </a:cubicBezTo>
                  <a:cubicBezTo>
                    <a:pt x="135" y="5"/>
                    <a:pt x="124" y="2"/>
                    <a:pt x="113" y="0"/>
                  </a:cubicBezTo>
                  <a:cubicBezTo>
                    <a:pt x="110" y="0"/>
                    <a:pt x="106" y="0"/>
                    <a:pt x="102" y="0"/>
                  </a:cubicBezTo>
                  <a:cubicBezTo>
                    <a:pt x="46" y="0"/>
                    <a:pt x="0" y="45"/>
                    <a:pt x="0" y="101"/>
                  </a:cubicBezTo>
                  <a:cubicBezTo>
                    <a:pt x="0" y="157"/>
                    <a:pt x="46" y="203"/>
                    <a:pt x="102" y="203"/>
                  </a:cubicBezTo>
                  <a:close/>
                  <a:moveTo>
                    <a:pt x="102" y="40"/>
                  </a:moveTo>
                  <a:cubicBezTo>
                    <a:pt x="104" y="40"/>
                    <a:pt x="107" y="40"/>
                    <a:pt x="109" y="40"/>
                  </a:cubicBezTo>
                  <a:cubicBezTo>
                    <a:pt x="115" y="41"/>
                    <a:pt x="122" y="43"/>
                    <a:pt x="128" y="46"/>
                  </a:cubicBezTo>
                  <a:cubicBezTo>
                    <a:pt x="143" y="52"/>
                    <a:pt x="154" y="64"/>
                    <a:pt x="159" y="79"/>
                  </a:cubicBezTo>
                  <a:cubicBezTo>
                    <a:pt x="162" y="86"/>
                    <a:pt x="163" y="92"/>
                    <a:pt x="163" y="99"/>
                  </a:cubicBezTo>
                  <a:cubicBezTo>
                    <a:pt x="164" y="101"/>
                    <a:pt x="164" y="101"/>
                    <a:pt x="164" y="101"/>
                  </a:cubicBezTo>
                  <a:cubicBezTo>
                    <a:pt x="164" y="135"/>
                    <a:pt x="136" y="163"/>
                    <a:pt x="102" y="163"/>
                  </a:cubicBezTo>
                  <a:cubicBezTo>
                    <a:pt x="68" y="163"/>
                    <a:pt x="40" y="135"/>
                    <a:pt x="40" y="101"/>
                  </a:cubicBezTo>
                  <a:cubicBezTo>
                    <a:pt x="40" y="67"/>
                    <a:pt x="68" y="40"/>
                    <a:pt x="102"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3" name="Freeform 106">
              <a:extLst>
                <a:ext uri="{FF2B5EF4-FFF2-40B4-BE49-F238E27FC236}">
                  <a16:creationId xmlns:a16="http://schemas.microsoft.com/office/drawing/2014/main" id="{03A76345-1432-471B-936A-924B8F9B1066}"/>
                </a:ext>
              </a:extLst>
            </p:cNvPr>
            <p:cNvSpPr>
              <a:spLocks noEditPoints="1"/>
            </p:cNvSpPr>
            <p:nvPr/>
          </p:nvSpPr>
          <p:spPr bwMode="auto">
            <a:xfrm>
              <a:off x="10566400" y="1365251"/>
              <a:ext cx="174625" cy="176213"/>
            </a:xfrm>
            <a:custGeom>
              <a:avLst/>
              <a:gdLst>
                <a:gd name="T0" fmla="*/ 92 w 184"/>
                <a:gd name="T1" fmla="*/ 184 h 184"/>
                <a:gd name="T2" fmla="*/ 184 w 184"/>
                <a:gd name="T3" fmla="*/ 92 h 184"/>
                <a:gd name="T4" fmla="*/ 184 w 184"/>
                <a:gd name="T5" fmla="*/ 89 h 184"/>
                <a:gd name="T6" fmla="*/ 178 w 184"/>
                <a:gd name="T7" fmla="*/ 59 h 184"/>
                <a:gd name="T8" fmla="*/ 178 w 184"/>
                <a:gd name="T9" fmla="*/ 59 h 184"/>
                <a:gd name="T10" fmla="*/ 131 w 184"/>
                <a:gd name="T11" fmla="*/ 9 h 184"/>
                <a:gd name="T12" fmla="*/ 102 w 184"/>
                <a:gd name="T13" fmla="*/ 1 h 184"/>
                <a:gd name="T14" fmla="*/ 92 w 184"/>
                <a:gd name="T15" fmla="*/ 0 h 184"/>
                <a:gd name="T16" fmla="*/ 0 w 184"/>
                <a:gd name="T17" fmla="*/ 92 h 184"/>
                <a:gd name="T18" fmla="*/ 92 w 184"/>
                <a:gd name="T19" fmla="*/ 184 h 184"/>
                <a:gd name="T20" fmla="*/ 92 w 184"/>
                <a:gd name="T21" fmla="*/ 40 h 184"/>
                <a:gd name="T22" fmla="*/ 98 w 184"/>
                <a:gd name="T23" fmla="*/ 40 h 184"/>
                <a:gd name="T24" fmla="*/ 114 w 184"/>
                <a:gd name="T25" fmla="*/ 45 h 184"/>
                <a:gd name="T26" fmla="*/ 140 w 184"/>
                <a:gd name="T27" fmla="*/ 74 h 184"/>
                <a:gd name="T28" fmla="*/ 144 w 184"/>
                <a:gd name="T29" fmla="*/ 90 h 184"/>
                <a:gd name="T30" fmla="*/ 144 w 184"/>
                <a:gd name="T31" fmla="*/ 92 h 184"/>
                <a:gd name="T32" fmla="*/ 92 w 184"/>
                <a:gd name="T33" fmla="*/ 144 h 184"/>
                <a:gd name="T34" fmla="*/ 40 w 184"/>
                <a:gd name="T35" fmla="*/ 92 h 184"/>
                <a:gd name="T36" fmla="*/ 92 w 184"/>
                <a:gd name="T37" fmla="*/ 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184">
                  <a:moveTo>
                    <a:pt x="92" y="184"/>
                  </a:moveTo>
                  <a:cubicBezTo>
                    <a:pt x="143" y="184"/>
                    <a:pt x="184" y="143"/>
                    <a:pt x="184" y="92"/>
                  </a:cubicBezTo>
                  <a:cubicBezTo>
                    <a:pt x="184" y="91"/>
                    <a:pt x="184" y="90"/>
                    <a:pt x="184" y="89"/>
                  </a:cubicBezTo>
                  <a:cubicBezTo>
                    <a:pt x="183" y="78"/>
                    <a:pt x="181" y="69"/>
                    <a:pt x="178" y="59"/>
                  </a:cubicBezTo>
                  <a:cubicBezTo>
                    <a:pt x="178" y="59"/>
                    <a:pt x="178" y="59"/>
                    <a:pt x="178" y="59"/>
                  </a:cubicBezTo>
                  <a:cubicBezTo>
                    <a:pt x="169" y="37"/>
                    <a:pt x="153" y="19"/>
                    <a:pt x="131" y="9"/>
                  </a:cubicBezTo>
                  <a:cubicBezTo>
                    <a:pt x="122" y="5"/>
                    <a:pt x="112" y="2"/>
                    <a:pt x="102" y="1"/>
                  </a:cubicBezTo>
                  <a:cubicBezTo>
                    <a:pt x="99" y="0"/>
                    <a:pt x="95" y="0"/>
                    <a:pt x="92" y="0"/>
                  </a:cubicBezTo>
                  <a:cubicBezTo>
                    <a:pt x="41" y="0"/>
                    <a:pt x="0" y="41"/>
                    <a:pt x="0" y="92"/>
                  </a:cubicBezTo>
                  <a:cubicBezTo>
                    <a:pt x="0" y="143"/>
                    <a:pt x="41" y="184"/>
                    <a:pt x="92" y="184"/>
                  </a:cubicBezTo>
                  <a:close/>
                  <a:moveTo>
                    <a:pt x="92" y="40"/>
                  </a:moveTo>
                  <a:cubicBezTo>
                    <a:pt x="94" y="40"/>
                    <a:pt x="96" y="40"/>
                    <a:pt x="98" y="40"/>
                  </a:cubicBezTo>
                  <a:cubicBezTo>
                    <a:pt x="103" y="41"/>
                    <a:pt x="109" y="43"/>
                    <a:pt x="114" y="45"/>
                  </a:cubicBezTo>
                  <a:cubicBezTo>
                    <a:pt x="126" y="51"/>
                    <a:pt x="136" y="61"/>
                    <a:pt x="140" y="74"/>
                  </a:cubicBezTo>
                  <a:cubicBezTo>
                    <a:pt x="142" y="79"/>
                    <a:pt x="144" y="84"/>
                    <a:pt x="144" y="90"/>
                  </a:cubicBezTo>
                  <a:cubicBezTo>
                    <a:pt x="144" y="92"/>
                    <a:pt x="144" y="92"/>
                    <a:pt x="144" y="92"/>
                  </a:cubicBezTo>
                  <a:cubicBezTo>
                    <a:pt x="144" y="121"/>
                    <a:pt x="120" y="144"/>
                    <a:pt x="92" y="144"/>
                  </a:cubicBezTo>
                  <a:cubicBezTo>
                    <a:pt x="63" y="144"/>
                    <a:pt x="40" y="121"/>
                    <a:pt x="40" y="92"/>
                  </a:cubicBezTo>
                  <a:cubicBezTo>
                    <a:pt x="40" y="63"/>
                    <a:pt x="63" y="40"/>
                    <a:pt x="92"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4" name="Freeform 107">
              <a:extLst>
                <a:ext uri="{FF2B5EF4-FFF2-40B4-BE49-F238E27FC236}">
                  <a16:creationId xmlns:a16="http://schemas.microsoft.com/office/drawing/2014/main" id="{6C3E446D-B50A-4291-A704-50AF77A0F992}"/>
                </a:ext>
              </a:extLst>
            </p:cNvPr>
            <p:cNvSpPr>
              <a:spLocks noEditPoints="1"/>
            </p:cNvSpPr>
            <p:nvPr/>
          </p:nvSpPr>
          <p:spPr bwMode="auto">
            <a:xfrm>
              <a:off x="10006013" y="1365251"/>
              <a:ext cx="176213" cy="176213"/>
            </a:xfrm>
            <a:custGeom>
              <a:avLst/>
              <a:gdLst>
                <a:gd name="T0" fmla="*/ 93 w 185"/>
                <a:gd name="T1" fmla="*/ 184 h 184"/>
                <a:gd name="T2" fmla="*/ 185 w 185"/>
                <a:gd name="T3" fmla="*/ 92 h 184"/>
                <a:gd name="T4" fmla="*/ 185 w 185"/>
                <a:gd name="T5" fmla="*/ 89 h 184"/>
                <a:gd name="T6" fmla="*/ 179 w 185"/>
                <a:gd name="T7" fmla="*/ 59 h 184"/>
                <a:gd name="T8" fmla="*/ 179 w 185"/>
                <a:gd name="T9" fmla="*/ 59 h 184"/>
                <a:gd name="T10" fmla="*/ 132 w 185"/>
                <a:gd name="T11" fmla="*/ 9 h 184"/>
                <a:gd name="T12" fmla="*/ 103 w 185"/>
                <a:gd name="T13" fmla="*/ 1 h 184"/>
                <a:gd name="T14" fmla="*/ 93 w 185"/>
                <a:gd name="T15" fmla="*/ 0 h 184"/>
                <a:gd name="T16" fmla="*/ 0 w 185"/>
                <a:gd name="T17" fmla="*/ 92 h 184"/>
                <a:gd name="T18" fmla="*/ 93 w 185"/>
                <a:gd name="T19" fmla="*/ 184 h 184"/>
                <a:gd name="T20" fmla="*/ 93 w 185"/>
                <a:gd name="T21" fmla="*/ 40 h 184"/>
                <a:gd name="T22" fmla="*/ 99 w 185"/>
                <a:gd name="T23" fmla="*/ 40 h 184"/>
                <a:gd name="T24" fmla="*/ 115 w 185"/>
                <a:gd name="T25" fmla="*/ 45 h 184"/>
                <a:gd name="T26" fmla="*/ 141 w 185"/>
                <a:gd name="T27" fmla="*/ 74 h 184"/>
                <a:gd name="T28" fmla="*/ 145 w 185"/>
                <a:gd name="T29" fmla="*/ 90 h 184"/>
                <a:gd name="T30" fmla="*/ 145 w 185"/>
                <a:gd name="T31" fmla="*/ 92 h 184"/>
                <a:gd name="T32" fmla="*/ 93 w 185"/>
                <a:gd name="T33" fmla="*/ 144 h 184"/>
                <a:gd name="T34" fmla="*/ 40 w 185"/>
                <a:gd name="T35" fmla="*/ 92 h 184"/>
                <a:gd name="T36" fmla="*/ 93 w 185"/>
                <a:gd name="T37" fmla="*/ 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4">
                  <a:moveTo>
                    <a:pt x="93" y="184"/>
                  </a:moveTo>
                  <a:cubicBezTo>
                    <a:pt x="143" y="184"/>
                    <a:pt x="185" y="143"/>
                    <a:pt x="185" y="92"/>
                  </a:cubicBezTo>
                  <a:cubicBezTo>
                    <a:pt x="185" y="91"/>
                    <a:pt x="185" y="90"/>
                    <a:pt x="185" y="89"/>
                  </a:cubicBezTo>
                  <a:cubicBezTo>
                    <a:pt x="184" y="78"/>
                    <a:pt x="182" y="69"/>
                    <a:pt x="179" y="59"/>
                  </a:cubicBezTo>
                  <a:cubicBezTo>
                    <a:pt x="179" y="59"/>
                    <a:pt x="179" y="59"/>
                    <a:pt x="179" y="59"/>
                  </a:cubicBezTo>
                  <a:cubicBezTo>
                    <a:pt x="170" y="37"/>
                    <a:pt x="153" y="19"/>
                    <a:pt x="132" y="9"/>
                  </a:cubicBezTo>
                  <a:cubicBezTo>
                    <a:pt x="123" y="5"/>
                    <a:pt x="113" y="2"/>
                    <a:pt x="103" y="1"/>
                  </a:cubicBezTo>
                  <a:cubicBezTo>
                    <a:pt x="100" y="0"/>
                    <a:pt x="96" y="0"/>
                    <a:pt x="93" y="0"/>
                  </a:cubicBezTo>
                  <a:cubicBezTo>
                    <a:pt x="42" y="0"/>
                    <a:pt x="0" y="41"/>
                    <a:pt x="0" y="92"/>
                  </a:cubicBezTo>
                  <a:cubicBezTo>
                    <a:pt x="0" y="143"/>
                    <a:pt x="42" y="184"/>
                    <a:pt x="93" y="184"/>
                  </a:cubicBezTo>
                  <a:close/>
                  <a:moveTo>
                    <a:pt x="93" y="40"/>
                  </a:moveTo>
                  <a:cubicBezTo>
                    <a:pt x="95" y="40"/>
                    <a:pt x="97" y="40"/>
                    <a:pt x="99" y="40"/>
                  </a:cubicBezTo>
                  <a:cubicBezTo>
                    <a:pt x="104" y="41"/>
                    <a:pt x="110" y="43"/>
                    <a:pt x="115" y="45"/>
                  </a:cubicBezTo>
                  <a:cubicBezTo>
                    <a:pt x="127" y="51"/>
                    <a:pt x="136" y="61"/>
                    <a:pt x="141" y="74"/>
                  </a:cubicBezTo>
                  <a:cubicBezTo>
                    <a:pt x="143" y="79"/>
                    <a:pt x="144" y="84"/>
                    <a:pt x="145" y="90"/>
                  </a:cubicBezTo>
                  <a:cubicBezTo>
                    <a:pt x="145" y="92"/>
                    <a:pt x="145" y="92"/>
                    <a:pt x="145" y="92"/>
                  </a:cubicBezTo>
                  <a:cubicBezTo>
                    <a:pt x="145" y="121"/>
                    <a:pt x="121" y="144"/>
                    <a:pt x="93" y="144"/>
                  </a:cubicBezTo>
                  <a:cubicBezTo>
                    <a:pt x="64" y="144"/>
                    <a:pt x="40" y="121"/>
                    <a:pt x="40" y="92"/>
                  </a:cubicBezTo>
                  <a:cubicBezTo>
                    <a:pt x="40" y="63"/>
                    <a:pt x="64" y="40"/>
                    <a:pt x="93"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5" name="Freeform 108">
              <a:extLst>
                <a:ext uri="{FF2B5EF4-FFF2-40B4-BE49-F238E27FC236}">
                  <a16:creationId xmlns:a16="http://schemas.microsoft.com/office/drawing/2014/main" id="{84E3544D-4E7F-4AD6-8F1D-E57C6125530B}"/>
                </a:ext>
              </a:extLst>
            </p:cNvPr>
            <p:cNvSpPr>
              <a:spLocks/>
            </p:cNvSpPr>
            <p:nvPr/>
          </p:nvSpPr>
          <p:spPr bwMode="auto">
            <a:xfrm>
              <a:off x="9961563" y="1579563"/>
              <a:ext cx="233363" cy="295275"/>
            </a:xfrm>
            <a:custGeom>
              <a:avLst/>
              <a:gdLst>
                <a:gd name="T0" fmla="*/ 225 w 245"/>
                <a:gd name="T1" fmla="*/ 0 h 311"/>
                <a:gd name="T2" fmla="*/ 20 w 245"/>
                <a:gd name="T3" fmla="*/ 0 h 311"/>
                <a:gd name="T4" fmla="*/ 0 w 245"/>
                <a:gd name="T5" fmla="*/ 20 h 311"/>
                <a:gd name="T6" fmla="*/ 0 w 245"/>
                <a:gd name="T7" fmla="*/ 291 h 311"/>
                <a:gd name="T8" fmla="*/ 20 w 245"/>
                <a:gd name="T9" fmla="*/ 311 h 311"/>
                <a:gd name="T10" fmla="*/ 40 w 245"/>
                <a:gd name="T11" fmla="*/ 291 h 311"/>
                <a:gd name="T12" fmla="*/ 40 w 245"/>
                <a:gd name="T13" fmla="*/ 40 h 311"/>
                <a:gd name="T14" fmla="*/ 225 w 245"/>
                <a:gd name="T15" fmla="*/ 40 h 311"/>
                <a:gd name="T16" fmla="*/ 245 w 245"/>
                <a:gd name="T17" fmla="*/ 20 h 311"/>
                <a:gd name="T18" fmla="*/ 225 w 245"/>
                <a:gd name="T1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311">
                  <a:moveTo>
                    <a:pt x="225" y="0"/>
                  </a:moveTo>
                  <a:cubicBezTo>
                    <a:pt x="20" y="0"/>
                    <a:pt x="20" y="0"/>
                    <a:pt x="20" y="0"/>
                  </a:cubicBezTo>
                  <a:cubicBezTo>
                    <a:pt x="9" y="0"/>
                    <a:pt x="0" y="9"/>
                    <a:pt x="0" y="20"/>
                  </a:cubicBezTo>
                  <a:cubicBezTo>
                    <a:pt x="0" y="291"/>
                    <a:pt x="0" y="291"/>
                    <a:pt x="0" y="291"/>
                  </a:cubicBezTo>
                  <a:cubicBezTo>
                    <a:pt x="0" y="302"/>
                    <a:pt x="9" y="311"/>
                    <a:pt x="20" y="311"/>
                  </a:cubicBezTo>
                  <a:cubicBezTo>
                    <a:pt x="31" y="311"/>
                    <a:pt x="40" y="302"/>
                    <a:pt x="40" y="291"/>
                  </a:cubicBezTo>
                  <a:cubicBezTo>
                    <a:pt x="40" y="40"/>
                    <a:pt x="40" y="40"/>
                    <a:pt x="40" y="40"/>
                  </a:cubicBezTo>
                  <a:cubicBezTo>
                    <a:pt x="225" y="40"/>
                    <a:pt x="225" y="40"/>
                    <a:pt x="225" y="40"/>
                  </a:cubicBezTo>
                  <a:cubicBezTo>
                    <a:pt x="236" y="40"/>
                    <a:pt x="245" y="31"/>
                    <a:pt x="245" y="20"/>
                  </a:cubicBezTo>
                  <a:cubicBezTo>
                    <a:pt x="245" y="9"/>
                    <a:pt x="236" y="0"/>
                    <a:pt x="225"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6" name="Freeform 109">
              <a:extLst>
                <a:ext uri="{FF2B5EF4-FFF2-40B4-BE49-F238E27FC236}">
                  <a16:creationId xmlns:a16="http://schemas.microsoft.com/office/drawing/2014/main" id="{0E394122-7F93-4809-B253-23B96910B31F}"/>
                </a:ext>
              </a:extLst>
            </p:cNvPr>
            <p:cNvSpPr>
              <a:spLocks/>
            </p:cNvSpPr>
            <p:nvPr/>
          </p:nvSpPr>
          <p:spPr bwMode="auto">
            <a:xfrm>
              <a:off x="10552113" y="1579563"/>
              <a:ext cx="233363" cy="295275"/>
            </a:xfrm>
            <a:custGeom>
              <a:avLst/>
              <a:gdLst>
                <a:gd name="T0" fmla="*/ 225 w 245"/>
                <a:gd name="T1" fmla="*/ 0 h 311"/>
                <a:gd name="T2" fmla="*/ 20 w 245"/>
                <a:gd name="T3" fmla="*/ 0 h 311"/>
                <a:gd name="T4" fmla="*/ 0 w 245"/>
                <a:gd name="T5" fmla="*/ 20 h 311"/>
                <a:gd name="T6" fmla="*/ 20 w 245"/>
                <a:gd name="T7" fmla="*/ 40 h 311"/>
                <a:gd name="T8" fmla="*/ 205 w 245"/>
                <a:gd name="T9" fmla="*/ 40 h 311"/>
                <a:gd name="T10" fmla="*/ 205 w 245"/>
                <a:gd name="T11" fmla="*/ 291 h 311"/>
                <a:gd name="T12" fmla="*/ 225 w 245"/>
                <a:gd name="T13" fmla="*/ 311 h 311"/>
                <a:gd name="T14" fmla="*/ 245 w 245"/>
                <a:gd name="T15" fmla="*/ 291 h 311"/>
                <a:gd name="T16" fmla="*/ 245 w 245"/>
                <a:gd name="T17" fmla="*/ 20 h 311"/>
                <a:gd name="T18" fmla="*/ 225 w 245"/>
                <a:gd name="T1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311">
                  <a:moveTo>
                    <a:pt x="225" y="0"/>
                  </a:moveTo>
                  <a:cubicBezTo>
                    <a:pt x="20" y="0"/>
                    <a:pt x="20" y="0"/>
                    <a:pt x="20" y="0"/>
                  </a:cubicBezTo>
                  <a:cubicBezTo>
                    <a:pt x="9" y="0"/>
                    <a:pt x="0" y="9"/>
                    <a:pt x="0" y="20"/>
                  </a:cubicBezTo>
                  <a:cubicBezTo>
                    <a:pt x="0" y="31"/>
                    <a:pt x="9" y="40"/>
                    <a:pt x="20" y="40"/>
                  </a:cubicBezTo>
                  <a:cubicBezTo>
                    <a:pt x="205" y="40"/>
                    <a:pt x="205" y="40"/>
                    <a:pt x="205" y="40"/>
                  </a:cubicBezTo>
                  <a:cubicBezTo>
                    <a:pt x="205" y="291"/>
                    <a:pt x="205" y="291"/>
                    <a:pt x="205" y="291"/>
                  </a:cubicBezTo>
                  <a:cubicBezTo>
                    <a:pt x="205" y="302"/>
                    <a:pt x="214" y="311"/>
                    <a:pt x="225" y="311"/>
                  </a:cubicBezTo>
                  <a:cubicBezTo>
                    <a:pt x="236" y="311"/>
                    <a:pt x="245" y="302"/>
                    <a:pt x="245" y="291"/>
                  </a:cubicBezTo>
                  <a:cubicBezTo>
                    <a:pt x="245" y="20"/>
                    <a:pt x="245" y="20"/>
                    <a:pt x="245" y="20"/>
                  </a:cubicBezTo>
                  <a:cubicBezTo>
                    <a:pt x="245" y="9"/>
                    <a:pt x="236" y="0"/>
                    <a:pt x="225"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871" name="Group 870">
            <a:extLst>
              <a:ext uri="{FF2B5EF4-FFF2-40B4-BE49-F238E27FC236}">
                <a16:creationId xmlns:a16="http://schemas.microsoft.com/office/drawing/2014/main" id="{1BE5C986-673B-40D2-B23F-2EDF08B570B7}"/>
              </a:ext>
            </a:extLst>
          </p:cNvPr>
          <p:cNvGrpSpPr/>
          <p:nvPr/>
        </p:nvGrpSpPr>
        <p:grpSpPr>
          <a:xfrm>
            <a:off x="7513303" y="2512095"/>
            <a:ext cx="348497" cy="283381"/>
            <a:chOff x="1358900" y="2492375"/>
            <a:chExt cx="942975" cy="766763"/>
          </a:xfrm>
        </p:grpSpPr>
        <p:sp>
          <p:nvSpPr>
            <p:cNvPr id="872" name="Freeform 101">
              <a:extLst>
                <a:ext uri="{FF2B5EF4-FFF2-40B4-BE49-F238E27FC236}">
                  <a16:creationId xmlns:a16="http://schemas.microsoft.com/office/drawing/2014/main" id="{F17F1EC0-30A4-4BC9-9A09-E0E50A279D7D}"/>
                </a:ext>
              </a:extLst>
            </p:cNvPr>
            <p:cNvSpPr>
              <a:spLocks/>
            </p:cNvSpPr>
            <p:nvPr/>
          </p:nvSpPr>
          <p:spPr bwMode="auto">
            <a:xfrm>
              <a:off x="1358900" y="3221038"/>
              <a:ext cx="942975" cy="38100"/>
            </a:xfrm>
            <a:custGeom>
              <a:avLst/>
              <a:gdLst>
                <a:gd name="T0" fmla="*/ 971 w 991"/>
                <a:gd name="T1" fmla="*/ 0 h 40"/>
                <a:gd name="T2" fmla="*/ 20 w 991"/>
                <a:gd name="T3" fmla="*/ 0 h 40"/>
                <a:gd name="T4" fmla="*/ 0 w 991"/>
                <a:gd name="T5" fmla="*/ 20 h 40"/>
                <a:gd name="T6" fmla="*/ 20 w 991"/>
                <a:gd name="T7" fmla="*/ 40 h 40"/>
                <a:gd name="T8" fmla="*/ 971 w 991"/>
                <a:gd name="T9" fmla="*/ 40 h 40"/>
                <a:gd name="T10" fmla="*/ 991 w 991"/>
                <a:gd name="T11" fmla="*/ 20 h 40"/>
                <a:gd name="T12" fmla="*/ 971 w 991"/>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91" h="40">
                  <a:moveTo>
                    <a:pt x="971" y="0"/>
                  </a:moveTo>
                  <a:cubicBezTo>
                    <a:pt x="20" y="0"/>
                    <a:pt x="20" y="0"/>
                    <a:pt x="20" y="0"/>
                  </a:cubicBezTo>
                  <a:cubicBezTo>
                    <a:pt x="9" y="0"/>
                    <a:pt x="0" y="9"/>
                    <a:pt x="0" y="20"/>
                  </a:cubicBezTo>
                  <a:cubicBezTo>
                    <a:pt x="0" y="31"/>
                    <a:pt x="9" y="40"/>
                    <a:pt x="20" y="40"/>
                  </a:cubicBezTo>
                  <a:cubicBezTo>
                    <a:pt x="971" y="40"/>
                    <a:pt x="971" y="40"/>
                    <a:pt x="971" y="40"/>
                  </a:cubicBezTo>
                  <a:cubicBezTo>
                    <a:pt x="982" y="40"/>
                    <a:pt x="991" y="31"/>
                    <a:pt x="991" y="20"/>
                  </a:cubicBezTo>
                  <a:cubicBezTo>
                    <a:pt x="991" y="9"/>
                    <a:pt x="982" y="0"/>
                    <a:pt x="971"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3" name="Freeform 102">
              <a:extLst>
                <a:ext uri="{FF2B5EF4-FFF2-40B4-BE49-F238E27FC236}">
                  <a16:creationId xmlns:a16="http://schemas.microsoft.com/office/drawing/2014/main" id="{EEF0ABC5-F516-4507-8DAC-B7E8FA601BB3}"/>
                </a:ext>
              </a:extLst>
            </p:cNvPr>
            <p:cNvSpPr>
              <a:spLocks noEditPoints="1"/>
            </p:cNvSpPr>
            <p:nvPr/>
          </p:nvSpPr>
          <p:spPr bwMode="auto">
            <a:xfrm>
              <a:off x="1393825" y="2565400"/>
              <a:ext cx="242888" cy="615950"/>
            </a:xfrm>
            <a:custGeom>
              <a:avLst/>
              <a:gdLst>
                <a:gd name="T0" fmla="*/ 20 w 255"/>
                <a:gd name="T1" fmla="*/ 647 h 647"/>
                <a:gd name="T2" fmla="*/ 236 w 255"/>
                <a:gd name="T3" fmla="*/ 646 h 647"/>
                <a:gd name="T4" fmla="*/ 255 w 255"/>
                <a:gd name="T5" fmla="*/ 626 h 647"/>
                <a:gd name="T6" fmla="*/ 255 w 255"/>
                <a:gd name="T7" fmla="*/ 249 h 647"/>
                <a:gd name="T8" fmla="*/ 182 w 255"/>
                <a:gd name="T9" fmla="*/ 111 h 647"/>
                <a:gd name="T10" fmla="*/ 182 w 255"/>
                <a:gd name="T11" fmla="*/ 20 h 647"/>
                <a:gd name="T12" fmla="*/ 162 w 255"/>
                <a:gd name="T13" fmla="*/ 0 h 647"/>
                <a:gd name="T14" fmla="*/ 93 w 255"/>
                <a:gd name="T15" fmla="*/ 0 h 647"/>
                <a:gd name="T16" fmla="*/ 73 w 255"/>
                <a:gd name="T17" fmla="*/ 20 h 647"/>
                <a:gd name="T18" fmla="*/ 73 w 255"/>
                <a:gd name="T19" fmla="*/ 111 h 647"/>
                <a:gd name="T20" fmla="*/ 0 w 255"/>
                <a:gd name="T21" fmla="*/ 249 h 647"/>
                <a:gd name="T22" fmla="*/ 0 w 255"/>
                <a:gd name="T23" fmla="*/ 627 h 647"/>
                <a:gd name="T24" fmla="*/ 20 w 255"/>
                <a:gd name="T25" fmla="*/ 647 h 647"/>
                <a:gd name="T26" fmla="*/ 40 w 255"/>
                <a:gd name="T27" fmla="*/ 249 h 647"/>
                <a:gd name="T28" fmla="*/ 102 w 255"/>
                <a:gd name="T29" fmla="*/ 140 h 647"/>
                <a:gd name="T30" fmla="*/ 113 w 255"/>
                <a:gd name="T31" fmla="*/ 122 h 647"/>
                <a:gd name="T32" fmla="*/ 113 w 255"/>
                <a:gd name="T33" fmla="*/ 40 h 647"/>
                <a:gd name="T34" fmla="*/ 142 w 255"/>
                <a:gd name="T35" fmla="*/ 40 h 647"/>
                <a:gd name="T36" fmla="*/ 142 w 255"/>
                <a:gd name="T37" fmla="*/ 122 h 647"/>
                <a:gd name="T38" fmla="*/ 153 w 255"/>
                <a:gd name="T39" fmla="*/ 140 h 647"/>
                <a:gd name="T40" fmla="*/ 215 w 255"/>
                <a:gd name="T41" fmla="*/ 249 h 647"/>
                <a:gd name="T42" fmla="*/ 215 w 255"/>
                <a:gd name="T43" fmla="*/ 606 h 647"/>
                <a:gd name="T44" fmla="*/ 88 w 255"/>
                <a:gd name="T45" fmla="*/ 607 h 647"/>
                <a:gd name="T46" fmla="*/ 40 w 255"/>
                <a:gd name="T47" fmla="*/ 607 h 647"/>
                <a:gd name="T48" fmla="*/ 40 w 255"/>
                <a:gd name="T49" fmla="*/ 24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647">
                  <a:moveTo>
                    <a:pt x="20" y="647"/>
                  </a:moveTo>
                  <a:cubicBezTo>
                    <a:pt x="236" y="646"/>
                    <a:pt x="236" y="646"/>
                    <a:pt x="236" y="646"/>
                  </a:cubicBezTo>
                  <a:cubicBezTo>
                    <a:pt x="247" y="646"/>
                    <a:pt x="255" y="637"/>
                    <a:pt x="255" y="626"/>
                  </a:cubicBezTo>
                  <a:cubicBezTo>
                    <a:pt x="255" y="249"/>
                    <a:pt x="255" y="249"/>
                    <a:pt x="255" y="249"/>
                  </a:cubicBezTo>
                  <a:cubicBezTo>
                    <a:pt x="255" y="197"/>
                    <a:pt x="224" y="139"/>
                    <a:pt x="182" y="111"/>
                  </a:cubicBezTo>
                  <a:cubicBezTo>
                    <a:pt x="182" y="20"/>
                    <a:pt x="182" y="20"/>
                    <a:pt x="182" y="20"/>
                  </a:cubicBezTo>
                  <a:cubicBezTo>
                    <a:pt x="182" y="8"/>
                    <a:pt x="173" y="0"/>
                    <a:pt x="162" y="0"/>
                  </a:cubicBezTo>
                  <a:cubicBezTo>
                    <a:pt x="93" y="0"/>
                    <a:pt x="93" y="0"/>
                    <a:pt x="93" y="0"/>
                  </a:cubicBezTo>
                  <a:cubicBezTo>
                    <a:pt x="82" y="0"/>
                    <a:pt x="73" y="8"/>
                    <a:pt x="73" y="20"/>
                  </a:cubicBezTo>
                  <a:cubicBezTo>
                    <a:pt x="73" y="111"/>
                    <a:pt x="73" y="111"/>
                    <a:pt x="73" y="111"/>
                  </a:cubicBezTo>
                  <a:cubicBezTo>
                    <a:pt x="31" y="139"/>
                    <a:pt x="0" y="197"/>
                    <a:pt x="0" y="249"/>
                  </a:cubicBezTo>
                  <a:cubicBezTo>
                    <a:pt x="0" y="627"/>
                    <a:pt x="0" y="627"/>
                    <a:pt x="0" y="627"/>
                  </a:cubicBezTo>
                  <a:cubicBezTo>
                    <a:pt x="0" y="638"/>
                    <a:pt x="9" y="647"/>
                    <a:pt x="20" y="647"/>
                  </a:cubicBezTo>
                  <a:close/>
                  <a:moveTo>
                    <a:pt x="40" y="249"/>
                  </a:moveTo>
                  <a:cubicBezTo>
                    <a:pt x="40" y="207"/>
                    <a:pt x="68" y="157"/>
                    <a:pt x="102" y="140"/>
                  </a:cubicBezTo>
                  <a:cubicBezTo>
                    <a:pt x="108" y="137"/>
                    <a:pt x="113" y="130"/>
                    <a:pt x="113" y="122"/>
                  </a:cubicBezTo>
                  <a:cubicBezTo>
                    <a:pt x="113" y="40"/>
                    <a:pt x="113" y="40"/>
                    <a:pt x="113" y="40"/>
                  </a:cubicBezTo>
                  <a:cubicBezTo>
                    <a:pt x="142" y="40"/>
                    <a:pt x="142" y="40"/>
                    <a:pt x="142" y="40"/>
                  </a:cubicBezTo>
                  <a:cubicBezTo>
                    <a:pt x="142" y="122"/>
                    <a:pt x="142" y="122"/>
                    <a:pt x="142" y="122"/>
                  </a:cubicBezTo>
                  <a:cubicBezTo>
                    <a:pt x="142" y="130"/>
                    <a:pt x="147" y="137"/>
                    <a:pt x="153" y="140"/>
                  </a:cubicBezTo>
                  <a:cubicBezTo>
                    <a:pt x="187" y="157"/>
                    <a:pt x="215" y="207"/>
                    <a:pt x="215" y="249"/>
                  </a:cubicBezTo>
                  <a:cubicBezTo>
                    <a:pt x="215" y="606"/>
                    <a:pt x="215" y="606"/>
                    <a:pt x="215" y="606"/>
                  </a:cubicBezTo>
                  <a:cubicBezTo>
                    <a:pt x="88" y="607"/>
                    <a:pt x="88" y="607"/>
                    <a:pt x="88" y="607"/>
                  </a:cubicBezTo>
                  <a:cubicBezTo>
                    <a:pt x="40" y="607"/>
                    <a:pt x="40" y="607"/>
                    <a:pt x="40" y="607"/>
                  </a:cubicBezTo>
                  <a:lnTo>
                    <a:pt x="40" y="249"/>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4" name="Freeform 103">
              <a:extLst>
                <a:ext uri="{FF2B5EF4-FFF2-40B4-BE49-F238E27FC236}">
                  <a16:creationId xmlns:a16="http://schemas.microsoft.com/office/drawing/2014/main" id="{EEF29138-554F-4F97-B822-BC953FA001D4}"/>
                </a:ext>
              </a:extLst>
            </p:cNvPr>
            <p:cNvSpPr>
              <a:spLocks noEditPoints="1"/>
            </p:cNvSpPr>
            <p:nvPr/>
          </p:nvSpPr>
          <p:spPr bwMode="auto">
            <a:xfrm>
              <a:off x="1682750" y="2684463"/>
              <a:ext cx="292100" cy="498475"/>
            </a:xfrm>
            <a:custGeom>
              <a:avLst/>
              <a:gdLst>
                <a:gd name="T0" fmla="*/ 20 w 306"/>
                <a:gd name="T1" fmla="*/ 522 h 523"/>
                <a:gd name="T2" fmla="*/ 286 w 306"/>
                <a:gd name="T3" fmla="*/ 523 h 523"/>
                <a:gd name="T4" fmla="*/ 286 w 306"/>
                <a:gd name="T5" fmla="*/ 523 h 523"/>
                <a:gd name="T6" fmla="*/ 300 w 306"/>
                <a:gd name="T7" fmla="*/ 517 h 523"/>
                <a:gd name="T8" fmla="*/ 306 w 306"/>
                <a:gd name="T9" fmla="*/ 503 h 523"/>
                <a:gd name="T10" fmla="*/ 306 w 306"/>
                <a:gd name="T11" fmla="*/ 240 h 523"/>
                <a:gd name="T12" fmla="*/ 230 w 306"/>
                <a:gd name="T13" fmla="*/ 108 h 523"/>
                <a:gd name="T14" fmla="*/ 230 w 306"/>
                <a:gd name="T15" fmla="*/ 20 h 523"/>
                <a:gd name="T16" fmla="*/ 210 w 306"/>
                <a:gd name="T17" fmla="*/ 0 h 523"/>
                <a:gd name="T18" fmla="*/ 96 w 306"/>
                <a:gd name="T19" fmla="*/ 0 h 523"/>
                <a:gd name="T20" fmla="*/ 76 w 306"/>
                <a:gd name="T21" fmla="*/ 20 h 523"/>
                <a:gd name="T22" fmla="*/ 76 w 306"/>
                <a:gd name="T23" fmla="*/ 108 h 523"/>
                <a:gd name="T24" fmla="*/ 0 w 306"/>
                <a:gd name="T25" fmla="*/ 240 h 523"/>
                <a:gd name="T26" fmla="*/ 0 w 306"/>
                <a:gd name="T27" fmla="*/ 502 h 523"/>
                <a:gd name="T28" fmla="*/ 20 w 306"/>
                <a:gd name="T29" fmla="*/ 522 h 523"/>
                <a:gd name="T30" fmla="*/ 40 w 306"/>
                <a:gd name="T31" fmla="*/ 240 h 523"/>
                <a:gd name="T32" fmla="*/ 105 w 306"/>
                <a:gd name="T33" fmla="*/ 138 h 523"/>
                <a:gd name="T34" fmla="*/ 116 w 306"/>
                <a:gd name="T35" fmla="*/ 120 h 523"/>
                <a:gd name="T36" fmla="*/ 116 w 306"/>
                <a:gd name="T37" fmla="*/ 40 h 523"/>
                <a:gd name="T38" fmla="*/ 190 w 306"/>
                <a:gd name="T39" fmla="*/ 40 h 523"/>
                <a:gd name="T40" fmla="*/ 190 w 306"/>
                <a:gd name="T41" fmla="*/ 120 h 523"/>
                <a:gd name="T42" fmla="*/ 202 w 306"/>
                <a:gd name="T43" fmla="*/ 138 h 523"/>
                <a:gd name="T44" fmla="*/ 266 w 306"/>
                <a:gd name="T45" fmla="*/ 240 h 523"/>
                <a:gd name="T46" fmla="*/ 266 w 306"/>
                <a:gd name="T47" fmla="*/ 483 h 523"/>
                <a:gd name="T48" fmla="*/ 40 w 306"/>
                <a:gd name="T49" fmla="*/ 482 h 523"/>
                <a:gd name="T50" fmla="*/ 40 w 306"/>
                <a:gd name="T51" fmla="*/ 24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6" h="523">
                  <a:moveTo>
                    <a:pt x="20" y="522"/>
                  </a:moveTo>
                  <a:cubicBezTo>
                    <a:pt x="286" y="523"/>
                    <a:pt x="286" y="523"/>
                    <a:pt x="286" y="523"/>
                  </a:cubicBezTo>
                  <a:cubicBezTo>
                    <a:pt x="286" y="523"/>
                    <a:pt x="286" y="523"/>
                    <a:pt x="286" y="523"/>
                  </a:cubicBezTo>
                  <a:cubicBezTo>
                    <a:pt x="291" y="523"/>
                    <a:pt x="296" y="521"/>
                    <a:pt x="300" y="517"/>
                  </a:cubicBezTo>
                  <a:cubicBezTo>
                    <a:pt x="304" y="513"/>
                    <a:pt x="306" y="508"/>
                    <a:pt x="306" y="503"/>
                  </a:cubicBezTo>
                  <a:cubicBezTo>
                    <a:pt x="306" y="240"/>
                    <a:pt x="306" y="240"/>
                    <a:pt x="306" y="240"/>
                  </a:cubicBezTo>
                  <a:cubicBezTo>
                    <a:pt x="306" y="186"/>
                    <a:pt x="277" y="135"/>
                    <a:pt x="230" y="108"/>
                  </a:cubicBezTo>
                  <a:cubicBezTo>
                    <a:pt x="230" y="20"/>
                    <a:pt x="230" y="20"/>
                    <a:pt x="230" y="20"/>
                  </a:cubicBezTo>
                  <a:cubicBezTo>
                    <a:pt x="230" y="9"/>
                    <a:pt x="221" y="0"/>
                    <a:pt x="210" y="0"/>
                  </a:cubicBezTo>
                  <a:cubicBezTo>
                    <a:pt x="96" y="0"/>
                    <a:pt x="96" y="0"/>
                    <a:pt x="96" y="0"/>
                  </a:cubicBezTo>
                  <a:cubicBezTo>
                    <a:pt x="85" y="0"/>
                    <a:pt x="76" y="9"/>
                    <a:pt x="76" y="20"/>
                  </a:cubicBezTo>
                  <a:cubicBezTo>
                    <a:pt x="76" y="108"/>
                    <a:pt x="76" y="108"/>
                    <a:pt x="76" y="108"/>
                  </a:cubicBezTo>
                  <a:cubicBezTo>
                    <a:pt x="30" y="135"/>
                    <a:pt x="0" y="186"/>
                    <a:pt x="0" y="240"/>
                  </a:cubicBezTo>
                  <a:cubicBezTo>
                    <a:pt x="0" y="502"/>
                    <a:pt x="0" y="502"/>
                    <a:pt x="0" y="502"/>
                  </a:cubicBezTo>
                  <a:cubicBezTo>
                    <a:pt x="0" y="513"/>
                    <a:pt x="9" y="522"/>
                    <a:pt x="20" y="522"/>
                  </a:cubicBezTo>
                  <a:close/>
                  <a:moveTo>
                    <a:pt x="40" y="240"/>
                  </a:moveTo>
                  <a:cubicBezTo>
                    <a:pt x="40" y="197"/>
                    <a:pt x="66" y="157"/>
                    <a:pt x="105" y="138"/>
                  </a:cubicBezTo>
                  <a:cubicBezTo>
                    <a:pt x="111" y="135"/>
                    <a:pt x="116" y="128"/>
                    <a:pt x="116" y="120"/>
                  </a:cubicBezTo>
                  <a:cubicBezTo>
                    <a:pt x="116" y="40"/>
                    <a:pt x="116" y="40"/>
                    <a:pt x="116" y="40"/>
                  </a:cubicBezTo>
                  <a:cubicBezTo>
                    <a:pt x="190" y="40"/>
                    <a:pt x="190" y="40"/>
                    <a:pt x="190" y="40"/>
                  </a:cubicBezTo>
                  <a:cubicBezTo>
                    <a:pt x="190" y="120"/>
                    <a:pt x="190" y="120"/>
                    <a:pt x="190" y="120"/>
                  </a:cubicBezTo>
                  <a:cubicBezTo>
                    <a:pt x="190" y="128"/>
                    <a:pt x="195" y="135"/>
                    <a:pt x="202" y="138"/>
                  </a:cubicBezTo>
                  <a:cubicBezTo>
                    <a:pt x="241" y="157"/>
                    <a:pt x="266" y="197"/>
                    <a:pt x="266" y="240"/>
                  </a:cubicBezTo>
                  <a:cubicBezTo>
                    <a:pt x="266" y="483"/>
                    <a:pt x="266" y="483"/>
                    <a:pt x="266" y="483"/>
                  </a:cubicBezTo>
                  <a:cubicBezTo>
                    <a:pt x="40" y="482"/>
                    <a:pt x="40" y="482"/>
                    <a:pt x="40" y="482"/>
                  </a:cubicBezTo>
                  <a:lnTo>
                    <a:pt x="40" y="2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5" name="Freeform 104">
              <a:extLst>
                <a:ext uri="{FF2B5EF4-FFF2-40B4-BE49-F238E27FC236}">
                  <a16:creationId xmlns:a16="http://schemas.microsoft.com/office/drawing/2014/main" id="{F2A578F0-091C-4E8C-8220-CB8AB60A46F5}"/>
                </a:ext>
              </a:extLst>
            </p:cNvPr>
            <p:cNvSpPr>
              <a:spLocks noEditPoints="1"/>
            </p:cNvSpPr>
            <p:nvPr/>
          </p:nvSpPr>
          <p:spPr bwMode="auto">
            <a:xfrm>
              <a:off x="2020888" y="2640013"/>
              <a:ext cx="249238" cy="541338"/>
            </a:xfrm>
            <a:custGeom>
              <a:avLst/>
              <a:gdLst>
                <a:gd name="T0" fmla="*/ 20 w 263"/>
                <a:gd name="T1" fmla="*/ 569 h 569"/>
                <a:gd name="T2" fmla="*/ 243 w 263"/>
                <a:gd name="T3" fmla="*/ 569 h 569"/>
                <a:gd name="T4" fmla="*/ 263 w 263"/>
                <a:gd name="T5" fmla="*/ 549 h 569"/>
                <a:gd name="T6" fmla="*/ 263 w 263"/>
                <a:gd name="T7" fmla="*/ 206 h 569"/>
                <a:gd name="T8" fmla="*/ 203 w 263"/>
                <a:gd name="T9" fmla="*/ 77 h 569"/>
                <a:gd name="T10" fmla="*/ 203 w 263"/>
                <a:gd name="T11" fmla="*/ 20 h 569"/>
                <a:gd name="T12" fmla="*/ 183 w 263"/>
                <a:gd name="T13" fmla="*/ 0 h 569"/>
                <a:gd name="T14" fmla="*/ 81 w 263"/>
                <a:gd name="T15" fmla="*/ 0 h 569"/>
                <a:gd name="T16" fmla="*/ 61 w 263"/>
                <a:gd name="T17" fmla="*/ 20 h 569"/>
                <a:gd name="T18" fmla="*/ 61 w 263"/>
                <a:gd name="T19" fmla="*/ 77 h 569"/>
                <a:gd name="T20" fmla="*/ 0 w 263"/>
                <a:gd name="T21" fmla="*/ 206 h 569"/>
                <a:gd name="T22" fmla="*/ 0 w 263"/>
                <a:gd name="T23" fmla="*/ 549 h 569"/>
                <a:gd name="T24" fmla="*/ 20 w 263"/>
                <a:gd name="T25" fmla="*/ 569 h 569"/>
                <a:gd name="T26" fmla="*/ 40 w 263"/>
                <a:gd name="T27" fmla="*/ 206 h 569"/>
                <a:gd name="T28" fmla="*/ 91 w 263"/>
                <a:gd name="T29" fmla="*/ 105 h 569"/>
                <a:gd name="T30" fmla="*/ 101 w 263"/>
                <a:gd name="T31" fmla="*/ 88 h 569"/>
                <a:gd name="T32" fmla="*/ 101 w 263"/>
                <a:gd name="T33" fmla="*/ 40 h 569"/>
                <a:gd name="T34" fmla="*/ 163 w 263"/>
                <a:gd name="T35" fmla="*/ 40 h 569"/>
                <a:gd name="T36" fmla="*/ 163 w 263"/>
                <a:gd name="T37" fmla="*/ 88 h 569"/>
                <a:gd name="T38" fmla="*/ 172 w 263"/>
                <a:gd name="T39" fmla="*/ 105 h 569"/>
                <a:gd name="T40" fmla="*/ 223 w 263"/>
                <a:gd name="T41" fmla="*/ 206 h 569"/>
                <a:gd name="T42" fmla="*/ 223 w 263"/>
                <a:gd name="T43" fmla="*/ 529 h 569"/>
                <a:gd name="T44" fmla="*/ 40 w 263"/>
                <a:gd name="T45" fmla="*/ 529 h 569"/>
                <a:gd name="T46" fmla="*/ 40 w 263"/>
                <a:gd name="T47" fmla="*/ 20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569">
                  <a:moveTo>
                    <a:pt x="20" y="569"/>
                  </a:moveTo>
                  <a:cubicBezTo>
                    <a:pt x="243" y="569"/>
                    <a:pt x="243" y="569"/>
                    <a:pt x="243" y="569"/>
                  </a:cubicBezTo>
                  <a:cubicBezTo>
                    <a:pt x="254" y="569"/>
                    <a:pt x="263" y="560"/>
                    <a:pt x="263" y="549"/>
                  </a:cubicBezTo>
                  <a:cubicBezTo>
                    <a:pt x="263" y="206"/>
                    <a:pt x="263" y="206"/>
                    <a:pt x="263" y="206"/>
                  </a:cubicBezTo>
                  <a:cubicBezTo>
                    <a:pt x="263" y="154"/>
                    <a:pt x="240" y="105"/>
                    <a:pt x="203" y="77"/>
                  </a:cubicBezTo>
                  <a:cubicBezTo>
                    <a:pt x="203" y="20"/>
                    <a:pt x="203" y="20"/>
                    <a:pt x="203" y="20"/>
                  </a:cubicBezTo>
                  <a:cubicBezTo>
                    <a:pt x="203" y="9"/>
                    <a:pt x="194" y="0"/>
                    <a:pt x="183" y="0"/>
                  </a:cubicBezTo>
                  <a:cubicBezTo>
                    <a:pt x="81" y="0"/>
                    <a:pt x="81" y="0"/>
                    <a:pt x="81" y="0"/>
                  </a:cubicBezTo>
                  <a:cubicBezTo>
                    <a:pt x="69" y="0"/>
                    <a:pt x="61" y="9"/>
                    <a:pt x="61" y="20"/>
                  </a:cubicBezTo>
                  <a:cubicBezTo>
                    <a:pt x="61" y="77"/>
                    <a:pt x="61" y="77"/>
                    <a:pt x="61" y="77"/>
                  </a:cubicBezTo>
                  <a:cubicBezTo>
                    <a:pt x="23" y="105"/>
                    <a:pt x="0" y="154"/>
                    <a:pt x="0" y="206"/>
                  </a:cubicBezTo>
                  <a:cubicBezTo>
                    <a:pt x="0" y="549"/>
                    <a:pt x="0" y="549"/>
                    <a:pt x="0" y="549"/>
                  </a:cubicBezTo>
                  <a:cubicBezTo>
                    <a:pt x="0" y="560"/>
                    <a:pt x="9" y="569"/>
                    <a:pt x="20" y="569"/>
                  </a:cubicBezTo>
                  <a:close/>
                  <a:moveTo>
                    <a:pt x="40" y="206"/>
                  </a:moveTo>
                  <a:cubicBezTo>
                    <a:pt x="40" y="163"/>
                    <a:pt x="60" y="124"/>
                    <a:pt x="91" y="105"/>
                  </a:cubicBezTo>
                  <a:cubicBezTo>
                    <a:pt x="97" y="101"/>
                    <a:pt x="101" y="95"/>
                    <a:pt x="101" y="88"/>
                  </a:cubicBezTo>
                  <a:cubicBezTo>
                    <a:pt x="101" y="40"/>
                    <a:pt x="101" y="40"/>
                    <a:pt x="101" y="40"/>
                  </a:cubicBezTo>
                  <a:cubicBezTo>
                    <a:pt x="163" y="40"/>
                    <a:pt x="163" y="40"/>
                    <a:pt x="163" y="40"/>
                  </a:cubicBezTo>
                  <a:cubicBezTo>
                    <a:pt x="163" y="88"/>
                    <a:pt x="163" y="88"/>
                    <a:pt x="163" y="88"/>
                  </a:cubicBezTo>
                  <a:cubicBezTo>
                    <a:pt x="163" y="95"/>
                    <a:pt x="166" y="101"/>
                    <a:pt x="172" y="105"/>
                  </a:cubicBezTo>
                  <a:cubicBezTo>
                    <a:pt x="204" y="124"/>
                    <a:pt x="223" y="163"/>
                    <a:pt x="223" y="206"/>
                  </a:cubicBezTo>
                  <a:cubicBezTo>
                    <a:pt x="223" y="529"/>
                    <a:pt x="223" y="529"/>
                    <a:pt x="223" y="529"/>
                  </a:cubicBezTo>
                  <a:cubicBezTo>
                    <a:pt x="40" y="529"/>
                    <a:pt x="40" y="529"/>
                    <a:pt x="40" y="529"/>
                  </a:cubicBezTo>
                  <a:lnTo>
                    <a:pt x="40" y="206"/>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6" name="Freeform 105">
              <a:extLst>
                <a:ext uri="{FF2B5EF4-FFF2-40B4-BE49-F238E27FC236}">
                  <a16:creationId xmlns:a16="http://schemas.microsoft.com/office/drawing/2014/main" id="{95647D48-F34C-424E-9C6E-0658AC9FB5DC}"/>
                </a:ext>
              </a:extLst>
            </p:cNvPr>
            <p:cNvSpPr>
              <a:spLocks/>
            </p:cNvSpPr>
            <p:nvPr/>
          </p:nvSpPr>
          <p:spPr bwMode="auto">
            <a:xfrm>
              <a:off x="1441450" y="2492375"/>
              <a:ext cx="146050" cy="38100"/>
            </a:xfrm>
            <a:custGeom>
              <a:avLst/>
              <a:gdLst>
                <a:gd name="T0" fmla="*/ 20 w 153"/>
                <a:gd name="T1" fmla="*/ 40 h 40"/>
                <a:gd name="T2" fmla="*/ 133 w 153"/>
                <a:gd name="T3" fmla="*/ 40 h 40"/>
                <a:gd name="T4" fmla="*/ 153 w 153"/>
                <a:gd name="T5" fmla="*/ 20 h 40"/>
                <a:gd name="T6" fmla="*/ 133 w 153"/>
                <a:gd name="T7" fmla="*/ 0 h 40"/>
                <a:gd name="T8" fmla="*/ 20 w 153"/>
                <a:gd name="T9" fmla="*/ 0 h 40"/>
                <a:gd name="T10" fmla="*/ 0 w 153"/>
                <a:gd name="T11" fmla="*/ 20 h 40"/>
                <a:gd name="T12" fmla="*/ 20 w 15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53" h="40">
                  <a:moveTo>
                    <a:pt x="20" y="40"/>
                  </a:moveTo>
                  <a:cubicBezTo>
                    <a:pt x="133" y="40"/>
                    <a:pt x="133" y="40"/>
                    <a:pt x="133" y="40"/>
                  </a:cubicBezTo>
                  <a:cubicBezTo>
                    <a:pt x="144" y="40"/>
                    <a:pt x="153" y="31"/>
                    <a:pt x="153" y="20"/>
                  </a:cubicBezTo>
                  <a:cubicBezTo>
                    <a:pt x="153" y="9"/>
                    <a:pt x="144" y="0"/>
                    <a:pt x="133"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7" name="Freeform 106">
              <a:extLst>
                <a:ext uri="{FF2B5EF4-FFF2-40B4-BE49-F238E27FC236}">
                  <a16:creationId xmlns:a16="http://schemas.microsoft.com/office/drawing/2014/main" id="{2B1CE89F-FB22-4E64-B5E3-10CDF3498ABA}"/>
                </a:ext>
              </a:extLst>
            </p:cNvPr>
            <p:cNvSpPr>
              <a:spLocks/>
            </p:cNvSpPr>
            <p:nvPr/>
          </p:nvSpPr>
          <p:spPr bwMode="auto">
            <a:xfrm>
              <a:off x="1731963" y="2608263"/>
              <a:ext cx="190500" cy="38100"/>
            </a:xfrm>
            <a:custGeom>
              <a:avLst/>
              <a:gdLst>
                <a:gd name="T0" fmla="*/ 20 w 201"/>
                <a:gd name="T1" fmla="*/ 40 h 40"/>
                <a:gd name="T2" fmla="*/ 181 w 201"/>
                <a:gd name="T3" fmla="*/ 40 h 40"/>
                <a:gd name="T4" fmla="*/ 201 w 201"/>
                <a:gd name="T5" fmla="*/ 20 h 40"/>
                <a:gd name="T6" fmla="*/ 181 w 201"/>
                <a:gd name="T7" fmla="*/ 0 h 40"/>
                <a:gd name="T8" fmla="*/ 20 w 201"/>
                <a:gd name="T9" fmla="*/ 0 h 40"/>
                <a:gd name="T10" fmla="*/ 0 w 201"/>
                <a:gd name="T11" fmla="*/ 20 h 40"/>
                <a:gd name="T12" fmla="*/ 20 w 201"/>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01" h="40">
                  <a:moveTo>
                    <a:pt x="20" y="40"/>
                  </a:moveTo>
                  <a:cubicBezTo>
                    <a:pt x="181" y="40"/>
                    <a:pt x="181" y="40"/>
                    <a:pt x="181" y="40"/>
                  </a:cubicBezTo>
                  <a:cubicBezTo>
                    <a:pt x="192" y="40"/>
                    <a:pt x="201" y="31"/>
                    <a:pt x="201" y="20"/>
                  </a:cubicBezTo>
                  <a:cubicBezTo>
                    <a:pt x="201" y="9"/>
                    <a:pt x="192" y="0"/>
                    <a:pt x="181"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8" name="Freeform 107">
              <a:extLst>
                <a:ext uri="{FF2B5EF4-FFF2-40B4-BE49-F238E27FC236}">
                  <a16:creationId xmlns:a16="http://schemas.microsoft.com/office/drawing/2014/main" id="{BD2D1C40-E255-4888-962D-F7F39C06ABCE}"/>
                </a:ext>
              </a:extLst>
            </p:cNvPr>
            <p:cNvSpPr>
              <a:spLocks/>
            </p:cNvSpPr>
            <p:nvPr/>
          </p:nvSpPr>
          <p:spPr bwMode="auto">
            <a:xfrm>
              <a:off x="2074863" y="2570163"/>
              <a:ext cx="138113" cy="38100"/>
            </a:xfrm>
            <a:custGeom>
              <a:avLst/>
              <a:gdLst>
                <a:gd name="T0" fmla="*/ 20 w 146"/>
                <a:gd name="T1" fmla="*/ 40 h 40"/>
                <a:gd name="T2" fmla="*/ 126 w 146"/>
                <a:gd name="T3" fmla="*/ 40 h 40"/>
                <a:gd name="T4" fmla="*/ 146 w 146"/>
                <a:gd name="T5" fmla="*/ 20 h 40"/>
                <a:gd name="T6" fmla="*/ 126 w 146"/>
                <a:gd name="T7" fmla="*/ 0 h 40"/>
                <a:gd name="T8" fmla="*/ 20 w 146"/>
                <a:gd name="T9" fmla="*/ 0 h 40"/>
                <a:gd name="T10" fmla="*/ 0 w 146"/>
                <a:gd name="T11" fmla="*/ 20 h 40"/>
                <a:gd name="T12" fmla="*/ 20 w 146"/>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46" h="40">
                  <a:moveTo>
                    <a:pt x="20" y="40"/>
                  </a:moveTo>
                  <a:cubicBezTo>
                    <a:pt x="126" y="40"/>
                    <a:pt x="126" y="40"/>
                    <a:pt x="126" y="40"/>
                  </a:cubicBezTo>
                  <a:cubicBezTo>
                    <a:pt x="137" y="40"/>
                    <a:pt x="146" y="31"/>
                    <a:pt x="146" y="20"/>
                  </a:cubicBezTo>
                  <a:cubicBezTo>
                    <a:pt x="146" y="9"/>
                    <a:pt x="137" y="0"/>
                    <a:pt x="126"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aphicFrame>
        <p:nvGraphicFramePr>
          <p:cNvPr id="316" name="Table 680">
            <a:extLst>
              <a:ext uri="{FF2B5EF4-FFF2-40B4-BE49-F238E27FC236}">
                <a16:creationId xmlns:a16="http://schemas.microsoft.com/office/drawing/2014/main" id="{AEBD78BC-6276-4474-8374-BFB264C37E14}"/>
              </a:ext>
            </a:extLst>
          </p:cNvPr>
          <p:cNvGraphicFramePr>
            <a:graphicFrameLocks noGrp="1"/>
          </p:cNvGraphicFramePr>
          <p:nvPr>
            <p:extLst>
              <p:ext uri="{D42A27DB-BD31-4B8C-83A1-F6EECF244321}">
                <p14:modId xmlns:p14="http://schemas.microsoft.com/office/powerpoint/2010/main" val="1942866065"/>
              </p:ext>
            </p:extLst>
          </p:nvPr>
        </p:nvGraphicFramePr>
        <p:xfrm>
          <a:off x="1347567" y="2904713"/>
          <a:ext cx="2470200" cy="381000"/>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751848">
                  <a:extLst>
                    <a:ext uri="{9D8B030D-6E8A-4147-A177-3AD203B41FA5}">
                      <a16:colId xmlns:a16="http://schemas.microsoft.com/office/drawing/2014/main" val="2356125966"/>
                    </a:ext>
                  </a:extLst>
                </a:gridCol>
                <a:gridCol w="894952">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Sales &amp; Ops Planning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Sales &amp; Ops Execution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Merch. Financial Planning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pSp>
        <p:nvGrpSpPr>
          <p:cNvPr id="317" name="Group 316">
            <a:extLst>
              <a:ext uri="{FF2B5EF4-FFF2-40B4-BE49-F238E27FC236}">
                <a16:creationId xmlns:a16="http://schemas.microsoft.com/office/drawing/2014/main" id="{EC85F102-2CC0-4C1D-8F01-8AFFAE2E9CFD}"/>
              </a:ext>
            </a:extLst>
          </p:cNvPr>
          <p:cNvGrpSpPr/>
          <p:nvPr/>
        </p:nvGrpSpPr>
        <p:grpSpPr>
          <a:xfrm>
            <a:off x="2398962" y="2526557"/>
            <a:ext cx="318576" cy="317989"/>
            <a:chOff x="1398588" y="1279525"/>
            <a:chExt cx="862013" cy="860425"/>
          </a:xfrm>
        </p:grpSpPr>
        <p:sp>
          <p:nvSpPr>
            <p:cNvPr id="318" name="Freeform 160">
              <a:extLst>
                <a:ext uri="{FF2B5EF4-FFF2-40B4-BE49-F238E27FC236}">
                  <a16:creationId xmlns:a16="http://schemas.microsoft.com/office/drawing/2014/main" id="{C8D0A5EA-FC88-4D09-9F67-B1DC4CBE5BF7}"/>
                </a:ext>
              </a:extLst>
            </p:cNvPr>
            <p:cNvSpPr>
              <a:spLocks/>
            </p:cNvSpPr>
            <p:nvPr/>
          </p:nvSpPr>
          <p:spPr bwMode="auto">
            <a:xfrm>
              <a:off x="1398588" y="1460500"/>
              <a:ext cx="679450" cy="679450"/>
            </a:xfrm>
            <a:custGeom>
              <a:avLst/>
              <a:gdLst>
                <a:gd name="T0" fmla="*/ 631 w 714"/>
                <a:gd name="T1" fmla="*/ 159 h 713"/>
                <a:gd name="T2" fmla="*/ 624 w 714"/>
                <a:gd name="T3" fmla="*/ 187 h 713"/>
                <a:gd name="T4" fmla="*/ 674 w 714"/>
                <a:gd name="T5" fmla="*/ 357 h 713"/>
                <a:gd name="T6" fmla="*/ 357 w 714"/>
                <a:gd name="T7" fmla="*/ 673 h 713"/>
                <a:gd name="T8" fmla="*/ 40 w 714"/>
                <a:gd name="T9" fmla="*/ 357 h 713"/>
                <a:gd name="T10" fmla="*/ 357 w 714"/>
                <a:gd name="T11" fmla="*/ 40 h 713"/>
                <a:gd name="T12" fmla="*/ 535 w 714"/>
                <a:gd name="T13" fmla="*/ 95 h 713"/>
                <a:gd name="T14" fmla="*/ 563 w 714"/>
                <a:gd name="T15" fmla="*/ 90 h 713"/>
                <a:gd name="T16" fmla="*/ 558 w 714"/>
                <a:gd name="T17" fmla="*/ 62 h 713"/>
                <a:gd name="T18" fmla="*/ 357 w 714"/>
                <a:gd name="T19" fmla="*/ 0 h 713"/>
                <a:gd name="T20" fmla="*/ 0 w 714"/>
                <a:gd name="T21" fmla="*/ 357 h 713"/>
                <a:gd name="T22" fmla="*/ 357 w 714"/>
                <a:gd name="T23" fmla="*/ 713 h 713"/>
                <a:gd name="T24" fmla="*/ 714 w 714"/>
                <a:gd name="T25" fmla="*/ 357 h 713"/>
                <a:gd name="T26" fmla="*/ 658 w 714"/>
                <a:gd name="T27" fmla="*/ 166 h 713"/>
                <a:gd name="T28" fmla="*/ 631 w 714"/>
                <a:gd name="T29"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4" h="713">
                  <a:moveTo>
                    <a:pt x="631" y="159"/>
                  </a:moveTo>
                  <a:cubicBezTo>
                    <a:pt x="621" y="165"/>
                    <a:pt x="618" y="178"/>
                    <a:pt x="624" y="187"/>
                  </a:cubicBezTo>
                  <a:cubicBezTo>
                    <a:pt x="657" y="238"/>
                    <a:pt x="674" y="296"/>
                    <a:pt x="674" y="357"/>
                  </a:cubicBezTo>
                  <a:cubicBezTo>
                    <a:pt x="674" y="531"/>
                    <a:pt x="531" y="673"/>
                    <a:pt x="357" y="673"/>
                  </a:cubicBezTo>
                  <a:cubicBezTo>
                    <a:pt x="182" y="673"/>
                    <a:pt x="40" y="531"/>
                    <a:pt x="40" y="357"/>
                  </a:cubicBezTo>
                  <a:cubicBezTo>
                    <a:pt x="40" y="182"/>
                    <a:pt x="182" y="40"/>
                    <a:pt x="357" y="40"/>
                  </a:cubicBezTo>
                  <a:cubicBezTo>
                    <a:pt x="421" y="40"/>
                    <a:pt x="482" y="59"/>
                    <a:pt x="535" y="95"/>
                  </a:cubicBezTo>
                  <a:cubicBezTo>
                    <a:pt x="544" y="101"/>
                    <a:pt x="557" y="99"/>
                    <a:pt x="563" y="90"/>
                  </a:cubicBezTo>
                  <a:cubicBezTo>
                    <a:pt x="569" y="80"/>
                    <a:pt x="567" y="68"/>
                    <a:pt x="558" y="62"/>
                  </a:cubicBezTo>
                  <a:cubicBezTo>
                    <a:pt x="498" y="21"/>
                    <a:pt x="429" y="0"/>
                    <a:pt x="357" y="0"/>
                  </a:cubicBezTo>
                  <a:cubicBezTo>
                    <a:pt x="160" y="0"/>
                    <a:pt x="0" y="160"/>
                    <a:pt x="0" y="357"/>
                  </a:cubicBezTo>
                  <a:cubicBezTo>
                    <a:pt x="0" y="553"/>
                    <a:pt x="160" y="713"/>
                    <a:pt x="357" y="713"/>
                  </a:cubicBezTo>
                  <a:cubicBezTo>
                    <a:pt x="553" y="713"/>
                    <a:pt x="714" y="553"/>
                    <a:pt x="714" y="357"/>
                  </a:cubicBezTo>
                  <a:cubicBezTo>
                    <a:pt x="714" y="289"/>
                    <a:pt x="694" y="223"/>
                    <a:pt x="658" y="166"/>
                  </a:cubicBezTo>
                  <a:cubicBezTo>
                    <a:pt x="652" y="156"/>
                    <a:pt x="640" y="153"/>
                    <a:pt x="631" y="15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19" name="Freeform 161">
              <a:extLst>
                <a:ext uri="{FF2B5EF4-FFF2-40B4-BE49-F238E27FC236}">
                  <a16:creationId xmlns:a16="http://schemas.microsoft.com/office/drawing/2014/main" id="{B3237FE5-DA56-4DB5-A242-6E5EC68400C0}"/>
                </a:ext>
              </a:extLst>
            </p:cNvPr>
            <p:cNvSpPr>
              <a:spLocks/>
            </p:cNvSpPr>
            <p:nvPr/>
          </p:nvSpPr>
          <p:spPr bwMode="auto">
            <a:xfrm>
              <a:off x="1501775" y="1563688"/>
              <a:ext cx="473075" cy="471487"/>
            </a:xfrm>
            <a:custGeom>
              <a:avLst/>
              <a:gdLst>
                <a:gd name="T0" fmla="*/ 381 w 496"/>
                <a:gd name="T1" fmla="*/ 62 h 495"/>
                <a:gd name="T2" fmla="*/ 374 w 496"/>
                <a:gd name="T3" fmla="*/ 35 h 495"/>
                <a:gd name="T4" fmla="*/ 248 w 496"/>
                <a:gd name="T5" fmla="*/ 0 h 495"/>
                <a:gd name="T6" fmla="*/ 0 w 496"/>
                <a:gd name="T7" fmla="*/ 248 h 495"/>
                <a:gd name="T8" fmla="*/ 248 w 496"/>
                <a:gd name="T9" fmla="*/ 495 h 495"/>
                <a:gd name="T10" fmla="*/ 496 w 496"/>
                <a:gd name="T11" fmla="*/ 248 h 495"/>
                <a:gd name="T12" fmla="*/ 469 w 496"/>
                <a:gd name="T13" fmla="*/ 136 h 495"/>
                <a:gd name="T14" fmla="*/ 442 w 496"/>
                <a:gd name="T15" fmla="*/ 127 h 495"/>
                <a:gd name="T16" fmla="*/ 433 w 496"/>
                <a:gd name="T17" fmla="*/ 154 h 495"/>
                <a:gd name="T18" fmla="*/ 456 w 496"/>
                <a:gd name="T19" fmla="*/ 248 h 495"/>
                <a:gd name="T20" fmla="*/ 248 w 496"/>
                <a:gd name="T21" fmla="*/ 455 h 495"/>
                <a:gd name="T22" fmla="*/ 40 w 496"/>
                <a:gd name="T23" fmla="*/ 248 h 495"/>
                <a:gd name="T24" fmla="*/ 248 w 496"/>
                <a:gd name="T25" fmla="*/ 40 h 495"/>
                <a:gd name="T26" fmla="*/ 354 w 496"/>
                <a:gd name="T27" fmla="*/ 69 h 495"/>
                <a:gd name="T28" fmla="*/ 381 w 496"/>
                <a:gd name="T29" fmla="*/ 62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6" h="495">
                  <a:moveTo>
                    <a:pt x="381" y="62"/>
                  </a:moveTo>
                  <a:cubicBezTo>
                    <a:pt x="387" y="53"/>
                    <a:pt x="384" y="40"/>
                    <a:pt x="374" y="35"/>
                  </a:cubicBezTo>
                  <a:cubicBezTo>
                    <a:pt x="336" y="12"/>
                    <a:pt x="292" y="0"/>
                    <a:pt x="248" y="0"/>
                  </a:cubicBezTo>
                  <a:cubicBezTo>
                    <a:pt x="111" y="0"/>
                    <a:pt x="0" y="111"/>
                    <a:pt x="0" y="248"/>
                  </a:cubicBezTo>
                  <a:cubicBezTo>
                    <a:pt x="0" y="384"/>
                    <a:pt x="111" y="495"/>
                    <a:pt x="248" y="495"/>
                  </a:cubicBezTo>
                  <a:cubicBezTo>
                    <a:pt x="384" y="495"/>
                    <a:pt x="496" y="384"/>
                    <a:pt x="496" y="248"/>
                  </a:cubicBezTo>
                  <a:cubicBezTo>
                    <a:pt x="496" y="209"/>
                    <a:pt x="487" y="171"/>
                    <a:pt x="469" y="136"/>
                  </a:cubicBezTo>
                  <a:cubicBezTo>
                    <a:pt x="464" y="126"/>
                    <a:pt x="452" y="122"/>
                    <a:pt x="442" y="127"/>
                  </a:cubicBezTo>
                  <a:cubicBezTo>
                    <a:pt x="432" y="132"/>
                    <a:pt x="428" y="144"/>
                    <a:pt x="433" y="154"/>
                  </a:cubicBezTo>
                  <a:cubicBezTo>
                    <a:pt x="448" y="184"/>
                    <a:pt x="456" y="215"/>
                    <a:pt x="456" y="248"/>
                  </a:cubicBezTo>
                  <a:cubicBezTo>
                    <a:pt x="456" y="362"/>
                    <a:pt x="362" y="455"/>
                    <a:pt x="248" y="455"/>
                  </a:cubicBezTo>
                  <a:cubicBezTo>
                    <a:pt x="133" y="455"/>
                    <a:pt x="40" y="362"/>
                    <a:pt x="40" y="248"/>
                  </a:cubicBezTo>
                  <a:cubicBezTo>
                    <a:pt x="40" y="133"/>
                    <a:pt x="133" y="40"/>
                    <a:pt x="248" y="40"/>
                  </a:cubicBezTo>
                  <a:cubicBezTo>
                    <a:pt x="285" y="40"/>
                    <a:pt x="322" y="50"/>
                    <a:pt x="354" y="69"/>
                  </a:cubicBezTo>
                  <a:cubicBezTo>
                    <a:pt x="363" y="75"/>
                    <a:pt x="376" y="72"/>
                    <a:pt x="381" y="6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0" name="Freeform 162">
              <a:extLst>
                <a:ext uri="{FF2B5EF4-FFF2-40B4-BE49-F238E27FC236}">
                  <a16:creationId xmlns:a16="http://schemas.microsoft.com/office/drawing/2014/main" id="{09F896C0-13BC-4C71-A0F6-F550678222FC}"/>
                </a:ext>
              </a:extLst>
            </p:cNvPr>
            <p:cNvSpPr>
              <a:spLocks/>
            </p:cNvSpPr>
            <p:nvPr/>
          </p:nvSpPr>
          <p:spPr bwMode="auto">
            <a:xfrm>
              <a:off x="1611313" y="1673225"/>
              <a:ext cx="254000" cy="254000"/>
            </a:xfrm>
            <a:custGeom>
              <a:avLst/>
              <a:gdLst>
                <a:gd name="T0" fmla="*/ 133 w 266"/>
                <a:gd name="T1" fmla="*/ 40 h 267"/>
                <a:gd name="T2" fmla="*/ 156 w 266"/>
                <a:gd name="T3" fmla="*/ 43 h 267"/>
                <a:gd name="T4" fmla="*/ 181 w 266"/>
                <a:gd name="T5" fmla="*/ 29 h 267"/>
                <a:gd name="T6" fmla="*/ 166 w 266"/>
                <a:gd name="T7" fmla="*/ 5 h 267"/>
                <a:gd name="T8" fmla="*/ 133 w 266"/>
                <a:gd name="T9" fmla="*/ 0 h 267"/>
                <a:gd name="T10" fmla="*/ 0 w 266"/>
                <a:gd name="T11" fmla="*/ 134 h 267"/>
                <a:gd name="T12" fmla="*/ 133 w 266"/>
                <a:gd name="T13" fmla="*/ 267 h 267"/>
                <a:gd name="T14" fmla="*/ 266 w 266"/>
                <a:gd name="T15" fmla="*/ 134 h 267"/>
                <a:gd name="T16" fmla="*/ 264 w 266"/>
                <a:gd name="T17" fmla="*/ 110 h 267"/>
                <a:gd name="T18" fmla="*/ 241 w 266"/>
                <a:gd name="T19" fmla="*/ 94 h 267"/>
                <a:gd name="T20" fmla="*/ 224 w 266"/>
                <a:gd name="T21" fmla="*/ 117 h 267"/>
                <a:gd name="T22" fmla="*/ 226 w 266"/>
                <a:gd name="T23" fmla="*/ 134 h 267"/>
                <a:gd name="T24" fmla="*/ 133 w 266"/>
                <a:gd name="T25" fmla="*/ 227 h 267"/>
                <a:gd name="T26" fmla="*/ 40 w 266"/>
                <a:gd name="T27" fmla="*/ 134 h 267"/>
                <a:gd name="T28" fmla="*/ 133 w 266"/>
                <a:gd name="T29"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267">
                  <a:moveTo>
                    <a:pt x="133" y="40"/>
                  </a:moveTo>
                  <a:cubicBezTo>
                    <a:pt x="141" y="40"/>
                    <a:pt x="149" y="41"/>
                    <a:pt x="156" y="43"/>
                  </a:cubicBezTo>
                  <a:cubicBezTo>
                    <a:pt x="167" y="46"/>
                    <a:pt x="178" y="40"/>
                    <a:pt x="181" y="29"/>
                  </a:cubicBezTo>
                  <a:cubicBezTo>
                    <a:pt x="183" y="18"/>
                    <a:pt x="177" y="7"/>
                    <a:pt x="166" y="5"/>
                  </a:cubicBezTo>
                  <a:cubicBezTo>
                    <a:pt x="155" y="2"/>
                    <a:pt x="144" y="0"/>
                    <a:pt x="133" y="0"/>
                  </a:cubicBezTo>
                  <a:cubicBezTo>
                    <a:pt x="59" y="0"/>
                    <a:pt x="0" y="60"/>
                    <a:pt x="0" y="134"/>
                  </a:cubicBezTo>
                  <a:cubicBezTo>
                    <a:pt x="0" y="207"/>
                    <a:pt x="59" y="267"/>
                    <a:pt x="133" y="267"/>
                  </a:cubicBezTo>
                  <a:cubicBezTo>
                    <a:pt x="206" y="267"/>
                    <a:pt x="266" y="207"/>
                    <a:pt x="266" y="134"/>
                  </a:cubicBezTo>
                  <a:cubicBezTo>
                    <a:pt x="266" y="126"/>
                    <a:pt x="265" y="118"/>
                    <a:pt x="264" y="110"/>
                  </a:cubicBezTo>
                  <a:cubicBezTo>
                    <a:pt x="262" y="100"/>
                    <a:pt x="252" y="92"/>
                    <a:pt x="241" y="94"/>
                  </a:cubicBezTo>
                  <a:cubicBezTo>
                    <a:pt x="230" y="96"/>
                    <a:pt x="223" y="107"/>
                    <a:pt x="224" y="117"/>
                  </a:cubicBezTo>
                  <a:cubicBezTo>
                    <a:pt x="225" y="123"/>
                    <a:pt x="226" y="128"/>
                    <a:pt x="226" y="134"/>
                  </a:cubicBezTo>
                  <a:cubicBezTo>
                    <a:pt x="226" y="185"/>
                    <a:pt x="184" y="227"/>
                    <a:pt x="133" y="227"/>
                  </a:cubicBezTo>
                  <a:cubicBezTo>
                    <a:pt x="81" y="227"/>
                    <a:pt x="40" y="185"/>
                    <a:pt x="40" y="134"/>
                  </a:cubicBezTo>
                  <a:cubicBezTo>
                    <a:pt x="40" y="82"/>
                    <a:pt x="81" y="40"/>
                    <a:pt x="133"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1" name="Freeform 163">
              <a:extLst>
                <a:ext uri="{FF2B5EF4-FFF2-40B4-BE49-F238E27FC236}">
                  <a16:creationId xmlns:a16="http://schemas.microsoft.com/office/drawing/2014/main" id="{1DB70E70-89C3-4220-ABB8-1E207BB25485}"/>
                </a:ext>
              </a:extLst>
            </p:cNvPr>
            <p:cNvSpPr>
              <a:spLocks/>
            </p:cNvSpPr>
            <p:nvPr/>
          </p:nvSpPr>
          <p:spPr bwMode="auto">
            <a:xfrm>
              <a:off x="1703388" y="1377950"/>
              <a:ext cx="466725" cy="460375"/>
            </a:xfrm>
            <a:custGeom>
              <a:avLst/>
              <a:gdLst>
                <a:gd name="T0" fmla="*/ 454 w 490"/>
                <a:gd name="T1" fmla="*/ 8 h 483"/>
                <a:gd name="T2" fmla="*/ 8 w 490"/>
                <a:gd name="T3" fmla="*/ 449 h 483"/>
                <a:gd name="T4" fmla="*/ 8 w 490"/>
                <a:gd name="T5" fmla="*/ 477 h 483"/>
                <a:gd name="T6" fmla="*/ 22 w 490"/>
                <a:gd name="T7" fmla="*/ 483 h 483"/>
                <a:gd name="T8" fmla="*/ 36 w 490"/>
                <a:gd name="T9" fmla="*/ 477 h 483"/>
                <a:gd name="T10" fmla="*/ 482 w 490"/>
                <a:gd name="T11" fmla="*/ 36 h 483"/>
                <a:gd name="T12" fmla="*/ 483 w 490"/>
                <a:gd name="T13" fmla="*/ 8 h 483"/>
                <a:gd name="T14" fmla="*/ 454 w 490"/>
                <a:gd name="T15" fmla="*/ 8 h 4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483">
                  <a:moveTo>
                    <a:pt x="454" y="8"/>
                  </a:moveTo>
                  <a:cubicBezTo>
                    <a:pt x="8" y="449"/>
                    <a:pt x="8" y="449"/>
                    <a:pt x="8" y="449"/>
                  </a:cubicBezTo>
                  <a:cubicBezTo>
                    <a:pt x="0" y="457"/>
                    <a:pt x="0" y="469"/>
                    <a:pt x="8" y="477"/>
                  </a:cubicBezTo>
                  <a:cubicBezTo>
                    <a:pt x="12" y="481"/>
                    <a:pt x="17" y="483"/>
                    <a:pt x="22" y="483"/>
                  </a:cubicBezTo>
                  <a:cubicBezTo>
                    <a:pt x="27" y="483"/>
                    <a:pt x="32" y="481"/>
                    <a:pt x="36" y="477"/>
                  </a:cubicBezTo>
                  <a:cubicBezTo>
                    <a:pt x="482" y="36"/>
                    <a:pt x="482" y="36"/>
                    <a:pt x="482" y="36"/>
                  </a:cubicBezTo>
                  <a:cubicBezTo>
                    <a:pt x="490" y="29"/>
                    <a:pt x="490" y="16"/>
                    <a:pt x="483" y="8"/>
                  </a:cubicBezTo>
                  <a:cubicBezTo>
                    <a:pt x="475" y="0"/>
                    <a:pt x="462" y="0"/>
                    <a:pt x="454" y="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2" name="Freeform 164">
              <a:extLst>
                <a:ext uri="{FF2B5EF4-FFF2-40B4-BE49-F238E27FC236}">
                  <a16:creationId xmlns:a16="http://schemas.microsoft.com/office/drawing/2014/main" id="{188256AB-2BA1-4600-BA79-6D4655C4B81C}"/>
                </a:ext>
              </a:extLst>
            </p:cNvPr>
            <p:cNvSpPr>
              <a:spLocks/>
            </p:cNvSpPr>
            <p:nvPr/>
          </p:nvSpPr>
          <p:spPr bwMode="auto">
            <a:xfrm>
              <a:off x="1974850" y="1279525"/>
              <a:ext cx="179388" cy="179387"/>
            </a:xfrm>
            <a:custGeom>
              <a:avLst/>
              <a:gdLst>
                <a:gd name="T0" fmla="*/ 22 w 187"/>
                <a:gd name="T1" fmla="*/ 189 h 189"/>
                <a:gd name="T2" fmla="*/ 37 w 187"/>
                <a:gd name="T3" fmla="*/ 183 h 189"/>
                <a:gd name="T4" fmla="*/ 179 w 187"/>
                <a:gd name="T5" fmla="*/ 36 h 189"/>
                <a:gd name="T6" fmla="*/ 179 w 187"/>
                <a:gd name="T7" fmla="*/ 7 h 189"/>
                <a:gd name="T8" fmla="*/ 150 w 187"/>
                <a:gd name="T9" fmla="*/ 8 h 189"/>
                <a:gd name="T10" fmla="*/ 8 w 187"/>
                <a:gd name="T11" fmla="*/ 155 h 189"/>
                <a:gd name="T12" fmla="*/ 8 w 187"/>
                <a:gd name="T13" fmla="*/ 184 h 189"/>
                <a:gd name="T14" fmla="*/ 22 w 187"/>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9">
                  <a:moveTo>
                    <a:pt x="22" y="189"/>
                  </a:moveTo>
                  <a:cubicBezTo>
                    <a:pt x="28" y="189"/>
                    <a:pt x="33" y="187"/>
                    <a:pt x="37" y="183"/>
                  </a:cubicBezTo>
                  <a:cubicBezTo>
                    <a:pt x="179" y="36"/>
                    <a:pt x="179" y="36"/>
                    <a:pt x="179" y="36"/>
                  </a:cubicBezTo>
                  <a:cubicBezTo>
                    <a:pt x="187" y="28"/>
                    <a:pt x="187" y="15"/>
                    <a:pt x="179" y="7"/>
                  </a:cubicBezTo>
                  <a:cubicBezTo>
                    <a:pt x="171" y="0"/>
                    <a:pt x="158" y="0"/>
                    <a:pt x="150" y="8"/>
                  </a:cubicBezTo>
                  <a:cubicBezTo>
                    <a:pt x="8" y="155"/>
                    <a:pt x="8" y="155"/>
                    <a:pt x="8" y="155"/>
                  </a:cubicBezTo>
                  <a:cubicBezTo>
                    <a:pt x="0" y="163"/>
                    <a:pt x="0" y="176"/>
                    <a:pt x="8" y="184"/>
                  </a:cubicBezTo>
                  <a:cubicBezTo>
                    <a:pt x="12" y="187"/>
                    <a:pt x="17" y="189"/>
                    <a:pt x="22" y="18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3" name="Freeform 165">
              <a:extLst>
                <a:ext uri="{FF2B5EF4-FFF2-40B4-BE49-F238E27FC236}">
                  <a16:creationId xmlns:a16="http://schemas.microsoft.com/office/drawing/2014/main" id="{4B93725C-05A4-401F-ABEE-310C2E7CC518}"/>
                </a:ext>
              </a:extLst>
            </p:cNvPr>
            <p:cNvSpPr>
              <a:spLocks/>
            </p:cNvSpPr>
            <p:nvPr/>
          </p:nvSpPr>
          <p:spPr bwMode="auto">
            <a:xfrm>
              <a:off x="2084388" y="1389063"/>
              <a:ext cx="176213" cy="177800"/>
            </a:xfrm>
            <a:custGeom>
              <a:avLst/>
              <a:gdLst>
                <a:gd name="T0" fmla="*/ 178 w 186"/>
                <a:gd name="T1" fmla="*/ 8 h 185"/>
                <a:gd name="T2" fmla="*/ 150 w 186"/>
                <a:gd name="T3" fmla="*/ 8 h 185"/>
                <a:gd name="T4" fmla="*/ 8 w 186"/>
                <a:gd name="T5" fmla="*/ 151 h 185"/>
                <a:gd name="T6" fmla="*/ 8 w 186"/>
                <a:gd name="T7" fmla="*/ 179 h 185"/>
                <a:gd name="T8" fmla="*/ 22 w 186"/>
                <a:gd name="T9" fmla="*/ 185 h 185"/>
                <a:gd name="T10" fmla="*/ 37 w 186"/>
                <a:gd name="T11" fmla="*/ 179 h 185"/>
                <a:gd name="T12" fmla="*/ 178 w 186"/>
                <a:gd name="T13" fmla="*/ 37 h 185"/>
                <a:gd name="T14" fmla="*/ 178 w 186"/>
                <a:gd name="T15" fmla="*/ 8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85">
                  <a:moveTo>
                    <a:pt x="178" y="8"/>
                  </a:moveTo>
                  <a:cubicBezTo>
                    <a:pt x="170" y="0"/>
                    <a:pt x="157" y="1"/>
                    <a:pt x="150" y="8"/>
                  </a:cubicBezTo>
                  <a:cubicBezTo>
                    <a:pt x="8" y="151"/>
                    <a:pt x="8" y="151"/>
                    <a:pt x="8" y="151"/>
                  </a:cubicBezTo>
                  <a:cubicBezTo>
                    <a:pt x="0" y="159"/>
                    <a:pt x="1" y="171"/>
                    <a:pt x="8" y="179"/>
                  </a:cubicBezTo>
                  <a:cubicBezTo>
                    <a:pt x="12" y="183"/>
                    <a:pt x="17" y="185"/>
                    <a:pt x="22" y="185"/>
                  </a:cubicBezTo>
                  <a:cubicBezTo>
                    <a:pt x="28" y="185"/>
                    <a:pt x="33" y="183"/>
                    <a:pt x="37" y="179"/>
                  </a:cubicBezTo>
                  <a:cubicBezTo>
                    <a:pt x="178" y="37"/>
                    <a:pt x="178" y="37"/>
                    <a:pt x="178" y="37"/>
                  </a:cubicBezTo>
                  <a:cubicBezTo>
                    <a:pt x="186" y="29"/>
                    <a:pt x="186" y="16"/>
                    <a:pt x="178" y="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24" name="Group 323">
            <a:extLst>
              <a:ext uri="{FF2B5EF4-FFF2-40B4-BE49-F238E27FC236}">
                <a16:creationId xmlns:a16="http://schemas.microsoft.com/office/drawing/2014/main" id="{79309E91-0007-4F13-ABD9-6F50B84257E8}"/>
              </a:ext>
            </a:extLst>
          </p:cNvPr>
          <p:cNvGrpSpPr/>
          <p:nvPr/>
        </p:nvGrpSpPr>
        <p:grpSpPr>
          <a:xfrm>
            <a:off x="1557514" y="2589030"/>
            <a:ext cx="403496" cy="272172"/>
            <a:chOff x="1374775" y="2570163"/>
            <a:chExt cx="941388" cy="635000"/>
          </a:xfrm>
          <a:solidFill>
            <a:schemeClr val="tx2"/>
          </a:solidFill>
        </p:grpSpPr>
        <p:sp>
          <p:nvSpPr>
            <p:cNvPr id="325" name="Freeform 112">
              <a:extLst>
                <a:ext uri="{FF2B5EF4-FFF2-40B4-BE49-F238E27FC236}">
                  <a16:creationId xmlns:a16="http://schemas.microsoft.com/office/drawing/2014/main" id="{ACA1C5A7-831A-4C51-AA8E-33563B370A9F}"/>
                </a:ext>
              </a:extLst>
            </p:cNvPr>
            <p:cNvSpPr>
              <a:spLocks/>
            </p:cNvSpPr>
            <p:nvPr/>
          </p:nvSpPr>
          <p:spPr bwMode="auto">
            <a:xfrm>
              <a:off x="1374775" y="3068638"/>
              <a:ext cx="941388" cy="136525"/>
            </a:xfrm>
            <a:custGeom>
              <a:avLst/>
              <a:gdLst>
                <a:gd name="T0" fmla="*/ 969 w 989"/>
                <a:gd name="T1" fmla="*/ 48 h 144"/>
                <a:gd name="T2" fmla="*/ 916 w 989"/>
                <a:gd name="T3" fmla="*/ 48 h 144"/>
                <a:gd name="T4" fmla="*/ 916 w 989"/>
                <a:gd name="T5" fmla="*/ 20 h 144"/>
                <a:gd name="T6" fmla="*/ 896 w 989"/>
                <a:gd name="T7" fmla="*/ 0 h 144"/>
                <a:gd name="T8" fmla="*/ 876 w 989"/>
                <a:gd name="T9" fmla="*/ 20 h 144"/>
                <a:gd name="T10" fmla="*/ 876 w 989"/>
                <a:gd name="T11" fmla="*/ 48 h 144"/>
                <a:gd name="T12" fmla="*/ 715 w 989"/>
                <a:gd name="T13" fmla="*/ 48 h 144"/>
                <a:gd name="T14" fmla="*/ 715 w 989"/>
                <a:gd name="T15" fmla="*/ 20 h 144"/>
                <a:gd name="T16" fmla="*/ 695 w 989"/>
                <a:gd name="T17" fmla="*/ 0 h 144"/>
                <a:gd name="T18" fmla="*/ 675 w 989"/>
                <a:gd name="T19" fmla="*/ 20 h 144"/>
                <a:gd name="T20" fmla="*/ 675 w 989"/>
                <a:gd name="T21" fmla="*/ 48 h 144"/>
                <a:gd name="T22" fmla="*/ 514 w 989"/>
                <a:gd name="T23" fmla="*/ 48 h 144"/>
                <a:gd name="T24" fmla="*/ 514 w 989"/>
                <a:gd name="T25" fmla="*/ 20 h 144"/>
                <a:gd name="T26" fmla="*/ 494 w 989"/>
                <a:gd name="T27" fmla="*/ 0 h 144"/>
                <a:gd name="T28" fmla="*/ 474 w 989"/>
                <a:gd name="T29" fmla="*/ 20 h 144"/>
                <a:gd name="T30" fmla="*/ 474 w 989"/>
                <a:gd name="T31" fmla="*/ 48 h 144"/>
                <a:gd name="T32" fmla="*/ 313 w 989"/>
                <a:gd name="T33" fmla="*/ 48 h 144"/>
                <a:gd name="T34" fmla="*/ 313 w 989"/>
                <a:gd name="T35" fmla="*/ 20 h 144"/>
                <a:gd name="T36" fmla="*/ 293 w 989"/>
                <a:gd name="T37" fmla="*/ 0 h 144"/>
                <a:gd name="T38" fmla="*/ 273 w 989"/>
                <a:gd name="T39" fmla="*/ 20 h 144"/>
                <a:gd name="T40" fmla="*/ 273 w 989"/>
                <a:gd name="T41" fmla="*/ 48 h 144"/>
                <a:gd name="T42" fmla="*/ 113 w 989"/>
                <a:gd name="T43" fmla="*/ 48 h 144"/>
                <a:gd name="T44" fmla="*/ 113 w 989"/>
                <a:gd name="T45" fmla="*/ 20 h 144"/>
                <a:gd name="T46" fmla="*/ 93 w 989"/>
                <a:gd name="T47" fmla="*/ 0 h 144"/>
                <a:gd name="T48" fmla="*/ 73 w 989"/>
                <a:gd name="T49" fmla="*/ 20 h 144"/>
                <a:gd name="T50" fmla="*/ 73 w 989"/>
                <a:gd name="T51" fmla="*/ 48 h 144"/>
                <a:gd name="T52" fmla="*/ 20 w 989"/>
                <a:gd name="T53" fmla="*/ 48 h 144"/>
                <a:gd name="T54" fmla="*/ 0 w 989"/>
                <a:gd name="T55" fmla="*/ 68 h 144"/>
                <a:gd name="T56" fmla="*/ 20 w 989"/>
                <a:gd name="T57" fmla="*/ 88 h 144"/>
                <a:gd name="T58" fmla="*/ 73 w 989"/>
                <a:gd name="T59" fmla="*/ 88 h 144"/>
                <a:gd name="T60" fmla="*/ 73 w 989"/>
                <a:gd name="T61" fmla="*/ 124 h 144"/>
                <a:gd name="T62" fmla="*/ 93 w 989"/>
                <a:gd name="T63" fmla="*/ 144 h 144"/>
                <a:gd name="T64" fmla="*/ 113 w 989"/>
                <a:gd name="T65" fmla="*/ 124 h 144"/>
                <a:gd name="T66" fmla="*/ 113 w 989"/>
                <a:gd name="T67" fmla="*/ 88 h 144"/>
                <a:gd name="T68" fmla="*/ 273 w 989"/>
                <a:gd name="T69" fmla="*/ 88 h 144"/>
                <a:gd name="T70" fmla="*/ 273 w 989"/>
                <a:gd name="T71" fmla="*/ 124 h 144"/>
                <a:gd name="T72" fmla="*/ 293 w 989"/>
                <a:gd name="T73" fmla="*/ 144 h 144"/>
                <a:gd name="T74" fmla="*/ 313 w 989"/>
                <a:gd name="T75" fmla="*/ 124 h 144"/>
                <a:gd name="T76" fmla="*/ 313 w 989"/>
                <a:gd name="T77" fmla="*/ 88 h 144"/>
                <a:gd name="T78" fmla="*/ 474 w 989"/>
                <a:gd name="T79" fmla="*/ 88 h 144"/>
                <a:gd name="T80" fmla="*/ 474 w 989"/>
                <a:gd name="T81" fmla="*/ 124 h 144"/>
                <a:gd name="T82" fmla="*/ 494 w 989"/>
                <a:gd name="T83" fmla="*/ 144 h 144"/>
                <a:gd name="T84" fmla="*/ 514 w 989"/>
                <a:gd name="T85" fmla="*/ 124 h 144"/>
                <a:gd name="T86" fmla="*/ 514 w 989"/>
                <a:gd name="T87" fmla="*/ 88 h 144"/>
                <a:gd name="T88" fmla="*/ 675 w 989"/>
                <a:gd name="T89" fmla="*/ 88 h 144"/>
                <a:gd name="T90" fmla="*/ 675 w 989"/>
                <a:gd name="T91" fmla="*/ 124 h 144"/>
                <a:gd name="T92" fmla="*/ 695 w 989"/>
                <a:gd name="T93" fmla="*/ 144 h 144"/>
                <a:gd name="T94" fmla="*/ 715 w 989"/>
                <a:gd name="T95" fmla="*/ 124 h 144"/>
                <a:gd name="T96" fmla="*/ 715 w 989"/>
                <a:gd name="T97" fmla="*/ 88 h 144"/>
                <a:gd name="T98" fmla="*/ 876 w 989"/>
                <a:gd name="T99" fmla="*/ 88 h 144"/>
                <a:gd name="T100" fmla="*/ 876 w 989"/>
                <a:gd name="T101" fmla="*/ 124 h 144"/>
                <a:gd name="T102" fmla="*/ 896 w 989"/>
                <a:gd name="T103" fmla="*/ 144 h 144"/>
                <a:gd name="T104" fmla="*/ 916 w 989"/>
                <a:gd name="T105" fmla="*/ 124 h 144"/>
                <a:gd name="T106" fmla="*/ 916 w 989"/>
                <a:gd name="T107" fmla="*/ 88 h 144"/>
                <a:gd name="T108" fmla="*/ 969 w 989"/>
                <a:gd name="T109" fmla="*/ 88 h 144"/>
                <a:gd name="T110" fmla="*/ 989 w 989"/>
                <a:gd name="T111" fmla="*/ 68 h 144"/>
                <a:gd name="T112" fmla="*/ 969 w 989"/>
                <a:gd name="T113"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9" h="144">
                  <a:moveTo>
                    <a:pt x="969" y="48"/>
                  </a:moveTo>
                  <a:cubicBezTo>
                    <a:pt x="916" y="48"/>
                    <a:pt x="916" y="48"/>
                    <a:pt x="916" y="48"/>
                  </a:cubicBezTo>
                  <a:cubicBezTo>
                    <a:pt x="916" y="20"/>
                    <a:pt x="916" y="20"/>
                    <a:pt x="916" y="20"/>
                  </a:cubicBezTo>
                  <a:cubicBezTo>
                    <a:pt x="916" y="9"/>
                    <a:pt x="907" y="0"/>
                    <a:pt x="896" y="0"/>
                  </a:cubicBezTo>
                  <a:cubicBezTo>
                    <a:pt x="885" y="0"/>
                    <a:pt x="876" y="9"/>
                    <a:pt x="876" y="20"/>
                  </a:cubicBezTo>
                  <a:cubicBezTo>
                    <a:pt x="876" y="48"/>
                    <a:pt x="876" y="48"/>
                    <a:pt x="876" y="48"/>
                  </a:cubicBezTo>
                  <a:cubicBezTo>
                    <a:pt x="715" y="48"/>
                    <a:pt x="715" y="48"/>
                    <a:pt x="715" y="48"/>
                  </a:cubicBezTo>
                  <a:cubicBezTo>
                    <a:pt x="715" y="20"/>
                    <a:pt x="715" y="20"/>
                    <a:pt x="715" y="20"/>
                  </a:cubicBezTo>
                  <a:cubicBezTo>
                    <a:pt x="715" y="9"/>
                    <a:pt x="706" y="0"/>
                    <a:pt x="695" y="0"/>
                  </a:cubicBezTo>
                  <a:cubicBezTo>
                    <a:pt x="684" y="0"/>
                    <a:pt x="675" y="9"/>
                    <a:pt x="675" y="20"/>
                  </a:cubicBezTo>
                  <a:cubicBezTo>
                    <a:pt x="675" y="48"/>
                    <a:pt x="675" y="48"/>
                    <a:pt x="675" y="48"/>
                  </a:cubicBezTo>
                  <a:cubicBezTo>
                    <a:pt x="514" y="48"/>
                    <a:pt x="514" y="48"/>
                    <a:pt x="514" y="48"/>
                  </a:cubicBezTo>
                  <a:cubicBezTo>
                    <a:pt x="514" y="20"/>
                    <a:pt x="514" y="20"/>
                    <a:pt x="514" y="20"/>
                  </a:cubicBezTo>
                  <a:cubicBezTo>
                    <a:pt x="514" y="9"/>
                    <a:pt x="505" y="0"/>
                    <a:pt x="494" y="0"/>
                  </a:cubicBezTo>
                  <a:cubicBezTo>
                    <a:pt x="483" y="0"/>
                    <a:pt x="474" y="9"/>
                    <a:pt x="474" y="20"/>
                  </a:cubicBezTo>
                  <a:cubicBezTo>
                    <a:pt x="474" y="48"/>
                    <a:pt x="474" y="48"/>
                    <a:pt x="474" y="48"/>
                  </a:cubicBezTo>
                  <a:cubicBezTo>
                    <a:pt x="313" y="48"/>
                    <a:pt x="313" y="48"/>
                    <a:pt x="313" y="48"/>
                  </a:cubicBezTo>
                  <a:cubicBezTo>
                    <a:pt x="313" y="20"/>
                    <a:pt x="313" y="20"/>
                    <a:pt x="313" y="20"/>
                  </a:cubicBezTo>
                  <a:cubicBezTo>
                    <a:pt x="313" y="9"/>
                    <a:pt x="305" y="0"/>
                    <a:pt x="293" y="0"/>
                  </a:cubicBezTo>
                  <a:cubicBezTo>
                    <a:pt x="282" y="0"/>
                    <a:pt x="273" y="9"/>
                    <a:pt x="273" y="20"/>
                  </a:cubicBezTo>
                  <a:cubicBezTo>
                    <a:pt x="273" y="48"/>
                    <a:pt x="273" y="48"/>
                    <a:pt x="273" y="48"/>
                  </a:cubicBezTo>
                  <a:cubicBezTo>
                    <a:pt x="113" y="48"/>
                    <a:pt x="113" y="48"/>
                    <a:pt x="113" y="48"/>
                  </a:cubicBezTo>
                  <a:cubicBezTo>
                    <a:pt x="113" y="20"/>
                    <a:pt x="113" y="20"/>
                    <a:pt x="113" y="20"/>
                  </a:cubicBezTo>
                  <a:cubicBezTo>
                    <a:pt x="113" y="9"/>
                    <a:pt x="104" y="0"/>
                    <a:pt x="93" y="0"/>
                  </a:cubicBezTo>
                  <a:cubicBezTo>
                    <a:pt x="81" y="0"/>
                    <a:pt x="73" y="9"/>
                    <a:pt x="73" y="20"/>
                  </a:cubicBezTo>
                  <a:cubicBezTo>
                    <a:pt x="73" y="48"/>
                    <a:pt x="73" y="48"/>
                    <a:pt x="73" y="48"/>
                  </a:cubicBezTo>
                  <a:cubicBezTo>
                    <a:pt x="20" y="48"/>
                    <a:pt x="20" y="48"/>
                    <a:pt x="20" y="48"/>
                  </a:cubicBezTo>
                  <a:cubicBezTo>
                    <a:pt x="9" y="48"/>
                    <a:pt x="0" y="57"/>
                    <a:pt x="0" y="68"/>
                  </a:cubicBezTo>
                  <a:cubicBezTo>
                    <a:pt x="0" y="79"/>
                    <a:pt x="9" y="88"/>
                    <a:pt x="20" y="88"/>
                  </a:cubicBezTo>
                  <a:cubicBezTo>
                    <a:pt x="73" y="88"/>
                    <a:pt x="73" y="88"/>
                    <a:pt x="73" y="88"/>
                  </a:cubicBezTo>
                  <a:cubicBezTo>
                    <a:pt x="73" y="124"/>
                    <a:pt x="73" y="124"/>
                    <a:pt x="73" y="124"/>
                  </a:cubicBezTo>
                  <a:cubicBezTo>
                    <a:pt x="73" y="135"/>
                    <a:pt x="81" y="144"/>
                    <a:pt x="93" y="144"/>
                  </a:cubicBezTo>
                  <a:cubicBezTo>
                    <a:pt x="104" y="144"/>
                    <a:pt x="113" y="135"/>
                    <a:pt x="113" y="124"/>
                  </a:cubicBezTo>
                  <a:cubicBezTo>
                    <a:pt x="113" y="88"/>
                    <a:pt x="113" y="88"/>
                    <a:pt x="113" y="88"/>
                  </a:cubicBezTo>
                  <a:cubicBezTo>
                    <a:pt x="273" y="88"/>
                    <a:pt x="273" y="88"/>
                    <a:pt x="273" y="88"/>
                  </a:cubicBezTo>
                  <a:cubicBezTo>
                    <a:pt x="273" y="124"/>
                    <a:pt x="273" y="124"/>
                    <a:pt x="273" y="124"/>
                  </a:cubicBezTo>
                  <a:cubicBezTo>
                    <a:pt x="273" y="135"/>
                    <a:pt x="282" y="144"/>
                    <a:pt x="293" y="144"/>
                  </a:cubicBezTo>
                  <a:cubicBezTo>
                    <a:pt x="305" y="144"/>
                    <a:pt x="313" y="135"/>
                    <a:pt x="313" y="124"/>
                  </a:cubicBezTo>
                  <a:cubicBezTo>
                    <a:pt x="313" y="88"/>
                    <a:pt x="313" y="88"/>
                    <a:pt x="313" y="88"/>
                  </a:cubicBezTo>
                  <a:cubicBezTo>
                    <a:pt x="474" y="88"/>
                    <a:pt x="474" y="88"/>
                    <a:pt x="474" y="88"/>
                  </a:cubicBezTo>
                  <a:cubicBezTo>
                    <a:pt x="474" y="124"/>
                    <a:pt x="474" y="124"/>
                    <a:pt x="474" y="124"/>
                  </a:cubicBezTo>
                  <a:cubicBezTo>
                    <a:pt x="474" y="135"/>
                    <a:pt x="483" y="144"/>
                    <a:pt x="494" y="144"/>
                  </a:cubicBezTo>
                  <a:cubicBezTo>
                    <a:pt x="505" y="144"/>
                    <a:pt x="514" y="135"/>
                    <a:pt x="514" y="124"/>
                  </a:cubicBezTo>
                  <a:cubicBezTo>
                    <a:pt x="514" y="88"/>
                    <a:pt x="514" y="88"/>
                    <a:pt x="514" y="88"/>
                  </a:cubicBezTo>
                  <a:cubicBezTo>
                    <a:pt x="675" y="88"/>
                    <a:pt x="675" y="88"/>
                    <a:pt x="675" y="88"/>
                  </a:cubicBezTo>
                  <a:cubicBezTo>
                    <a:pt x="675" y="124"/>
                    <a:pt x="675" y="124"/>
                    <a:pt x="675" y="124"/>
                  </a:cubicBezTo>
                  <a:cubicBezTo>
                    <a:pt x="675" y="135"/>
                    <a:pt x="684" y="144"/>
                    <a:pt x="695" y="144"/>
                  </a:cubicBezTo>
                  <a:cubicBezTo>
                    <a:pt x="706" y="144"/>
                    <a:pt x="715" y="135"/>
                    <a:pt x="715" y="124"/>
                  </a:cubicBezTo>
                  <a:cubicBezTo>
                    <a:pt x="715" y="88"/>
                    <a:pt x="715" y="88"/>
                    <a:pt x="715" y="88"/>
                  </a:cubicBezTo>
                  <a:cubicBezTo>
                    <a:pt x="876" y="88"/>
                    <a:pt x="876" y="88"/>
                    <a:pt x="876" y="88"/>
                  </a:cubicBezTo>
                  <a:cubicBezTo>
                    <a:pt x="876" y="124"/>
                    <a:pt x="876" y="124"/>
                    <a:pt x="876" y="124"/>
                  </a:cubicBezTo>
                  <a:cubicBezTo>
                    <a:pt x="876" y="135"/>
                    <a:pt x="885" y="144"/>
                    <a:pt x="896" y="144"/>
                  </a:cubicBezTo>
                  <a:cubicBezTo>
                    <a:pt x="907" y="144"/>
                    <a:pt x="916" y="135"/>
                    <a:pt x="916" y="124"/>
                  </a:cubicBezTo>
                  <a:cubicBezTo>
                    <a:pt x="916" y="88"/>
                    <a:pt x="916" y="88"/>
                    <a:pt x="916" y="88"/>
                  </a:cubicBezTo>
                  <a:cubicBezTo>
                    <a:pt x="969" y="88"/>
                    <a:pt x="969" y="88"/>
                    <a:pt x="969" y="88"/>
                  </a:cubicBezTo>
                  <a:cubicBezTo>
                    <a:pt x="980" y="88"/>
                    <a:pt x="989" y="79"/>
                    <a:pt x="989" y="68"/>
                  </a:cubicBezTo>
                  <a:cubicBezTo>
                    <a:pt x="989" y="57"/>
                    <a:pt x="980" y="48"/>
                    <a:pt x="96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6" name="Freeform 113">
              <a:extLst>
                <a:ext uri="{FF2B5EF4-FFF2-40B4-BE49-F238E27FC236}">
                  <a16:creationId xmlns:a16="http://schemas.microsoft.com/office/drawing/2014/main" id="{3C71B74A-1A03-4C81-AAE8-3F9D12E20847}"/>
                </a:ext>
              </a:extLst>
            </p:cNvPr>
            <p:cNvSpPr>
              <a:spLocks noEditPoints="1"/>
            </p:cNvSpPr>
            <p:nvPr/>
          </p:nvSpPr>
          <p:spPr bwMode="auto">
            <a:xfrm>
              <a:off x="1398588" y="2570163"/>
              <a:ext cx="893763" cy="455613"/>
            </a:xfrm>
            <a:custGeom>
              <a:avLst/>
              <a:gdLst>
                <a:gd name="T0" fmla="*/ 68 w 938"/>
                <a:gd name="T1" fmla="*/ 479 h 479"/>
                <a:gd name="T2" fmla="*/ 135 w 938"/>
                <a:gd name="T3" fmla="*/ 412 h 479"/>
                <a:gd name="T4" fmla="*/ 132 w 938"/>
                <a:gd name="T5" fmla="*/ 395 h 479"/>
                <a:gd name="T6" fmla="*/ 230 w 938"/>
                <a:gd name="T7" fmla="*/ 315 h 479"/>
                <a:gd name="T8" fmla="*/ 268 w 938"/>
                <a:gd name="T9" fmla="*/ 328 h 479"/>
                <a:gd name="T10" fmla="*/ 324 w 938"/>
                <a:gd name="T11" fmla="*/ 298 h 479"/>
                <a:gd name="T12" fmla="*/ 403 w 938"/>
                <a:gd name="T13" fmla="*/ 315 h 479"/>
                <a:gd name="T14" fmla="*/ 469 w 938"/>
                <a:gd name="T15" fmla="*/ 372 h 479"/>
                <a:gd name="T16" fmla="*/ 537 w 938"/>
                <a:gd name="T17" fmla="*/ 305 h 479"/>
                <a:gd name="T18" fmla="*/ 529 w 938"/>
                <a:gd name="T19" fmla="*/ 275 h 479"/>
                <a:gd name="T20" fmla="*/ 642 w 938"/>
                <a:gd name="T21" fmla="*/ 162 h 479"/>
                <a:gd name="T22" fmla="*/ 670 w 938"/>
                <a:gd name="T23" fmla="*/ 169 h 479"/>
                <a:gd name="T24" fmla="*/ 736 w 938"/>
                <a:gd name="T25" fmla="*/ 113 h 479"/>
                <a:gd name="T26" fmla="*/ 812 w 938"/>
                <a:gd name="T27" fmla="*/ 98 h 479"/>
                <a:gd name="T28" fmla="*/ 871 w 938"/>
                <a:gd name="T29" fmla="*/ 134 h 479"/>
                <a:gd name="T30" fmla="*/ 938 w 938"/>
                <a:gd name="T31" fmla="*/ 67 h 479"/>
                <a:gd name="T32" fmla="*/ 871 w 938"/>
                <a:gd name="T33" fmla="*/ 0 h 479"/>
                <a:gd name="T34" fmla="*/ 805 w 938"/>
                <a:gd name="T35" fmla="*/ 58 h 479"/>
                <a:gd name="T36" fmla="*/ 731 w 938"/>
                <a:gd name="T37" fmla="*/ 74 h 479"/>
                <a:gd name="T38" fmla="*/ 670 w 938"/>
                <a:gd name="T39" fmla="*/ 35 h 479"/>
                <a:gd name="T40" fmla="*/ 603 w 938"/>
                <a:gd name="T41" fmla="*/ 102 h 479"/>
                <a:gd name="T42" fmla="*/ 613 w 938"/>
                <a:gd name="T43" fmla="*/ 135 h 479"/>
                <a:gd name="T44" fmla="*/ 501 w 938"/>
                <a:gd name="T45" fmla="*/ 246 h 479"/>
                <a:gd name="T46" fmla="*/ 469 w 938"/>
                <a:gd name="T47" fmla="*/ 238 h 479"/>
                <a:gd name="T48" fmla="*/ 410 w 938"/>
                <a:gd name="T49" fmla="*/ 275 h 479"/>
                <a:gd name="T50" fmla="*/ 336 w 938"/>
                <a:gd name="T51" fmla="*/ 260 h 479"/>
                <a:gd name="T52" fmla="*/ 268 w 938"/>
                <a:gd name="T53" fmla="*/ 193 h 479"/>
                <a:gd name="T54" fmla="*/ 201 w 938"/>
                <a:gd name="T55" fmla="*/ 260 h 479"/>
                <a:gd name="T56" fmla="*/ 206 w 938"/>
                <a:gd name="T57" fmla="*/ 284 h 479"/>
                <a:gd name="T58" fmla="*/ 111 w 938"/>
                <a:gd name="T59" fmla="*/ 361 h 479"/>
                <a:gd name="T60" fmla="*/ 68 w 938"/>
                <a:gd name="T61" fmla="*/ 345 h 479"/>
                <a:gd name="T62" fmla="*/ 0 w 938"/>
                <a:gd name="T63" fmla="*/ 412 h 479"/>
                <a:gd name="T64" fmla="*/ 68 w 938"/>
                <a:gd name="T65" fmla="*/ 479 h 479"/>
                <a:gd name="T66" fmla="*/ 871 w 938"/>
                <a:gd name="T67" fmla="*/ 40 h 479"/>
                <a:gd name="T68" fmla="*/ 898 w 938"/>
                <a:gd name="T69" fmla="*/ 67 h 479"/>
                <a:gd name="T70" fmla="*/ 871 w 938"/>
                <a:gd name="T71" fmla="*/ 94 h 479"/>
                <a:gd name="T72" fmla="*/ 844 w 938"/>
                <a:gd name="T73" fmla="*/ 67 h 479"/>
                <a:gd name="T74" fmla="*/ 871 w 938"/>
                <a:gd name="T75" fmla="*/ 40 h 479"/>
                <a:gd name="T76" fmla="*/ 670 w 938"/>
                <a:gd name="T77" fmla="*/ 75 h 479"/>
                <a:gd name="T78" fmla="*/ 697 w 938"/>
                <a:gd name="T79" fmla="*/ 102 h 479"/>
                <a:gd name="T80" fmla="*/ 670 w 938"/>
                <a:gd name="T81" fmla="*/ 129 h 479"/>
                <a:gd name="T82" fmla="*/ 643 w 938"/>
                <a:gd name="T83" fmla="*/ 102 h 479"/>
                <a:gd name="T84" fmla="*/ 670 w 938"/>
                <a:gd name="T85" fmla="*/ 75 h 479"/>
                <a:gd name="T86" fmla="*/ 469 w 938"/>
                <a:gd name="T87" fmla="*/ 278 h 479"/>
                <a:gd name="T88" fmla="*/ 497 w 938"/>
                <a:gd name="T89" fmla="*/ 305 h 479"/>
                <a:gd name="T90" fmla="*/ 469 w 938"/>
                <a:gd name="T91" fmla="*/ 332 h 479"/>
                <a:gd name="T92" fmla="*/ 442 w 938"/>
                <a:gd name="T93" fmla="*/ 305 h 479"/>
                <a:gd name="T94" fmla="*/ 469 w 938"/>
                <a:gd name="T95" fmla="*/ 278 h 479"/>
                <a:gd name="T96" fmla="*/ 268 w 938"/>
                <a:gd name="T97" fmla="*/ 233 h 479"/>
                <a:gd name="T98" fmla="*/ 296 w 938"/>
                <a:gd name="T99" fmla="*/ 260 h 479"/>
                <a:gd name="T100" fmla="*/ 268 w 938"/>
                <a:gd name="T101" fmla="*/ 288 h 479"/>
                <a:gd name="T102" fmla="*/ 241 w 938"/>
                <a:gd name="T103" fmla="*/ 260 h 479"/>
                <a:gd name="T104" fmla="*/ 268 w 938"/>
                <a:gd name="T105" fmla="*/ 233 h 479"/>
                <a:gd name="T106" fmla="*/ 68 w 938"/>
                <a:gd name="T107" fmla="*/ 385 h 479"/>
                <a:gd name="T108" fmla="*/ 95 w 938"/>
                <a:gd name="T109" fmla="*/ 412 h 479"/>
                <a:gd name="T110" fmla="*/ 68 w 938"/>
                <a:gd name="T111" fmla="*/ 439 h 479"/>
                <a:gd name="T112" fmla="*/ 40 w 938"/>
                <a:gd name="T113" fmla="*/ 412 h 479"/>
                <a:gd name="T114" fmla="*/ 68 w 938"/>
                <a:gd name="T115" fmla="*/ 38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8" h="479">
                  <a:moveTo>
                    <a:pt x="68" y="479"/>
                  </a:moveTo>
                  <a:cubicBezTo>
                    <a:pt x="105" y="479"/>
                    <a:pt x="135" y="449"/>
                    <a:pt x="135" y="412"/>
                  </a:cubicBezTo>
                  <a:cubicBezTo>
                    <a:pt x="135" y="406"/>
                    <a:pt x="134" y="401"/>
                    <a:pt x="132" y="395"/>
                  </a:cubicBezTo>
                  <a:cubicBezTo>
                    <a:pt x="230" y="315"/>
                    <a:pt x="230" y="315"/>
                    <a:pt x="230" y="315"/>
                  </a:cubicBezTo>
                  <a:cubicBezTo>
                    <a:pt x="241" y="323"/>
                    <a:pt x="254" y="328"/>
                    <a:pt x="268" y="328"/>
                  </a:cubicBezTo>
                  <a:cubicBezTo>
                    <a:pt x="292" y="328"/>
                    <a:pt x="312" y="316"/>
                    <a:pt x="324" y="298"/>
                  </a:cubicBezTo>
                  <a:cubicBezTo>
                    <a:pt x="403" y="315"/>
                    <a:pt x="403" y="315"/>
                    <a:pt x="403" y="315"/>
                  </a:cubicBezTo>
                  <a:cubicBezTo>
                    <a:pt x="408" y="347"/>
                    <a:pt x="436" y="372"/>
                    <a:pt x="469" y="372"/>
                  </a:cubicBezTo>
                  <a:cubicBezTo>
                    <a:pt x="506" y="372"/>
                    <a:pt x="537" y="342"/>
                    <a:pt x="537" y="305"/>
                  </a:cubicBezTo>
                  <a:cubicBezTo>
                    <a:pt x="537" y="294"/>
                    <a:pt x="534" y="284"/>
                    <a:pt x="529" y="275"/>
                  </a:cubicBezTo>
                  <a:cubicBezTo>
                    <a:pt x="642" y="162"/>
                    <a:pt x="642" y="162"/>
                    <a:pt x="642" y="162"/>
                  </a:cubicBezTo>
                  <a:cubicBezTo>
                    <a:pt x="651" y="166"/>
                    <a:pt x="660" y="169"/>
                    <a:pt x="670" y="169"/>
                  </a:cubicBezTo>
                  <a:cubicBezTo>
                    <a:pt x="703" y="169"/>
                    <a:pt x="731" y="145"/>
                    <a:pt x="736" y="113"/>
                  </a:cubicBezTo>
                  <a:cubicBezTo>
                    <a:pt x="812" y="98"/>
                    <a:pt x="812" y="98"/>
                    <a:pt x="812" y="98"/>
                  </a:cubicBezTo>
                  <a:cubicBezTo>
                    <a:pt x="823" y="119"/>
                    <a:pt x="845" y="134"/>
                    <a:pt x="871" y="134"/>
                  </a:cubicBezTo>
                  <a:cubicBezTo>
                    <a:pt x="908" y="134"/>
                    <a:pt x="938" y="104"/>
                    <a:pt x="938" y="67"/>
                  </a:cubicBezTo>
                  <a:cubicBezTo>
                    <a:pt x="938" y="30"/>
                    <a:pt x="908" y="0"/>
                    <a:pt x="871" y="0"/>
                  </a:cubicBezTo>
                  <a:cubicBezTo>
                    <a:pt x="837" y="0"/>
                    <a:pt x="809" y="25"/>
                    <a:pt x="805" y="58"/>
                  </a:cubicBezTo>
                  <a:cubicBezTo>
                    <a:pt x="731" y="74"/>
                    <a:pt x="731" y="74"/>
                    <a:pt x="731" y="74"/>
                  </a:cubicBezTo>
                  <a:cubicBezTo>
                    <a:pt x="720" y="51"/>
                    <a:pt x="697" y="35"/>
                    <a:pt x="670" y="35"/>
                  </a:cubicBezTo>
                  <a:cubicBezTo>
                    <a:pt x="633" y="35"/>
                    <a:pt x="603" y="65"/>
                    <a:pt x="603" y="102"/>
                  </a:cubicBezTo>
                  <a:cubicBezTo>
                    <a:pt x="603" y="114"/>
                    <a:pt x="607" y="125"/>
                    <a:pt x="613" y="135"/>
                  </a:cubicBezTo>
                  <a:cubicBezTo>
                    <a:pt x="501" y="246"/>
                    <a:pt x="501" y="246"/>
                    <a:pt x="501" y="246"/>
                  </a:cubicBezTo>
                  <a:cubicBezTo>
                    <a:pt x="491" y="241"/>
                    <a:pt x="481" y="238"/>
                    <a:pt x="469" y="238"/>
                  </a:cubicBezTo>
                  <a:cubicBezTo>
                    <a:pt x="443" y="238"/>
                    <a:pt x="421" y="253"/>
                    <a:pt x="410" y="275"/>
                  </a:cubicBezTo>
                  <a:cubicBezTo>
                    <a:pt x="336" y="260"/>
                    <a:pt x="336" y="260"/>
                    <a:pt x="336" y="260"/>
                  </a:cubicBezTo>
                  <a:cubicBezTo>
                    <a:pt x="335" y="223"/>
                    <a:pt x="305" y="193"/>
                    <a:pt x="268" y="193"/>
                  </a:cubicBezTo>
                  <a:cubicBezTo>
                    <a:pt x="231" y="193"/>
                    <a:pt x="201" y="223"/>
                    <a:pt x="201" y="260"/>
                  </a:cubicBezTo>
                  <a:cubicBezTo>
                    <a:pt x="201" y="269"/>
                    <a:pt x="203" y="276"/>
                    <a:pt x="206" y="284"/>
                  </a:cubicBezTo>
                  <a:cubicBezTo>
                    <a:pt x="111" y="361"/>
                    <a:pt x="111" y="361"/>
                    <a:pt x="111" y="361"/>
                  </a:cubicBezTo>
                  <a:cubicBezTo>
                    <a:pt x="99" y="351"/>
                    <a:pt x="84" y="345"/>
                    <a:pt x="68" y="345"/>
                  </a:cubicBezTo>
                  <a:cubicBezTo>
                    <a:pt x="31" y="345"/>
                    <a:pt x="0" y="375"/>
                    <a:pt x="0" y="412"/>
                  </a:cubicBezTo>
                  <a:cubicBezTo>
                    <a:pt x="0" y="449"/>
                    <a:pt x="31" y="479"/>
                    <a:pt x="68" y="479"/>
                  </a:cubicBezTo>
                  <a:close/>
                  <a:moveTo>
                    <a:pt x="871" y="40"/>
                  </a:moveTo>
                  <a:cubicBezTo>
                    <a:pt x="886" y="40"/>
                    <a:pt x="898" y="52"/>
                    <a:pt x="898" y="67"/>
                  </a:cubicBezTo>
                  <a:cubicBezTo>
                    <a:pt x="898" y="82"/>
                    <a:pt x="886" y="94"/>
                    <a:pt x="871" y="94"/>
                  </a:cubicBezTo>
                  <a:cubicBezTo>
                    <a:pt x="856" y="94"/>
                    <a:pt x="844" y="82"/>
                    <a:pt x="844" y="67"/>
                  </a:cubicBezTo>
                  <a:cubicBezTo>
                    <a:pt x="844" y="52"/>
                    <a:pt x="856" y="40"/>
                    <a:pt x="871" y="40"/>
                  </a:cubicBezTo>
                  <a:close/>
                  <a:moveTo>
                    <a:pt x="670" y="75"/>
                  </a:moveTo>
                  <a:cubicBezTo>
                    <a:pt x="685" y="75"/>
                    <a:pt x="697" y="87"/>
                    <a:pt x="697" y="102"/>
                  </a:cubicBezTo>
                  <a:cubicBezTo>
                    <a:pt x="697" y="117"/>
                    <a:pt x="685" y="129"/>
                    <a:pt x="670" y="129"/>
                  </a:cubicBezTo>
                  <a:cubicBezTo>
                    <a:pt x="655" y="129"/>
                    <a:pt x="643" y="117"/>
                    <a:pt x="643" y="102"/>
                  </a:cubicBezTo>
                  <a:cubicBezTo>
                    <a:pt x="643" y="87"/>
                    <a:pt x="655" y="75"/>
                    <a:pt x="670" y="75"/>
                  </a:cubicBezTo>
                  <a:close/>
                  <a:moveTo>
                    <a:pt x="469" y="278"/>
                  </a:moveTo>
                  <a:cubicBezTo>
                    <a:pt x="484" y="278"/>
                    <a:pt x="497" y="290"/>
                    <a:pt x="497" y="305"/>
                  </a:cubicBezTo>
                  <a:cubicBezTo>
                    <a:pt x="497" y="320"/>
                    <a:pt x="484" y="332"/>
                    <a:pt x="469" y="332"/>
                  </a:cubicBezTo>
                  <a:cubicBezTo>
                    <a:pt x="454" y="332"/>
                    <a:pt x="442" y="320"/>
                    <a:pt x="442" y="305"/>
                  </a:cubicBezTo>
                  <a:cubicBezTo>
                    <a:pt x="442" y="290"/>
                    <a:pt x="454" y="278"/>
                    <a:pt x="469" y="278"/>
                  </a:cubicBezTo>
                  <a:close/>
                  <a:moveTo>
                    <a:pt x="268" y="233"/>
                  </a:moveTo>
                  <a:cubicBezTo>
                    <a:pt x="283" y="233"/>
                    <a:pt x="296" y="246"/>
                    <a:pt x="296" y="260"/>
                  </a:cubicBezTo>
                  <a:cubicBezTo>
                    <a:pt x="296" y="275"/>
                    <a:pt x="283" y="288"/>
                    <a:pt x="268" y="288"/>
                  </a:cubicBezTo>
                  <a:cubicBezTo>
                    <a:pt x="253" y="288"/>
                    <a:pt x="241" y="275"/>
                    <a:pt x="241" y="260"/>
                  </a:cubicBezTo>
                  <a:cubicBezTo>
                    <a:pt x="241" y="246"/>
                    <a:pt x="253" y="233"/>
                    <a:pt x="268" y="233"/>
                  </a:cubicBezTo>
                  <a:close/>
                  <a:moveTo>
                    <a:pt x="68" y="385"/>
                  </a:moveTo>
                  <a:cubicBezTo>
                    <a:pt x="82" y="385"/>
                    <a:pt x="95" y="397"/>
                    <a:pt x="95" y="412"/>
                  </a:cubicBezTo>
                  <a:cubicBezTo>
                    <a:pt x="95" y="427"/>
                    <a:pt x="82" y="439"/>
                    <a:pt x="68" y="439"/>
                  </a:cubicBezTo>
                  <a:cubicBezTo>
                    <a:pt x="53" y="439"/>
                    <a:pt x="40" y="427"/>
                    <a:pt x="40" y="412"/>
                  </a:cubicBezTo>
                  <a:cubicBezTo>
                    <a:pt x="40" y="397"/>
                    <a:pt x="53" y="385"/>
                    <a:pt x="68"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aphicFrame>
        <p:nvGraphicFramePr>
          <p:cNvPr id="330" name="Table 680">
            <a:extLst>
              <a:ext uri="{FF2B5EF4-FFF2-40B4-BE49-F238E27FC236}">
                <a16:creationId xmlns:a16="http://schemas.microsoft.com/office/drawing/2014/main" id="{0CD19F08-CA09-411A-8E89-660A8105BCB5}"/>
              </a:ext>
            </a:extLst>
          </p:cNvPr>
          <p:cNvGraphicFramePr>
            <a:graphicFrameLocks noGrp="1"/>
          </p:cNvGraphicFramePr>
          <p:nvPr>
            <p:extLst>
              <p:ext uri="{D42A27DB-BD31-4B8C-83A1-F6EECF244321}">
                <p14:modId xmlns:p14="http://schemas.microsoft.com/office/powerpoint/2010/main" val="988907386"/>
              </p:ext>
            </p:extLst>
          </p:nvPr>
        </p:nvGraphicFramePr>
        <p:xfrm>
          <a:off x="4365506" y="1451976"/>
          <a:ext cx="2470200" cy="288808"/>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823400">
                  <a:extLst>
                    <a:ext uri="{9D8B030D-6E8A-4147-A177-3AD203B41FA5}">
                      <a16:colId xmlns:a16="http://schemas.microsoft.com/office/drawing/2014/main" val="2356125966"/>
                    </a:ext>
                  </a:extLst>
                </a:gridCol>
                <a:gridCol w="823400">
                  <a:extLst>
                    <a:ext uri="{9D8B030D-6E8A-4147-A177-3AD203B41FA5}">
                      <a16:colId xmlns:a16="http://schemas.microsoft.com/office/drawing/2014/main" val="2692940316"/>
                    </a:ext>
                  </a:extLst>
                </a:gridCol>
              </a:tblGrid>
              <a:tr h="288808">
                <a:tc>
                  <a:txBody>
                    <a:bodyPr/>
                    <a:lstStyle/>
                    <a:p>
                      <a:pPr marL="0" marR="0" lvl="0" indent="0" algn="ctr" defTabSz="457063">
                        <a:lnSpc>
                          <a:spcPts val="1000"/>
                        </a:lnSpc>
                        <a:spcBef>
                          <a:spcPts val="0"/>
                        </a:spcBef>
                        <a:spcAft>
                          <a:spcPts val="0"/>
                        </a:spcAft>
                        <a:buClrTx/>
                        <a:buSzTx/>
                        <a:buNone/>
                        <a:tabLst/>
                        <a:defRPr/>
                      </a:pPr>
                      <a:r>
                        <a:rPr lang="en-US" sz="1000">
                          <a:solidFill>
                            <a:schemeClr val="accent2"/>
                          </a:solidFill>
                          <a:latin typeface="+mn-lt"/>
                        </a:rPr>
                        <a:t>Transportation Mgmt.</a:t>
                      </a:r>
                      <a:endParaRPr lang="en-US" sz="1000">
                        <a:solidFill>
                          <a:schemeClr val="accent2"/>
                        </a:solidFill>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2"/>
                          </a:solidFill>
                          <a:effectLst/>
                          <a:uLnTx/>
                          <a:uFillTx/>
                          <a:latin typeface="+mn-lt"/>
                          <a:ea typeface="+mn-ea"/>
                          <a:cs typeface="+mn-cs"/>
                        </a:rPr>
                        <a:t>Logistics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2"/>
                          </a:solidFill>
                          <a:effectLst/>
                          <a:uLnTx/>
                          <a:uFillTx/>
                          <a:latin typeface="+mn-lt"/>
                          <a:ea typeface="+mn-ea"/>
                          <a:cs typeface="+mn-cs"/>
                        </a:rPr>
                        <a:t>Network</a:t>
                      </a:r>
                      <a:endParaRPr kumimoji="0" lang="en-US" sz="900" b="0" i="0" u="none" strike="noStrike" kern="1200" cap="none" spc="0" normalizeH="0" baseline="0" noProof="0">
                        <a:ln>
                          <a:noFill/>
                        </a:ln>
                        <a:solidFill>
                          <a:schemeClr val="accent2"/>
                        </a:solidFill>
                        <a:effectLst/>
                        <a:uLnTx/>
                        <a:uFillTx/>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lang="en-US" sz="1000" kern="1200" noProof="0">
                          <a:solidFill>
                            <a:schemeClr val="accent2"/>
                          </a:solidFill>
                          <a:latin typeface="+mn-lt"/>
                          <a:ea typeface="+mn-ea"/>
                          <a:cs typeface="+mn-cs"/>
                        </a:rPr>
                        <a:t>Modeling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331" name="Table 680">
            <a:extLst>
              <a:ext uri="{FF2B5EF4-FFF2-40B4-BE49-F238E27FC236}">
                <a16:creationId xmlns:a16="http://schemas.microsoft.com/office/drawing/2014/main" id="{A42EFD76-07B4-4347-A6B9-BB41C656CF31}"/>
              </a:ext>
            </a:extLst>
          </p:cNvPr>
          <p:cNvGraphicFramePr>
            <a:graphicFrameLocks noGrp="1"/>
          </p:cNvGraphicFramePr>
          <p:nvPr>
            <p:extLst>
              <p:ext uri="{D42A27DB-BD31-4B8C-83A1-F6EECF244321}">
                <p14:modId xmlns:p14="http://schemas.microsoft.com/office/powerpoint/2010/main" val="381554242"/>
              </p:ext>
            </p:extLst>
          </p:nvPr>
        </p:nvGraphicFramePr>
        <p:xfrm>
          <a:off x="4365506" y="2187168"/>
          <a:ext cx="2470200" cy="288808"/>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823400">
                  <a:extLst>
                    <a:ext uri="{9D8B030D-6E8A-4147-A177-3AD203B41FA5}">
                      <a16:colId xmlns:a16="http://schemas.microsoft.com/office/drawing/2014/main" val="2356125966"/>
                    </a:ext>
                  </a:extLst>
                </a:gridCol>
                <a:gridCol w="823400">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Warehouse Mgmt.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Labor Mgmt.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Robotics</a:t>
                      </a:r>
                    </a:p>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Hub</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pSp>
        <p:nvGrpSpPr>
          <p:cNvPr id="446" name="Group 445">
            <a:extLst>
              <a:ext uri="{FF2B5EF4-FFF2-40B4-BE49-F238E27FC236}">
                <a16:creationId xmlns:a16="http://schemas.microsoft.com/office/drawing/2014/main" id="{B6E6E2C3-9551-47AD-80F7-0059D4E4330E}"/>
              </a:ext>
            </a:extLst>
          </p:cNvPr>
          <p:cNvGrpSpPr/>
          <p:nvPr/>
        </p:nvGrpSpPr>
        <p:grpSpPr>
          <a:xfrm>
            <a:off x="4571440" y="2527794"/>
            <a:ext cx="336763" cy="315055"/>
            <a:chOff x="160338" y="2432050"/>
            <a:chExt cx="911225" cy="852488"/>
          </a:xfrm>
        </p:grpSpPr>
        <p:sp>
          <p:nvSpPr>
            <p:cNvPr id="447" name="Freeform 56">
              <a:extLst>
                <a:ext uri="{FF2B5EF4-FFF2-40B4-BE49-F238E27FC236}">
                  <a16:creationId xmlns:a16="http://schemas.microsoft.com/office/drawing/2014/main" id="{7D8B7BD1-BA91-4FB6-9E0E-4290F684E5D8}"/>
                </a:ext>
              </a:extLst>
            </p:cNvPr>
            <p:cNvSpPr>
              <a:spLocks noEditPoints="1"/>
            </p:cNvSpPr>
            <p:nvPr/>
          </p:nvSpPr>
          <p:spPr bwMode="auto">
            <a:xfrm>
              <a:off x="160338" y="2432050"/>
              <a:ext cx="666750" cy="638175"/>
            </a:xfrm>
            <a:custGeom>
              <a:avLst/>
              <a:gdLst>
                <a:gd name="T0" fmla="*/ 422 w 700"/>
                <a:gd name="T1" fmla="*/ 659 h 670"/>
                <a:gd name="T2" fmla="*/ 413 w 700"/>
                <a:gd name="T3" fmla="*/ 632 h 670"/>
                <a:gd name="T4" fmla="*/ 47 w 700"/>
                <a:gd name="T5" fmla="*/ 457 h 670"/>
                <a:gd name="T6" fmla="*/ 243 w 700"/>
                <a:gd name="T7" fmla="*/ 50 h 670"/>
                <a:gd name="T8" fmla="*/ 379 w 700"/>
                <a:gd name="T9" fmla="*/ 115 h 670"/>
                <a:gd name="T10" fmla="*/ 312 w 700"/>
                <a:gd name="T11" fmla="*/ 254 h 670"/>
                <a:gd name="T12" fmla="*/ 312 w 700"/>
                <a:gd name="T13" fmla="*/ 269 h 670"/>
                <a:gd name="T14" fmla="*/ 322 w 700"/>
                <a:gd name="T15" fmla="*/ 281 h 670"/>
                <a:gd name="T16" fmla="*/ 420 w 700"/>
                <a:gd name="T17" fmla="*/ 328 h 670"/>
                <a:gd name="T18" fmla="*/ 429 w 700"/>
                <a:gd name="T19" fmla="*/ 330 h 670"/>
                <a:gd name="T20" fmla="*/ 447 w 700"/>
                <a:gd name="T21" fmla="*/ 319 h 670"/>
                <a:gd name="T22" fmla="*/ 514 w 700"/>
                <a:gd name="T23" fmla="*/ 180 h 670"/>
                <a:gd name="T24" fmla="*/ 650 w 700"/>
                <a:gd name="T25" fmla="*/ 246 h 670"/>
                <a:gd name="T26" fmla="*/ 491 w 700"/>
                <a:gd name="T27" fmla="*/ 578 h 670"/>
                <a:gd name="T28" fmla="*/ 500 w 700"/>
                <a:gd name="T29" fmla="*/ 605 h 670"/>
                <a:gd name="T30" fmla="*/ 527 w 700"/>
                <a:gd name="T31" fmla="*/ 595 h 670"/>
                <a:gd name="T32" fmla="*/ 695 w 700"/>
                <a:gd name="T33" fmla="*/ 245 h 670"/>
                <a:gd name="T34" fmla="*/ 686 w 700"/>
                <a:gd name="T35" fmla="*/ 218 h 670"/>
                <a:gd name="T36" fmla="*/ 243 w 700"/>
                <a:gd name="T37" fmla="*/ 5 h 670"/>
                <a:gd name="T38" fmla="*/ 216 w 700"/>
                <a:gd name="T39" fmla="*/ 14 h 670"/>
                <a:gd name="T40" fmla="*/ 3 w 700"/>
                <a:gd name="T41" fmla="*/ 458 h 670"/>
                <a:gd name="T42" fmla="*/ 2 w 700"/>
                <a:gd name="T43" fmla="*/ 473 h 670"/>
                <a:gd name="T44" fmla="*/ 12 w 700"/>
                <a:gd name="T45" fmla="*/ 484 h 670"/>
                <a:gd name="T46" fmla="*/ 395 w 700"/>
                <a:gd name="T47" fmla="*/ 668 h 670"/>
                <a:gd name="T48" fmla="*/ 404 w 700"/>
                <a:gd name="T49" fmla="*/ 670 h 670"/>
                <a:gd name="T50" fmla="*/ 422 w 700"/>
                <a:gd name="T51" fmla="*/ 659 h 670"/>
                <a:gd name="T52" fmla="*/ 420 w 700"/>
                <a:gd name="T53" fmla="*/ 283 h 670"/>
                <a:gd name="T54" fmla="*/ 357 w 700"/>
                <a:gd name="T55" fmla="*/ 253 h 670"/>
                <a:gd name="T56" fmla="*/ 415 w 700"/>
                <a:gd name="T57" fmla="*/ 133 h 670"/>
                <a:gd name="T58" fmla="*/ 478 w 700"/>
                <a:gd name="T59" fmla="*/ 163 h 670"/>
                <a:gd name="T60" fmla="*/ 420 w 700"/>
                <a:gd name="T61" fmla="*/ 28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0" h="670">
                  <a:moveTo>
                    <a:pt x="422" y="659"/>
                  </a:moveTo>
                  <a:cubicBezTo>
                    <a:pt x="427" y="649"/>
                    <a:pt x="423" y="637"/>
                    <a:pt x="413" y="632"/>
                  </a:cubicBezTo>
                  <a:cubicBezTo>
                    <a:pt x="47" y="457"/>
                    <a:pt x="47" y="457"/>
                    <a:pt x="47" y="457"/>
                  </a:cubicBezTo>
                  <a:cubicBezTo>
                    <a:pt x="243" y="50"/>
                    <a:pt x="243" y="50"/>
                    <a:pt x="243" y="50"/>
                  </a:cubicBezTo>
                  <a:cubicBezTo>
                    <a:pt x="379" y="115"/>
                    <a:pt x="379" y="115"/>
                    <a:pt x="379" y="115"/>
                  </a:cubicBezTo>
                  <a:cubicBezTo>
                    <a:pt x="312" y="254"/>
                    <a:pt x="312" y="254"/>
                    <a:pt x="312" y="254"/>
                  </a:cubicBezTo>
                  <a:cubicBezTo>
                    <a:pt x="310" y="259"/>
                    <a:pt x="310" y="264"/>
                    <a:pt x="312" y="269"/>
                  </a:cubicBezTo>
                  <a:cubicBezTo>
                    <a:pt x="313" y="274"/>
                    <a:pt x="317" y="278"/>
                    <a:pt x="322" y="281"/>
                  </a:cubicBezTo>
                  <a:cubicBezTo>
                    <a:pt x="420" y="328"/>
                    <a:pt x="420" y="328"/>
                    <a:pt x="420" y="328"/>
                  </a:cubicBezTo>
                  <a:cubicBezTo>
                    <a:pt x="423" y="329"/>
                    <a:pt x="426" y="330"/>
                    <a:pt x="429" y="330"/>
                  </a:cubicBezTo>
                  <a:cubicBezTo>
                    <a:pt x="436" y="330"/>
                    <a:pt x="444" y="326"/>
                    <a:pt x="447" y="319"/>
                  </a:cubicBezTo>
                  <a:cubicBezTo>
                    <a:pt x="514" y="180"/>
                    <a:pt x="514" y="180"/>
                    <a:pt x="514" y="180"/>
                  </a:cubicBezTo>
                  <a:cubicBezTo>
                    <a:pt x="650" y="246"/>
                    <a:pt x="650" y="246"/>
                    <a:pt x="650" y="246"/>
                  </a:cubicBezTo>
                  <a:cubicBezTo>
                    <a:pt x="491" y="578"/>
                    <a:pt x="491" y="578"/>
                    <a:pt x="491" y="578"/>
                  </a:cubicBezTo>
                  <a:cubicBezTo>
                    <a:pt x="486" y="588"/>
                    <a:pt x="490" y="600"/>
                    <a:pt x="500" y="605"/>
                  </a:cubicBezTo>
                  <a:cubicBezTo>
                    <a:pt x="510" y="609"/>
                    <a:pt x="522" y="605"/>
                    <a:pt x="527" y="595"/>
                  </a:cubicBezTo>
                  <a:cubicBezTo>
                    <a:pt x="695" y="245"/>
                    <a:pt x="695" y="245"/>
                    <a:pt x="695" y="245"/>
                  </a:cubicBezTo>
                  <a:cubicBezTo>
                    <a:pt x="700" y="235"/>
                    <a:pt x="696" y="223"/>
                    <a:pt x="686" y="218"/>
                  </a:cubicBezTo>
                  <a:cubicBezTo>
                    <a:pt x="243" y="5"/>
                    <a:pt x="243" y="5"/>
                    <a:pt x="243" y="5"/>
                  </a:cubicBezTo>
                  <a:cubicBezTo>
                    <a:pt x="233" y="0"/>
                    <a:pt x="221" y="5"/>
                    <a:pt x="216" y="14"/>
                  </a:cubicBezTo>
                  <a:cubicBezTo>
                    <a:pt x="3" y="458"/>
                    <a:pt x="3" y="458"/>
                    <a:pt x="3" y="458"/>
                  </a:cubicBezTo>
                  <a:cubicBezTo>
                    <a:pt x="0" y="462"/>
                    <a:pt x="0" y="468"/>
                    <a:pt x="2" y="473"/>
                  </a:cubicBezTo>
                  <a:cubicBezTo>
                    <a:pt x="4" y="478"/>
                    <a:pt x="7" y="482"/>
                    <a:pt x="12" y="484"/>
                  </a:cubicBezTo>
                  <a:cubicBezTo>
                    <a:pt x="395" y="668"/>
                    <a:pt x="395" y="668"/>
                    <a:pt x="395" y="668"/>
                  </a:cubicBezTo>
                  <a:cubicBezTo>
                    <a:pt x="398" y="670"/>
                    <a:pt x="401" y="670"/>
                    <a:pt x="404" y="670"/>
                  </a:cubicBezTo>
                  <a:cubicBezTo>
                    <a:pt x="412" y="670"/>
                    <a:pt x="419" y="666"/>
                    <a:pt x="422" y="659"/>
                  </a:cubicBezTo>
                  <a:close/>
                  <a:moveTo>
                    <a:pt x="420" y="283"/>
                  </a:moveTo>
                  <a:cubicBezTo>
                    <a:pt x="357" y="253"/>
                    <a:pt x="357" y="253"/>
                    <a:pt x="357" y="253"/>
                  </a:cubicBezTo>
                  <a:cubicBezTo>
                    <a:pt x="415" y="133"/>
                    <a:pt x="415" y="133"/>
                    <a:pt x="415" y="133"/>
                  </a:cubicBezTo>
                  <a:cubicBezTo>
                    <a:pt x="478" y="163"/>
                    <a:pt x="478" y="163"/>
                    <a:pt x="478" y="163"/>
                  </a:cubicBezTo>
                  <a:lnTo>
                    <a:pt x="420" y="283"/>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48" name="Freeform 57">
              <a:extLst>
                <a:ext uri="{FF2B5EF4-FFF2-40B4-BE49-F238E27FC236}">
                  <a16:creationId xmlns:a16="http://schemas.microsoft.com/office/drawing/2014/main" id="{36E9DC93-0C6D-47D8-B6C8-3FC7F30A575B}"/>
                </a:ext>
              </a:extLst>
            </p:cNvPr>
            <p:cNvSpPr>
              <a:spLocks/>
            </p:cNvSpPr>
            <p:nvPr/>
          </p:nvSpPr>
          <p:spPr bwMode="auto">
            <a:xfrm>
              <a:off x="711200" y="2571750"/>
              <a:ext cx="360363" cy="482600"/>
            </a:xfrm>
            <a:custGeom>
              <a:avLst/>
              <a:gdLst>
                <a:gd name="T0" fmla="*/ 359 w 379"/>
                <a:gd name="T1" fmla="*/ 0 h 507"/>
                <a:gd name="T2" fmla="*/ 247 w 379"/>
                <a:gd name="T3" fmla="*/ 0 h 507"/>
                <a:gd name="T4" fmla="*/ 229 w 379"/>
                <a:gd name="T5" fmla="*/ 11 h 507"/>
                <a:gd name="T6" fmla="*/ 4 w 379"/>
                <a:gd name="T7" fmla="*/ 479 h 507"/>
                <a:gd name="T8" fmla="*/ 14 w 379"/>
                <a:gd name="T9" fmla="*/ 505 h 507"/>
                <a:gd name="T10" fmla="*/ 22 w 379"/>
                <a:gd name="T11" fmla="*/ 507 h 507"/>
                <a:gd name="T12" fmla="*/ 40 w 379"/>
                <a:gd name="T13" fmla="*/ 496 h 507"/>
                <a:gd name="T14" fmla="*/ 259 w 379"/>
                <a:gd name="T15" fmla="*/ 40 h 507"/>
                <a:gd name="T16" fmla="*/ 359 w 379"/>
                <a:gd name="T17" fmla="*/ 40 h 507"/>
                <a:gd name="T18" fmla="*/ 379 w 379"/>
                <a:gd name="T19" fmla="*/ 20 h 507"/>
                <a:gd name="T20" fmla="*/ 359 w 379"/>
                <a:gd name="T21"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507">
                  <a:moveTo>
                    <a:pt x="359" y="0"/>
                  </a:moveTo>
                  <a:cubicBezTo>
                    <a:pt x="247" y="0"/>
                    <a:pt x="247" y="0"/>
                    <a:pt x="247" y="0"/>
                  </a:cubicBezTo>
                  <a:cubicBezTo>
                    <a:pt x="239" y="0"/>
                    <a:pt x="232" y="4"/>
                    <a:pt x="229" y="11"/>
                  </a:cubicBezTo>
                  <a:cubicBezTo>
                    <a:pt x="4" y="479"/>
                    <a:pt x="4" y="479"/>
                    <a:pt x="4" y="479"/>
                  </a:cubicBezTo>
                  <a:cubicBezTo>
                    <a:pt x="0" y="489"/>
                    <a:pt x="4" y="501"/>
                    <a:pt x="14" y="505"/>
                  </a:cubicBezTo>
                  <a:cubicBezTo>
                    <a:pt x="17" y="507"/>
                    <a:pt x="20" y="507"/>
                    <a:pt x="22" y="507"/>
                  </a:cubicBezTo>
                  <a:cubicBezTo>
                    <a:pt x="30" y="507"/>
                    <a:pt x="37" y="503"/>
                    <a:pt x="40" y="496"/>
                  </a:cubicBezTo>
                  <a:cubicBezTo>
                    <a:pt x="259" y="40"/>
                    <a:pt x="259" y="40"/>
                    <a:pt x="259" y="40"/>
                  </a:cubicBezTo>
                  <a:cubicBezTo>
                    <a:pt x="359" y="40"/>
                    <a:pt x="359" y="40"/>
                    <a:pt x="359" y="40"/>
                  </a:cubicBezTo>
                  <a:cubicBezTo>
                    <a:pt x="370" y="40"/>
                    <a:pt x="379" y="31"/>
                    <a:pt x="379" y="20"/>
                  </a:cubicBezTo>
                  <a:cubicBezTo>
                    <a:pt x="379" y="8"/>
                    <a:pt x="370" y="0"/>
                    <a:pt x="359"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49" name="Freeform 58">
              <a:extLst>
                <a:ext uri="{FF2B5EF4-FFF2-40B4-BE49-F238E27FC236}">
                  <a16:creationId xmlns:a16="http://schemas.microsoft.com/office/drawing/2014/main" id="{C255EF05-1107-470B-8038-43901A424040}"/>
                </a:ext>
              </a:extLst>
            </p:cNvPr>
            <p:cNvSpPr>
              <a:spLocks/>
            </p:cNvSpPr>
            <p:nvPr/>
          </p:nvSpPr>
          <p:spPr bwMode="auto">
            <a:xfrm>
              <a:off x="207963" y="2974975"/>
              <a:ext cx="314325" cy="169863"/>
            </a:xfrm>
            <a:custGeom>
              <a:avLst/>
              <a:gdLst>
                <a:gd name="T0" fmla="*/ 315 w 329"/>
                <a:gd name="T1" fmla="*/ 140 h 178"/>
                <a:gd name="T2" fmla="*/ 31 w 329"/>
                <a:gd name="T3" fmla="*/ 5 h 178"/>
                <a:gd name="T4" fmla="*/ 5 w 329"/>
                <a:gd name="T5" fmla="*/ 15 h 178"/>
                <a:gd name="T6" fmla="*/ 14 w 329"/>
                <a:gd name="T7" fmla="*/ 41 h 178"/>
                <a:gd name="T8" fmla="*/ 298 w 329"/>
                <a:gd name="T9" fmla="*/ 176 h 178"/>
                <a:gd name="T10" fmla="*/ 307 w 329"/>
                <a:gd name="T11" fmla="*/ 178 h 178"/>
                <a:gd name="T12" fmla="*/ 325 w 329"/>
                <a:gd name="T13" fmla="*/ 167 h 178"/>
                <a:gd name="T14" fmla="*/ 315 w 329"/>
                <a:gd name="T15" fmla="*/ 14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178">
                  <a:moveTo>
                    <a:pt x="315" y="140"/>
                  </a:moveTo>
                  <a:cubicBezTo>
                    <a:pt x="31" y="5"/>
                    <a:pt x="31" y="5"/>
                    <a:pt x="31" y="5"/>
                  </a:cubicBezTo>
                  <a:cubicBezTo>
                    <a:pt x="21" y="0"/>
                    <a:pt x="9" y="5"/>
                    <a:pt x="5" y="15"/>
                  </a:cubicBezTo>
                  <a:cubicBezTo>
                    <a:pt x="0" y="24"/>
                    <a:pt x="4" y="36"/>
                    <a:pt x="14" y="41"/>
                  </a:cubicBezTo>
                  <a:cubicBezTo>
                    <a:pt x="298" y="176"/>
                    <a:pt x="298" y="176"/>
                    <a:pt x="298" y="176"/>
                  </a:cubicBezTo>
                  <a:cubicBezTo>
                    <a:pt x="301" y="178"/>
                    <a:pt x="304" y="178"/>
                    <a:pt x="307" y="178"/>
                  </a:cubicBezTo>
                  <a:cubicBezTo>
                    <a:pt x="314" y="178"/>
                    <a:pt x="321" y="174"/>
                    <a:pt x="325" y="167"/>
                  </a:cubicBezTo>
                  <a:cubicBezTo>
                    <a:pt x="329" y="157"/>
                    <a:pt x="325" y="145"/>
                    <a:pt x="315" y="1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51" name="Freeform 59">
              <a:extLst>
                <a:ext uri="{FF2B5EF4-FFF2-40B4-BE49-F238E27FC236}">
                  <a16:creationId xmlns:a16="http://schemas.microsoft.com/office/drawing/2014/main" id="{BF67ACD3-247F-450E-B47C-EAA0AE76F154}"/>
                </a:ext>
              </a:extLst>
            </p:cNvPr>
            <p:cNvSpPr>
              <a:spLocks noEditPoints="1"/>
            </p:cNvSpPr>
            <p:nvPr/>
          </p:nvSpPr>
          <p:spPr bwMode="auto">
            <a:xfrm>
              <a:off x="544513" y="3068638"/>
              <a:ext cx="214313" cy="215900"/>
            </a:xfrm>
            <a:custGeom>
              <a:avLst/>
              <a:gdLst>
                <a:gd name="T0" fmla="*/ 113 w 226"/>
                <a:gd name="T1" fmla="*/ 0 h 226"/>
                <a:gd name="T2" fmla="*/ 0 w 226"/>
                <a:gd name="T3" fmla="*/ 113 h 226"/>
                <a:gd name="T4" fmla="*/ 113 w 226"/>
                <a:gd name="T5" fmla="*/ 226 h 226"/>
                <a:gd name="T6" fmla="*/ 226 w 226"/>
                <a:gd name="T7" fmla="*/ 113 h 226"/>
                <a:gd name="T8" fmla="*/ 113 w 226"/>
                <a:gd name="T9" fmla="*/ 0 h 226"/>
                <a:gd name="T10" fmla="*/ 113 w 226"/>
                <a:gd name="T11" fmla="*/ 186 h 226"/>
                <a:gd name="T12" fmla="*/ 40 w 226"/>
                <a:gd name="T13" fmla="*/ 113 h 226"/>
                <a:gd name="T14" fmla="*/ 113 w 226"/>
                <a:gd name="T15" fmla="*/ 40 h 226"/>
                <a:gd name="T16" fmla="*/ 186 w 226"/>
                <a:gd name="T17" fmla="*/ 113 h 226"/>
                <a:gd name="T18" fmla="*/ 113 w 226"/>
                <a:gd name="T19" fmla="*/ 18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13" y="0"/>
                  </a:moveTo>
                  <a:cubicBezTo>
                    <a:pt x="50" y="0"/>
                    <a:pt x="0" y="51"/>
                    <a:pt x="0" y="113"/>
                  </a:cubicBezTo>
                  <a:cubicBezTo>
                    <a:pt x="0" y="176"/>
                    <a:pt x="50" y="226"/>
                    <a:pt x="113" y="226"/>
                  </a:cubicBezTo>
                  <a:cubicBezTo>
                    <a:pt x="175" y="226"/>
                    <a:pt x="226" y="176"/>
                    <a:pt x="226" y="113"/>
                  </a:cubicBezTo>
                  <a:cubicBezTo>
                    <a:pt x="226" y="51"/>
                    <a:pt x="175" y="0"/>
                    <a:pt x="113" y="0"/>
                  </a:cubicBezTo>
                  <a:close/>
                  <a:moveTo>
                    <a:pt x="113" y="186"/>
                  </a:moveTo>
                  <a:cubicBezTo>
                    <a:pt x="73" y="186"/>
                    <a:pt x="40" y="154"/>
                    <a:pt x="40" y="113"/>
                  </a:cubicBezTo>
                  <a:cubicBezTo>
                    <a:pt x="40" y="73"/>
                    <a:pt x="73" y="40"/>
                    <a:pt x="113" y="40"/>
                  </a:cubicBezTo>
                  <a:cubicBezTo>
                    <a:pt x="153" y="40"/>
                    <a:pt x="186" y="73"/>
                    <a:pt x="186" y="113"/>
                  </a:cubicBezTo>
                  <a:cubicBezTo>
                    <a:pt x="186" y="154"/>
                    <a:pt x="153" y="186"/>
                    <a:pt x="113" y="18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aphicFrame>
        <p:nvGraphicFramePr>
          <p:cNvPr id="481" name="Table 680">
            <a:extLst>
              <a:ext uri="{FF2B5EF4-FFF2-40B4-BE49-F238E27FC236}">
                <a16:creationId xmlns:a16="http://schemas.microsoft.com/office/drawing/2014/main" id="{A5AEA290-6825-4F9E-8194-0EE57D5BC140}"/>
              </a:ext>
            </a:extLst>
          </p:cNvPr>
          <p:cNvGraphicFramePr>
            <a:graphicFrameLocks noGrp="1"/>
          </p:cNvGraphicFramePr>
          <p:nvPr>
            <p:extLst>
              <p:ext uri="{D42A27DB-BD31-4B8C-83A1-F6EECF244321}">
                <p14:modId xmlns:p14="http://schemas.microsoft.com/office/powerpoint/2010/main" val="3278957235"/>
              </p:ext>
            </p:extLst>
          </p:nvPr>
        </p:nvGraphicFramePr>
        <p:xfrm>
          <a:off x="4365506" y="2906369"/>
          <a:ext cx="1575248" cy="288808"/>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751848">
                  <a:extLst>
                    <a:ext uri="{9D8B030D-6E8A-4147-A177-3AD203B41FA5}">
                      <a16:colId xmlns:a16="http://schemas.microsoft.com/office/drawing/2014/main" val="235612596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Warehouse Tasking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Digital Fulfillment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pSp>
        <p:nvGrpSpPr>
          <p:cNvPr id="505" name="Group 504">
            <a:extLst>
              <a:ext uri="{FF2B5EF4-FFF2-40B4-BE49-F238E27FC236}">
                <a16:creationId xmlns:a16="http://schemas.microsoft.com/office/drawing/2014/main" id="{26327261-3EA6-43EE-BD5E-4ED067A1EA71}"/>
              </a:ext>
            </a:extLst>
          </p:cNvPr>
          <p:cNvGrpSpPr/>
          <p:nvPr/>
        </p:nvGrpSpPr>
        <p:grpSpPr>
          <a:xfrm>
            <a:off x="5425142" y="1116446"/>
            <a:ext cx="355899" cy="304972"/>
            <a:chOff x="1358901" y="1301750"/>
            <a:chExt cx="942975" cy="808038"/>
          </a:xfrm>
          <a:solidFill>
            <a:schemeClr val="tx2"/>
          </a:solidFill>
        </p:grpSpPr>
        <p:sp>
          <p:nvSpPr>
            <p:cNvPr id="506" name="Freeform 21">
              <a:extLst>
                <a:ext uri="{FF2B5EF4-FFF2-40B4-BE49-F238E27FC236}">
                  <a16:creationId xmlns:a16="http://schemas.microsoft.com/office/drawing/2014/main" id="{0E87E908-39D3-439F-8DA5-B634B3D4A948}"/>
                </a:ext>
              </a:extLst>
            </p:cNvPr>
            <p:cNvSpPr>
              <a:spLocks noEditPoints="1"/>
            </p:cNvSpPr>
            <p:nvPr/>
          </p:nvSpPr>
          <p:spPr bwMode="auto">
            <a:xfrm>
              <a:off x="1497013" y="1301750"/>
              <a:ext cx="666750" cy="338138"/>
            </a:xfrm>
            <a:custGeom>
              <a:avLst/>
              <a:gdLst>
                <a:gd name="T0" fmla="*/ 11 w 701"/>
                <a:gd name="T1" fmla="*/ 202 h 356"/>
                <a:gd name="T2" fmla="*/ 39 w 701"/>
                <a:gd name="T3" fmla="*/ 198 h 356"/>
                <a:gd name="T4" fmla="*/ 69 w 701"/>
                <a:gd name="T5" fmla="*/ 161 h 356"/>
                <a:gd name="T6" fmla="*/ 183 w 701"/>
                <a:gd name="T7" fmla="*/ 226 h 356"/>
                <a:gd name="T8" fmla="*/ 160 w 701"/>
                <a:gd name="T9" fmla="*/ 334 h 356"/>
                <a:gd name="T10" fmla="*/ 177 w 701"/>
                <a:gd name="T11" fmla="*/ 356 h 356"/>
                <a:gd name="T12" fmla="*/ 180 w 701"/>
                <a:gd name="T13" fmla="*/ 356 h 356"/>
                <a:gd name="T14" fmla="*/ 200 w 701"/>
                <a:gd name="T15" fmla="*/ 339 h 356"/>
                <a:gd name="T16" fmla="*/ 221 w 701"/>
                <a:gd name="T17" fmla="*/ 240 h 356"/>
                <a:gd name="T18" fmla="*/ 357 w 701"/>
                <a:gd name="T19" fmla="*/ 262 h 356"/>
                <a:gd name="T20" fmla="*/ 486 w 701"/>
                <a:gd name="T21" fmla="*/ 241 h 356"/>
                <a:gd name="T22" fmla="*/ 507 w 701"/>
                <a:gd name="T23" fmla="*/ 339 h 356"/>
                <a:gd name="T24" fmla="*/ 527 w 701"/>
                <a:gd name="T25" fmla="*/ 356 h 356"/>
                <a:gd name="T26" fmla="*/ 530 w 701"/>
                <a:gd name="T27" fmla="*/ 356 h 356"/>
                <a:gd name="T28" fmla="*/ 547 w 701"/>
                <a:gd name="T29" fmla="*/ 334 h 356"/>
                <a:gd name="T30" fmla="*/ 523 w 701"/>
                <a:gd name="T31" fmla="*/ 226 h 356"/>
                <a:gd name="T32" fmla="*/ 629 w 701"/>
                <a:gd name="T33" fmla="*/ 159 h 356"/>
                <a:gd name="T34" fmla="*/ 662 w 701"/>
                <a:gd name="T35" fmla="*/ 198 h 356"/>
                <a:gd name="T36" fmla="*/ 678 w 701"/>
                <a:gd name="T37" fmla="*/ 206 h 356"/>
                <a:gd name="T38" fmla="*/ 690 w 701"/>
                <a:gd name="T39" fmla="*/ 202 h 356"/>
                <a:gd name="T40" fmla="*/ 695 w 701"/>
                <a:gd name="T41" fmla="*/ 174 h 356"/>
                <a:gd name="T42" fmla="*/ 351 w 701"/>
                <a:gd name="T43" fmla="*/ 0 h 356"/>
                <a:gd name="T44" fmla="*/ 7 w 701"/>
                <a:gd name="T45" fmla="*/ 174 h 356"/>
                <a:gd name="T46" fmla="*/ 11 w 701"/>
                <a:gd name="T47" fmla="*/ 202 h 356"/>
                <a:gd name="T48" fmla="*/ 98 w 701"/>
                <a:gd name="T49" fmla="*/ 134 h 356"/>
                <a:gd name="T50" fmla="*/ 292 w 701"/>
                <a:gd name="T51" fmla="*/ 45 h 356"/>
                <a:gd name="T52" fmla="*/ 197 w 701"/>
                <a:gd name="T53" fmla="*/ 190 h 356"/>
                <a:gd name="T54" fmla="*/ 98 w 701"/>
                <a:gd name="T55" fmla="*/ 134 h 356"/>
                <a:gd name="T56" fmla="*/ 235 w 701"/>
                <a:gd name="T57" fmla="*/ 204 h 356"/>
                <a:gd name="T58" fmla="*/ 351 w 701"/>
                <a:gd name="T59" fmla="*/ 46 h 356"/>
                <a:gd name="T60" fmla="*/ 354 w 701"/>
                <a:gd name="T61" fmla="*/ 44 h 356"/>
                <a:gd name="T62" fmla="*/ 356 w 701"/>
                <a:gd name="T63" fmla="*/ 46 h 356"/>
                <a:gd name="T64" fmla="*/ 472 w 701"/>
                <a:gd name="T65" fmla="*/ 203 h 356"/>
                <a:gd name="T66" fmla="*/ 235 w 701"/>
                <a:gd name="T67" fmla="*/ 204 h 356"/>
                <a:gd name="T68" fmla="*/ 416 w 701"/>
                <a:gd name="T69" fmla="*/ 46 h 356"/>
                <a:gd name="T70" fmla="*/ 600 w 701"/>
                <a:gd name="T71" fmla="*/ 131 h 356"/>
                <a:gd name="T72" fmla="*/ 509 w 701"/>
                <a:gd name="T73" fmla="*/ 188 h 356"/>
                <a:gd name="T74" fmla="*/ 416 w 701"/>
                <a:gd name="T75" fmla="*/ 4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1" h="356">
                  <a:moveTo>
                    <a:pt x="11" y="202"/>
                  </a:moveTo>
                  <a:cubicBezTo>
                    <a:pt x="20" y="208"/>
                    <a:pt x="32" y="206"/>
                    <a:pt x="39" y="198"/>
                  </a:cubicBezTo>
                  <a:cubicBezTo>
                    <a:pt x="48" y="185"/>
                    <a:pt x="58" y="173"/>
                    <a:pt x="69" y="161"/>
                  </a:cubicBezTo>
                  <a:cubicBezTo>
                    <a:pt x="89" y="176"/>
                    <a:pt x="129" y="204"/>
                    <a:pt x="183" y="226"/>
                  </a:cubicBezTo>
                  <a:cubicBezTo>
                    <a:pt x="173" y="258"/>
                    <a:pt x="165" y="294"/>
                    <a:pt x="160" y="334"/>
                  </a:cubicBezTo>
                  <a:cubicBezTo>
                    <a:pt x="159" y="345"/>
                    <a:pt x="166" y="355"/>
                    <a:pt x="177" y="356"/>
                  </a:cubicBezTo>
                  <a:cubicBezTo>
                    <a:pt x="178" y="356"/>
                    <a:pt x="179" y="356"/>
                    <a:pt x="180" y="356"/>
                  </a:cubicBezTo>
                  <a:cubicBezTo>
                    <a:pt x="190" y="356"/>
                    <a:pt x="198" y="349"/>
                    <a:pt x="200" y="339"/>
                  </a:cubicBezTo>
                  <a:cubicBezTo>
                    <a:pt x="204" y="302"/>
                    <a:pt x="212" y="269"/>
                    <a:pt x="221" y="240"/>
                  </a:cubicBezTo>
                  <a:cubicBezTo>
                    <a:pt x="262" y="253"/>
                    <a:pt x="307" y="262"/>
                    <a:pt x="357" y="262"/>
                  </a:cubicBezTo>
                  <a:cubicBezTo>
                    <a:pt x="398" y="262"/>
                    <a:pt x="441" y="256"/>
                    <a:pt x="486" y="241"/>
                  </a:cubicBezTo>
                  <a:cubicBezTo>
                    <a:pt x="496" y="270"/>
                    <a:pt x="503" y="302"/>
                    <a:pt x="507" y="339"/>
                  </a:cubicBezTo>
                  <a:cubicBezTo>
                    <a:pt x="509" y="349"/>
                    <a:pt x="517" y="356"/>
                    <a:pt x="527" y="356"/>
                  </a:cubicBezTo>
                  <a:cubicBezTo>
                    <a:pt x="528" y="356"/>
                    <a:pt x="529" y="356"/>
                    <a:pt x="530" y="356"/>
                  </a:cubicBezTo>
                  <a:cubicBezTo>
                    <a:pt x="541" y="355"/>
                    <a:pt x="549" y="345"/>
                    <a:pt x="547" y="334"/>
                  </a:cubicBezTo>
                  <a:cubicBezTo>
                    <a:pt x="542" y="294"/>
                    <a:pt x="534" y="258"/>
                    <a:pt x="523" y="226"/>
                  </a:cubicBezTo>
                  <a:cubicBezTo>
                    <a:pt x="558" y="210"/>
                    <a:pt x="594" y="188"/>
                    <a:pt x="629" y="159"/>
                  </a:cubicBezTo>
                  <a:cubicBezTo>
                    <a:pt x="641" y="171"/>
                    <a:pt x="652" y="184"/>
                    <a:pt x="662" y="198"/>
                  </a:cubicBezTo>
                  <a:cubicBezTo>
                    <a:pt x="666" y="203"/>
                    <a:pt x="672" y="206"/>
                    <a:pt x="678" y="206"/>
                  </a:cubicBezTo>
                  <a:cubicBezTo>
                    <a:pt x="683" y="206"/>
                    <a:pt x="687" y="204"/>
                    <a:pt x="690" y="202"/>
                  </a:cubicBezTo>
                  <a:cubicBezTo>
                    <a:pt x="699" y="195"/>
                    <a:pt x="701" y="183"/>
                    <a:pt x="695" y="174"/>
                  </a:cubicBezTo>
                  <a:cubicBezTo>
                    <a:pt x="614" y="65"/>
                    <a:pt x="486" y="0"/>
                    <a:pt x="351" y="0"/>
                  </a:cubicBezTo>
                  <a:cubicBezTo>
                    <a:pt x="216" y="0"/>
                    <a:pt x="87" y="65"/>
                    <a:pt x="7" y="174"/>
                  </a:cubicBezTo>
                  <a:cubicBezTo>
                    <a:pt x="0" y="183"/>
                    <a:pt x="2" y="195"/>
                    <a:pt x="11" y="202"/>
                  </a:cubicBezTo>
                  <a:close/>
                  <a:moveTo>
                    <a:pt x="98" y="134"/>
                  </a:moveTo>
                  <a:cubicBezTo>
                    <a:pt x="153" y="87"/>
                    <a:pt x="220" y="56"/>
                    <a:pt x="292" y="45"/>
                  </a:cubicBezTo>
                  <a:cubicBezTo>
                    <a:pt x="264" y="73"/>
                    <a:pt x="226" y="121"/>
                    <a:pt x="197" y="190"/>
                  </a:cubicBezTo>
                  <a:cubicBezTo>
                    <a:pt x="152" y="171"/>
                    <a:pt x="117" y="148"/>
                    <a:pt x="98" y="134"/>
                  </a:cubicBezTo>
                  <a:close/>
                  <a:moveTo>
                    <a:pt x="235" y="204"/>
                  </a:moveTo>
                  <a:cubicBezTo>
                    <a:pt x="280" y="97"/>
                    <a:pt x="349" y="47"/>
                    <a:pt x="351" y="46"/>
                  </a:cubicBezTo>
                  <a:cubicBezTo>
                    <a:pt x="352" y="45"/>
                    <a:pt x="353" y="45"/>
                    <a:pt x="354" y="44"/>
                  </a:cubicBezTo>
                  <a:cubicBezTo>
                    <a:pt x="354" y="45"/>
                    <a:pt x="355" y="45"/>
                    <a:pt x="356" y="46"/>
                  </a:cubicBezTo>
                  <a:cubicBezTo>
                    <a:pt x="357" y="47"/>
                    <a:pt x="426" y="96"/>
                    <a:pt x="472" y="203"/>
                  </a:cubicBezTo>
                  <a:cubicBezTo>
                    <a:pt x="383" y="234"/>
                    <a:pt x="301" y="225"/>
                    <a:pt x="235" y="204"/>
                  </a:cubicBezTo>
                  <a:close/>
                  <a:moveTo>
                    <a:pt x="416" y="46"/>
                  </a:moveTo>
                  <a:cubicBezTo>
                    <a:pt x="484" y="58"/>
                    <a:pt x="547" y="87"/>
                    <a:pt x="600" y="131"/>
                  </a:cubicBezTo>
                  <a:cubicBezTo>
                    <a:pt x="569" y="155"/>
                    <a:pt x="539" y="174"/>
                    <a:pt x="509" y="188"/>
                  </a:cubicBezTo>
                  <a:cubicBezTo>
                    <a:pt x="481" y="121"/>
                    <a:pt x="444" y="74"/>
                    <a:pt x="41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07" name="Freeform 22">
              <a:extLst>
                <a:ext uri="{FF2B5EF4-FFF2-40B4-BE49-F238E27FC236}">
                  <a16:creationId xmlns:a16="http://schemas.microsoft.com/office/drawing/2014/main" id="{A501B8E9-49A7-463B-9D5E-C7042B96F556}"/>
                </a:ext>
              </a:extLst>
            </p:cNvPr>
            <p:cNvSpPr>
              <a:spLocks noEditPoints="1"/>
            </p:cNvSpPr>
            <p:nvPr/>
          </p:nvSpPr>
          <p:spPr bwMode="auto">
            <a:xfrm>
              <a:off x="1497013" y="1768475"/>
              <a:ext cx="666750" cy="341313"/>
            </a:xfrm>
            <a:custGeom>
              <a:avLst/>
              <a:gdLst>
                <a:gd name="T0" fmla="*/ 690 w 701"/>
                <a:gd name="T1" fmla="*/ 156 h 357"/>
                <a:gd name="T2" fmla="*/ 662 w 701"/>
                <a:gd name="T3" fmla="*/ 160 h 357"/>
                <a:gd name="T4" fmla="*/ 632 w 701"/>
                <a:gd name="T5" fmla="*/ 196 h 357"/>
                <a:gd name="T6" fmla="*/ 518 w 701"/>
                <a:gd name="T7" fmla="*/ 131 h 357"/>
                <a:gd name="T8" fmla="*/ 541 w 701"/>
                <a:gd name="T9" fmla="*/ 24 h 357"/>
                <a:gd name="T10" fmla="*/ 524 w 701"/>
                <a:gd name="T11" fmla="*/ 1 h 357"/>
                <a:gd name="T12" fmla="*/ 502 w 701"/>
                <a:gd name="T13" fmla="*/ 19 h 357"/>
                <a:gd name="T14" fmla="*/ 480 w 701"/>
                <a:gd name="T15" fmla="*/ 117 h 357"/>
                <a:gd name="T16" fmla="*/ 215 w 701"/>
                <a:gd name="T17" fmla="*/ 117 h 357"/>
                <a:gd name="T18" fmla="*/ 194 w 701"/>
                <a:gd name="T19" fmla="*/ 19 h 357"/>
                <a:gd name="T20" fmla="*/ 171 w 701"/>
                <a:gd name="T21" fmla="*/ 1 h 357"/>
                <a:gd name="T22" fmla="*/ 154 w 701"/>
                <a:gd name="T23" fmla="*/ 24 h 357"/>
                <a:gd name="T24" fmla="*/ 178 w 701"/>
                <a:gd name="T25" fmla="*/ 132 h 357"/>
                <a:gd name="T26" fmla="*/ 72 w 701"/>
                <a:gd name="T27" fmla="*/ 199 h 357"/>
                <a:gd name="T28" fmla="*/ 39 w 701"/>
                <a:gd name="T29" fmla="*/ 160 h 357"/>
                <a:gd name="T30" fmla="*/ 11 w 701"/>
                <a:gd name="T31" fmla="*/ 156 h 357"/>
                <a:gd name="T32" fmla="*/ 7 w 701"/>
                <a:gd name="T33" fmla="*/ 184 h 357"/>
                <a:gd name="T34" fmla="*/ 351 w 701"/>
                <a:gd name="T35" fmla="*/ 357 h 357"/>
                <a:gd name="T36" fmla="*/ 695 w 701"/>
                <a:gd name="T37" fmla="*/ 184 h 357"/>
                <a:gd name="T38" fmla="*/ 690 w 701"/>
                <a:gd name="T39" fmla="*/ 156 h 357"/>
                <a:gd name="T40" fmla="*/ 603 w 701"/>
                <a:gd name="T41" fmla="*/ 224 h 357"/>
                <a:gd name="T42" fmla="*/ 409 w 701"/>
                <a:gd name="T43" fmla="*/ 312 h 357"/>
                <a:gd name="T44" fmla="*/ 504 w 701"/>
                <a:gd name="T45" fmla="*/ 167 h 357"/>
                <a:gd name="T46" fmla="*/ 603 w 701"/>
                <a:gd name="T47" fmla="*/ 224 h 357"/>
                <a:gd name="T48" fmla="*/ 466 w 701"/>
                <a:gd name="T49" fmla="*/ 153 h 357"/>
                <a:gd name="T50" fmla="*/ 350 w 701"/>
                <a:gd name="T51" fmla="*/ 311 h 357"/>
                <a:gd name="T52" fmla="*/ 348 w 701"/>
                <a:gd name="T53" fmla="*/ 314 h 357"/>
                <a:gd name="T54" fmla="*/ 345 w 701"/>
                <a:gd name="T55" fmla="*/ 311 h 357"/>
                <a:gd name="T56" fmla="*/ 229 w 701"/>
                <a:gd name="T57" fmla="*/ 154 h 357"/>
                <a:gd name="T58" fmla="*/ 466 w 701"/>
                <a:gd name="T59" fmla="*/ 153 h 357"/>
                <a:gd name="T60" fmla="*/ 285 w 701"/>
                <a:gd name="T61" fmla="*/ 311 h 357"/>
                <a:gd name="T62" fmla="*/ 102 w 701"/>
                <a:gd name="T63" fmla="*/ 226 h 357"/>
                <a:gd name="T64" fmla="*/ 192 w 701"/>
                <a:gd name="T65" fmla="*/ 169 h 357"/>
                <a:gd name="T66" fmla="*/ 285 w 701"/>
                <a:gd name="T67" fmla="*/ 31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1" h="357">
                  <a:moveTo>
                    <a:pt x="690" y="156"/>
                  </a:moveTo>
                  <a:cubicBezTo>
                    <a:pt x="682" y="149"/>
                    <a:pt x="669" y="151"/>
                    <a:pt x="662" y="160"/>
                  </a:cubicBezTo>
                  <a:cubicBezTo>
                    <a:pt x="653" y="173"/>
                    <a:pt x="643" y="185"/>
                    <a:pt x="632" y="196"/>
                  </a:cubicBezTo>
                  <a:cubicBezTo>
                    <a:pt x="612" y="181"/>
                    <a:pt x="572" y="154"/>
                    <a:pt x="518" y="131"/>
                  </a:cubicBezTo>
                  <a:cubicBezTo>
                    <a:pt x="528" y="99"/>
                    <a:pt x="537" y="63"/>
                    <a:pt x="541" y="24"/>
                  </a:cubicBezTo>
                  <a:cubicBezTo>
                    <a:pt x="543" y="13"/>
                    <a:pt x="535" y="3"/>
                    <a:pt x="524" y="1"/>
                  </a:cubicBezTo>
                  <a:cubicBezTo>
                    <a:pt x="513" y="0"/>
                    <a:pt x="503" y="8"/>
                    <a:pt x="502" y="19"/>
                  </a:cubicBezTo>
                  <a:cubicBezTo>
                    <a:pt x="497" y="55"/>
                    <a:pt x="490" y="88"/>
                    <a:pt x="480" y="117"/>
                  </a:cubicBezTo>
                  <a:cubicBezTo>
                    <a:pt x="406" y="93"/>
                    <a:pt x="314" y="83"/>
                    <a:pt x="215" y="117"/>
                  </a:cubicBezTo>
                  <a:cubicBezTo>
                    <a:pt x="206" y="88"/>
                    <a:pt x="198" y="55"/>
                    <a:pt x="194" y="19"/>
                  </a:cubicBezTo>
                  <a:cubicBezTo>
                    <a:pt x="192" y="8"/>
                    <a:pt x="182" y="0"/>
                    <a:pt x="171" y="1"/>
                  </a:cubicBezTo>
                  <a:cubicBezTo>
                    <a:pt x="160" y="3"/>
                    <a:pt x="153" y="13"/>
                    <a:pt x="154" y="24"/>
                  </a:cubicBezTo>
                  <a:cubicBezTo>
                    <a:pt x="159" y="64"/>
                    <a:pt x="167" y="100"/>
                    <a:pt x="178" y="132"/>
                  </a:cubicBezTo>
                  <a:cubicBezTo>
                    <a:pt x="143" y="148"/>
                    <a:pt x="108" y="170"/>
                    <a:pt x="72" y="199"/>
                  </a:cubicBezTo>
                  <a:cubicBezTo>
                    <a:pt x="60" y="187"/>
                    <a:pt x="49" y="174"/>
                    <a:pt x="39" y="160"/>
                  </a:cubicBezTo>
                  <a:cubicBezTo>
                    <a:pt x="32" y="151"/>
                    <a:pt x="20" y="149"/>
                    <a:pt x="11" y="156"/>
                  </a:cubicBezTo>
                  <a:cubicBezTo>
                    <a:pt x="2" y="162"/>
                    <a:pt x="0" y="175"/>
                    <a:pt x="7" y="184"/>
                  </a:cubicBezTo>
                  <a:cubicBezTo>
                    <a:pt x="87" y="292"/>
                    <a:pt x="216" y="357"/>
                    <a:pt x="351" y="357"/>
                  </a:cubicBezTo>
                  <a:cubicBezTo>
                    <a:pt x="486" y="357"/>
                    <a:pt x="614" y="292"/>
                    <a:pt x="695" y="184"/>
                  </a:cubicBezTo>
                  <a:cubicBezTo>
                    <a:pt x="701" y="175"/>
                    <a:pt x="699" y="162"/>
                    <a:pt x="690" y="156"/>
                  </a:cubicBezTo>
                  <a:close/>
                  <a:moveTo>
                    <a:pt x="603" y="224"/>
                  </a:moveTo>
                  <a:cubicBezTo>
                    <a:pt x="548" y="270"/>
                    <a:pt x="481" y="301"/>
                    <a:pt x="409" y="312"/>
                  </a:cubicBezTo>
                  <a:cubicBezTo>
                    <a:pt x="437" y="284"/>
                    <a:pt x="475" y="237"/>
                    <a:pt x="504" y="167"/>
                  </a:cubicBezTo>
                  <a:cubicBezTo>
                    <a:pt x="549" y="187"/>
                    <a:pt x="584" y="209"/>
                    <a:pt x="603" y="224"/>
                  </a:cubicBezTo>
                  <a:close/>
                  <a:moveTo>
                    <a:pt x="466" y="153"/>
                  </a:moveTo>
                  <a:cubicBezTo>
                    <a:pt x="421" y="261"/>
                    <a:pt x="351" y="311"/>
                    <a:pt x="350" y="311"/>
                  </a:cubicBezTo>
                  <a:cubicBezTo>
                    <a:pt x="349" y="312"/>
                    <a:pt x="348" y="313"/>
                    <a:pt x="348" y="314"/>
                  </a:cubicBezTo>
                  <a:cubicBezTo>
                    <a:pt x="347" y="313"/>
                    <a:pt x="346" y="312"/>
                    <a:pt x="345" y="311"/>
                  </a:cubicBezTo>
                  <a:cubicBezTo>
                    <a:pt x="344" y="311"/>
                    <a:pt x="275" y="261"/>
                    <a:pt x="229" y="154"/>
                  </a:cubicBezTo>
                  <a:cubicBezTo>
                    <a:pt x="318" y="123"/>
                    <a:pt x="400" y="132"/>
                    <a:pt x="466" y="153"/>
                  </a:cubicBezTo>
                  <a:close/>
                  <a:moveTo>
                    <a:pt x="285" y="311"/>
                  </a:moveTo>
                  <a:cubicBezTo>
                    <a:pt x="217" y="300"/>
                    <a:pt x="154" y="270"/>
                    <a:pt x="102" y="226"/>
                  </a:cubicBezTo>
                  <a:cubicBezTo>
                    <a:pt x="132" y="202"/>
                    <a:pt x="162" y="183"/>
                    <a:pt x="192" y="169"/>
                  </a:cubicBezTo>
                  <a:cubicBezTo>
                    <a:pt x="220" y="237"/>
                    <a:pt x="257" y="283"/>
                    <a:pt x="285"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08" name="Freeform 23">
              <a:extLst>
                <a:ext uri="{FF2B5EF4-FFF2-40B4-BE49-F238E27FC236}">
                  <a16:creationId xmlns:a16="http://schemas.microsoft.com/office/drawing/2014/main" id="{863BDE90-95D3-4704-AF43-30160406BCE5}"/>
                </a:ext>
              </a:extLst>
            </p:cNvPr>
            <p:cNvSpPr>
              <a:spLocks/>
            </p:cNvSpPr>
            <p:nvPr/>
          </p:nvSpPr>
          <p:spPr bwMode="auto">
            <a:xfrm>
              <a:off x="1358901" y="1539875"/>
              <a:ext cx="942975" cy="328613"/>
            </a:xfrm>
            <a:custGeom>
              <a:avLst/>
              <a:gdLst>
                <a:gd name="T0" fmla="*/ 983 w 989"/>
                <a:gd name="T1" fmla="*/ 159 h 345"/>
                <a:gd name="T2" fmla="*/ 832 w 989"/>
                <a:gd name="T3" fmla="*/ 8 h 345"/>
                <a:gd name="T4" fmla="*/ 804 w 989"/>
                <a:gd name="T5" fmla="*/ 8 h 345"/>
                <a:gd name="T6" fmla="*/ 804 w 989"/>
                <a:gd name="T7" fmla="*/ 36 h 345"/>
                <a:gd name="T8" fmla="*/ 921 w 989"/>
                <a:gd name="T9" fmla="*/ 153 h 345"/>
                <a:gd name="T10" fmla="*/ 68 w 989"/>
                <a:gd name="T11" fmla="*/ 153 h 345"/>
                <a:gd name="T12" fmla="*/ 185 w 989"/>
                <a:gd name="T13" fmla="*/ 36 h 345"/>
                <a:gd name="T14" fmla="*/ 185 w 989"/>
                <a:gd name="T15" fmla="*/ 8 h 345"/>
                <a:gd name="T16" fmla="*/ 157 w 989"/>
                <a:gd name="T17" fmla="*/ 8 h 345"/>
                <a:gd name="T18" fmla="*/ 6 w 989"/>
                <a:gd name="T19" fmla="*/ 159 h 345"/>
                <a:gd name="T20" fmla="*/ 0 w 989"/>
                <a:gd name="T21" fmla="*/ 173 h 345"/>
                <a:gd name="T22" fmla="*/ 6 w 989"/>
                <a:gd name="T23" fmla="*/ 187 h 345"/>
                <a:gd name="T24" fmla="*/ 157 w 989"/>
                <a:gd name="T25" fmla="*/ 339 h 345"/>
                <a:gd name="T26" fmla="*/ 171 w 989"/>
                <a:gd name="T27" fmla="*/ 345 h 345"/>
                <a:gd name="T28" fmla="*/ 185 w 989"/>
                <a:gd name="T29" fmla="*/ 339 h 345"/>
                <a:gd name="T30" fmla="*/ 185 w 989"/>
                <a:gd name="T31" fmla="*/ 310 h 345"/>
                <a:gd name="T32" fmla="*/ 68 w 989"/>
                <a:gd name="T33" fmla="*/ 193 h 345"/>
                <a:gd name="T34" fmla="*/ 921 w 989"/>
                <a:gd name="T35" fmla="*/ 193 h 345"/>
                <a:gd name="T36" fmla="*/ 804 w 989"/>
                <a:gd name="T37" fmla="*/ 310 h 345"/>
                <a:gd name="T38" fmla="*/ 804 w 989"/>
                <a:gd name="T39" fmla="*/ 339 h 345"/>
                <a:gd name="T40" fmla="*/ 818 w 989"/>
                <a:gd name="T41" fmla="*/ 345 h 345"/>
                <a:gd name="T42" fmla="*/ 832 w 989"/>
                <a:gd name="T43" fmla="*/ 339 h 345"/>
                <a:gd name="T44" fmla="*/ 983 w 989"/>
                <a:gd name="T45" fmla="*/ 187 h 345"/>
                <a:gd name="T46" fmla="*/ 989 w 989"/>
                <a:gd name="T47" fmla="*/ 173 h 345"/>
                <a:gd name="T48" fmla="*/ 983 w 989"/>
                <a:gd name="T49" fmla="*/ 15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9" h="345">
                  <a:moveTo>
                    <a:pt x="983" y="159"/>
                  </a:moveTo>
                  <a:cubicBezTo>
                    <a:pt x="832" y="8"/>
                    <a:pt x="832" y="8"/>
                    <a:pt x="832" y="8"/>
                  </a:cubicBezTo>
                  <a:cubicBezTo>
                    <a:pt x="824" y="0"/>
                    <a:pt x="812" y="0"/>
                    <a:pt x="804" y="8"/>
                  </a:cubicBezTo>
                  <a:cubicBezTo>
                    <a:pt x="796" y="16"/>
                    <a:pt x="796" y="28"/>
                    <a:pt x="804" y="36"/>
                  </a:cubicBezTo>
                  <a:cubicBezTo>
                    <a:pt x="921" y="153"/>
                    <a:pt x="921" y="153"/>
                    <a:pt x="921" y="153"/>
                  </a:cubicBezTo>
                  <a:cubicBezTo>
                    <a:pt x="68" y="153"/>
                    <a:pt x="68" y="153"/>
                    <a:pt x="68" y="153"/>
                  </a:cubicBezTo>
                  <a:cubicBezTo>
                    <a:pt x="185" y="36"/>
                    <a:pt x="185" y="36"/>
                    <a:pt x="185" y="36"/>
                  </a:cubicBezTo>
                  <a:cubicBezTo>
                    <a:pt x="193" y="28"/>
                    <a:pt x="193" y="16"/>
                    <a:pt x="185" y="8"/>
                  </a:cubicBezTo>
                  <a:cubicBezTo>
                    <a:pt x="177" y="0"/>
                    <a:pt x="165" y="0"/>
                    <a:pt x="157" y="8"/>
                  </a:cubicBezTo>
                  <a:cubicBezTo>
                    <a:pt x="6" y="159"/>
                    <a:pt x="6" y="159"/>
                    <a:pt x="6" y="159"/>
                  </a:cubicBezTo>
                  <a:cubicBezTo>
                    <a:pt x="2" y="163"/>
                    <a:pt x="0" y="168"/>
                    <a:pt x="0" y="173"/>
                  </a:cubicBezTo>
                  <a:cubicBezTo>
                    <a:pt x="0" y="179"/>
                    <a:pt x="2" y="184"/>
                    <a:pt x="6" y="187"/>
                  </a:cubicBezTo>
                  <a:cubicBezTo>
                    <a:pt x="157" y="339"/>
                    <a:pt x="157" y="339"/>
                    <a:pt x="157" y="339"/>
                  </a:cubicBezTo>
                  <a:cubicBezTo>
                    <a:pt x="161" y="343"/>
                    <a:pt x="166" y="345"/>
                    <a:pt x="171" y="345"/>
                  </a:cubicBezTo>
                  <a:cubicBezTo>
                    <a:pt x="176" y="345"/>
                    <a:pt x="181" y="343"/>
                    <a:pt x="185" y="339"/>
                  </a:cubicBezTo>
                  <a:cubicBezTo>
                    <a:pt x="193" y="331"/>
                    <a:pt x="193" y="318"/>
                    <a:pt x="185" y="310"/>
                  </a:cubicBezTo>
                  <a:cubicBezTo>
                    <a:pt x="68" y="193"/>
                    <a:pt x="68" y="193"/>
                    <a:pt x="68" y="193"/>
                  </a:cubicBezTo>
                  <a:cubicBezTo>
                    <a:pt x="921" y="193"/>
                    <a:pt x="921" y="193"/>
                    <a:pt x="921" y="193"/>
                  </a:cubicBezTo>
                  <a:cubicBezTo>
                    <a:pt x="804" y="310"/>
                    <a:pt x="804" y="310"/>
                    <a:pt x="804" y="310"/>
                  </a:cubicBezTo>
                  <a:cubicBezTo>
                    <a:pt x="796" y="318"/>
                    <a:pt x="796" y="331"/>
                    <a:pt x="804" y="339"/>
                  </a:cubicBezTo>
                  <a:cubicBezTo>
                    <a:pt x="808" y="343"/>
                    <a:pt x="813" y="345"/>
                    <a:pt x="818" y="345"/>
                  </a:cubicBezTo>
                  <a:cubicBezTo>
                    <a:pt x="823" y="345"/>
                    <a:pt x="828" y="343"/>
                    <a:pt x="832" y="339"/>
                  </a:cubicBezTo>
                  <a:cubicBezTo>
                    <a:pt x="983" y="187"/>
                    <a:pt x="983" y="187"/>
                    <a:pt x="983" y="187"/>
                  </a:cubicBezTo>
                  <a:cubicBezTo>
                    <a:pt x="987" y="184"/>
                    <a:pt x="989" y="179"/>
                    <a:pt x="989" y="173"/>
                  </a:cubicBezTo>
                  <a:cubicBezTo>
                    <a:pt x="989" y="168"/>
                    <a:pt x="987" y="163"/>
                    <a:pt x="983"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519" name="Group 518">
            <a:extLst>
              <a:ext uri="{FF2B5EF4-FFF2-40B4-BE49-F238E27FC236}">
                <a16:creationId xmlns:a16="http://schemas.microsoft.com/office/drawing/2014/main" id="{9114B0BC-DBF9-41F7-B553-ECE828356A20}"/>
              </a:ext>
            </a:extLst>
          </p:cNvPr>
          <p:cNvGrpSpPr/>
          <p:nvPr/>
        </p:nvGrpSpPr>
        <p:grpSpPr>
          <a:xfrm>
            <a:off x="6288712" y="1815323"/>
            <a:ext cx="309124" cy="323586"/>
            <a:chOff x="8740776" y="3579813"/>
            <a:chExt cx="814387" cy="852488"/>
          </a:xfrm>
        </p:grpSpPr>
        <p:sp>
          <p:nvSpPr>
            <p:cNvPr id="520" name="Freeform 12">
              <a:extLst>
                <a:ext uri="{FF2B5EF4-FFF2-40B4-BE49-F238E27FC236}">
                  <a16:creationId xmlns:a16="http://schemas.microsoft.com/office/drawing/2014/main" id="{7F75AA7D-BE5F-4B38-BFB9-3FA3DEE7FCB1}"/>
                </a:ext>
              </a:extLst>
            </p:cNvPr>
            <p:cNvSpPr>
              <a:spLocks noEditPoints="1"/>
            </p:cNvSpPr>
            <p:nvPr/>
          </p:nvSpPr>
          <p:spPr bwMode="auto">
            <a:xfrm>
              <a:off x="8740776" y="3640138"/>
              <a:ext cx="414338" cy="254000"/>
            </a:xfrm>
            <a:custGeom>
              <a:avLst/>
              <a:gdLst>
                <a:gd name="T0" fmla="*/ 133 w 436"/>
                <a:gd name="T1" fmla="*/ 267 h 267"/>
                <a:gd name="T2" fmla="*/ 253 w 436"/>
                <a:gd name="T3" fmla="*/ 192 h 267"/>
                <a:gd name="T4" fmla="*/ 416 w 436"/>
                <a:gd name="T5" fmla="*/ 192 h 267"/>
                <a:gd name="T6" fmla="*/ 436 w 436"/>
                <a:gd name="T7" fmla="*/ 172 h 267"/>
                <a:gd name="T8" fmla="*/ 416 w 436"/>
                <a:gd name="T9" fmla="*/ 152 h 267"/>
                <a:gd name="T10" fmla="*/ 265 w 436"/>
                <a:gd name="T11" fmla="*/ 152 h 267"/>
                <a:gd name="T12" fmla="*/ 267 w 436"/>
                <a:gd name="T13" fmla="*/ 133 h 267"/>
                <a:gd name="T14" fmla="*/ 266 w 436"/>
                <a:gd name="T15" fmla="*/ 120 h 267"/>
                <a:gd name="T16" fmla="*/ 416 w 436"/>
                <a:gd name="T17" fmla="*/ 120 h 267"/>
                <a:gd name="T18" fmla="*/ 436 w 436"/>
                <a:gd name="T19" fmla="*/ 100 h 267"/>
                <a:gd name="T20" fmla="*/ 416 w 436"/>
                <a:gd name="T21" fmla="*/ 80 h 267"/>
                <a:gd name="T22" fmla="*/ 256 w 436"/>
                <a:gd name="T23" fmla="*/ 80 h 267"/>
                <a:gd name="T24" fmla="*/ 133 w 436"/>
                <a:gd name="T25" fmla="*/ 0 h 267"/>
                <a:gd name="T26" fmla="*/ 0 w 436"/>
                <a:gd name="T27" fmla="*/ 133 h 267"/>
                <a:gd name="T28" fmla="*/ 133 w 436"/>
                <a:gd name="T29" fmla="*/ 267 h 267"/>
                <a:gd name="T30" fmla="*/ 133 w 436"/>
                <a:gd name="T31" fmla="*/ 40 h 267"/>
                <a:gd name="T32" fmla="*/ 227 w 436"/>
                <a:gd name="T33" fmla="*/ 133 h 267"/>
                <a:gd name="T34" fmla="*/ 133 w 436"/>
                <a:gd name="T35" fmla="*/ 227 h 267"/>
                <a:gd name="T36" fmla="*/ 40 w 436"/>
                <a:gd name="T37" fmla="*/ 133 h 267"/>
                <a:gd name="T38" fmla="*/ 133 w 436"/>
                <a:gd name="T39"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6" h="267">
                  <a:moveTo>
                    <a:pt x="133" y="267"/>
                  </a:moveTo>
                  <a:cubicBezTo>
                    <a:pt x="186" y="267"/>
                    <a:pt x="231" y="236"/>
                    <a:pt x="253" y="192"/>
                  </a:cubicBezTo>
                  <a:cubicBezTo>
                    <a:pt x="416" y="192"/>
                    <a:pt x="416" y="192"/>
                    <a:pt x="416" y="192"/>
                  </a:cubicBezTo>
                  <a:cubicBezTo>
                    <a:pt x="427" y="192"/>
                    <a:pt x="436" y="184"/>
                    <a:pt x="436" y="172"/>
                  </a:cubicBezTo>
                  <a:cubicBezTo>
                    <a:pt x="436" y="161"/>
                    <a:pt x="427" y="152"/>
                    <a:pt x="416" y="152"/>
                  </a:cubicBezTo>
                  <a:cubicBezTo>
                    <a:pt x="265" y="152"/>
                    <a:pt x="265" y="152"/>
                    <a:pt x="265" y="152"/>
                  </a:cubicBezTo>
                  <a:cubicBezTo>
                    <a:pt x="266" y="146"/>
                    <a:pt x="267" y="140"/>
                    <a:pt x="267" y="133"/>
                  </a:cubicBezTo>
                  <a:cubicBezTo>
                    <a:pt x="267" y="129"/>
                    <a:pt x="267" y="124"/>
                    <a:pt x="266" y="120"/>
                  </a:cubicBezTo>
                  <a:cubicBezTo>
                    <a:pt x="416" y="120"/>
                    <a:pt x="416" y="120"/>
                    <a:pt x="416" y="120"/>
                  </a:cubicBezTo>
                  <a:cubicBezTo>
                    <a:pt x="427" y="120"/>
                    <a:pt x="436" y="111"/>
                    <a:pt x="436" y="100"/>
                  </a:cubicBezTo>
                  <a:cubicBezTo>
                    <a:pt x="436" y="89"/>
                    <a:pt x="427" y="80"/>
                    <a:pt x="416" y="80"/>
                  </a:cubicBezTo>
                  <a:cubicBezTo>
                    <a:pt x="256" y="80"/>
                    <a:pt x="256" y="80"/>
                    <a:pt x="256" y="80"/>
                  </a:cubicBezTo>
                  <a:cubicBezTo>
                    <a:pt x="235" y="33"/>
                    <a:pt x="188" y="0"/>
                    <a:pt x="133" y="0"/>
                  </a:cubicBezTo>
                  <a:cubicBezTo>
                    <a:pt x="60" y="0"/>
                    <a:pt x="0" y="60"/>
                    <a:pt x="0" y="133"/>
                  </a:cubicBezTo>
                  <a:cubicBezTo>
                    <a:pt x="0" y="207"/>
                    <a:pt x="60" y="267"/>
                    <a:pt x="133" y="267"/>
                  </a:cubicBezTo>
                  <a:close/>
                  <a:moveTo>
                    <a:pt x="133" y="40"/>
                  </a:moveTo>
                  <a:cubicBezTo>
                    <a:pt x="185" y="40"/>
                    <a:pt x="227" y="82"/>
                    <a:pt x="227" y="133"/>
                  </a:cubicBezTo>
                  <a:cubicBezTo>
                    <a:pt x="227" y="185"/>
                    <a:pt x="185" y="227"/>
                    <a:pt x="133" y="227"/>
                  </a:cubicBezTo>
                  <a:cubicBezTo>
                    <a:pt x="82" y="227"/>
                    <a:pt x="40" y="185"/>
                    <a:pt x="40" y="133"/>
                  </a:cubicBezTo>
                  <a:cubicBezTo>
                    <a:pt x="40" y="82"/>
                    <a:pt x="82" y="40"/>
                    <a:pt x="133"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1" name="Oval 13">
              <a:extLst>
                <a:ext uri="{FF2B5EF4-FFF2-40B4-BE49-F238E27FC236}">
                  <a16:creationId xmlns:a16="http://schemas.microsoft.com/office/drawing/2014/main" id="{196CB286-EB39-4290-8E9F-3D9CA6F396A6}"/>
                </a:ext>
              </a:extLst>
            </p:cNvPr>
            <p:cNvSpPr>
              <a:spLocks noChangeArrowheads="1"/>
            </p:cNvSpPr>
            <p:nvPr/>
          </p:nvSpPr>
          <p:spPr bwMode="auto">
            <a:xfrm>
              <a:off x="8832851" y="3733800"/>
              <a:ext cx="68263" cy="66675"/>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2" name="Freeform 14">
              <a:extLst>
                <a:ext uri="{FF2B5EF4-FFF2-40B4-BE49-F238E27FC236}">
                  <a16:creationId xmlns:a16="http://schemas.microsoft.com/office/drawing/2014/main" id="{7ED3D096-68D5-4B5E-8CEA-79E40E15246D}"/>
                </a:ext>
              </a:extLst>
            </p:cNvPr>
            <p:cNvSpPr>
              <a:spLocks noEditPoints="1"/>
            </p:cNvSpPr>
            <p:nvPr/>
          </p:nvSpPr>
          <p:spPr bwMode="auto">
            <a:xfrm>
              <a:off x="9190038" y="3579813"/>
              <a:ext cx="365125" cy="382588"/>
            </a:xfrm>
            <a:custGeom>
              <a:avLst/>
              <a:gdLst>
                <a:gd name="T0" fmla="*/ 370 w 383"/>
                <a:gd name="T1" fmla="*/ 291 h 401"/>
                <a:gd name="T2" fmla="*/ 343 w 383"/>
                <a:gd name="T3" fmla="*/ 299 h 401"/>
                <a:gd name="T4" fmla="*/ 308 w 383"/>
                <a:gd name="T5" fmla="*/ 361 h 401"/>
                <a:gd name="T6" fmla="*/ 101 w 383"/>
                <a:gd name="T7" fmla="*/ 361 h 401"/>
                <a:gd name="T8" fmla="*/ 78 w 383"/>
                <a:gd name="T9" fmla="*/ 293 h 401"/>
                <a:gd name="T10" fmla="*/ 89 w 383"/>
                <a:gd name="T11" fmla="*/ 293 h 401"/>
                <a:gd name="T12" fmla="*/ 109 w 383"/>
                <a:gd name="T13" fmla="*/ 273 h 401"/>
                <a:gd name="T14" fmla="*/ 109 w 383"/>
                <a:gd name="T15" fmla="*/ 126 h 401"/>
                <a:gd name="T16" fmla="*/ 89 w 383"/>
                <a:gd name="T17" fmla="*/ 106 h 401"/>
                <a:gd name="T18" fmla="*/ 79 w 383"/>
                <a:gd name="T19" fmla="*/ 106 h 401"/>
                <a:gd name="T20" fmla="*/ 101 w 383"/>
                <a:gd name="T21" fmla="*/ 40 h 401"/>
                <a:gd name="T22" fmla="*/ 308 w 383"/>
                <a:gd name="T23" fmla="*/ 40 h 401"/>
                <a:gd name="T24" fmla="*/ 343 w 383"/>
                <a:gd name="T25" fmla="*/ 102 h 401"/>
                <a:gd name="T26" fmla="*/ 370 w 383"/>
                <a:gd name="T27" fmla="*/ 110 h 401"/>
                <a:gd name="T28" fmla="*/ 378 w 383"/>
                <a:gd name="T29" fmla="*/ 83 h 401"/>
                <a:gd name="T30" fmla="*/ 337 w 383"/>
                <a:gd name="T31" fmla="*/ 10 h 401"/>
                <a:gd name="T32" fmla="*/ 319 w 383"/>
                <a:gd name="T33" fmla="*/ 0 h 401"/>
                <a:gd name="T34" fmla="*/ 87 w 383"/>
                <a:gd name="T35" fmla="*/ 0 h 401"/>
                <a:gd name="T36" fmla="*/ 68 w 383"/>
                <a:gd name="T37" fmla="*/ 14 h 401"/>
                <a:gd name="T38" fmla="*/ 36 w 383"/>
                <a:gd name="T39" fmla="*/ 106 h 401"/>
                <a:gd name="T40" fmla="*/ 20 w 383"/>
                <a:gd name="T41" fmla="*/ 106 h 401"/>
                <a:gd name="T42" fmla="*/ 0 w 383"/>
                <a:gd name="T43" fmla="*/ 126 h 401"/>
                <a:gd name="T44" fmla="*/ 0 w 383"/>
                <a:gd name="T45" fmla="*/ 273 h 401"/>
                <a:gd name="T46" fmla="*/ 20 w 383"/>
                <a:gd name="T47" fmla="*/ 293 h 401"/>
                <a:gd name="T48" fmla="*/ 36 w 383"/>
                <a:gd name="T49" fmla="*/ 293 h 401"/>
                <a:gd name="T50" fmla="*/ 68 w 383"/>
                <a:gd name="T51" fmla="*/ 387 h 401"/>
                <a:gd name="T52" fmla="*/ 87 w 383"/>
                <a:gd name="T53" fmla="*/ 401 h 401"/>
                <a:gd name="T54" fmla="*/ 319 w 383"/>
                <a:gd name="T55" fmla="*/ 401 h 401"/>
                <a:gd name="T56" fmla="*/ 337 w 383"/>
                <a:gd name="T57" fmla="*/ 391 h 401"/>
                <a:gd name="T58" fmla="*/ 378 w 383"/>
                <a:gd name="T59" fmla="*/ 318 h 401"/>
                <a:gd name="T60" fmla="*/ 370 w 383"/>
                <a:gd name="T61" fmla="*/ 291 h 401"/>
                <a:gd name="T62" fmla="*/ 40 w 383"/>
                <a:gd name="T63" fmla="*/ 146 h 401"/>
                <a:gd name="T64" fmla="*/ 69 w 383"/>
                <a:gd name="T65" fmla="*/ 146 h 401"/>
                <a:gd name="T66" fmla="*/ 69 w 383"/>
                <a:gd name="T67" fmla="*/ 253 h 401"/>
                <a:gd name="T68" fmla="*/ 40 w 383"/>
                <a:gd name="T69" fmla="*/ 253 h 401"/>
                <a:gd name="T70" fmla="*/ 40 w 383"/>
                <a:gd name="T71" fmla="*/ 14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401">
                  <a:moveTo>
                    <a:pt x="370" y="291"/>
                  </a:moveTo>
                  <a:cubicBezTo>
                    <a:pt x="360" y="285"/>
                    <a:pt x="348" y="289"/>
                    <a:pt x="343" y="299"/>
                  </a:cubicBezTo>
                  <a:cubicBezTo>
                    <a:pt x="308" y="361"/>
                    <a:pt x="308" y="361"/>
                    <a:pt x="308" y="361"/>
                  </a:cubicBezTo>
                  <a:cubicBezTo>
                    <a:pt x="101" y="361"/>
                    <a:pt x="101" y="361"/>
                    <a:pt x="101" y="361"/>
                  </a:cubicBezTo>
                  <a:cubicBezTo>
                    <a:pt x="78" y="293"/>
                    <a:pt x="78" y="293"/>
                    <a:pt x="78" y="293"/>
                  </a:cubicBezTo>
                  <a:cubicBezTo>
                    <a:pt x="89" y="293"/>
                    <a:pt x="89" y="293"/>
                    <a:pt x="89" y="293"/>
                  </a:cubicBezTo>
                  <a:cubicBezTo>
                    <a:pt x="100" y="293"/>
                    <a:pt x="109" y="284"/>
                    <a:pt x="109" y="273"/>
                  </a:cubicBezTo>
                  <a:cubicBezTo>
                    <a:pt x="109" y="126"/>
                    <a:pt x="109" y="126"/>
                    <a:pt x="109" y="126"/>
                  </a:cubicBezTo>
                  <a:cubicBezTo>
                    <a:pt x="109" y="115"/>
                    <a:pt x="100" y="106"/>
                    <a:pt x="89" y="106"/>
                  </a:cubicBezTo>
                  <a:cubicBezTo>
                    <a:pt x="79" y="106"/>
                    <a:pt x="79" y="106"/>
                    <a:pt x="79" y="106"/>
                  </a:cubicBezTo>
                  <a:cubicBezTo>
                    <a:pt x="101" y="40"/>
                    <a:pt x="101" y="40"/>
                    <a:pt x="101" y="40"/>
                  </a:cubicBezTo>
                  <a:cubicBezTo>
                    <a:pt x="308" y="40"/>
                    <a:pt x="308" y="40"/>
                    <a:pt x="308" y="40"/>
                  </a:cubicBezTo>
                  <a:cubicBezTo>
                    <a:pt x="343" y="102"/>
                    <a:pt x="343" y="102"/>
                    <a:pt x="343" y="102"/>
                  </a:cubicBezTo>
                  <a:cubicBezTo>
                    <a:pt x="348" y="112"/>
                    <a:pt x="360" y="115"/>
                    <a:pt x="370" y="110"/>
                  </a:cubicBezTo>
                  <a:cubicBezTo>
                    <a:pt x="380" y="105"/>
                    <a:pt x="383" y="92"/>
                    <a:pt x="378" y="83"/>
                  </a:cubicBezTo>
                  <a:cubicBezTo>
                    <a:pt x="337" y="10"/>
                    <a:pt x="337" y="10"/>
                    <a:pt x="337" y="10"/>
                  </a:cubicBezTo>
                  <a:cubicBezTo>
                    <a:pt x="333" y="4"/>
                    <a:pt x="326" y="0"/>
                    <a:pt x="319" y="0"/>
                  </a:cubicBezTo>
                  <a:cubicBezTo>
                    <a:pt x="87" y="0"/>
                    <a:pt x="87" y="0"/>
                    <a:pt x="87" y="0"/>
                  </a:cubicBezTo>
                  <a:cubicBezTo>
                    <a:pt x="78" y="0"/>
                    <a:pt x="71" y="5"/>
                    <a:pt x="68" y="14"/>
                  </a:cubicBezTo>
                  <a:cubicBezTo>
                    <a:pt x="36" y="106"/>
                    <a:pt x="36" y="106"/>
                    <a:pt x="36" y="106"/>
                  </a:cubicBezTo>
                  <a:cubicBezTo>
                    <a:pt x="20" y="106"/>
                    <a:pt x="20" y="106"/>
                    <a:pt x="20" y="106"/>
                  </a:cubicBezTo>
                  <a:cubicBezTo>
                    <a:pt x="9" y="106"/>
                    <a:pt x="0" y="115"/>
                    <a:pt x="0" y="126"/>
                  </a:cubicBezTo>
                  <a:cubicBezTo>
                    <a:pt x="0" y="273"/>
                    <a:pt x="0" y="273"/>
                    <a:pt x="0" y="273"/>
                  </a:cubicBezTo>
                  <a:cubicBezTo>
                    <a:pt x="0" y="284"/>
                    <a:pt x="9" y="293"/>
                    <a:pt x="20" y="293"/>
                  </a:cubicBezTo>
                  <a:cubicBezTo>
                    <a:pt x="36" y="293"/>
                    <a:pt x="36" y="293"/>
                    <a:pt x="36" y="293"/>
                  </a:cubicBezTo>
                  <a:cubicBezTo>
                    <a:pt x="68" y="387"/>
                    <a:pt x="68" y="387"/>
                    <a:pt x="68" y="387"/>
                  </a:cubicBezTo>
                  <a:cubicBezTo>
                    <a:pt x="71" y="395"/>
                    <a:pt x="78" y="401"/>
                    <a:pt x="87" y="401"/>
                  </a:cubicBezTo>
                  <a:cubicBezTo>
                    <a:pt x="319" y="401"/>
                    <a:pt x="319" y="401"/>
                    <a:pt x="319" y="401"/>
                  </a:cubicBezTo>
                  <a:cubicBezTo>
                    <a:pt x="326" y="401"/>
                    <a:pt x="333" y="397"/>
                    <a:pt x="337" y="391"/>
                  </a:cubicBezTo>
                  <a:cubicBezTo>
                    <a:pt x="378" y="318"/>
                    <a:pt x="378" y="318"/>
                    <a:pt x="378" y="318"/>
                  </a:cubicBezTo>
                  <a:cubicBezTo>
                    <a:pt x="383" y="309"/>
                    <a:pt x="380" y="296"/>
                    <a:pt x="370" y="291"/>
                  </a:cubicBezTo>
                  <a:close/>
                  <a:moveTo>
                    <a:pt x="40" y="146"/>
                  </a:moveTo>
                  <a:cubicBezTo>
                    <a:pt x="69" y="146"/>
                    <a:pt x="69" y="146"/>
                    <a:pt x="69" y="146"/>
                  </a:cubicBezTo>
                  <a:cubicBezTo>
                    <a:pt x="69" y="253"/>
                    <a:pt x="69" y="253"/>
                    <a:pt x="69" y="253"/>
                  </a:cubicBezTo>
                  <a:cubicBezTo>
                    <a:pt x="40" y="253"/>
                    <a:pt x="40" y="253"/>
                    <a:pt x="40" y="253"/>
                  </a:cubicBezTo>
                  <a:lnTo>
                    <a:pt x="40" y="146"/>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3" name="Freeform 15">
              <a:extLst>
                <a:ext uri="{FF2B5EF4-FFF2-40B4-BE49-F238E27FC236}">
                  <a16:creationId xmlns:a16="http://schemas.microsoft.com/office/drawing/2014/main" id="{1B3A2470-668A-47B5-B931-DB255C4509BA}"/>
                </a:ext>
              </a:extLst>
            </p:cNvPr>
            <p:cNvSpPr>
              <a:spLocks/>
            </p:cNvSpPr>
            <p:nvPr/>
          </p:nvSpPr>
          <p:spPr bwMode="auto">
            <a:xfrm>
              <a:off x="8828088" y="3925888"/>
              <a:ext cx="146050" cy="306388"/>
            </a:xfrm>
            <a:custGeom>
              <a:avLst/>
              <a:gdLst>
                <a:gd name="T0" fmla="*/ 16 w 152"/>
                <a:gd name="T1" fmla="*/ 4 h 322"/>
                <a:gd name="T2" fmla="*/ 4 w 152"/>
                <a:gd name="T3" fmla="*/ 30 h 322"/>
                <a:gd name="T4" fmla="*/ 111 w 152"/>
                <a:gd name="T5" fmla="*/ 309 h 322"/>
                <a:gd name="T6" fmla="*/ 130 w 152"/>
                <a:gd name="T7" fmla="*/ 322 h 322"/>
                <a:gd name="T8" fmla="*/ 137 w 152"/>
                <a:gd name="T9" fmla="*/ 321 h 322"/>
                <a:gd name="T10" fmla="*/ 148 w 152"/>
                <a:gd name="T11" fmla="*/ 295 h 322"/>
                <a:gd name="T12" fmla="*/ 42 w 152"/>
                <a:gd name="T13" fmla="*/ 15 h 322"/>
                <a:gd name="T14" fmla="*/ 16 w 152"/>
                <a:gd name="T15" fmla="*/ 4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322">
                  <a:moveTo>
                    <a:pt x="16" y="4"/>
                  </a:moveTo>
                  <a:cubicBezTo>
                    <a:pt x="6" y="8"/>
                    <a:pt x="0" y="19"/>
                    <a:pt x="4" y="30"/>
                  </a:cubicBezTo>
                  <a:cubicBezTo>
                    <a:pt x="111" y="309"/>
                    <a:pt x="111" y="309"/>
                    <a:pt x="111" y="309"/>
                  </a:cubicBezTo>
                  <a:cubicBezTo>
                    <a:pt x="114" y="317"/>
                    <a:pt x="122" y="322"/>
                    <a:pt x="130" y="322"/>
                  </a:cubicBezTo>
                  <a:cubicBezTo>
                    <a:pt x="132" y="322"/>
                    <a:pt x="134" y="322"/>
                    <a:pt x="137" y="321"/>
                  </a:cubicBezTo>
                  <a:cubicBezTo>
                    <a:pt x="147" y="317"/>
                    <a:pt x="152" y="305"/>
                    <a:pt x="148" y="295"/>
                  </a:cubicBezTo>
                  <a:cubicBezTo>
                    <a:pt x="42" y="15"/>
                    <a:pt x="42" y="15"/>
                    <a:pt x="42" y="15"/>
                  </a:cubicBezTo>
                  <a:cubicBezTo>
                    <a:pt x="38" y="5"/>
                    <a:pt x="26" y="0"/>
                    <a:pt x="16" y="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4" name="Freeform 16">
              <a:extLst>
                <a:ext uri="{FF2B5EF4-FFF2-40B4-BE49-F238E27FC236}">
                  <a16:creationId xmlns:a16="http://schemas.microsoft.com/office/drawing/2014/main" id="{2A032EA3-404F-4E54-A56D-6A61BAD1B782}"/>
                </a:ext>
              </a:extLst>
            </p:cNvPr>
            <p:cNvSpPr>
              <a:spLocks/>
            </p:cNvSpPr>
            <p:nvPr/>
          </p:nvSpPr>
          <p:spPr bwMode="auto">
            <a:xfrm>
              <a:off x="8975726" y="3868738"/>
              <a:ext cx="166688" cy="363538"/>
            </a:xfrm>
            <a:custGeom>
              <a:avLst/>
              <a:gdLst>
                <a:gd name="T0" fmla="*/ 16 w 176"/>
                <a:gd name="T1" fmla="*/ 4 h 382"/>
                <a:gd name="T2" fmla="*/ 4 w 176"/>
                <a:gd name="T3" fmla="*/ 30 h 382"/>
                <a:gd name="T4" fmla="*/ 135 w 176"/>
                <a:gd name="T5" fmla="*/ 369 h 382"/>
                <a:gd name="T6" fmla="*/ 154 w 176"/>
                <a:gd name="T7" fmla="*/ 382 h 382"/>
                <a:gd name="T8" fmla="*/ 161 w 176"/>
                <a:gd name="T9" fmla="*/ 381 h 382"/>
                <a:gd name="T10" fmla="*/ 172 w 176"/>
                <a:gd name="T11" fmla="*/ 355 h 382"/>
                <a:gd name="T12" fmla="*/ 41 w 176"/>
                <a:gd name="T13" fmla="*/ 16 h 382"/>
                <a:gd name="T14" fmla="*/ 16 w 176"/>
                <a:gd name="T15" fmla="*/ 4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382">
                  <a:moveTo>
                    <a:pt x="16" y="4"/>
                  </a:moveTo>
                  <a:cubicBezTo>
                    <a:pt x="5" y="8"/>
                    <a:pt x="0" y="20"/>
                    <a:pt x="4" y="30"/>
                  </a:cubicBezTo>
                  <a:cubicBezTo>
                    <a:pt x="135" y="369"/>
                    <a:pt x="135" y="369"/>
                    <a:pt x="135" y="369"/>
                  </a:cubicBezTo>
                  <a:cubicBezTo>
                    <a:pt x="138" y="377"/>
                    <a:pt x="146" y="382"/>
                    <a:pt x="154" y="382"/>
                  </a:cubicBezTo>
                  <a:cubicBezTo>
                    <a:pt x="156" y="382"/>
                    <a:pt x="158" y="382"/>
                    <a:pt x="161" y="381"/>
                  </a:cubicBezTo>
                  <a:cubicBezTo>
                    <a:pt x="171" y="377"/>
                    <a:pt x="176" y="365"/>
                    <a:pt x="172" y="355"/>
                  </a:cubicBezTo>
                  <a:cubicBezTo>
                    <a:pt x="41" y="16"/>
                    <a:pt x="41" y="16"/>
                    <a:pt x="41" y="16"/>
                  </a:cubicBezTo>
                  <a:cubicBezTo>
                    <a:pt x="37" y="6"/>
                    <a:pt x="26" y="0"/>
                    <a:pt x="16" y="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5" name="Freeform 17">
              <a:extLst>
                <a:ext uri="{FF2B5EF4-FFF2-40B4-BE49-F238E27FC236}">
                  <a16:creationId xmlns:a16="http://schemas.microsoft.com/office/drawing/2014/main" id="{CBA53F72-A916-4630-8CA2-74738D83E118}"/>
                </a:ext>
              </a:extLst>
            </p:cNvPr>
            <p:cNvSpPr>
              <a:spLocks/>
            </p:cNvSpPr>
            <p:nvPr/>
          </p:nvSpPr>
          <p:spPr bwMode="auto">
            <a:xfrm>
              <a:off x="8777288" y="4268788"/>
              <a:ext cx="558800" cy="163513"/>
            </a:xfrm>
            <a:custGeom>
              <a:avLst/>
              <a:gdLst>
                <a:gd name="T0" fmla="*/ 566 w 586"/>
                <a:gd name="T1" fmla="*/ 0 h 172"/>
                <a:gd name="T2" fmla="*/ 20 w 586"/>
                <a:gd name="T3" fmla="*/ 0 h 172"/>
                <a:gd name="T4" fmla="*/ 0 w 586"/>
                <a:gd name="T5" fmla="*/ 20 h 172"/>
                <a:gd name="T6" fmla="*/ 0 w 586"/>
                <a:gd name="T7" fmla="*/ 152 h 172"/>
                <a:gd name="T8" fmla="*/ 20 w 586"/>
                <a:gd name="T9" fmla="*/ 172 h 172"/>
                <a:gd name="T10" fmla="*/ 40 w 586"/>
                <a:gd name="T11" fmla="*/ 152 h 172"/>
                <a:gd name="T12" fmla="*/ 40 w 586"/>
                <a:gd name="T13" fmla="*/ 40 h 172"/>
                <a:gd name="T14" fmla="*/ 546 w 586"/>
                <a:gd name="T15" fmla="*/ 40 h 172"/>
                <a:gd name="T16" fmla="*/ 546 w 586"/>
                <a:gd name="T17" fmla="*/ 152 h 172"/>
                <a:gd name="T18" fmla="*/ 566 w 586"/>
                <a:gd name="T19" fmla="*/ 172 h 172"/>
                <a:gd name="T20" fmla="*/ 586 w 586"/>
                <a:gd name="T21" fmla="*/ 152 h 172"/>
                <a:gd name="T22" fmla="*/ 586 w 586"/>
                <a:gd name="T23" fmla="*/ 20 h 172"/>
                <a:gd name="T24" fmla="*/ 566 w 586"/>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72">
                  <a:moveTo>
                    <a:pt x="566" y="0"/>
                  </a:moveTo>
                  <a:cubicBezTo>
                    <a:pt x="20" y="0"/>
                    <a:pt x="20" y="0"/>
                    <a:pt x="20" y="0"/>
                  </a:cubicBezTo>
                  <a:cubicBezTo>
                    <a:pt x="9" y="0"/>
                    <a:pt x="0" y="9"/>
                    <a:pt x="0" y="20"/>
                  </a:cubicBezTo>
                  <a:cubicBezTo>
                    <a:pt x="0" y="152"/>
                    <a:pt x="0" y="152"/>
                    <a:pt x="0" y="152"/>
                  </a:cubicBezTo>
                  <a:cubicBezTo>
                    <a:pt x="0" y="163"/>
                    <a:pt x="9" y="172"/>
                    <a:pt x="20" y="172"/>
                  </a:cubicBezTo>
                  <a:cubicBezTo>
                    <a:pt x="31" y="172"/>
                    <a:pt x="40" y="163"/>
                    <a:pt x="40" y="152"/>
                  </a:cubicBezTo>
                  <a:cubicBezTo>
                    <a:pt x="40" y="40"/>
                    <a:pt x="40" y="40"/>
                    <a:pt x="40" y="40"/>
                  </a:cubicBezTo>
                  <a:cubicBezTo>
                    <a:pt x="546" y="40"/>
                    <a:pt x="546" y="40"/>
                    <a:pt x="546" y="40"/>
                  </a:cubicBezTo>
                  <a:cubicBezTo>
                    <a:pt x="546" y="152"/>
                    <a:pt x="546" y="152"/>
                    <a:pt x="546" y="152"/>
                  </a:cubicBezTo>
                  <a:cubicBezTo>
                    <a:pt x="546" y="163"/>
                    <a:pt x="555" y="172"/>
                    <a:pt x="566" y="172"/>
                  </a:cubicBezTo>
                  <a:cubicBezTo>
                    <a:pt x="577" y="172"/>
                    <a:pt x="586" y="163"/>
                    <a:pt x="586" y="152"/>
                  </a:cubicBezTo>
                  <a:cubicBezTo>
                    <a:pt x="586" y="20"/>
                    <a:pt x="586" y="20"/>
                    <a:pt x="586" y="20"/>
                  </a:cubicBezTo>
                  <a:cubicBezTo>
                    <a:pt x="586" y="9"/>
                    <a:pt x="577" y="0"/>
                    <a:pt x="566"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sp>
        <p:nvSpPr>
          <p:cNvPr id="526" name="Freeform 114">
            <a:extLst>
              <a:ext uri="{FF2B5EF4-FFF2-40B4-BE49-F238E27FC236}">
                <a16:creationId xmlns:a16="http://schemas.microsoft.com/office/drawing/2014/main" id="{B90FB975-EE49-44C7-87FB-E9A36AB8047E}"/>
              </a:ext>
            </a:extLst>
          </p:cNvPr>
          <p:cNvSpPr>
            <a:spLocks noEditPoints="1"/>
          </p:cNvSpPr>
          <p:nvPr/>
        </p:nvSpPr>
        <p:spPr bwMode="auto">
          <a:xfrm>
            <a:off x="6235267" y="1115911"/>
            <a:ext cx="359716" cy="284954"/>
          </a:xfrm>
          <a:custGeom>
            <a:avLst/>
            <a:gdLst>
              <a:gd name="T0" fmla="*/ 40 w 978"/>
              <a:gd name="T1" fmla="*/ 736 h 776"/>
              <a:gd name="T2" fmla="*/ 46 w 978"/>
              <a:gd name="T3" fmla="*/ 667 h 776"/>
              <a:gd name="T4" fmla="*/ 335 w 978"/>
              <a:gd name="T5" fmla="*/ 620 h 776"/>
              <a:gd name="T6" fmla="*/ 352 w 978"/>
              <a:gd name="T7" fmla="*/ 624 h 776"/>
              <a:gd name="T8" fmla="*/ 401 w 978"/>
              <a:gd name="T9" fmla="*/ 549 h 776"/>
              <a:gd name="T10" fmla="*/ 478 w 978"/>
              <a:gd name="T11" fmla="*/ 638 h 776"/>
              <a:gd name="T12" fmla="*/ 737 w 978"/>
              <a:gd name="T13" fmla="*/ 608 h 776"/>
              <a:gd name="T14" fmla="*/ 934 w 978"/>
              <a:gd name="T15" fmla="*/ 509 h 776"/>
              <a:gd name="T16" fmla="*/ 915 w 978"/>
              <a:gd name="T17" fmla="*/ 474 h 776"/>
              <a:gd name="T18" fmla="*/ 670 w 978"/>
              <a:gd name="T19" fmla="*/ 527 h 776"/>
              <a:gd name="T20" fmla="*/ 479 w 978"/>
              <a:gd name="T21" fmla="*/ 595 h 776"/>
              <a:gd name="T22" fmla="*/ 491 w 978"/>
              <a:gd name="T23" fmla="*/ 387 h 776"/>
              <a:gd name="T24" fmla="*/ 543 w 978"/>
              <a:gd name="T25" fmla="*/ 453 h 776"/>
              <a:gd name="T26" fmla="*/ 560 w 978"/>
              <a:gd name="T27" fmla="*/ 447 h 776"/>
              <a:gd name="T28" fmla="*/ 739 w 978"/>
              <a:gd name="T29" fmla="*/ 414 h 776"/>
              <a:gd name="T30" fmla="*/ 771 w 978"/>
              <a:gd name="T31" fmla="*/ 410 h 776"/>
              <a:gd name="T32" fmla="*/ 908 w 978"/>
              <a:gd name="T33" fmla="*/ 302 h 776"/>
              <a:gd name="T34" fmla="*/ 927 w 978"/>
              <a:gd name="T35" fmla="*/ 267 h 776"/>
              <a:gd name="T36" fmla="*/ 942 w 978"/>
              <a:gd name="T37" fmla="*/ 116 h 776"/>
              <a:gd name="T38" fmla="*/ 907 w 978"/>
              <a:gd name="T39" fmla="*/ 96 h 776"/>
              <a:gd name="T40" fmla="*/ 714 w 978"/>
              <a:gd name="T41" fmla="*/ 150 h 776"/>
              <a:gd name="T42" fmla="*/ 555 w 978"/>
              <a:gd name="T43" fmla="*/ 201 h 776"/>
              <a:gd name="T44" fmla="*/ 489 w 978"/>
              <a:gd name="T45" fmla="*/ 310 h 776"/>
              <a:gd name="T46" fmla="*/ 333 w 978"/>
              <a:gd name="T47" fmla="*/ 99 h 776"/>
              <a:gd name="T48" fmla="*/ 40 w 978"/>
              <a:gd name="T49" fmla="*/ 20 h 776"/>
              <a:gd name="T50" fmla="*/ 0 w 978"/>
              <a:gd name="T51" fmla="*/ 20 h 776"/>
              <a:gd name="T52" fmla="*/ 20 w 978"/>
              <a:gd name="T53" fmla="*/ 776 h 776"/>
              <a:gd name="T54" fmla="*/ 978 w 978"/>
              <a:gd name="T55" fmla="*/ 756 h 776"/>
              <a:gd name="T56" fmla="*/ 40 w 978"/>
              <a:gd name="T57" fmla="*/ 617 h 776"/>
              <a:gd name="T58" fmla="*/ 175 w 978"/>
              <a:gd name="T59" fmla="*/ 486 h 776"/>
              <a:gd name="T60" fmla="*/ 342 w 978"/>
              <a:gd name="T61" fmla="*/ 574 h 776"/>
              <a:gd name="T62" fmla="*/ 311 w 978"/>
              <a:gd name="T63" fmla="*/ 409 h 776"/>
              <a:gd name="T64" fmla="*/ 342 w 978"/>
              <a:gd name="T65" fmla="*/ 574 h 776"/>
              <a:gd name="T66" fmla="*/ 703 w 978"/>
              <a:gd name="T67" fmla="*/ 189 h 776"/>
              <a:gd name="T68" fmla="*/ 750 w 978"/>
              <a:gd name="T69" fmla="*/ 367 h 776"/>
              <a:gd name="T70" fmla="*/ 664 w 978"/>
              <a:gd name="T71" fmla="*/ 287 h 776"/>
              <a:gd name="T72" fmla="*/ 548 w 978"/>
              <a:gd name="T73" fmla="*/ 401 h 776"/>
              <a:gd name="T74" fmla="*/ 575 w 978"/>
              <a:gd name="T75" fmla="*/ 236 h 776"/>
              <a:gd name="T76" fmla="*/ 467 w 978"/>
              <a:gd name="T77" fmla="*/ 349 h 776"/>
              <a:gd name="T78" fmla="*/ 331 w 978"/>
              <a:gd name="T79" fmla="*/ 367 h 776"/>
              <a:gd name="T80" fmla="*/ 300 w 978"/>
              <a:gd name="T81" fmla="*/ 363 h 776"/>
              <a:gd name="T82" fmla="*/ 44 w 978"/>
              <a:gd name="T83" fmla="*/ 325 h 776"/>
              <a:gd name="T84" fmla="*/ 40 w 978"/>
              <a:gd name="T85" fmla="*/ 25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8" h="776">
                <a:moveTo>
                  <a:pt x="958" y="736"/>
                </a:moveTo>
                <a:cubicBezTo>
                  <a:pt x="40" y="736"/>
                  <a:pt x="40" y="736"/>
                  <a:pt x="40" y="736"/>
                </a:cubicBezTo>
                <a:cubicBezTo>
                  <a:pt x="40" y="671"/>
                  <a:pt x="40" y="671"/>
                  <a:pt x="40" y="671"/>
                </a:cubicBezTo>
                <a:cubicBezTo>
                  <a:pt x="42" y="670"/>
                  <a:pt x="44" y="669"/>
                  <a:pt x="46" y="667"/>
                </a:cubicBezTo>
                <a:cubicBezTo>
                  <a:pt x="205" y="512"/>
                  <a:pt x="205" y="512"/>
                  <a:pt x="205" y="512"/>
                </a:cubicBezTo>
                <a:cubicBezTo>
                  <a:pt x="335" y="620"/>
                  <a:pt x="335" y="620"/>
                  <a:pt x="335" y="620"/>
                </a:cubicBezTo>
                <a:cubicBezTo>
                  <a:pt x="339" y="623"/>
                  <a:pt x="343" y="625"/>
                  <a:pt x="348" y="625"/>
                </a:cubicBezTo>
                <a:cubicBezTo>
                  <a:pt x="349" y="625"/>
                  <a:pt x="350" y="625"/>
                  <a:pt x="352" y="624"/>
                </a:cubicBezTo>
                <a:cubicBezTo>
                  <a:pt x="357" y="623"/>
                  <a:pt x="363" y="620"/>
                  <a:pt x="365" y="614"/>
                </a:cubicBezTo>
                <a:cubicBezTo>
                  <a:pt x="401" y="549"/>
                  <a:pt x="401" y="549"/>
                  <a:pt x="401" y="549"/>
                </a:cubicBezTo>
                <a:cubicBezTo>
                  <a:pt x="454" y="630"/>
                  <a:pt x="454" y="630"/>
                  <a:pt x="454" y="630"/>
                </a:cubicBezTo>
                <a:cubicBezTo>
                  <a:pt x="459" y="638"/>
                  <a:pt x="469" y="642"/>
                  <a:pt x="478" y="638"/>
                </a:cubicBezTo>
                <a:cubicBezTo>
                  <a:pt x="659" y="567"/>
                  <a:pt x="659" y="567"/>
                  <a:pt x="659" y="567"/>
                </a:cubicBezTo>
                <a:cubicBezTo>
                  <a:pt x="737" y="608"/>
                  <a:pt x="737" y="608"/>
                  <a:pt x="737" y="608"/>
                </a:cubicBezTo>
                <a:cubicBezTo>
                  <a:pt x="743" y="611"/>
                  <a:pt x="750" y="611"/>
                  <a:pt x="756" y="607"/>
                </a:cubicBezTo>
                <a:cubicBezTo>
                  <a:pt x="934" y="509"/>
                  <a:pt x="934" y="509"/>
                  <a:pt x="934" y="509"/>
                </a:cubicBezTo>
                <a:cubicBezTo>
                  <a:pt x="944" y="503"/>
                  <a:pt x="947" y="491"/>
                  <a:pt x="942" y="482"/>
                </a:cubicBezTo>
                <a:cubicBezTo>
                  <a:pt x="936" y="472"/>
                  <a:pt x="924" y="468"/>
                  <a:pt x="915" y="474"/>
                </a:cubicBezTo>
                <a:cubicBezTo>
                  <a:pt x="746" y="567"/>
                  <a:pt x="746" y="567"/>
                  <a:pt x="746" y="567"/>
                </a:cubicBezTo>
                <a:cubicBezTo>
                  <a:pt x="670" y="527"/>
                  <a:pt x="670" y="527"/>
                  <a:pt x="670" y="527"/>
                </a:cubicBezTo>
                <a:cubicBezTo>
                  <a:pt x="665" y="525"/>
                  <a:pt x="659" y="524"/>
                  <a:pt x="653" y="527"/>
                </a:cubicBezTo>
                <a:cubicBezTo>
                  <a:pt x="479" y="595"/>
                  <a:pt x="479" y="595"/>
                  <a:pt x="479" y="595"/>
                </a:cubicBezTo>
                <a:cubicBezTo>
                  <a:pt x="423" y="510"/>
                  <a:pt x="423" y="510"/>
                  <a:pt x="423" y="510"/>
                </a:cubicBezTo>
                <a:cubicBezTo>
                  <a:pt x="491" y="387"/>
                  <a:pt x="491" y="387"/>
                  <a:pt x="491" y="387"/>
                </a:cubicBezTo>
                <a:cubicBezTo>
                  <a:pt x="528" y="444"/>
                  <a:pt x="528" y="444"/>
                  <a:pt x="528" y="444"/>
                </a:cubicBezTo>
                <a:cubicBezTo>
                  <a:pt x="532" y="450"/>
                  <a:pt x="537" y="453"/>
                  <a:pt x="543" y="453"/>
                </a:cubicBezTo>
                <a:cubicBezTo>
                  <a:pt x="544" y="454"/>
                  <a:pt x="545" y="454"/>
                  <a:pt x="545" y="454"/>
                </a:cubicBezTo>
                <a:cubicBezTo>
                  <a:pt x="551" y="454"/>
                  <a:pt x="556" y="451"/>
                  <a:pt x="560" y="447"/>
                </a:cubicBezTo>
                <a:cubicBezTo>
                  <a:pt x="664" y="336"/>
                  <a:pt x="664" y="336"/>
                  <a:pt x="664" y="336"/>
                </a:cubicBezTo>
                <a:cubicBezTo>
                  <a:pt x="739" y="414"/>
                  <a:pt x="739" y="414"/>
                  <a:pt x="739" y="414"/>
                </a:cubicBezTo>
                <a:cubicBezTo>
                  <a:pt x="743" y="418"/>
                  <a:pt x="750" y="421"/>
                  <a:pt x="756" y="420"/>
                </a:cubicBezTo>
                <a:cubicBezTo>
                  <a:pt x="762" y="419"/>
                  <a:pt x="768" y="416"/>
                  <a:pt x="771" y="410"/>
                </a:cubicBezTo>
                <a:cubicBezTo>
                  <a:pt x="852" y="271"/>
                  <a:pt x="852" y="271"/>
                  <a:pt x="852" y="271"/>
                </a:cubicBezTo>
                <a:cubicBezTo>
                  <a:pt x="908" y="302"/>
                  <a:pt x="908" y="302"/>
                  <a:pt x="908" y="302"/>
                </a:cubicBezTo>
                <a:cubicBezTo>
                  <a:pt x="917" y="308"/>
                  <a:pt x="929" y="304"/>
                  <a:pt x="935" y="294"/>
                </a:cubicBezTo>
                <a:cubicBezTo>
                  <a:pt x="940" y="285"/>
                  <a:pt x="937" y="273"/>
                  <a:pt x="927" y="267"/>
                </a:cubicBezTo>
                <a:cubicBezTo>
                  <a:pt x="872" y="237"/>
                  <a:pt x="872" y="237"/>
                  <a:pt x="872" y="237"/>
                </a:cubicBezTo>
                <a:cubicBezTo>
                  <a:pt x="942" y="116"/>
                  <a:pt x="942" y="116"/>
                  <a:pt x="942" y="116"/>
                </a:cubicBezTo>
                <a:cubicBezTo>
                  <a:pt x="947" y="107"/>
                  <a:pt x="944" y="94"/>
                  <a:pt x="935" y="89"/>
                </a:cubicBezTo>
                <a:cubicBezTo>
                  <a:pt x="925" y="83"/>
                  <a:pt x="913" y="86"/>
                  <a:pt x="907" y="96"/>
                </a:cubicBezTo>
                <a:cubicBezTo>
                  <a:pt x="837" y="217"/>
                  <a:pt x="837" y="217"/>
                  <a:pt x="837" y="217"/>
                </a:cubicBezTo>
                <a:cubicBezTo>
                  <a:pt x="714" y="150"/>
                  <a:pt x="714" y="150"/>
                  <a:pt x="714" y="150"/>
                </a:cubicBezTo>
                <a:cubicBezTo>
                  <a:pt x="709" y="147"/>
                  <a:pt x="703" y="147"/>
                  <a:pt x="698" y="149"/>
                </a:cubicBezTo>
                <a:cubicBezTo>
                  <a:pt x="555" y="201"/>
                  <a:pt x="555" y="201"/>
                  <a:pt x="555" y="201"/>
                </a:cubicBezTo>
                <a:cubicBezTo>
                  <a:pt x="550" y="202"/>
                  <a:pt x="546" y="206"/>
                  <a:pt x="544" y="210"/>
                </a:cubicBezTo>
                <a:cubicBezTo>
                  <a:pt x="489" y="310"/>
                  <a:pt x="489" y="310"/>
                  <a:pt x="489" y="310"/>
                </a:cubicBezTo>
                <a:cubicBezTo>
                  <a:pt x="357" y="106"/>
                  <a:pt x="357" y="106"/>
                  <a:pt x="357" y="106"/>
                </a:cubicBezTo>
                <a:cubicBezTo>
                  <a:pt x="352" y="98"/>
                  <a:pt x="342" y="95"/>
                  <a:pt x="333" y="99"/>
                </a:cubicBezTo>
                <a:cubicBezTo>
                  <a:pt x="40" y="208"/>
                  <a:pt x="40" y="208"/>
                  <a:pt x="40" y="208"/>
                </a:cubicBezTo>
                <a:cubicBezTo>
                  <a:pt x="40" y="20"/>
                  <a:pt x="40" y="20"/>
                  <a:pt x="40" y="20"/>
                </a:cubicBezTo>
                <a:cubicBezTo>
                  <a:pt x="40" y="9"/>
                  <a:pt x="32" y="0"/>
                  <a:pt x="20" y="0"/>
                </a:cubicBezTo>
                <a:cubicBezTo>
                  <a:pt x="9" y="0"/>
                  <a:pt x="0" y="9"/>
                  <a:pt x="0" y="20"/>
                </a:cubicBezTo>
                <a:cubicBezTo>
                  <a:pt x="0" y="756"/>
                  <a:pt x="0" y="756"/>
                  <a:pt x="0" y="756"/>
                </a:cubicBezTo>
                <a:cubicBezTo>
                  <a:pt x="0" y="767"/>
                  <a:pt x="9" y="776"/>
                  <a:pt x="20" y="776"/>
                </a:cubicBezTo>
                <a:cubicBezTo>
                  <a:pt x="958" y="776"/>
                  <a:pt x="958" y="776"/>
                  <a:pt x="958" y="776"/>
                </a:cubicBezTo>
                <a:cubicBezTo>
                  <a:pt x="969" y="776"/>
                  <a:pt x="978" y="767"/>
                  <a:pt x="978" y="756"/>
                </a:cubicBezTo>
                <a:cubicBezTo>
                  <a:pt x="978" y="745"/>
                  <a:pt x="969" y="736"/>
                  <a:pt x="958" y="736"/>
                </a:cubicBezTo>
                <a:close/>
                <a:moveTo>
                  <a:pt x="40" y="617"/>
                </a:moveTo>
                <a:cubicBezTo>
                  <a:pt x="40" y="374"/>
                  <a:pt x="40" y="374"/>
                  <a:pt x="40" y="374"/>
                </a:cubicBezTo>
                <a:cubicBezTo>
                  <a:pt x="175" y="486"/>
                  <a:pt x="175" y="486"/>
                  <a:pt x="175" y="486"/>
                </a:cubicBezTo>
                <a:lnTo>
                  <a:pt x="40" y="617"/>
                </a:lnTo>
                <a:close/>
                <a:moveTo>
                  <a:pt x="342" y="574"/>
                </a:moveTo>
                <a:cubicBezTo>
                  <a:pt x="234" y="484"/>
                  <a:pt x="234" y="484"/>
                  <a:pt x="234" y="484"/>
                </a:cubicBezTo>
                <a:cubicBezTo>
                  <a:pt x="311" y="409"/>
                  <a:pt x="311" y="409"/>
                  <a:pt x="311" y="409"/>
                </a:cubicBezTo>
                <a:cubicBezTo>
                  <a:pt x="377" y="511"/>
                  <a:pt x="377" y="511"/>
                  <a:pt x="377" y="511"/>
                </a:cubicBezTo>
                <a:lnTo>
                  <a:pt x="342" y="574"/>
                </a:lnTo>
                <a:close/>
                <a:moveTo>
                  <a:pt x="575" y="236"/>
                </a:moveTo>
                <a:cubicBezTo>
                  <a:pt x="703" y="189"/>
                  <a:pt x="703" y="189"/>
                  <a:pt x="703" y="189"/>
                </a:cubicBezTo>
                <a:cubicBezTo>
                  <a:pt x="817" y="252"/>
                  <a:pt x="817" y="252"/>
                  <a:pt x="817" y="252"/>
                </a:cubicBezTo>
                <a:cubicBezTo>
                  <a:pt x="750" y="367"/>
                  <a:pt x="750" y="367"/>
                  <a:pt x="750" y="367"/>
                </a:cubicBezTo>
                <a:cubicBezTo>
                  <a:pt x="679" y="293"/>
                  <a:pt x="679" y="293"/>
                  <a:pt x="679" y="293"/>
                </a:cubicBezTo>
                <a:cubicBezTo>
                  <a:pt x="675" y="289"/>
                  <a:pt x="670" y="287"/>
                  <a:pt x="664" y="287"/>
                </a:cubicBezTo>
                <a:cubicBezTo>
                  <a:pt x="659" y="287"/>
                  <a:pt x="653" y="289"/>
                  <a:pt x="650" y="293"/>
                </a:cubicBezTo>
                <a:cubicBezTo>
                  <a:pt x="548" y="401"/>
                  <a:pt x="548" y="401"/>
                  <a:pt x="548" y="401"/>
                </a:cubicBezTo>
                <a:cubicBezTo>
                  <a:pt x="513" y="348"/>
                  <a:pt x="513" y="348"/>
                  <a:pt x="513" y="348"/>
                </a:cubicBezTo>
                <a:lnTo>
                  <a:pt x="575" y="236"/>
                </a:lnTo>
                <a:close/>
                <a:moveTo>
                  <a:pt x="332" y="142"/>
                </a:moveTo>
                <a:cubicBezTo>
                  <a:pt x="467" y="349"/>
                  <a:pt x="467" y="349"/>
                  <a:pt x="467" y="349"/>
                </a:cubicBezTo>
                <a:cubicBezTo>
                  <a:pt x="399" y="472"/>
                  <a:pt x="399" y="472"/>
                  <a:pt x="399" y="472"/>
                </a:cubicBezTo>
                <a:cubicBezTo>
                  <a:pt x="331" y="367"/>
                  <a:pt x="331" y="367"/>
                  <a:pt x="331" y="367"/>
                </a:cubicBezTo>
                <a:cubicBezTo>
                  <a:pt x="328" y="362"/>
                  <a:pt x="323" y="359"/>
                  <a:pt x="317" y="358"/>
                </a:cubicBezTo>
                <a:cubicBezTo>
                  <a:pt x="311" y="357"/>
                  <a:pt x="305" y="359"/>
                  <a:pt x="300" y="363"/>
                </a:cubicBezTo>
                <a:cubicBezTo>
                  <a:pt x="203" y="458"/>
                  <a:pt x="203" y="458"/>
                  <a:pt x="203" y="458"/>
                </a:cubicBezTo>
                <a:cubicBezTo>
                  <a:pt x="44" y="325"/>
                  <a:pt x="44" y="325"/>
                  <a:pt x="44" y="325"/>
                </a:cubicBezTo>
                <a:cubicBezTo>
                  <a:pt x="43" y="324"/>
                  <a:pt x="42" y="323"/>
                  <a:pt x="40" y="323"/>
                </a:cubicBezTo>
                <a:cubicBezTo>
                  <a:pt x="40" y="251"/>
                  <a:pt x="40" y="251"/>
                  <a:pt x="40" y="251"/>
                </a:cubicBezTo>
                <a:lnTo>
                  <a:pt x="332" y="142"/>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nvGrpSpPr>
          <p:cNvPr id="531" name="Group 530">
            <a:extLst>
              <a:ext uri="{FF2B5EF4-FFF2-40B4-BE49-F238E27FC236}">
                <a16:creationId xmlns:a16="http://schemas.microsoft.com/office/drawing/2014/main" id="{05EAB893-AF8B-4CE5-B39A-47956C3DEF59}"/>
              </a:ext>
            </a:extLst>
          </p:cNvPr>
          <p:cNvGrpSpPr/>
          <p:nvPr/>
        </p:nvGrpSpPr>
        <p:grpSpPr>
          <a:xfrm>
            <a:off x="8354464" y="1058136"/>
            <a:ext cx="312708" cy="319162"/>
            <a:chOff x="2638425" y="2424113"/>
            <a:chExt cx="846138" cy="863600"/>
          </a:xfrm>
        </p:grpSpPr>
        <p:sp>
          <p:nvSpPr>
            <p:cNvPr id="532" name="Freeform 61">
              <a:extLst>
                <a:ext uri="{FF2B5EF4-FFF2-40B4-BE49-F238E27FC236}">
                  <a16:creationId xmlns:a16="http://schemas.microsoft.com/office/drawing/2014/main" id="{5863B99E-FD90-4E82-BA26-8EA4926F2B25}"/>
                </a:ext>
              </a:extLst>
            </p:cNvPr>
            <p:cNvSpPr>
              <a:spLocks noEditPoints="1"/>
            </p:cNvSpPr>
            <p:nvPr/>
          </p:nvSpPr>
          <p:spPr bwMode="auto">
            <a:xfrm>
              <a:off x="3041650" y="2570163"/>
              <a:ext cx="442913" cy="506413"/>
            </a:xfrm>
            <a:custGeom>
              <a:avLst/>
              <a:gdLst>
                <a:gd name="T0" fmla="*/ 465 w 465"/>
                <a:gd name="T1" fmla="*/ 142 h 531"/>
                <a:gd name="T2" fmla="*/ 465 w 465"/>
                <a:gd name="T3" fmla="*/ 141 h 531"/>
                <a:gd name="T4" fmla="*/ 455 w 465"/>
                <a:gd name="T5" fmla="*/ 126 h 531"/>
                <a:gd name="T6" fmla="*/ 242 w 465"/>
                <a:gd name="T7" fmla="*/ 3 h 531"/>
                <a:gd name="T8" fmla="*/ 222 w 465"/>
                <a:gd name="T9" fmla="*/ 3 h 531"/>
                <a:gd name="T10" fmla="*/ 10 w 465"/>
                <a:gd name="T11" fmla="*/ 126 h 531"/>
                <a:gd name="T12" fmla="*/ 0 w 465"/>
                <a:gd name="T13" fmla="*/ 144 h 531"/>
                <a:gd name="T14" fmla="*/ 10 w 465"/>
                <a:gd name="T15" fmla="*/ 161 h 531"/>
                <a:gd name="T16" fmla="*/ 212 w 465"/>
                <a:gd name="T17" fmla="*/ 278 h 531"/>
                <a:gd name="T18" fmla="*/ 212 w 465"/>
                <a:gd name="T19" fmla="*/ 476 h 531"/>
                <a:gd name="T20" fmla="*/ 154 w 465"/>
                <a:gd name="T21" fmla="*/ 441 h 531"/>
                <a:gd name="T22" fmla="*/ 127 w 465"/>
                <a:gd name="T23" fmla="*/ 447 h 531"/>
                <a:gd name="T24" fmla="*/ 133 w 465"/>
                <a:gd name="T25" fmla="*/ 475 h 531"/>
                <a:gd name="T26" fmla="*/ 222 w 465"/>
                <a:gd name="T27" fmla="*/ 528 h 531"/>
                <a:gd name="T28" fmla="*/ 232 w 465"/>
                <a:gd name="T29" fmla="*/ 531 h 531"/>
                <a:gd name="T30" fmla="*/ 242 w 465"/>
                <a:gd name="T31" fmla="*/ 529 h 531"/>
                <a:gd name="T32" fmla="*/ 455 w 465"/>
                <a:gd name="T33" fmla="*/ 406 h 531"/>
                <a:gd name="T34" fmla="*/ 465 w 465"/>
                <a:gd name="T35" fmla="*/ 389 h 531"/>
                <a:gd name="T36" fmla="*/ 465 w 465"/>
                <a:gd name="T37" fmla="*/ 143 h 531"/>
                <a:gd name="T38" fmla="*/ 465 w 465"/>
                <a:gd name="T39" fmla="*/ 142 h 531"/>
                <a:gd name="T40" fmla="*/ 232 w 465"/>
                <a:gd name="T41" fmla="*/ 44 h 531"/>
                <a:gd name="T42" fmla="*/ 406 w 465"/>
                <a:gd name="T43" fmla="*/ 144 h 531"/>
                <a:gd name="T44" fmla="*/ 343 w 465"/>
                <a:gd name="T45" fmla="*/ 180 h 531"/>
                <a:gd name="T46" fmla="*/ 170 w 465"/>
                <a:gd name="T47" fmla="*/ 80 h 531"/>
                <a:gd name="T48" fmla="*/ 232 w 465"/>
                <a:gd name="T49" fmla="*/ 44 h 531"/>
                <a:gd name="T50" fmla="*/ 232 w 465"/>
                <a:gd name="T51" fmla="*/ 244 h 531"/>
                <a:gd name="T52" fmla="*/ 59 w 465"/>
                <a:gd name="T53" fmla="*/ 144 h 531"/>
                <a:gd name="T54" fmla="*/ 130 w 465"/>
                <a:gd name="T55" fmla="*/ 103 h 531"/>
                <a:gd name="T56" fmla="*/ 303 w 465"/>
                <a:gd name="T57" fmla="*/ 203 h 531"/>
                <a:gd name="T58" fmla="*/ 232 w 465"/>
                <a:gd name="T59" fmla="*/ 244 h 531"/>
                <a:gd name="T60" fmla="*/ 252 w 465"/>
                <a:gd name="T61" fmla="*/ 477 h 531"/>
                <a:gd name="T62" fmla="*/ 252 w 465"/>
                <a:gd name="T63" fmla="*/ 278 h 531"/>
                <a:gd name="T64" fmla="*/ 323 w 465"/>
                <a:gd name="T65" fmla="*/ 237 h 531"/>
                <a:gd name="T66" fmla="*/ 323 w 465"/>
                <a:gd name="T67" fmla="*/ 263 h 531"/>
                <a:gd name="T68" fmla="*/ 343 w 465"/>
                <a:gd name="T69" fmla="*/ 283 h 531"/>
                <a:gd name="T70" fmla="*/ 363 w 465"/>
                <a:gd name="T71" fmla="*/ 263 h 531"/>
                <a:gd name="T72" fmla="*/ 363 w 465"/>
                <a:gd name="T73" fmla="*/ 214 h 531"/>
                <a:gd name="T74" fmla="*/ 425 w 465"/>
                <a:gd name="T75" fmla="*/ 179 h 531"/>
                <a:gd name="T76" fmla="*/ 425 w 465"/>
                <a:gd name="T77" fmla="*/ 377 h 531"/>
                <a:gd name="T78" fmla="*/ 252 w 465"/>
                <a:gd name="T79" fmla="*/ 47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5" h="531">
                  <a:moveTo>
                    <a:pt x="465" y="142"/>
                  </a:moveTo>
                  <a:cubicBezTo>
                    <a:pt x="465" y="142"/>
                    <a:pt x="465" y="141"/>
                    <a:pt x="465" y="141"/>
                  </a:cubicBezTo>
                  <a:cubicBezTo>
                    <a:pt x="464" y="135"/>
                    <a:pt x="460" y="129"/>
                    <a:pt x="455" y="126"/>
                  </a:cubicBezTo>
                  <a:cubicBezTo>
                    <a:pt x="242" y="3"/>
                    <a:pt x="242" y="3"/>
                    <a:pt x="242" y="3"/>
                  </a:cubicBezTo>
                  <a:cubicBezTo>
                    <a:pt x="236" y="0"/>
                    <a:pt x="229" y="0"/>
                    <a:pt x="222" y="3"/>
                  </a:cubicBezTo>
                  <a:cubicBezTo>
                    <a:pt x="10" y="126"/>
                    <a:pt x="10" y="126"/>
                    <a:pt x="10" y="126"/>
                  </a:cubicBezTo>
                  <a:cubicBezTo>
                    <a:pt x="3" y="130"/>
                    <a:pt x="0" y="137"/>
                    <a:pt x="0" y="144"/>
                  </a:cubicBezTo>
                  <a:cubicBezTo>
                    <a:pt x="0" y="151"/>
                    <a:pt x="3" y="158"/>
                    <a:pt x="10" y="161"/>
                  </a:cubicBezTo>
                  <a:cubicBezTo>
                    <a:pt x="212" y="278"/>
                    <a:pt x="212" y="278"/>
                    <a:pt x="212" y="278"/>
                  </a:cubicBezTo>
                  <a:cubicBezTo>
                    <a:pt x="212" y="476"/>
                    <a:pt x="212" y="476"/>
                    <a:pt x="212" y="476"/>
                  </a:cubicBezTo>
                  <a:cubicBezTo>
                    <a:pt x="154" y="441"/>
                    <a:pt x="154" y="441"/>
                    <a:pt x="154" y="441"/>
                  </a:cubicBezTo>
                  <a:cubicBezTo>
                    <a:pt x="145" y="435"/>
                    <a:pt x="132" y="438"/>
                    <a:pt x="127" y="447"/>
                  </a:cubicBezTo>
                  <a:cubicBezTo>
                    <a:pt x="121" y="457"/>
                    <a:pt x="124" y="469"/>
                    <a:pt x="133" y="475"/>
                  </a:cubicBezTo>
                  <a:cubicBezTo>
                    <a:pt x="222" y="528"/>
                    <a:pt x="222" y="528"/>
                    <a:pt x="222" y="528"/>
                  </a:cubicBezTo>
                  <a:cubicBezTo>
                    <a:pt x="225" y="530"/>
                    <a:pt x="229" y="531"/>
                    <a:pt x="232" y="531"/>
                  </a:cubicBezTo>
                  <a:cubicBezTo>
                    <a:pt x="236" y="531"/>
                    <a:pt x="239" y="530"/>
                    <a:pt x="242" y="529"/>
                  </a:cubicBezTo>
                  <a:cubicBezTo>
                    <a:pt x="455" y="406"/>
                    <a:pt x="455" y="406"/>
                    <a:pt x="455" y="406"/>
                  </a:cubicBezTo>
                  <a:cubicBezTo>
                    <a:pt x="461" y="402"/>
                    <a:pt x="465" y="396"/>
                    <a:pt x="465" y="389"/>
                  </a:cubicBezTo>
                  <a:cubicBezTo>
                    <a:pt x="465" y="143"/>
                    <a:pt x="465" y="143"/>
                    <a:pt x="465" y="143"/>
                  </a:cubicBezTo>
                  <a:cubicBezTo>
                    <a:pt x="465" y="143"/>
                    <a:pt x="465" y="143"/>
                    <a:pt x="465" y="142"/>
                  </a:cubicBezTo>
                  <a:close/>
                  <a:moveTo>
                    <a:pt x="232" y="44"/>
                  </a:moveTo>
                  <a:cubicBezTo>
                    <a:pt x="406" y="144"/>
                    <a:pt x="406" y="144"/>
                    <a:pt x="406" y="144"/>
                  </a:cubicBezTo>
                  <a:cubicBezTo>
                    <a:pt x="343" y="180"/>
                    <a:pt x="343" y="180"/>
                    <a:pt x="343" y="180"/>
                  </a:cubicBezTo>
                  <a:cubicBezTo>
                    <a:pt x="170" y="80"/>
                    <a:pt x="170" y="80"/>
                    <a:pt x="170" y="80"/>
                  </a:cubicBezTo>
                  <a:lnTo>
                    <a:pt x="232" y="44"/>
                  </a:lnTo>
                  <a:close/>
                  <a:moveTo>
                    <a:pt x="232" y="244"/>
                  </a:moveTo>
                  <a:cubicBezTo>
                    <a:pt x="59" y="144"/>
                    <a:pt x="59" y="144"/>
                    <a:pt x="59" y="144"/>
                  </a:cubicBezTo>
                  <a:cubicBezTo>
                    <a:pt x="130" y="103"/>
                    <a:pt x="130" y="103"/>
                    <a:pt x="130" y="103"/>
                  </a:cubicBezTo>
                  <a:cubicBezTo>
                    <a:pt x="303" y="203"/>
                    <a:pt x="303" y="203"/>
                    <a:pt x="303" y="203"/>
                  </a:cubicBezTo>
                  <a:lnTo>
                    <a:pt x="232" y="244"/>
                  </a:lnTo>
                  <a:close/>
                  <a:moveTo>
                    <a:pt x="252" y="477"/>
                  </a:moveTo>
                  <a:cubicBezTo>
                    <a:pt x="252" y="278"/>
                    <a:pt x="252" y="278"/>
                    <a:pt x="252" y="278"/>
                  </a:cubicBezTo>
                  <a:cubicBezTo>
                    <a:pt x="323" y="237"/>
                    <a:pt x="323" y="237"/>
                    <a:pt x="323" y="237"/>
                  </a:cubicBezTo>
                  <a:cubicBezTo>
                    <a:pt x="323" y="263"/>
                    <a:pt x="323" y="263"/>
                    <a:pt x="323" y="263"/>
                  </a:cubicBezTo>
                  <a:cubicBezTo>
                    <a:pt x="323" y="274"/>
                    <a:pt x="332" y="283"/>
                    <a:pt x="343" y="283"/>
                  </a:cubicBezTo>
                  <a:cubicBezTo>
                    <a:pt x="354" y="283"/>
                    <a:pt x="363" y="274"/>
                    <a:pt x="363" y="263"/>
                  </a:cubicBezTo>
                  <a:cubicBezTo>
                    <a:pt x="363" y="214"/>
                    <a:pt x="363" y="214"/>
                    <a:pt x="363" y="214"/>
                  </a:cubicBezTo>
                  <a:cubicBezTo>
                    <a:pt x="425" y="179"/>
                    <a:pt x="425" y="179"/>
                    <a:pt x="425" y="179"/>
                  </a:cubicBezTo>
                  <a:cubicBezTo>
                    <a:pt x="425" y="377"/>
                    <a:pt x="425" y="377"/>
                    <a:pt x="425" y="377"/>
                  </a:cubicBezTo>
                  <a:lnTo>
                    <a:pt x="252" y="477"/>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3" name="Freeform 62">
              <a:extLst>
                <a:ext uri="{FF2B5EF4-FFF2-40B4-BE49-F238E27FC236}">
                  <a16:creationId xmlns:a16="http://schemas.microsoft.com/office/drawing/2014/main" id="{3E99B3EE-2D5A-41A3-8A0C-FA108A6C664B}"/>
                </a:ext>
              </a:extLst>
            </p:cNvPr>
            <p:cNvSpPr>
              <a:spLocks noEditPoints="1"/>
            </p:cNvSpPr>
            <p:nvPr/>
          </p:nvSpPr>
          <p:spPr bwMode="auto">
            <a:xfrm>
              <a:off x="2684463" y="2763838"/>
              <a:ext cx="442913" cy="523875"/>
            </a:xfrm>
            <a:custGeom>
              <a:avLst/>
              <a:gdLst>
                <a:gd name="T0" fmla="*/ 464 w 465"/>
                <a:gd name="T1" fmla="*/ 159 h 550"/>
                <a:gd name="T2" fmla="*/ 455 w 465"/>
                <a:gd name="T3" fmla="*/ 144 h 550"/>
                <a:gd name="T4" fmla="*/ 415 w 465"/>
                <a:gd name="T5" fmla="*/ 121 h 550"/>
                <a:gd name="T6" fmla="*/ 415 w 465"/>
                <a:gd name="T7" fmla="*/ 20 h 550"/>
                <a:gd name="T8" fmla="*/ 395 w 465"/>
                <a:gd name="T9" fmla="*/ 0 h 550"/>
                <a:gd name="T10" fmla="*/ 375 w 465"/>
                <a:gd name="T11" fmla="*/ 20 h 550"/>
                <a:gd name="T12" fmla="*/ 375 w 465"/>
                <a:gd name="T13" fmla="*/ 98 h 550"/>
                <a:gd name="T14" fmla="*/ 242 w 465"/>
                <a:gd name="T15" fmla="*/ 22 h 550"/>
                <a:gd name="T16" fmla="*/ 222 w 465"/>
                <a:gd name="T17" fmla="*/ 22 h 550"/>
                <a:gd name="T18" fmla="*/ 10 w 465"/>
                <a:gd name="T19" fmla="*/ 144 h 550"/>
                <a:gd name="T20" fmla="*/ 0 w 465"/>
                <a:gd name="T21" fmla="*/ 162 h 550"/>
                <a:gd name="T22" fmla="*/ 10 w 465"/>
                <a:gd name="T23" fmla="*/ 180 h 550"/>
                <a:gd name="T24" fmla="*/ 212 w 465"/>
                <a:gd name="T25" fmla="*/ 297 h 550"/>
                <a:gd name="T26" fmla="*/ 212 w 465"/>
                <a:gd name="T27" fmla="*/ 495 h 550"/>
                <a:gd name="T28" fmla="*/ 40 w 465"/>
                <a:gd name="T29" fmla="*/ 396 h 550"/>
                <a:gd name="T30" fmla="*/ 40 w 465"/>
                <a:gd name="T31" fmla="*/ 242 h 550"/>
                <a:gd name="T32" fmla="*/ 20 w 465"/>
                <a:gd name="T33" fmla="*/ 222 h 550"/>
                <a:gd name="T34" fmla="*/ 0 w 465"/>
                <a:gd name="T35" fmla="*/ 242 h 550"/>
                <a:gd name="T36" fmla="*/ 0 w 465"/>
                <a:gd name="T37" fmla="*/ 407 h 550"/>
                <a:gd name="T38" fmla="*/ 10 w 465"/>
                <a:gd name="T39" fmla="*/ 424 h 550"/>
                <a:gd name="T40" fmla="*/ 222 w 465"/>
                <a:gd name="T41" fmla="*/ 547 h 550"/>
                <a:gd name="T42" fmla="*/ 232 w 465"/>
                <a:gd name="T43" fmla="*/ 550 h 550"/>
                <a:gd name="T44" fmla="*/ 242 w 465"/>
                <a:gd name="T45" fmla="*/ 547 h 550"/>
                <a:gd name="T46" fmla="*/ 455 w 465"/>
                <a:gd name="T47" fmla="*/ 424 h 550"/>
                <a:gd name="T48" fmla="*/ 465 w 465"/>
                <a:gd name="T49" fmla="*/ 407 h 550"/>
                <a:gd name="T50" fmla="*/ 465 w 465"/>
                <a:gd name="T51" fmla="*/ 162 h 550"/>
                <a:gd name="T52" fmla="*/ 465 w 465"/>
                <a:gd name="T53" fmla="*/ 161 h 550"/>
                <a:gd name="T54" fmla="*/ 464 w 465"/>
                <a:gd name="T55" fmla="*/ 159 h 550"/>
                <a:gd name="T56" fmla="*/ 232 w 465"/>
                <a:gd name="T57" fmla="*/ 62 h 550"/>
                <a:gd name="T58" fmla="*/ 405 w 465"/>
                <a:gd name="T59" fmla="*/ 162 h 550"/>
                <a:gd name="T60" fmla="*/ 343 w 465"/>
                <a:gd name="T61" fmla="*/ 198 h 550"/>
                <a:gd name="T62" fmla="*/ 170 w 465"/>
                <a:gd name="T63" fmla="*/ 98 h 550"/>
                <a:gd name="T64" fmla="*/ 232 w 465"/>
                <a:gd name="T65" fmla="*/ 62 h 550"/>
                <a:gd name="T66" fmla="*/ 232 w 465"/>
                <a:gd name="T67" fmla="*/ 262 h 550"/>
                <a:gd name="T68" fmla="*/ 59 w 465"/>
                <a:gd name="T69" fmla="*/ 162 h 550"/>
                <a:gd name="T70" fmla="*/ 130 w 465"/>
                <a:gd name="T71" fmla="*/ 121 h 550"/>
                <a:gd name="T72" fmla="*/ 303 w 465"/>
                <a:gd name="T73" fmla="*/ 221 h 550"/>
                <a:gd name="T74" fmla="*/ 232 w 465"/>
                <a:gd name="T75" fmla="*/ 262 h 550"/>
                <a:gd name="T76" fmla="*/ 252 w 465"/>
                <a:gd name="T77" fmla="*/ 495 h 550"/>
                <a:gd name="T78" fmla="*/ 252 w 465"/>
                <a:gd name="T79" fmla="*/ 297 h 550"/>
                <a:gd name="T80" fmla="*/ 323 w 465"/>
                <a:gd name="T81" fmla="*/ 256 h 550"/>
                <a:gd name="T82" fmla="*/ 323 w 465"/>
                <a:gd name="T83" fmla="*/ 281 h 550"/>
                <a:gd name="T84" fmla="*/ 343 w 465"/>
                <a:gd name="T85" fmla="*/ 301 h 550"/>
                <a:gd name="T86" fmla="*/ 363 w 465"/>
                <a:gd name="T87" fmla="*/ 281 h 550"/>
                <a:gd name="T88" fmla="*/ 363 w 465"/>
                <a:gd name="T89" fmla="*/ 233 h 550"/>
                <a:gd name="T90" fmla="*/ 425 w 465"/>
                <a:gd name="T91" fmla="*/ 197 h 550"/>
                <a:gd name="T92" fmla="*/ 425 w 465"/>
                <a:gd name="T93" fmla="*/ 396 h 550"/>
                <a:gd name="T94" fmla="*/ 252 w 465"/>
                <a:gd name="T95" fmla="*/ 49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5" h="550">
                  <a:moveTo>
                    <a:pt x="464" y="159"/>
                  </a:moveTo>
                  <a:cubicBezTo>
                    <a:pt x="464" y="153"/>
                    <a:pt x="460" y="148"/>
                    <a:pt x="455" y="144"/>
                  </a:cubicBezTo>
                  <a:cubicBezTo>
                    <a:pt x="415" y="121"/>
                    <a:pt x="415" y="121"/>
                    <a:pt x="415" y="121"/>
                  </a:cubicBezTo>
                  <a:cubicBezTo>
                    <a:pt x="415" y="20"/>
                    <a:pt x="415" y="20"/>
                    <a:pt x="415" y="20"/>
                  </a:cubicBezTo>
                  <a:cubicBezTo>
                    <a:pt x="415" y="9"/>
                    <a:pt x="406" y="0"/>
                    <a:pt x="395" y="0"/>
                  </a:cubicBezTo>
                  <a:cubicBezTo>
                    <a:pt x="384" y="0"/>
                    <a:pt x="375" y="9"/>
                    <a:pt x="375" y="20"/>
                  </a:cubicBezTo>
                  <a:cubicBezTo>
                    <a:pt x="375" y="98"/>
                    <a:pt x="375" y="98"/>
                    <a:pt x="375" y="98"/>
                  </a:cubicBezTo>
                  <a:cubicBezTo>
                    <a:pt x="242" y="22"/>
                    <a:pt x="242" y="22"/>
                    <a:pt x="242" y="22"/>
                  </a:cubicBezTo>
                  <a:cubicBezTo>
                    <a:pt x="236" y="18"/>
                    <a:pt x="229" y="18"/>
                    <a:pt x="222" y="22"/>
                  </a:cubicBezTo>
                  <a:cubicBezTo>
                    <a:pt x="10" y="144"/>
                    <a:pt x="10" y="144"/>
                    <a:pt x="10" y="144"/>
                  </a:cubicBezTo>
                  <a:cubicBezTo>
                    <a:pt x="3" y="148"/>
                    <a:pt x="0" y="155"/>
                    <a:pt x="0" y="162"/>
                  </a:cubicBezTo>
                  <a:cubicBezTo>
                    <a:pt x="0" y="169"/>
                    <a:pt x="3" y="176"/>
                    <a:pt x="10" y="180"/>
                  </a:cubicBezTo>
                  <a:cubicBezTo>
                    <a:pt x="212" y="297"/>
                    <a:pt x="212" y="297"/>
                    <a:pt x="212" y="297"/>
                  </a:cubicBezTo>
                  <a:cubicBezTo>
                    <a:pt x="212" y="495"/>
                    <a:pt x="212" y="495"/>
                    <a:pt x="212" y="495"/>
                  </a:cubicBezTo>
                  <a:cubicBezTo>
                    <a:pt x="40" y="396"/>
                    <a:pt x="40" y="396"/>
                    <a:pt x="40" y="396"/>
                  </a:cubicBezTo>
                  <a:cubicBezTo>
                    <a:pt x="40" y="242"/>
                    <a:pt x="40" y="242"/>
                    <a:pt x="40" y="242"/>
                  </a:cubicBezTo>
                  <a:cubicBezTo>
                    <a:pt x="40" y="231"/>
                    <a:pt x="31" y="222"/>
                    <a:pt x="20" y="222"/>
                  </a:cubicBezTo>
                  <a:cubicBezTo>
                    <a:pt x="9" y="222"/>
                    <a:pt x="0" y="231"/>
                    <a:pt x="0" y="242"/>
                  </a:cubicBezTo>
                  <a:cubicBezTo>
                    <a:pt x="0" y="407"/>
                    <a:pt x="0" y="407"/>
                    <a:pt x="0" y="407"/>
                  </a:cubicBezTo>
                  <a:cubicBezTo>
                    <a:pt x="0" y="414"/>
                    <a:pt x="4" y="421"/>
                    <a:pt x="10" y="424"/>
                  </a:cubicBezTo>
                  <a:cubicBezTo>
                    <a:pt x="222" y="547"/>
                    <a:pt x="222" y="547"/>
                    <a:pt x="222" y="547"/>
                  </a:cubicBezTo>
                  <a:cubicBezTo>
                    <a:pt x="226" y="549"/>
                    <a:pt x="229" y="550"/>
                    <a:pt x="232" y="550"/>
                  </a:cubicBezTo>
                  <a:cubicBezTo>
                    <a:pt x="236" y="550"/>
                    <a:pt x="239" y="549"/>
                    <a:pt x="242" y="547"/>
                  </a:cubicBezTo>
                  <a:cubicBezTo>
                    <a:pt x="455" y="424"/>
                    <a:pt x="455" y="424"/>
                    <a:pt x="455" y="424"/>
                  </a:cubicBezTo>
                  <a:cubicBezTo>
                    <a:pt x="461" y="421"/>
                    <a:pt x="465" y="414"/>
                    <a:pt x="465" y="407"/>
                  </a:cubicBezTo>
                  <a:cubicBezTo>
                    <a:pt x="465" y="162"/>
                    <a:pt x="465" y="162"/>
                    <a:pt x="465" y="162"/>
                  </a:cubicBezTo>
                  <a:cubicBezTo>
                    <a:pt x="465" y="161"/>
                    <a:pt x="465" y="161"/>
                    <a:pt x="465" y="161"/>
                  </a:cubicBezTo>
                  <a:cubicBezTo>
                    <a:pt x="465" y="160"/>
                    <a:pt x="465" y="160"/>
                    <a:pt x="464" y="159"/>
                  </a:cubicBezTo>
                  <a:close/>
                  <a:moveTo>
                    <a:pt x="232" y="62"/>
                  </a:moveTo>
                  <a:cubicBezTo>
                    <a:pt x="405" y="162"/>
                    <a:pt x="405" y="162"/>
                    <a:pt x="405" y="162"/>
                  </a:cubicBezTo>
                  <a:cubicBezTo>
                    <a:pt x="343" y="198"/>
                    <a:pt x="343" y="198"/>
                    <a:pt x="343" y="198"/>
                  </a:cubicBezTo>
                  <a:cubicBezTo>
                    <a:pt x="170" y="98"/>
                    <a:pt x="170" y="98"/>
                    <a:pt x="170" y="98"/>
                  </a:cubicBezTo>
                  <a:lnTo>
                    <a:pt x="232" y="62"/>
                  </a:lnTo>
                  <a:close/>
                  <a:moveTo>
                    <a:pt x="232" y="262"/>
                  </a:moveTo>
                  <a:cubicBezTo>
                    <a:pt x="59" y="162"/>
                    <a:pt x="59" y="162"/>
                    <a:pt x="59" y="162"/>
                  </a:cubicBezTo>
                  <a:cubicBezTo>
                    <a:pt x="130" y="121"/>
                    <a:pt x="130" y="121"/>
                    <a:pt x="130" y="121"/>
                  </a:cubicBezTo>
                  <a:cubicBezTo>
                    <a:pt x="303" y="221"/>
                    <a:pt x="303" y="221"/>
                    <a:pt x="303" y="221"/>
                  </a:cubicBezTo>
                  <a:lnTo>
                    <a:pt x="232" y="262"/>
                  </a:lnTo>
                  <a:close/>
                  <a:moveTo>
                    <a:pt x="252" y="495"/>
                  </a:moveTo>
                  <a:cubicBezTo>
                    <a:pt x="252" y="297"/>
                    <a:pt x="252" y="297"/>
                    <a:pt x="252" y="297"/>
                  </a:cubicBezTo>
                  <a:cubicBezTo>
                    <a:pt x="323" y="256"/>
                    <a:pt x="323" y="256"/>
                    <a:pt x="323" y="256"/>
                  </a:cubicBezTo>
                  <a:cubicBezTo>
                    <a:pt x="323" y="281"/>
                    <a:pt x="323" y="281"/>
                    <a:pt x="323" y="281"/>
                  </a:cubicBezTo>
                  <a:cubicBezTo>
                    <a:pt x="323" y="292"/>
                    <a:pt x="332" y="301"/>
                    <a:pt x="343" y="301"/>
                  </a:cubicBezTo>
                  <a:cubicBezTo>
                    <a:pt x="354" y="301"/>
                    <a:pt x="363" y="292"/>
                    <a:pt x="363" y="281"/>
                  </a:cubicBezTo>
                  <a:cubicBezTo>
                    <a:pt x="363" y="233"/>
                    <a:pt x="363" y="233"/>
                    <a:pt x="363" y="233"/>
                  </a:cubicBezTo>
                  <a:cubicBezTo>
                    <a:pt x="425" y="197"/>
                    <a:pt x="425" y="197"/>
                    <a:pt x="425" y="197"/>
                  </a:cubicBezTo>
                  <a:cubicBezTo>
                    <a:pt x="425" y="396"/>
                    <a:pt x="425" y="396"/>
                    <a:pt x="425" y="396"/>
                  </a:cubicBezTo>
                  <a:lnTo>
                    <a:pt x="252" y="495"/>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4" name="Freeform 63">
              <a:extLst>
                <a:ext uri="{FF2B5EF4-FFF2-40B4-BE49-F238E27FC236}">
                  <a16:creationId xmlns:a16="http://schemas.microsoft.com/office/drawing/2014/main" id="{317E7A2C-851B-4B57-B02E-0FEABBB67DB5}"/>
                </a:ext>
              </a:extLst>
            </p:cNvPr>
            <p:cNvSpPr>
              <a:spLocks/>
            </p:cNvSpPr>
            <p:nvPr/>
          </p:nvSpPr>
          <p:spPr bwMode="auto">
            <a:xfrm>
              <a:off x="2638425" y="2617788"/>
              <a:ext cx="106363" cy="238125"/>
            </a:xfrm>
            <a:custGeom>
              <a:avLst/>
              <a:gdLst>
                <a:gd name="T0" fmla="*/ 89 w 111"/>
                <a:gd name="T1" fmla="*/ 249 h 249"/>
                <a:gd name="T2" fmla="*/ 105 w 111"/>
                <a:gd name="T3" fmla="*/ 240 h 249"/>
                <a:gd name="T4" fmla="*/ 99 w 111"/>
                <a:gd name="T5" fmla="*/ 212 h 249"/>
                <a:gd name="T6" fmla="*/ 40 w 111"/>
                <a:gd name="T7" fmla="*/ 174 h 249"/>
                <a:gd name="T8" fmla="*/ 40 w 111"/>
                <a:gd name="T9" fmla="*/ 20 h 249"/>
                <a:gd name="T10" fmla="*/ 20 w 111"/>
                <a:gd name="T11" fmla="*/ 0 h 249"/>
                <a:gd name="T12" fmla="*/ 0 w 111"/>
                <a:gd name="T13" fmla="*/ 20 h 249"/>
                <a:gd name="T14" fmla="*/ 0 w 111"/>
                <a:gd name="T15" fmla="*/ 185 h 249"/>
                <a:gd name="T16" fmla="*/ 9 w 111"/>
                <a:gd name="T17" fmla="*/ 202 h 249"/>
                <a:gd name="T18" fmla="*/ 78 w 111"/>
                <a:gd name="T19" fmla="*/ 246 h 249"/>
                <a:gd name="T20" fmla="*/ 89 w 111"/>
                <a:gd name="T2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249">
                  <a:moveTo>
                    <a:pt x="89" y="249"/>
                  </a:moveTo>
                  <a:cubicBezTo>
                    <a:pt x="95" y="249"/>
                    <a:pt x="102" y="246"/>
                    <a:pt x="105" y="240"/>
                  </a:cubicBezTo>
                  <a:cubicBezTo>
                    <a:pt x="111" y="231"/>
                    <a:pt x="109" y="218"/>
                    <a:pt x="99" y="212"/>
                  </a:cubicBezTo>
                  <a:cubicBezTo>
                    <a:pt x="40" y="174"/>
                    <a:pt x="40" y="174"/>
                    <a:pt x="40" y="174"/>
                  </a:cubicBezTo>
                  <a:cubicBezTo>
                    <a:pt x="40" y="20"/>
                    <a:pt x="40" y="20"/>
                    <a:pt x="40" y="20"/>
                  </a:cubicBezTo>
                  <a:cubicBezTo>
                    <a:pt x="40" y="9"/>
                    <a:pt x="31" y="0"/>
                    <a:pt x="20" y="0"/>
                  </a:cubicBezTo>
                  <a:cubicBezTo>
                    <a:pt x="9" y="0"/>
                    <a:pt x="0" y="9"/>
                    <a:pt x="0" y="20"/>
                  </a:cubicBezTo>
                  <a:cubicBezTo>
                    <a:pt x="0" y="185"/>
                    <a:pt x="0" y="185"/>
                    <a:pt x="0" y="185"/>
                  </a:cubicBezTo>
                  <a:cubicBezTo>
                    <a:pt x="0" y="192"/>
                    <a:pt x="3" y="198"/>
                    <a:pt x="9" y="202"/>
                  </a:cubicBezTo>
                  <a:cubicBezTo>
                    <a:pt x="78" y="246"/>
                    <a:pt x="78" y="246"/>
                    <a:pt x="78" y="246"/>
                  </a:cubicBezTo>
                  <a:cubicBezTo>
                    <a:pt x="81" y="248"/>
                    <a:pt x="85" y="249"/>
                    <a:pt x="89" y="24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5" name="Freeform 64">
              <a:extLst>
                <a:ext uri="{FF2B5EF4-FFF2-40B4-BE49-F238E27FC236}">
                  <a16:creationId xmlns:a16="http://schemas.microsoft.com/office/drawing/2014/main" id="{6608FF11-713B-4D7D-89B2-881203196F37}"/>
                </a:ext>
              </a:extLst>
            </p:cNvPr>
            <p:cNvSpPr>
              <a:spLocks noEditPoints="1"/>
            </p:cNvSpPr>
            <p:nvPr/>
          </p:nvSpPr>
          <p:spPr bwMode="auto">
            <a:xfrm>
              <a:off x="2638425" y="2424113"/>
              <a:ext cx="442913" cy="341313"/>
            </a:xfrm>
            <a:custGeom>
              <a:avLst/>
              <a:gdLst>
                <a:gd name="T0" fmla="*/ 10 w 465"/>
                <a:gd name="T1" fmla="*/ 162 h 358"/>
                <a:gd name="T2" fmla="*/ 207 w 465"/>
                <a:gd name="T3" fmla="*/ 275 h 358"/>
                <a:gd name="T4" fmla="*/ 207 w 465"/>
                <a:gd name="T5" fmla="*/ 338 h 358"/>
                <a:gd name="T6" fmla="*/ 227 w 465"/>
                <a:gd name="T7" fmla="*/ 358 h 358"/>
                <a:gd name="T8" fmla="*/ 247 w 465"/>
                <a:gd name="T9" fmla="*/ 338 h 358"/>
                <a:gd name="T10" fmla="*/ 247 w 465"/>
                <a:gd name="T11" fmla="*/ 282 h 358"/>
                <a:gd name="T12" fmla="*/ 323 w 465"/>
                <a:gd name="T13" fmla="*/ 238 h 358"/>
                <a:gd name="T14" fmla="*/ 323 w 465"/>
                <a:gd name="T15" fmla="*/ 263 h 358"/>
                <a:gd name="T16" fmla="*/ 343 w 465"/>
                <a:gd name="T17" fmla="*/ 283 h 358"/>
                <a:gd name="T18" fmla="*/ 363 w 465"/>
                <a:gd name="T19" fmla="*/ 263 h 358"/>
                <a:gd name="T20" fmla="*/ 363 w 465"/>
                <a:gd name="T21" fmla="*/ 215 h 358"/>
                <a:gd name="T22" fmla="*/ 425 w 465"/>
                <a:gd name="T23" fmla="*/ 179 h 358"/>
                <a:gd name="T24" fmla="*/ 425 w 465"/>
                <a:gd name="T25" fmla="*/ 214 h 358"/>
                <a:gd name="T26" fmla="*/ 445 w 465"/>
                <a:gd name="T27" fmla="*/ 234 h 358"/>
                <a:gd name="T28" fmla="*/ 465 w 465"/>
                <a:gd name="T29" fmla="*/ 214 h 358"/>
                <a:gd name="T30" fmla="*/ 465 w 465"/>
                <a:gd name="T31" fmla="*/ 144 h 358"/>
                <a:gd name="T32" fmla="*/ 464 w 465"/>
                <a:gd name="T33" fmla="*/ 143 h 358"/>
                <a:gd name="T34" fmla="*/ 464 w 465"/>
                <a:gd name="T35" fmla="*/ 141 h 358"/>
                <a:gd name="T36" fmla="*/ 455 w 465"/>
                <a:gd name="T37" fmla="*/ 126 h 358"/>
                <a:gd name="T38" fmla="*/ 242 w 465"/>
                <a:gd name="T39" fmla="*/ 4 h 358"/>
                <a:gd name="T40" fmla="*/ 222 w 465"/>
                <a:gd name="T41" fmla="*/ 4 h 358"/>
                <a:gd name="T42" fmla="*/ 10 w 465"/>
                <a:gd name="T43" fmla="*/ 126 h 358"/>
                <a:gd name="T44" fmla="*/ 0 w 465"/>
                <a:gd name="T45" fmla="*/ 144 h 358"/>
                <a:gd name="T46" fmla="*/ 10 w 465"/>
                <a:gd name="T47" fmla="*/ 162 h 358"/>
                <a:gd name="T48" fmla="*/ 130 w 465"/>
                <a:gd name="T49" fmla="*/ 103 h 358"/>
                <a:gd name="T50" fmla="*/ 303 w 465"/>
                <a:gd name="T51" fmla="*/ 203 h 358"/>
                <a:gd name="T52" fmla="*/ 232 w 465"/>
                <a:gd name="T53" fmla="*/ 244 h 358"/>
                <a:gd name="T54" fmla="*/ 59 w 465"/>
                <a:gd name="T55" fmla="*/ 144 h 358"/>
                <a:gd name="T56" fmla="*/ 130 w 465"/>
                <a:gd name="T57" fmla="*/ 103 h 358"/>
                <a:gd name="T58" fmla="*/ 232 w 465"/>
                <a:gd name="T59" fmla="*/ 44 h 358"/>
                <a:gd name="T60" fmla="*/ 405 w 465"/>
                <a:gd name="T61" fmla="*/ 144 h 358"/>
                <a:gd name="T62" fmla="*/ 343 w 465"/>
                <a:gd name="T63" fmla="*/ 180 h 358"/>
                <a:gd name="T64" fmla="*/ 170 w 465"/>
                <a:gd name="T65" fmla="*/ 80 h 358"/>
                <a:gd name="T66" fmla="*/ 232 w 465"/>
                <a:gd name="T67" fmla="*/ 4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5" h="358">
                  <a:moveTo>
                    <a:pt x="10" y="162"/>
                  </a:moveTo>
                  <a:cubicBezTo>
                    <a:pt x="207" y="275"/>
                    <a:pt x="207" y="275"/>
                    <a:pt x="207" y="275"/>
                  </a:cubicBezTo>
                  <a:cubicBezTo>
                    <a:pt x="207" y="338"/>
                    <a:pt x="207" y="338"/>
                    <a:pt x="207" y="338"/>
                  </a:cubicBezTo>
                  <a:cubicBezTo>
                    <a:pt x="207" y="349"/>
                    <a:pt x="216" y="358"/>
                    <a:pt x="227" y="358"/>
                  </a:cubicBezTo>
                  <a:cubicBezTo>
                    <a:pt x="238" y="358"/>
                    <a:pt x="247" y="349"/>
                    <a:pt x="247" y="338"/>
                  </a:cubicBezTo>
                  <a:cubicBezTo>
                    <a:pt x="247" y="282"/>
                    <a:pt x="247" y="282"/>
                    <a:pt x="247" y="282"/>
                  </a:cubicBezTo>
                  <a:cubicBezTo>
                    <a:pt x="323" y="238"/>
                    <a:pt x="323" y="238"/>
                    <a:pt x="323" y="238"/>
                  </a:cubicBezTo>
                  <a:cubicBezTo>
                    <a:pt x="323" y="263"/>
                    <a:pt x="323" y="263"/>
                    <a:pt x="323" y="263"/>
                  </a:cubicBezTo>
                  <a:cubicBezTo>
                    <a:pt x="323" y="274"/>
                    <a:pt x="332" y="283"/>
                    <a:pt x="343" y="283"/>
                  </a:cubicBezTo>
                  <a:cubicBezTo>
                    <a:pt x="354" y="283"/>
                    <a:pt x="363" y="274"/>
                    <a:pt x="363" y="263"/>
                  </a:cubicBezTo>
                  <a:cubicBezTo>
                    <a:pt x="363" y="215"/>
                    <a:pt x="363" y="215"/>
                    <a:pt x="363" y="215"/>
                  </a:cubicBezTo>
                  <a:cubicBezTo>
                    <a:pt x="425" y="179"/>
                    <a:pt x="425" y="179"/>
                    <a:pt x="425" y="179"/>
                  </a:cubicBezTo>
                  <a:cubicBezTo>
                    <a:pt x="425" y="214"/>
                    <a:pt x="425" y="214"/>
                    <a:pt x="425" y="214"/>
                  </a:cubicBezTo>
                  <a:cubicBezTo>
                    <a:pt x="425" y="225"/>
                    <a:pt x="434" y="234"/>
                    <a:pt x="445" y="234"/>
                  </a:cubicBezTo>
                  <a:cubicBezTo>
                    <a:pt x="456" y="234"/>
                    <a:pt x="465" y="225"/>
                    <a:pt x="465" y="214"/>
                  </a:cubicBezTo>
                  <a:cubicBezTo>
                    <a:pt x="465" y="144"/>
                    <a:pt x="465" y="144"/>
                    <a:pt x="465" y="144"/>
                  </a:cubicBezTo>
                  <a:cubicBezTo>
                    <a:pt x="465" y="143"/>
                    <a:pt x="464" y="143"/>
                    <a:pt x="464" y="143"/>
                  </a:cubicBezTo>
                  <a:cubicBezTo>
                    <a:pt x="464" y="142"/>
                    <a:pt x="464" y="142"/>
                    <a:pt x="464" y="141"/>
                  </a:cubicBezTo>
                  <a:cubicBezTo>
                    <a:pt x="463" y="135"/>
                    <a:pt x="460" y="129"/>
                    <a:pt x="455" y="126"/>
                  </a:cubicBezTo>
                  <a:cubicBezTo>
                    <a:pt x="242" y="4"/>
                    <a:pt x="242" y="4"/>
                    <a:pt x="242" y="4"/>
                  </a:cubicBezTo>
                  <a:cubicBezTo>
                    <a:pt x="236" y="0"/>
                    <a:pt x="228" y="0"/>
                    <a:pt x="222" y="4"/>
                  </a:cubicBezTo>
                  <a:cubicBezTo>
                    <a:pt x="10" y="126"/>
                    <a:pt x="10" y="126"/>
                    <a:pt x="10" y="126"/>
                  </a:cubicBezTo>
                  <a:cubicBezTo>
                    <a:pt x="3" y="130"/>
                    <a:pt x="0" y="137"/>
                    <a:pt x="0" y="144"/>
                  </a:cubicBezTo>
                  <a:cubicBezTo>
                    <a:pt x="0" y="151"/>
                    <a:pt x="3" y="158"/>
                    <a:pt x="10" y="162"/>
                  </a:cubicBezTo>
                  <a:close/>
                  <a:moveTo>
                    <a:pt x="130" y="103"/>
                  </a:moveTo>
                  <a:cubicBezTo>
                    <a:pt x="303" y="203"/>
                    <a:pt x="303" y="203"/>
                    <a:pt x="303" y="203"/>
                  </a:cubicBezTo>
                  <a:cubicBezTo>
                    <a:pt x="232" y="244"/>
                    <a:pt x="232" y="244"/>
                    <a:pt x="232" y="244"/>
                  </a:cubicBezTo>
                  <a:cubicBezTo>
                    <a:pt x="59" y="144"/>
                    <a:pt x="59" y="144"/>
                    <a:pt x="59" y="144"/>
                  </a:cubicBezTo>
                  <a:lnTo>
                    <a:pt x="130" y="103"/>
                  </a:lnTo>
                  <a:close/>
                  <a:moveTo>
                    <a:pt x="232" y="44"/>
                  </a:moveTo>
                  <a:cubicBezTo>
                    <a:pt x="405" y="144"/>
                    <a:pt x="405" y="144"/>
                    <a:pt x="405" y="144"/>
                  </a:cubicBezTo>
                  <a:cubicBezTo>
                    <a:pt x="343" y="180"/>
                    <a:pt x="343" y="180"/>
                    <a:pt x="343" y="180"/>
                  </a:cubicBezTo>
                  <a:cubicBezTo>
                    <a:pt x="170" y="80"/>
                    <a:pt x="170" y="80"/>
                    <a:pt x="170" y="80"/>
                  </a:cubicBezTo>
                  <a:lnTo>
                    <a:pt x="232" y="44"/>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536" name="Group 535">
            <a:extLst>
              <a:ext uri="{FF2B5EF4-FFF2-40B4-BE49-F238E27FC236}">
                <a16:creationId xmlns:a16="http://schemas.microsoft.com/office/drawing/2014/main" id="{0D123E9D-F335-41F2-A6A2-1FA90AD98D30}"/>
              </a:ext>
            </a:extLst>
          </p:cNvPr>
          <p:cNvGrpSpPr/>
          <p:nvPr/>
        </p:nvGrpSpPr>
        <p:grpSpPr>
          <a:xfrm>
            <a:off x="8332404" y="1805886"/>
            <a:ext cx="350844" cy="294521"/>
            <a:chOff x="8674100" y="1316038"/>
            <a:chExt cx="949325" cy="796925"/>
          </a:xfrm>
        </p:grpSpPr>
        <p:sp>
          <p:nvSpPr>
            <p:cNvPr id="537" name="Freeform 35">
              <a:extLst>
                <a:ext uri="{FF2B5EF4-FFF2-40B4-BE49-F238E27FC236}">
                  <a16:creationId xmlns:a16="http://schemas.microsoft.com/office/drawing/2014/main" id="{83C7196A-40B1-4E36-8042-A16F932AE1CB}"/>
                </a:ext>
              </a:extLst>
            </p:cNvPr>
            <p:cNvSpPr>
              <a:spLocks/>
            </p:cNvSpPr>
            <p:nvPr/>
          </p:nvSpPr>
          <p:spPr bwMode="auto">
            <a:xfrm>
              <a:off x="8774113" y="1614488"/>
              <a:ext cx="750888" cy="498475"/>
            </a:xfrm>
            <a:custGeom>
              <a:avLst/>
              <a:gdLst>
                <a:gd name="T0" fmla="*/ 769 w 789"/>
                <a:gd name="T1" fmla="*/ 0 h 524"/>
                <a:gd name="T2" fmla="*/ 749 w 789"/>
                <a:gd name="T3" fmla="*/ 20 h 524"/>
                <a:gd name="T4" fmla="*/ 749 w 789"/>
                <a:gd name="T5" fmla="*/ 484 h 524"/>
                <a:gd name="T6" fmla="*/ 283 w 789"/>
                <a:gd name="T7" fmla="*/ 484 h 524"/>
                <a:gd name="T8" fmla="*/ 283 w 789"/>
                <a:gd name="T9" fmla="*/ 23 h 524"/>
                <a:gd name="T10" fmla="*/ 263 w 789"/>
                <a:gd name="T11" fmla="*/ 3 h 524"/>
                <a:gd name="T12" fmla="*/ 243 w 789"/>
                <a:gd name="T13" fmla="*/ 23 h 524"/>
                <a:gd name="T14" fmla="*/ 243 w 789"/>
                <a:gd name="T15" fmla="*/ 484 h 524"/>
                <a:gd name="T16" fmla="*/ 40 w 789"/>
                <a:gd name="T17" fmla="*/ 484 h 524"/>
                <a:gd name="T18" fmla="*/ 40 w 789"/>
                <a:gd name="T19" fmla="*/ 23 h 524"/>
                <a:gd name="T20" fmla="*/ 20 w 789"/>
                <a:gd name="T21" fmla="*/ 3 h 524"/>
                <a:gd name="T22" fmla="*/ 0 w 789"/>
                <a:gd name="T23" fmla="*/ 23 h 524"/>
                <a:gd name="T24" fmla="*/ 0 w 789"/>
                <a:gd name="T25" fmla="*/ 504 h 524"/>
                <a:gd name="T26" fmla="*/ 20 w 789"/>
                <a:gd name="T27" fmla="*/ 524 h 524"/>
                <a:gd name="T28" fmla="*/ 769 w 789"/>
                <a:gd name="T29" fmla="*/ 524 h 524"/>
                <a:gd name="T30" fmla="*/ 789 w 789"/>
                <a:gd name="T31" fmla="*/ 504 h 524"/>
                <a:gd name="T32" fmla="*/ 789 w 789"/>
                <a:gd name="T33" fmla="*/ 20 h 524"/>
                <a:gd name="T34" fmla="*/ 769 w 789"/>
                <a:gd name="T35"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9" h="524">
                  <a:moveTo>
                    <a:pt x="769" y="0"/>
                  </a:moveTo>
                  <a:cubicBezTo>
                    <a:pt x="758" y="0"/>
                    <a:pt x="749" y="9"/>
                    <a:pt x="749" y="20"/>
                  </a:cubicBezTo>
                  <a:cubicBezTo>
                    <a:pt x="749" y="484"/>
                    <a:pt x="749" y="484"/>
                    <a:pt x="749" y="484"/>
                  </a:cubicBezTo>
                  <a:cubicBezTo>
                    <a:pt x="283" y="484"/>
                    <a:pt x="283" y="484"/>
                    <a:pt x="283" y="484"/>
                  </a:cubicBezTo>
                  <a:cubicBezTo>
                    <a:pt x="283" y="23"/>
                    <a:pt x="283" y="23"/>
                    <a:pt x="283" y="23"/>
                  </a:cubicBezTo>
                  <a:cubicBezTo>
                    <a:pt x="283" y="12"/>
                    <a:pt x="274" y="3"/>
                    <a:pt x="263" y="3"/>
                  </a:cubicBezTo>
                  <a:cubicBezTo>
                    <a:pt x="252" y="3"/>
                    <a:pt x="243" y="12"/>
                    <a:pt x="243" y="23"/>
                  </a:cubicBezTo>
                  <a:cubicBezTo>
                    <a:pt x="243" y="484"/>
                    <a:pt x="243" y="484"/>
                    <a:pt x="243" y="484"/>
                  </a:cubicBezTo>
                  <a:cubicBezTo>
                    <a:pt x="40" y="484"/>
                    <a:pt x="40" y="484"/>
                    <a:pt x="40" y="484"/>
                  </a:cubicBezTo>
                  <a:cubicBezTo>
                    <a:pt x="40" y="23"/>
                    <a:pt x="40" y="23"/>
                    <a:pt x="40" y="23"/>
                  </a:cubicBezTo>
                  <a:cubicBezTo>
                    <a:pt x="40" y="12"/>
                    <a:pt x="31" y="3"/>
                    <a:pt x="20" y="3"/>
                  </a:cubicBezTo>
                  <a:cubicBezTo>
                    <a:pt x="9" y="3"/>
                    <a:pt x="0" y="12"/>
                    <a:pt x="0" y="23"/>
                  </a:cubicBezTo>
                  <a:cubicBezTo>
                    <a:pt x="0" y="504"/>
                    <a:pt x="0" y="504"/>
                    <a:pt x="0" y="504"/>
                  </a:cubicBezTo>
                  <a:cubicBezTo>
                    <a:pt x="0" y="515"/>
                    <a:pt x="9" y="524"/>
                    <a:pt x="20" y="524"/>
                  </a:cubicBezTo>
                  <a:cubicBezTo>
                    <a:pt x="769" y="524"/>
                    <a:pt x="769" y="524"/>
                    <a:pt x="769" y="524"/>
                  </a:cubicBezTo>
                  <a:cubicBezTo>
                    <a:pt x="780" y="524"/>
                    <a:pt x="789" y="515"/>
                    <a:pt x="789" y="504"/>
                  </a:cubicBezTo>
                  <a:cubicBezTo>
                    <a:pt x="789" y="20"/>
                    <a:pt x="789" y="20"/>
                    <a:pt x="789" y="20"/>
                  </a:cubicBezTo>
                  <a:cubicBezTo>
                    <a:pt x="789" y="9"/>
                    <a:pt x="780" y="0"/>
                    <a:pt x="769"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8" name="Freeform 36">
              <a:extLst>
                <a:ext uri="{FF2B5EF4-FFF2-40B4-BE49-F238E27FC236}">
                  <a16:creationId xmlns:a16="http://schemas.microsoft.com/office/drawing/2014/main" id="{6975E96C-32EC-4DAC-B6CC-EAF633F21D34}"/>
                </a:ext>
              </a:extLst>
            </p:cNvPr>
            <p:cNvSpPr>
              <a:spLocks/>
            </p:cNvSpPr>
            <p:nvPr/>
          </p:nvSpPr>
          <p:spPr bwMode="auto">
            <a:xfrm>
              <a:off x="8928100" y="1779588"/>
              <a:ext cx="38100" cy="120650"/>
            </a:xfrm>
            <a:custGeom>
              <a:avLst/>
              <a:gdLst>
                <a:gd name="T0" fmla="*/ 40 w 40"/>
                <a:gd name="T1" fmla="*/ 108 h 128"/>
                <a:gd name="T2" fmla="*/ 40 w 40"/>
                <a:gd name="T3" fmla="*/ 20 h 128"/>
                <a:gd name="T4" fmla="*/ 20 w 40"/>
                <a:gd name="T5" fmla="*/ 0 h 128"/>
                <a:gd name="T6" fmla="*/ 0 w 40"/>
                <a:gd name="T7" fmla="*/ 20 h 128"/>
                <a:gd name="T8" fmla="*/ 0 w 40"/>
                <a:gd name="T9" fmla="*/ 108 h 128"/>
                <a:gd name="T10" fmla="*/ 20 w 40"/>
                <a:gd name="T11" fmla="*/ 128 h 128"/>
                <a:gd name="T12" fmla="*/ 40 w 40"/>
                <a:gd name="T13" fmla="*/ 108 h 128"/>
              </a:gdLst>
              <a:ahLst/>
              <a:cxnLst>
                <a:cxn ang="0">
                  <a:pos x="T0" y="T1"/>
                </a:cxn>
                <a:cxn ang="0">
                  <a:pos x="T2" y="T3"/>
                </a:cxn>
                <a:cxn ang="0">
                  <a:pos x="T4" y="T5"/>
                </a:cxn>
                <a:cxn ang="0">
                  <a:pos x="T6" y="T7"/>
                </a:cxn>
                <a:cxn ang="0">
                  <a:pos x="T8" y="T9"/>
                </a:cxn>
                <a:cxn ang="0">
                  <a:pos x="T10" y="T11"/>
                </a:cxn>
                <a:cxn ang="0">
                  <a:pos x="T12" y="T13"/>
                </a:cxn>
              </a:cxnLst>
              <a:rect l="0" t="0" r="r" b="b"/>
              <a:pathLst>
                <a:path w="40" h="128">
                  <a:moveTo>
                    <a:pt x="40" y="108"/>
                  </a:moveTo>
                  <a:cubicBezTo>
                    <a:pt x="40" y="20"/>
                    <a:pt x="40" y="20"/>
                    <a:pt x="40" y="20"/>
                  </a:cubicBezTo>
                  <a:cubicBezTo>
                    <a:pt x="40" y="9"/>
                    <a:pt x="31" y="0"/>
                    <a:pt x="20" y="0"/>
                  </a:cubicBezTo>
                  <a:cubicBezTo>
                    <a:pt x="9" y="0"/>
                    <a:pt x="0" y="9"/>
                    <a:pt x="0" y="20"/>
                  </a:cubicBezTo>
                  <a:cubicBezTo>
                    <a:pt x="0" y="108"/>
                    <a:pt x="0" y="108"/>
                    <a:pt x="0" y="108"/>
                  </a:cubicBezTo>
                  <a:cubicBezTo>
                    <a:pt x="0" y="119"/>
                    <a:pt x="9" y="128"/>
                    <a:pt x="20" y="128"/>
                  </a:cubicBezTo>
                  <a:cubicBezTo>
                    <a:pt x="31" y="128"/>
                    <a:pt x="40" y="119"/>
                    <a:pt x="40" y="10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9" name="Freeform 37">
              <a:extLst>
                <a:ext uri="{FF2B5EF4-FFF2-40B4-BE49-F238E27FC236}">
                  <a16:creationId xmlns:a16="http://schemas.microsoft.com/office/drawing/2014/main" id="{DC84B60C-4246-43FD-9A1F-756AADB1E9E6}"/>
                </a:ext>
              </a:extLst>
            </p:cNvPr>
            <p:cNvSpPr>
              <a:spLocks noEditPoints="1"/>
            </p:cNvSpPr>
            <p:nvPr/>
          </p:nvSpPr>
          <p:spPr bwMode="auto">
            <a:xfrm>
              <a:off x="8674100" y="1316038"/>
              <a:ext cx="949325" cy="268288"/>
            </a:xfrm>
            <a:custGeom>
              <a:avLst/>
              <a:gdLst>
                <a:gd name="T0" fmla="*/ 985 w 997"/>
                <a:gd name="T1" fmla="*/ 176 h 281"/>
                <a:gd name="T2" fmla="*/ 943 w 997"/>
                <a:gd name="T3" fmla="*/ 40 h 281"/>
                <a:gd name="T4" fmla="*/ 943 w 997"/>
                <a:gd name="T5" fmla="*/ 0 h 281"/>
                <a:gd name="T6" fmla="*/ 35 w 997"/>
                <a:gd name="T7" fmla="*/ 20 h 281"/>
                <a:gd name="T8" fmla="*/ 68 w 997"/>
                <a:gd name="T9" fmla="*/ 40 h 281"/>
                <a:gd name="T10" fmla="*/ 12 w 997"/>
                <a:gd name="T11" fmla="*/ 178 h 281"/>
                <a:gd name="T12" fmla="*/ 86 w 997"/>
                <a:gd name="T13" fmla="*/ 278 h 281"/>
                <a:gd name="T14" fmla="*/ 205 w 997"/>
                <a:gd name="T15" fmla="*/ 232 h 281"/>
                <a:gd name="T16" fmla="*/ 302 w 997"/>
                <a:gd name="T17" fmla="*/ 281 h 281"/>
                <a:gd name="T18" fmla="*/ 498 w 997"/>
                <a:gd name="T19" fmla="*/ 279 h 281"/>
                <a:gd name="T20" fmla="*/ 500 w 997"/>
                <a:gd name="T21" fmla="*/ 279 h 281"/>
                <a:gd name="T22" fmla="*/ 696 w 997"/>
                <a:gd name="T23" fmla="*/ 281 h 281"/>
                <a:gd name="T24" fmla="*/ 793 w 997"/>
                <a:gd name="T25" fmla="*/ 232 h 281"/>
                <a:gd name="T26" fmla="*/ 911 w 997"/>
                <a:gd name="T27" fmla="*/ 278 h 281"/>
                <a:gd name="T28" fmla="*/ 985 w 997"/>
                <a:gd name="T29" fmla="*/ 178 h 281"/>
                <a:gd name="T30" fmla="*/ 54 w 997"/>
                <a:gd name="T31" fmla="*/ 227 h 281"/>
                <a:gd name="T32" fmla="*/ 111 w 997"/>
                <a:gd name="T33" fmla="*/ 40 h 281"/>
                <a:gd name="T34" fmla="*/ 196 w 997"/>
                <a:gd name="T35" fmla="*/ 171 h 281"/>
                <a:gd name="T36" fmla="*/ 382 w 997"/>
                <a:gd name="T37" fmla="*/ 193 h 281"/>
                <a:gd name="T38" fmla="*/ 295 w 997"/>
                <a:gd name="T39" fmla="*/ 240 h 281"/>
                <a:gd name="T40" fmla="*/ 231 w 997"/>
                <a:gd name="T41" fmla="*/ 190 h 281"/>
                <a:gd name="T42" fmla="*/ 274 w 997"/>
                <a:gd name="T43" fmla="*/ 40 h 281"/>
                <a:gd name="T44" fmla="*/ 385 w 997"/>
                <a:gd name="T45" fmla="*/ 186 h 281"/>
                <a:gd name="T46" fmla="*/ 382 w 997"/>
                <a:gd name="T47" fmla="*/ 193 h 281"/>
                <a:gd name="T48" fmla="*/ 499 w 997"/>
                <a:gd name="T49" fmla="*/ 239 h 281"/>
                <a:gd name="T50" fmla="*/ 425 w 997"/>
                <a:gd name="T51" fmla="*/ 186 h 281"/>
                <a:gd name="T52" fmla="*/ 557 w 997"/>
                <a:gd name="T53" fmla="*/ 40 h 281"/>
                <a:gd name="T54" fmla="*/ 500 w 997"/>
                <a:gd name="T55" fmla="*/ 239 h 281"/>
                <a:gd name="T56" fmla="*/ 702 w 997"/>
                <a:gd name="T57" fmla="*/ 240 h 281"/>
                <a:gd name="T58" fmla="*/ 615 w 997"/>
                <a:gd name="T59" fmla="*/ 193 h 281"/>
                <a:gd name="T60" fmla="*/ 613 w 997"/>
                <a:gd name="T61" fmla="*/ 186 h 281"/>
                <a:gd name="T62" fmla="*/ 723 w 997"/>
                <a:gd name="T63" fmla="*/ 40 h 281"/>
                <a:gd name="T64" fmla="*/ 766 w 997"/>
                <a:gd name="T65" fmla="*/ 190 h 281"/>
                <a:gd name="T66" fmla="*/ 943 w 997"/>
                <a:gd name="T67" fmla="*/ 227 h 281"/>
                <a:gd name="T68" fmla="*/ 802 w 997"/>
                <a:gd name="T69" fmla="*/ 172 h 281"/>
                <a:gd name="T70" fmla="*/ 886 w 997"/>
                <a:gd name="T71" fmla="*/ 40 h 281"/>
                <a:gd name="T72" fmla="*/ 943 w 997"/>
                <a:gd name="T73" fmla="*/ 227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7" h="281">
                  <a:moveTo>
                    <a:pt x="985" y="178"/>
                  </a:moveTo>
                  <a:cubicBezTo>
                    <a:pt x="985" y="177"/>
                    <a:pt x="985" y="177"/>
                    <a:pt x="985" y="176"/>
                  </a:cubicBezTo>
                  <a:cubicBezTo>
                    <a:pt x="930" y="40"/>
                    <a:pt x="930" y="40"/>
                    <a:pt x="930" y="40"/>
                  </a:cubicBezTo>
                  <a:cubicBezTo>
                    <a:pt x="943" y="40"/>
                    <a:pt x="943" y="40"/>
                    <a:pt x="943" y="40"/>
                  </a:cubicBezTo>
                  <a:cubicBezTo>
                    <a:pt x="954" y="40"/>
                    <a:pt x="963" y="31"/>
                    <a:pt x="963" y="20"/>
                  </a:cubicBezTo>
                  <a:cubicBezTo>
                    <a:pt x="963" y="9"/>
                    <a:pt x="954" y="0"/>
                    <a:pt x="943" y="0"/>
                  </a:cubicBezTo>
                  <a:cubicBezTo>
                    <a:pt x="55" y="0"/>
                    <a:pt x="55" y="0"/>
                    <a:pt x="55" y="0"/>
                  </a:cubicBezTo>
                  <a:cubicBezTo>
                    <a:pt x="44" y="0"/>
                    <a:pt x="35" y="9"/>
                    <a:pt x="35" y="20"/>
                  </a:cubicBezTo>
                  <a:cubicBezTo>
                    <a:pt x="35" y="31"/>
                    <a:pt x="44" y="40"/>
                    <a:pt x="55" y="40"/>
                  </a:cubicBezTo>
                  <a:cubicBezTo>
                    <a:pt x="68" y="40"/>
                    <a:pt x="68" y="40"/>
                    <a:pt x="68" y="40"/>
                  </a:cubicBezTo>
                  <a:cubicBezTo>
                    <a:pt x="13" y="176"/>
                    <a:pt x="13" y="176"/>
                    <a:pt x="13" y="176"/>
                  </a:cubicBezTo>
                  <a:cubicBezTo>
                    <a:pt x="12" y="177"/>
                    <a:pt x="12" y="177"/>
                    <a:pt x="12" y="178"/>
                  </a:cubicBezTo>
                  <a:cubicBezTo>
                    <a:pt x="11" y="182"/>
                    <a:pt x="0" y="222"/>
                    <a:pt x="22" y="251"/>
                  </a:cubicBezTo>
                  <a:cubicBezTo>
                    <a:pt x="36" y="269"/>
                    <a:pt x="57" y="278"/>
                    <a:pt x="86" y="278"/>
                  </a:cubicBezTo>
                  <a:cubicBezTo>
                    <a:pt x="87" y="278"/>
                    <a:pt x="87" y="278"/>
                    <a:pt x="88" y="278"/>
                  </a:cubicBezTo>
                  <a:cubicBezTo>
                    <a:pt x="92" y="278"/>
                    <a:pt x="160" y="278"/>
                    <a:pt x="205" y="232"/>
                  </a:cubicBezTo>
                  <a:cubicBezTo>
                    <a:pt x="218" y="256"/>
                    <a:pt x="246" y="280"/>
                    <a:pt x="295" y="280"/>
                  </a:cubicBezTo>
                  <a:cubicBezTo>
                    <a:pt x="296" y="280"/>
                    <a:pt x="298" y="281"/>
                    <a:pt x="302" y="281"/>
                  </a:cubicBezTo>
                  <a:cubicBezTo>
                    <a:pt x="321" y="281"/>
                    <a:pt x="369" y="276"/>
                    <a:pt x="404" y="231"/>
                  </a:cubicBezTo>
                  <a:cubicBezTo>
                    <a:pt x="422" y="256"/>
                    <a:pt x="452" y="279"/>
                    <a:pt x="498" y="279"/>
                  </a:cubicBezTo>
                  <a:cubicBezTo>
                    <a:pt x="498" y="279"/>
                    <a:pt x="498" y="279"/>
                    <a:pt x="499" y="279"/>
                  </a:cubicBezTo>
                  <a:cubicBezTo>
                    <a:pt x="499" y="279"/>
                    <a:pt x="499" y="279"/>
                    <a:pt x="500" y="279"/>
                  </a:cubicBezTo>
                  <a:cubicBezTo>
                    <a:pt x="545" y="279"/>
                    <a:pt x="575" y="256"/>
                    <a:pt x="593" y="231"/>
                  </a:cubicBezTo>
                  <a:cubicBezTo>
                    <a:pt x="629" y="276"/>
                    <a:pt x="676" y="281"/>
                    <a:pt x="696" y="281"/>
                  </a:cubicBezTo>
                  <a:cubicBezTo>
                    <a:pt x="699" y="281"/>
                    <a:pt x="701" y="280"/>
                    <a:pt x="703" y="280"/>
                  </a:cubicBezTo>
                  <a:cubicBezTo>
                    <a:pt x="751" y="280"/>
                    <a:pt x="779" y="256"/>
                    <a:pt x="793" y="232"/>
                  </a:cubicBezTo>
                  <a:cubicBezTo>
                    <a:pt x="835" y="276"/>
                    <a:pt x="901" y="278"/>
                    <a:pt x="908" y="278"/>
                  </a:cubicBezTo>
                  <a:cubicBezTo>
                    <a:pt x="910" y="278"/>
                    <a:pt x="910" y="278"/>
                    <a:pt x="911" y="278"/>
                  </a:cubicBezTo>
                  <a:cubicBezTo>
                    <a:pt x="940" y="278"/>
                    <a:pt x="962" y="269"/>
                    <a:pt x="975" y="251"/>
                  </a:cubicBezTo>
                  <a:cubicBezTo>
                    <a:pt x="997" y="222"/>
                    <a:pt x="987" y="182"/>
                    <a:pt x="985" y="178"/>
                  </a:cubicBezTo>
                  <a:close/>
                  <a:moveTo>
                    <a:pt x="88" y="238"/>
                  </a:moveTo>
                  <a:cubicBezTo>
                    <a:pt x="71" y="238"/>
                    <a:pt x="60" y="234"/>
                    <a:pt x="54" y="227"/>
                  </a:cubicBezTo>
                  <a:cubicBezTo>
                    <a:pt x="46" y="216"/>
                    <a:pt x="48" y="197"/>
                    <a:pt x="50" y="190"/>
                  </a:cubicBezTo>
                  <a:cubicBezTo>
                    <a:pt x="111" y="40"/>
                    <a:pt x="111" y="40"/>
                    <a:pt x="111" y="40"/>
                  </a:cubicBezTo>
                  <a:cubicBezTo>
                    <a:pt x="233" y="40"/>
                    <a:pt x="233" y="40"/>
                    <a:pt x="233" y="40"/>
                  </a:cubicBezTo>
                  <a:cubicBezTo>
                    <a:pt x="196" y="171"/>
                    <a:pt x="196" y="171"/>
                    <a:pt x="196" y="171"/>
                  </a:cubicBezTo>
                  <a:cubicBezTo>
                    <a:pt x="175" y="238"/>
                    <a:pt x="92" y="238"/>
                    <a:pt x="88" y="238"/>
                  </a:cubicBezTo>
                  <a:close/>
                  <a:moveTo>
                    <a:pt x="382" y="193"/>
                  </a:moveTo>
                  <a:cubicBezTo>
                    <a:pt x="351" y="245"/>
                    <a:pt x="300" y="241"/>
                    <a:pt x="298" y="240"/>
                  </a:cubicBezTo>
                  <a:cubicBezTo>
                    <a:pt x="297" y="240"/>
                    <a:pt x="296" y="240"/>
                    <a:pt x="295" y="240"/>
                  </a:cubicBezTo>
                  <a:cubicBezTo>
                    <a:pt x="242" y="240"/>
                    <a:pt x="234" y="201"/>
                    <a:pt x="233" y="197"/>
                  </a:cubicBezTo>
                  <a:cubicBezTo>
                    <a:pt x="233" y="194"/>
                    <a:pt x="232" y="192"/>
                    <a:pt x="231" y="190"/>
                  </a:cubicBezTo>
                  <a:cubicBezTo>
                    <a:pt x="232" y="188"/>
                    <a:pt x="233" y="185"/>
                    <a:pt x="234" y="183"/>
                  </a:cubicBezTo>
                  <a:cubicBezTo>
                    <a:pt x="274" y="40"/>
                    <a:pt x="274" y="40"/>
                    <a:pt x="274" y="40"/>
                  </a:cubicBezTo>
                  <a:cubicBezTo>
                    <a:pt x="400" y="40"/>
                    <a:pt x="400" y="40"/>
                    <a:pt x="400" y="40"/>
                  </a:cubicBezTo>
                  <a:cubicBezTo>
                    <a:pt x="385" y="186"/>
                    <a:pt x="385" y="186"/>
                    <a:pt x="385" y="186"/>
                  </a:cubicBezTo>
                  <a:cubicBezTo>
                    <a:pt x="385" y="187"/>
                    <a:pt x="385" y="189"/>
                    <a:pt x="385" y="190"/>
                  </a:cubicBezTo>
                  <a:cubicBezTo>
                    <a:pt x="384" y="191"/>
                    <a:pt x="383" y="192"/>
                    <a:pt x="382" y="193"/>
                  </a:cubicBezTo>
                  <a:close/>
                  <a:moveTo>
                    <a:pt x="500" y="239"/>
                  </a:moveTo>
                  <a:cubicBezTo>
                    <a:pt x="499" y="239"/>
                    <a:pt x="499" y="239"/>
                    <a:pt x="499" y="239"/>
                  </a:cubicBezTo>
                  <a:cubicBezTo>
                    <a:pt x="498" y="239"/>
                    <a:pt x="498" y="239"/>
                    <a:pt x="498" y="239"/>
                  </a:cubicBezTo>
                  <a:cubicBezTo>
                    <a:pt x="448" y="239"/>
                    <a:pt x="429" y="198"/>
                    <a:pt x="425" y="186"/>
                  </a:cubicBezTo>
                  <a:cubicBezTo>
                    <a:pt x="440" y="40"/>
                    <a:pt x="440" y="40"/>
                    <a:pt x="440" y="40"/>
                  </a:cubicBezTo>
                  <a:cubicBezTo>
                    <a:pt x="557" y="40"/>
                    <a:pt x="557" y="40"/>
                    <a:pt x="557" y="40"/>
                  </a:cubicBezTo>
                  <a:cubicBezTo>
                    <a:pt x="572" y="186"/>
                    <a:pt x="572" y="186"/>
                    <a:pt x="572" y="186"/>
                  </a:cubicBezTo>
                  <a:cubicBezTo>
                    <a:pt x="568" y="198"/>
                    <a:pt x="549" y="239"/>
                    <a:pt x="500" y="239"/>
                  </a:cubicBezTo>
                  <a:close/>
                  <a:moveTo>
                    <a:pt x="764" y="196"/>
                  </a:moveTo>
                  <a:cubicBezTo>
                    <a:pt x="763" y="201"/>
                    <a:pt x="755" y="240"/>
                    <a:pt x="702" y="240"/>
                  </a:cubicBezTo>
                  <a:cubicBezTo>
                    <a:pt x="701" y="240"/>
                    <a:pt x="700" y="240"/>
                    <a:pt x="700" y="240"/>
                  </a:cubicBezTo>
                  <a:cubicBezTo>
                    <a:pt x="699" y="240"/>
                    <a:pt x="646" y="246"/>
                    <a:pt x="615" y="193"/>
                  </a:cubicBezTo>
                  <a:cubicBezTo>
                    <a:pt x="614" y="192"/>
                    <a:pt x="613" y="191"/>
                    <a:pt x="612" y="190"/>
                  </a:cubicBezTo>
                  <a:cubicBezTo>
                    <a:pt x="612" y="189"/>
                    <a:pt x="613" y="187"/>
                    <a:pt x="613" y="186"/>
                  </a:cubicBezTo>
                  <a:cubicBezTo>
                    <a:pt x="597" y="40"/>
                    <a:pt x="597" y="40"/>
                    <a:pt x="597" y="40"/>
                  </a:cubicBezTo>
                  <a:cubicBezTo>
                    <a:pt x="723" y="40"/>
                    <a:pt x="723" y="40"/>
                    <a:pt x="723" y="40"/>
                  </a:cubicBezTo>
                  <a:cubicBezTo>
                    <a:pt x="763" y="183"/>
                    <a:pt x="763" y="183"/>
                    <a:pt x="763" y="183"/>
                  </a:cubicBezTo>
                  <a:cubicBezTo>
                    <a:pt x="764" y="186"/>
                    <a:pt x="765" y="188"/>
                    <a:pt x="766" y="190"/>
                  </a:cubicBezTo>
                  <a:cubicBezTo>
                    <a:pt x="765" y="192"/>
                    <a:pt x="764" y="194"/>
                    <a:pt x="764" y="196"/>
                  </a:cubicBezTo>
                  <a:close/>
                  <a:moveTo>
                    <a:pt x="943" y="227"/>
                  </a:moveTo>
                  <a:cubicBezTo>
                    <a:pt x="937" y="234"/>
                    <a:pt x="926" y="238"/>
                    <a:pt x="909" y="238"/>
                  </a:cubicBezTo>
                  <a:cubicBezTo>
                    <a:pt x="906" y="238"/>
                    <a:pt x="823" y="238"/>
                    <a:pt x="802" y="172"/>
                  </a:cubicBezTo>
                  <a:cubicBezTo>
                    <a:pt x="765" y="40"/>
                    <a:pt x="765" y="40"/>
                    <a:pt x="765" y="40"/>
                  </a:cubicBezTo>
                  <a:cubicBezTo>
                    <a:pt x="886" y="40"/>
                    <a:pt x="886" y="40"/>
                    <a:pt x="886" y="40"/>
                  </a:cubicBezTo>
                  <a:cubicBezTo>
                    <a:pt x="947" y="190"/>
                    <a:pt x="947" y="190"/>
                    <a:pt x="947" y="190"/>
                  </a:cubicBezTo>
                  <a:cubicBezTo>
                    <a:pt x="949" y="197"/>
                    <a:pt x="951" y="216"/>
                    <a:pt x="943" y="22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spTree>
    <p:extLst>
      <p:ext uri="{BB962C8B-B14F-4D97-AF65-F5344CB8AC3E}">
        <p14:creationId xmlns:p14="http://schemas.microsoft.com/office/powerpoint/2010/main" val="52443229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CDCE3-3DD1-4681-A6AB-23CD418CFC22}"/>
              </a:ext>
            </a:extLst>
          </p:cNvPr>
          <p:cNvSpPr>
            <a:spLocks noGrp="1"/>
          </p:cNvSpPr>
          <p:nvPr>
            <p:ph type="title"/>
          </p:nvPr>
        </p:nvSpPr>
        <p:spPr/>
        <p:txBody>
          <a:bodyPr/>
          <a:lstStyle/>
          <a:p>
            <a:r>
              <a:rPr lang="en-US" sz="2800"/>
              <a:t>Interactive Demo</a:t>
            </a:r>
          </a:p>
        </p:txBody>
      </p:sp>
      <p:sp>
        <p:nvSpPr>
          <p:cNvPr id="26" name="Text Placeholder 25">
            <a:extLst>
              <a:ext uri="{FF2B5EF4-FFF2-40B4-BE49-F238E27FC236}">
                <a16:creationId xmlns:a16="http://schemas.microsoft.com/office/drawing/2014/main" id="{E83333BA-610C-BC4C-92F9-EF9E104CB538}"/>
              </a:ext>
            </a:extLst>
          </p:cNvPr>
          <p:cNvSpPr>
            <a:spLocks noGrp="1"/>
          </p:cNvSpPr>
          <p:nvPr>
            <p:ph type="body" sz="quarter" idx="10"/>
          </p:nvPr>
        </p:nvSpPr>
        <p:spPr/>
        <p:txBody>
          <a:bodyPr/>
          <a:lstStyle/>
          <a:p>
            <a:r>
              <a:rPr lang="en-US" b="1">
                <a:latin typeface="Segoe UI Semibold" panose="020B0502040204020203" pitchFamily="34" charset="0"/>
                <a:cs typeface="Segoe UI Semibold" panose="020B0502040204020203" pitchFamily="34" charset="0"/>
              </a:rPr>
              <a:t>Luminate Control Tower</a:t>
            </a:r>
          </a:p>
        </p:txBody>
      </p:sp>
      <p:pic>
        <p:nvPicPr>
          <p:cNvPr id="4" name="Content Placeholder 3" descr="Map&#10;&#10;Description automatically generated">
            <a:extLst>
              <a:ext uri="{FF2B5EF4-FFF2-40B4-BE49-F238E27FC236}">
                <a16:creationId xmlns:a16="http://schemas.microsoft.com/office/drawing/2014/main" id="{74479119-13DC-4DD6-B71D-D2E6BAD86A5A}"/>
              </a:ext>
            </a:extLst>
          </p:cNvPr>
          <p:cNvPicPr>
            <a:picLocks noGrp="1" noChangeAspect="1"/>
          </p:cNvPicPr>
          <p:nvPr>
            <p:ph sz="quarter" idx="13"/>
          </p:nvPr>
        </p:nvPicPr>
        <p:blipFill>
          <a:blip r:embed="rId3"/>
          <a:stretch>
            <a:fillRect/>
          </a:stretch>
        </p:blipFill>
        <p:spPr>
          <a:xfrm>
            <a:off x="2384425" y="1285223"/>
            <a:ext cx="7421563" cy="3601755"/>
          </a:xfrm>
        </p:spPr>
      </p:pic>
      <p:sp>
        <p:nvSpPr>
          <p:cNvPr id="5" name="TextBox 4">
            <a:extLst>
              <a:ext uri="{FF2B5EF4-FFF2-40B4-BE49-F238E27FC236}">
                <a16:creationId xmlns:a16="http://schemas.microsoft.com/office/drawing/2014/main" id="{D1E24769-57DA-E243-A302-A3006C81D980}"/>
              </a:ext>
            </a:extLst>
          </p:cNvPr>
          <p:cNvSpPr txBox="1"/>
          <p:nvPr/>
        </p:nvSpPr>
        <p:spPr>
          <a:xfrm>
            <a:off x="878774" y="1157844"/>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779C9B89-BA7C-2F47-837E-1630E4E90D21}"/>
              </a:ext>
            </a:extLst>
          </p:cNvPr>
          <p:cNvSpPr txBox="1"/>
          <p:nvPr/>
        </p:nvSpPr>
        <p:spPr>
          <a:xfrm>
            <a:off x="6670307" y="1809549"/>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ext Placeholder 15">
            <a:extLst>
              <a:ext uri="{FF2B5EF4-FFF2-40B4-BE49-F238E27FC236}">
                <a16:creationId xmlns:a16="http://schemas.microsoft.com/office/drawing/2014/main" id="{2A67C435-6CA6-FC4F-BBF1-B204C4D0C3E5}"/>
              </a:ext>
            </a:extLst>
          </p:cNvPr>
          <p:cNvSpPr txBox="1">
            <a:spLocks/>
          </p:cNvSpPr>
          <p:nvPr/>
        </p:nvSpPr>
        <p:spPr>
          <a:xfrm>
            <a:off x="3886991" y="5616911"/>
            <a:ext cx="4418013" cy="242631"/>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25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25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(please ask a MTC architect for an interactive demo)</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p>
        </p:txBody>
      </p:sp>
    </p:spTree>
    <p:extLst>
      <p:ext uri="{BB962C8B-B14F-4D97-AF65-F5344CB8AC3E}">
        <p14:creationId xmlns:p14="http://schemas.microsoft.com/office/powerpoint/2010/main" val="28677543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294FDF-3910-424A-97FF-63A5E40896F4}"/>
              </a:ext>
            </a:extLst>
          </p:cNvPr>
          <p:cNvSpPr>
            <a:spLocks noGrp="1"/>
          </p:cNvSpPr>
          <p:nvPr>
            <p:ph sz="quarter" idx="14"/>
          </p:nvPr>
        </p:nvSpPr>
        <p:spPr>
          <a:xfrm>
            <a:off x="1085900" y="1487506"/>
            <a:ext cx="4826000" cy="2712922"/>
          </a:xfrm>
        </p:spPr>
        <p:txBody>
          <a:bodyPr/>
          <a:lstStyle/>
          <a:p>
            <a:pPr marL="0" marR="0">
              <a:lnSpc>
                <a:spcPct val="107000"/>
              </a:lnSpc>
              <a:spcBef>
                <a:spcPts val="0"/>
              </a:spcBef>
              <a:spcAft>
                <a:spcPts val="800"/>
              </a:spcAft>
            </a:pPr>
            <a:r>
              <a:rPr lang="en-US">
                <a:cs typeface="Times New Roman" panose="02020603050405020304" pitchFamily="18" charset="0"/>
              </a:rPr>
              <a:t>Blue Yonder’s Luminate Control Tower harnesses the power of Microsoft Azure, AI and ML-based forecasting engines to provide companies with complete supply chain visibility.</a:t>
            </a:r>
          </a:p>
          <a:p>
            <a:pPr marL="0" marR="0">
              <a:lnSpc>
                <a:spcPct val="107000"/>
              </a:lnSpc>
              <a:spcBef>
                <a:spcPts val="0"/>
              </a:spcBef>
              <a:spcAft>
                <a:spcPts val="800"/>
              </a:spcAft>
            </a:pPr>
            <a:r>
              <a:rPr lang="en-US">
                <a:cs typeface="Times New Roman" panose="02020603050405020304" pitchFamily="18" charset="0"/>
              </a:rPr>
              <a:t>Enabling collaboration while prescribing more automated, profitable business decisions. </a:t>
            </a:r>
            <a:endParaRPr lang="en-US">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4442AB5E-BAE4-1E4E-BBCF-CF915397982E}"/>
              </a:ext>
            </a:extLst>
          </p:cNvPr>
          <p:cNvGrpSpPr/>
          <p:nvPr/>
        </p:nvGrpSpPr>
        <p:grpSpPr>
          <a:xfrm>
            <a:off x="7780020" y="1478281"/>
            <a:ext cx="3056160" cy="411480"/>
            <a:chOff x="7780020" y="1272541"/>
            <a:chExt cx="3056160" cy="411480"/>
          </a:xfrm>
        </p:grpSpPr>
        <p:sp>
          <p:nvSpPr>
            <p:cNvPr id="16" name="TextBox 15">
              <a:extLst>
                <a:ext uri="{FF2B5EF4-FFF2-40B4-BE49-F238E27FC236}">
                  <a16:creationId xmlns:a16="http://schemas.microsoft.com/office/drawing/2014/main" id="{648D2EEA-E871-4740-BE4B-790407594FEA}"/>
                </a:ext>
              </a:extLst>
            </p:cNvPr>
            <p:cNvSpPr txBox="1"/>
            <p:nvPr/>
          </p:nvSpPr>
          <p:spPr>
            <a:xfrm>
              <a:off x="8511651" y="1345467"/>
              <a:ext cx="2324529" cy="338554"/>
            </a:xfrm>
            <a:prstGeom prst="rect">
              <a:avLst/>
            </a:prstGeom>
            <a:noFill/>
          </p:spPr>
          <p:txBody>
            <a:bodyPr wrap="square" lIns="0">
              <a:spAutoFit/>
            </a:bodyPr>
            <a:lstStyle/>
            <a:p>
              <a:r>
                <a:rPr lang="en-US" sz="1600"/>
                <a:t>Azure</a:t>
              </a:r>
            </a:p>
          </p:txBody>
        </p:sp>
        <p:pic>
          <p:nvPicPr>
            <p:cNvPr id="17" name="Graphic 16">
              <a:extLst>
                <a:ext uri="{FF2B5EF4-FFF2-40B4-BE49-F238E27FC236}">
                  <a16:creationId xmlns:a16="http://schemas.microsoft.com/office/drawing/2014/main" id="{1DE01E26-BAF9-5449-98DA-C6861138AC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80020" y="1272541"/>
              <a:ext cx="411480" cy="411480"/>
            </a:xfrm>
            <a:prstGeom prst="rect">
              <a:avLst/>
            </a:prstGeom>
          </p:spPr>
        </p:pic>
      </p:grpSp>
      <p:grpSp>
        <p:nvGrpSpPr>
          <p:cNvPr id="18" name="Group 17">
            <a:extLst>
              <a:ext uri="{FF2B5EF4-FFF2-40B4-BE49-F238E27FC236}">
                <a16:creationId xmlns:a16="http://schemas.microsoft.com/office/drawing/2014/main" id="{D0A8DE05-2481-1A46-AEF1-AE807DC1FB36}"/>
              </a:ext>
            </a:extLst>
          </p:cNvPr>
          <p:cNvGrpSpPr/>
          <p:nvPr/>
        </p:nvGrpSpPr>
        <p:grpSpPr>
          <a:xfrm>
            <a:off x="7780020" y="2321197"/>
            <a:ext cx="3027837" cy="411480"/>
            <a:chOff x="4581630" y="5989311"/>
            <a:chExt cx="3027837" cy="411480"/>
          </a:xfrm>
        </p:grpSpPr>
        <p:sp>
          <p:nvSpPr>
            <p:cNvPr id="19" name="TextBox 18">
              <a:extLst>
                <a:ext uri="{FF2B5EF4-FFF2-40B4-BE49-F238E27FC236}">
                  <a16:creationId xmlns:a16="http://schemas.microsoft.com/office/drawing/2014/main" id="{76A58737-589D-8C43-BA7B-AFCE7E570F17}"/>
                </a:ext>
              </a:extLst>
            </p:cNvPr>
            <p:cNvSpPr txBox="1"/>
            <p:nvPr/>
          </p:nvSpPr>
          <p:spPr>
            <a:xfrm>
              <a:off x="5312834" y="6025774"/>
              <a:ext cx="2296633" cy="338554"/>
            </a:xfrm>
            <a:prstGeom prst="rect">
              <a:avLst/>
            </a:prstGeom>
            <a:noFill/>
          </p:spPr>
          <p:txBody>
            <a:bodyPr wrap="square" lIns="0">
              <a:spAutoFit/>
            </a:bodyPr>
            <a:lstStyle/>
            <a:p>
              <a:r>
                <a:rPr lang="en-US" sz="1600"/>
                <a:t>Power BI</a:t>
              </a:r>
            </a:p>
          </p:txBody>
        </p:sp>
        <p:pic>
          <p:nvPicPr>
            <p:cNvPr id="20" name="Graphic 19">
              <a:extLst>
                <a:ext uri="{FF2B5EF4-FFF2-40B4-BE49-F238E27FC236}">
                  <a16:creationId xmlns:a16="http://schemas.microsoft.com/office/drawing/2014/main" id="{1475E9AD-5D2D-1B45-B489-68ED3FDB26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81630" y="5989311"/>
              <a:ext cx="411480" cy="411480"/>
            </a:xfrm>
            <a:prstGeom prst="rect">
              <a:avLst/>
            </a:prstGeom>
          </p:spPr>
        </p:pic>
      </p:grpSp>
      <p:grpSp>
        <p:nvGrpSpPr>
          <p:cNvPr id="21" name="Group 20">
            <a:extLst>
              <a:ext uri="{FF2B5EF4-FFF2-40B4-BE49-F238E27FC236}">
                <a16:creationId xmlns:a16="http://schemas.microsoft.com/office/drawing/2014/main" id="{9A77181A-F115-B84B-B8B5-0D5F7F832ECD}"/>
              </a:ext>
            </a:extLst>
          </p:cNvPr>
          <p:cNvGrpSpPr/>
          <p:nvPr/>
        </p:nvGrpSpPr>
        <p:grpSpPr>
          <a:xfrm>
            <a:off x="7780020" y="3164113"/>
            <a:ext cx="3042921" cy="411481"/>
            <a:chOff x="7848546" y="2878724"/>
            <a:chExt cx="3042921" cy="411481"/>
          </a:xfrm>
        </p:grpSpPr>
        <p:sp>
          <p:nvSpPr>
            <p:cNvPr id="22" name="TextBox 21">
              <a:extLst>
                <a:ext uri="{FF2B5EF4-FFF2-40B4-BE49-F238E27FC236}">
                  <a16:creationId xmlns:a16="http://schemas.microsoft.com/office/drawing/2014/main" id="{6E0B712E-E0E3-744C-91B4-D6452EDC576A}"/>
                </a:ext>
              </a:extLst>
            </p:cNvPr>
            <p:cNvSpPr txBox="1"/>
            <p:nvPr/>
          </p:nvSpPr>
          <p:spPr>
            <a:xfrm>
              <a:off x="8511224" y="2943503"/>
              <a:ext cx="2380243"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600"/>
                <a:t>AI</a:t>
              </a:r>
            </a:p>
          </p:txBody>
        </p:sp>
        <p:pic>
          <p:nvPicPr>
            <p:cNvPr id="23" name="Picture 22">
              <a:extLst>
                <a:ext uri="{FF2B5EF4-FFF2-40B4-BE49-F238E27FC236}">
                  <a16:creationId xmlns:a16="http://schemas.microsoft.com/office/drawing/2014/main" id="{D5E667B5-4100-B240-AB39-311CAD60D98F}"/>
                </a:ext>
              </a:extLst>
            </p:cNvPr>
            <p:cNvPicPr>
              <a:picLocks noChangeAspect="1"/>
            </p:cNvPicPr>
            <p:nvPr/>
          </p:nvPicPr>
          <p:blipFill>
            <a:blip r:embed="rId6"/>
            <a:stretch>
              <a:fillRect/>
            </a:stretch>
          </p:blipFill>
          <p:spPr>
            <a:xfrm>
              <a:off x="7848546" y="2878724"/>
              <a:ext cx="290457" cy="411481"/>
            </a:xfrm>
            <a:prstGeom prst="rect">
              <a:avLst/>
            </a:prstGeom>
          </p:spPr>
        </p:pic>
      </p:grpSp>
      <p:grpSp>
        <p:nvGrpSpPr>
          <p:cNvPr id="24" name="Group 23">
            <a:extLst>
              <a:ext uri="{FF2B5EF4-FFF2-40B4-BE49-F238E27FC236}">
                <a16:creationId xmlns:a16="http://schemas.microsoft.com/office/drawing/2014/main" id="{9B096EF0-AE48-1D4E-9EBD-33836BBE79F1}"/>
              </a:ext>
            </a:extLst>
          </p:cNvPr>
          <p:cNvGrpSpPr/>
          <p:nvPr/>
        </p:nvGrpSpPr>
        <p:grpSpPr>
          <a:xfrm>
            <a:off x="7780020" y="4007030"/>
            <a:ext cx="3071708" cy="411480"/>
            <a:chOff x="-11593991" y="-9796480"/>
            <a:chExt cx="3071708" cy="411480"/>
          </a:xfrm>
        </p:grpSpPr>
        <p:sp>
          <p:nvSpPr>
            <p:cNvPr id="25" name="TextBox 24">
              <a:extLst>
                <a:ext uri="{FF2B5EF4-FFF2-40B4-BE49-F238E27FC236}">
                  <a16:creationId xmlns:a16="http://schemas.microsoft.com/office/drawing/2014/main" id="{BAA28AB4-2978-4843-8AE1-84DEF79282E5}"/>
                </a:ext>
              </a:extLst>
            </p:cNvPr>
            <p:cNvSpPr txBox="1"/>
            <p:nvPr/>
          </p:nvSpPr>
          <p:spPr>
            <a:xfrm>
              <a:off x="-10863001" y="-9713850"/>
              <a:ext cx="2340718"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t>Machine Learning</a:t>
              </a:r>
            </a:p>
          </p:txBody>
        </p:sp>
        <p:pic>
          <p:nvPicPr>
            <p:cNvPr id="26" name="Graphic 25">
              <a:extLst>
                <a:ext uri="{FF2B5EF4-FFF2-40B4-BE49-F238E27FC236}">
                  <a16:creationId xmlns:a16="http://schemas.microsoft.com/office/drawing/2014/main" id="{10949214-FB31-B54B-A6C7-6FAFDE7ACE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93991" y="-9796480"/>
              <a:ext cx="411480" cy="411480"/>
            </a:xfrm>
            <a:prstGeom prst="rect">
              <a:avLst/>
            </a:prstGeom>
          </p:spPr>
        </p:pic>
      </p:grpSp>
    </p:spTree>
    <p:extLst>
      <p:ext uri="{BB962C8B-B14F-4D97-AF65-F5344CB8AC3E}">
        <p14:creationId xmlns:p14="http://schemas.microsoft.com/office/powerpoint/2010/main" val="415329732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ky, outdoor, boat, water&#10;&#10;Description automatically generated">
            <a:extLst>
              <a:ext uri="{FF2B5EF4-FFF2-40B4-BE49-F238E27FC236}">
                <a16:creationId xmlns:a16="http://schemas.microsoft.com/office/drawing/2014/main" id="{F95F122A-CFB8-3944-9046-EBA9239906E1}"/>
              </a:ext>
            </a:extLst>
          </p:cNvPr>
          <p:cNvPicPr>
            <a:picLocks noGrp="1" noChangeAspect="1"/>
          </p:cNvPicPr>
          <p:nvPr>
            <p:ph type="pic" sz="quarter" idx="10"/>
          </p:nvPr>
        </p:nvPicPr>
        <p:blipFill rotWithShape="1">
          <a:blip r:embed="rId3"/>
          <a:srcRect t="7817" b="7817"/>
          <a:stretch>
            <a:fillRect/>
          </a:stretch>
        </p:blipFill>
        <p:spPr/>
      </p:pic>
      <p:sp>
        <p:nvSpPr>
          <p:cNvPr id="11" name="Title 10">
            <a:extLst>
              <a:ext uri="{FF2B5EF4-FFF2-40B4-BE49-F238E27FC236}">
                <a16:creationId xmlns:a16="http://schemas.microsoft.com/office/drawing/2014/main" id="{0DF1EA4B-C8D7-F34B-954C-9ADBD4844B2B}"/>
              </a:ext>
            </a:extLst>
          </p:cNvPr>
          <p:cNvSpPr>
            <a:spLocks noGrp="1"/>
          </p:cNvSpPr>
          <p:nvPr>
            <p:ph type="title"/>
          </p:nvPr>
        </p:nvSpPr>
        <p:spPr/>
        <p:txBody>
          <a:bodyPr/>
          <a:lstStyle/>
          <a:p>
            <a:r>
              <a:rPr lang="en-US"/>
              <a:t>Blue Yonder: Luminate Demand Edge</a:t>
            </a:r>
          </a:p>
        </p:txBody>
      </p:sp>
      <p:sp>
        <p:nvSpPr>
          <p:cNvPr id="13" name="Text Placeholder 12">
            <a:extLst>
              <a:ext uri="{FF2B5EF4-FFF2-40B4-BE49-F238E27FC236}">
                <a16:creationId xmlns:a16="http://schemas.microsoft.com/office/drawing/2014/main" id="{D8F76857-639B-A84E-8A04-B50501672DF1}"/>
              </a:ext>
            </a:extLst>
          </p:cNvPr>
          <p:cNvSpPr>
            <a:spLocks noGrp="1"/>
          </p:cNvSpPr>
          <p:nvPr>
            <p:ph type="body" sz="quarter" idx="12"/>
          </p:nvPr>
        </p:nvSpPr>
        <p:spPr>
          <a:xfrm>
            <a:off x="1898904" y="2286000"/>
            <a:ext cx="8394192" cy="2865721"/>
          </a:xfrm>
        </p:spPr>
        <p:txBody>
          <a:bodyPr/>
          <a:lstStyle/>
          <a:p>
            <a:r>
              <a:rPr lang="en-US">
                <a:effectLst/>
                <a:ea typeface="Calibri" panose="020F0502020204030204" pitchFamily="34" charset="0"/>
              </a:rPr>
              <a:t>Blue Yonder’s Luminate Demand Edge (LDE) is a next-gen SaaS solution that extends and enhances Blue Yonder’s industry-leading planning solutions to deliver game-changing, autonomous forecast accuracy.</a:t>
            </a:r>
            <a:endParaRPr lang="en-US">
              <a:effectLst/>
              <a:highlight>
                <a:srgbClr val="FFFF00"/>
              </a:highlight>
              <a:ea typeface="Calibri" panose="020F0502020204030204" pitchFamily="34" charset="0"/>
            </a:endParaRPr>
          </a:p>
          <a:p>
            <a:r>
              <a:rPr lang="en-US"/>
              <a:t>LDE optimizes the end-to-end supply chain holistically, intuitively understanding the tradeoffs between each inventory movement and aligning these to customer demand and strategic objectives. </a:t>
            </a:r>
            <a:endParaRPr lang="en-GB"/>
          </a:p>
        </p:txBody>
      </p:sp>
    </p:spTree>
    <p:extLst>
      <p:ext uri="{BB962C8B-B14F-4D97-AF65-F5344CB8AC3E}">
        <p14:creationId xmlns:p14="http://schemas.microsoft.com/office/powerpoint/2010/main" val="11391926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4926-274F-4673-BFAB-2B7C6BA51E32}"/>
              </a:ext>
            </a:extLst>
          </p:cNvPr>
          <p:cNvSpPr>
            <a:spLocks noGrp="1"/>
          </p:cNvSpPr>
          <p:nvPr>
            <p:ph type="title"/>
          </p:nvPr>
        </p:nvSpPr>
        <p:spPr/>
        <p:txBody>
          <a:bodyPr/>
          <a:lstStyle/>
          <a:p>
            <a:r>
              <a:rPr lang="en-US"/>
              <a:t>Luminate Demand Edge Delivers</a:t>
            </a:r>
          </a:p>
        </p:txBody>
      </p:sp>
      <p:sp>
        <p:nvSpPr>
          <p:cNvPr id="3" name="Content Placeholder 1">
            <a:extLst>
              <a:ext uri="{FF2B5EF4-FFF2-40B4-BE49-F238E27FC236}">
                <a16:creationId xmlns:a16="http://schemas.microsoft.com/office/drawing/2014/main" id="{83DC0D67-B6F3-4A05-8D22-DFE39B6EA0CF}"/>
              </a:ext>
            </a:extLst>
          </p:cNvPr>
          <p:cNvSpPr txBox="1">
            <a:spLocks/>
          </p:cNvSpPr>
          <p:nvPr/>
        </p:nvSpPr>
        <p:spPr>
          <a:xfrm>
            <a:off x="653329" y="2750736"/>
            <a:ext cx="3364206" cy="2988209"/>
          </a:xfrm>
          <a:prstGeom prst="rect">
            <a:avLst/>
          </a:prstGeom>
        </p:spPr>
        <p:txBody>
          <a:bodyPr lIns="0" rIns="0"/>
          <a:lstStyle>
            <a:lvl1pPr marL="0" indent="0"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None/>
              <a:defRPr sz="2000" b="1" kern="1200">
                <a:solidFill>
                  <a:schemeClr val="tx1">
                    <a:lumMod val="90000"/>
                    <a:lumOff val="10000"/>
                  </a:schemeClr>
                </a:solidFill>
                <a:latin typeface="+mn-lt"/>
                <a:ea typeface="+mn-ea"/>
                <a:cs typeface="+mn-cs"/>
              </a:defRPr>
            </a:lvl1pPr>
            <a:lvl2pPr marL="228600" indent="-223838"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2pPr>
            <a:lvl3pPr marL="515938" indent="-228600"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3pPr>
            <a:lvl4pPr marL="803275" indent="-227013"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4pPr>
            <a:lvl5pPr marL="1084263" indent="-225425"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Aft>
                <a:spcPts val="1200"/>
              </a:spcAft>
            </a:pPr>
            <a:r>
              <a:rPr lang="en-GB"/>
              <a:t>PRECISION AT SCALE</a:t>
            </a:r>
          </a:p>
          <a:p>
            <a:pPr marL="285750" indent="-285750">
              <a:buFont typeface="Arial" panose="020B0604020202020204" pitchFamily="34" charset="0"/>
              <a:buChar char="•"/>
            </a:pPr>
            <a:r>
              <a:rPr lang="en-GB" sz="1800" b="0"/>
              <a:t>Continuous measurement of customer demand via class leading AI</a:t>
            </a:r>
          </a:p>
          <a:p>
            <a:pPr marL="285750" indent="-285750">
              <a:buFont typeface="Arial" panose="020B0604020202020204" pitchFamily="34" charset="0"/>
              <a:buChar char="•"/>
            </a:pPr>
            <a:r>
              <a:rPr lang="en-GB" sz="1800" b="0"/>
              <a:t>More granular processing level than humans are capable of</a:t>
            </a:r>
          </a:p>
        </p:txBody>
      </p:sp>
      <p:sp>
        <p:nvSpPr>
          <p:cNvPr id="4" name="Content Placeholder 2">
            <a:extLst>
              <a:ext uri="{FF2B5EF4-FFF2-40B4-BE49-F238E27FC236}">
                <a16:creationId xmlns:a16="http://schemas.microsoft.com/office/drawing/2014/main" id="{E6AEC01E-9EC8-49AE-815B-4D89CE75F831}"/>
              </a:ext>
            </a:extLst>
          </p:cNvPr>
          <p:cNvSpPr txBox="1">
            <a:spLocks/>
          </p:cNvSpPr>
          <p:nvPr/>
        </p:nvSpPr>
        <p:spPr>
          <a:xfrm>
            <a:off x="8174464" y="2750736"/>
            <a:ext cx="3493661" cy="2988209"/>
          </a:xfrm>
          <a:prstGeom prst="rect">
            <a:avLst/>
          </a:prstGeom>
        </p:spPr>
        <p:txBody>
          <a:bodyPr lIns="0" rIns="0"/>
          <a:lstStyle>
            <a:lvl1pPr marL="0" indent="0"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None/>
              <a:defRPr sz="2000" b="1" kern="1200">
                <a:solidFill>
                  <a:schemeClr val="tx1">
                    <a:lumMod val="90000"/>
                    <a:lumOff val="10000"/>
                  </a:schemeClr>
                </a:solidFill>
                <a:latin typeface="+mn-lt"/>
                <a:ea typeface="+mn-ea"/>
                <a:cs typeface="+mn-cs"/>
              </a:defRPr>
            </a:lvl1pPr>
            <a:lvl2pPr marL="228600" indent="-223838"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2pPr>
            <a:lvl3pPr marL="515938" indent="-228600"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3pPr>
            <a:lvl4pPr marL="803275" indent="-227013"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4pPr>
            <a:lvl5pPr marL="1084263" indent="-225425"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Aft>
                <a:spcPts val="1200"/>
              </a:spcAft>
            </a:pPr>
            <a:r>
              <a:rPr lang="en-GB"/>
              <a:t>EXPLAINABLE AI</a:t>
            </a:r>
          </a:p>
          <a:p>
            <a:pPr marL="285750" indent="-285750">
              <a:buFont typeface="Arial" panose="020B0604020202020204" pitchFamily="34" charset="0"/>
              <a:buChar char="•"/>
            </a:pPr>
            <a:r>
              <a:rPr lang="en-GB" sz="1800" b="0"/>
              <a:t>Real life complexity presented to the user in a meaningful way</a:t>
            </a:r>
          </a:p>
          <a:p>
            <a:pPr marL="285750" indent="-285750">
              <a:buFont typeface="Arial" panose="020B0604020202020204" pitchFamily="34" charset="0"/>
              <a:buChar char="•"/>
            </a:pPr>
            <a:r>
              <a:rPr lang="en-GB" sz="1800" b="0"/>
              <a:t>Avoids human intervention as users under what the model has considered</a:t>
            </a:r>
          </a:p>
          <a:p>
            <a:pPr marL="285750" indent="-285750">
              <a:buFont typeface="Arial" panose="020B0604020202020204" pitchFamily="34" charset="0"/>
              <a:buChar char="•"/>
            </a:pPr>
            <a:endParaRPr lang="en-GB"/>
          </a:p>
        </p:txBody>
      </p:sp>
      <p:sp>
        <p:nvSpPr>
          <p:cNvPr id="5" name="Content Placeholder 4">
            <a:extLst>
              <a:ext uri="{FF2B5EF4-FFF2-40B4-BE49-F238E27FC236}">
                <a16:creationId xmlns:a16="http://schemas.microsoft.com/office/drawing/2014/main" id="{3208218E-5EEB-494A-B905-236281728B45}"/>
              </a:ext>
            </a:extLst>
          </p:cNvPr>
          <p:cNvSpPr txBox="1">
            <a:spLocks/>
          </p:cNvSpPr>
          <p:nvPr/>
        </p:nvSpPr>
        <p:spPr>
          <a:xfrm>
            <a:off x="4413897" y="2754791"/>
            <a:ext cx="3364205" cy="2988209"/>
          </a:xfrm>
          <a:prstGeom prst="rect">
            <a:avLst/>
          </a:prstGeom>
        </p:spPr>
        <p:txBody>
          <a:bodyPr lIns="0" rIns="0"/>
          <a:lstStyle>
            <a:lvl1pPr marL="0" indent="0"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None/>
              <a:defRPr sz="2000" b="1" kern="1200">
                <a:solidFill>
                  <a:schemeClr val="tx1">
                    <a:lumMod val="90000"/>
                    <a:lumOff val="10000"/>
                  </a:schemeClr>
                </a:solidFill>
                <a:latin typeface="+mn-lt"/>
                <a:ea typeface="+mn-ea"/>
                <a:cs typeface="+mn-cs"/>
              </a:defRPr>
            </a:lvl1pPr>
            <a:lvl2pPr marL="228600" indent="-223838"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2pPr>
            <a:lvl3pPr marL="515938" indent="-228600"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3pPr>
            <a:lvl4pPr marL="803275" indent="-227013"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4pPr>
            <a:lvl5pPr marL="1084263" indent="-225425" algn="l" defTabSz="457200" rtl="0" eaLnBrk="1" latinLnBrk="0" hangingPunct="1">
              <a:lnSpc>
                <a:spcPct val="100000"/>
              </a:lnSpc>
              <a:spcBef>
                <a:spcPts val="1200"/>
              </a:spcBef>
              <a:spcAft>
                <a:spcPts val="0"/>
              </a:spcAft>
              <a:buClr>
                <a:schemeClr val="tx2"/>
              </a:buClr>
              <a:buSzPct val="120000"/>
              <a:buFont typeface="Arial" panose="020B0604020202020204" pitchFamily="34" charset="0"/>
              <a:buChar char="•"/>
              <a:tabLst/>
              <a:defRPr sz="2000" kern="1200">
                <a:solidFill>
                  <a:schemeClr val="tx1">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Aft>
                <a:spcPts val="1200"/>
              </a:spcAft>
            </a:pPr>
            <a:r>
              <a:rPr lang="en-GB"/>
              <a:t>SELF-LEARNING</a:t>
            </a:r>
          </a:p>
          <a:p>
            <a:pPr marL="285750" indent="-285750">
              <a:buFont typeface="Arial" panose="020B0604020202020204" pitchFamily="34" charset="0"/>
              <a:buChar char="•"/>
            </a:pPr>
            <a:r>
              <a:rPr lang="en-GB" sz="1800" b="0"/>
              <a:t>Model learns across all stores and all products </a:t>
            </a:r>
          </a:p>
          <a:p>
            <a:pPr marL="285750" indent="-285750">
              <a:buFont typeface="Arial" panose="020B0604020202020204" pitchFamily="34" charset="0"/>
              <a:buChar char="•"/>
            </a:pPr>
            <a:r>
              <a:rPr lang="en-GB" sz="1800" b="0"/>
              <a:t>The forecast dynamically adjusts by comparing sales to forecast over multiple horizons</a:t>
            </a:r>
            <a:endParaRPr lang="en-GB" sz="1800" b="0">
              <a:highlight>
                <a:srgbClr val="FFFF00"/>
              </a:highlight>
            </a:endParaRPr>
          </a:p>
        </p:txBody>
      </p:sp>
      <p:cxnSp>
        <p:nvCxnSpPr>
          <p:cNvPr id="7" name="Straight Connector 6">
            <a:extLst>
              <a:ext uri="{FF2B5EF4-FFF2-40B4-BE49-F238E27FC236}">
                <a16:creationId xmlns:a16="http://schemas.microsoft.com/office/drawing/2014/main" id="{C9107D1C-E736-4A96-89D2-5B7B44310EFD}"/>
              </a:ext>
            </a:extLst>
          </p:cNvPr>
          <p:cNvCxnSpPr/>
          <p:nvPr/>
        </p:nvCxnSpPr>
        <p:spPr>
          <a:xfrm>
            <a:off x="2078257" y="3225924"/>
            <a:ext cx="514350" cy="0"/>
          </a:xfrm>
          <a:prstGeom prst="line">
            <a:avLst/>
          </a:prstGeom>
          <a:ln w="508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EB21235-1DD8-4C99-9901-4B2887EB9747}"/>
              </a:ext>
            </a:extLst>
          </p:cNvPr>
          <p:cNvCxnSpPr/>
          <p:nvPr/>
        </p:nvCxnSpPr>
        <p:spPr>
          <a:xfrm>
            <a:off x="5838824" y="3225924"/>
            <a:ext cx="514350" cy="0"/>
          </a:xfrm>
          <a:prstGeom prst="line">
            <a:avLst/>
          </a:prstGeom>
          <a:ln w="508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33288D6-C326-4E85-97D3-C2AC00AF30BB}"/>
              </a:ext>
            </a:extLst>
          </p:cNvPr>
          <p:cNvCxnSpPr/>
          <p:nvPr/>
        </p:nvCxnSpPr>
        <p:spPr>
          <a:xfrm>
            <a:off x="9664119" y="3225924"/>
            <a:ext cx="514350" cy="0"/>
          </a:xfrm>
          <a:prstGeom prst="line">
            <a:avLst/>
          </a:prstGeom>
          <a:ln w="508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9ADDD2F4-D9E6-4E5D-A7B0-5A1B5206F74B}"/>
              </a:ext>
            </a:extLst>
          </p:cNvPr>
          <p:cNvGrpSpPr/>
          <p:nvPr/>
        </p:nvGrpSpPr>
        <p:grpSpPr>
          <a:xfrm>
            <a:off x="5752305" y="1754948"/>
            <a:ext cx="687388" cy="858838"/>
            <a:chOff x="1477963" y="4714876"/>
            <a:chExt cx="687388" cy="858838"/>
          </a:xfrm>
        </p:grpSpPr>
        <p:sp>
          <p:nvSpPr>
            <p:cNvPr id="18" name="Freeform 26">
              <a:extLst>
                <a:ext uri="{FF2B5EF4-FFF2-40B4-BE49-F238E27FC236}">
                  <a16:creationId xmlns:a16="http://schemas.microsoft.com/office/drawing/2014/main" id="{A7305435-2F0F-4E2E-96D6-B09613DA6442}"/>
                </a:ext>
              </a:extLst>
            </p:cNvPr>
            <p:cNvSpPr>
              <a:spLocks/>
            </p:cNvSpPr>
            <p:nvPr/>
          </p:nvSpPr>
          <p:spPr bwMode="auto">
            <a:xfrm>
              <a:off x="1477963" y="4714876"/>
              <a:ext cx="687388" cy="858838"/>
            </a:xfrm>
            <a:custGeom>
              <a:avLst/>
              <a:gdLst>
                <a:gd name="T0" fmla="*/ 721 w 723"/>
                <a:gd name="T1" fmla="*/ 524 h 901"/>
                <a:gd name="T2" fmla="*/ 645 w 723"/>
                <a:gd name="T3" fmla="*/ 346 h 901"/>
                <a:gd name="T4" fmla="*/ 566 w 723"/>
                <a:gd name="T5" fmla="*/ 96 h 901"/>
                <a:gd name="T6" fmla="*/ 312 w 723"/>
                <a:gd name="T7" fmla="*/ 0 h 901"/>
                <a:gd name="T8" fmla="*/ 0 w 723"/>
                <a:gd name="T9" fmla="*/ 301 h 901"/>
                <a:gd name="T10" fmla="*/ 32 w 723"/>
                <a:gd name="T11" fmla="*/ 521 h 901"/>
                <a:gd name="T12" fmla="*/ 17 w 723"/>
                <a:gd name="T13" fmla="*/ 741 h 901"/>
                <a:gd name="T14" fmla="*/ 27 w 723"/>
                <a:gd name="T15" fmla="*/ 767 h 901"/>
                <a:gd name="T16" fmla="*/ 54 w 723"/>
                <a:gd name="T17" fmla="*/ 757 h 901"/>
                <a:gd name="T18" fmla="*/ 71 w 723"/>
                <a:gd name="T19" fmla="*/ 512 h 901"/>
                <a:gd name="T20" fmla="*/ 40 w 723"/>
                <a:gd name="T21" fmla="*/ 301 h 901"/>
                <a:gd name="T22" fmla="*/ 312 w 723"/>
                <a:gd name="T23" fmla="*/ 40 h 901"/>
                <a:gd name="T24" fmla="*/ 536 w 723"/>
                <a:gd name="T25" fmla="*/ 123 h 901"/>
                <a:gd name="T26" fmla="*/ 604 w 723"/>
                <a:gd name="T27" fmla="*/ 348 h 901"/>
                <a:gd name="T28" fmla="*/ 606 w 723"/>
                <a:gd name="T29" fmla="*/ 358 h 901"/>
                <a:gd name="T30" fmla="*/ 672 w 723"/>
                <a:gd name="T31" fmla="*/ 512 h 901"/>
                <a:gd name="T32" fmla="*/ 619 w 723"/>
                <a:gd name="T33" fmla="*/ 512 h 901"/>
                <a:gd name="T34" fmla="*/ 599 w 723"/>
                <a:gd name="T35" fmla="*/ 530 h 901"/>
                <a:gd name="T36" fmla="*/ 578 w 723"/>
                <a:gd name="T37" fmla="*/ 708 h 901"/>
                <a:gd name="T38" fmla="*/ 433 w 723"/>
                <a:gd name="T39" fmla="*/ 708 h 901"/>
                <a:gd name="T40" fmla="*/ 414 w 723"/>
                <a:gd name="T41" fmla="*/ 723 h 901"/>
                <a:gd name="T42" fmla="*/ 377 w 723"/>
                <a:gd name="T43" fmla="*/ 876 h 901"/>
                <a:gd name="T44" fmla="*/ 391 w 723"/>
                <a:gd name="T45" fmla="*/ 900 h 901"/>
                <a:gd name="T46" fmla="*/ 396 w 723"/>
                <a:gd name="T47" fmla="*/ 901 h 901"/>
                <a:gd name="T48" fmla="*/ 416 w 723"/>
                <a:gd name="T49" fmla="*/ 885 h 901"/>
                <a:gd name="T50" fmla="*/ 449 w 723"/>
                <a:gd name="T51" fmla="*/ 748 h 901"/>
                <a:gd name="T52" fmla="*/ 596 w 723"/>
                <a:gd name="T53" fmla="*/ 748 h 901"/>
                <a:gd name="T54" fmla="*/ 616 w 723"/>
                <a:gd name="T55" fmla="*/ 730 h 901"/>
                <a:gd name="T56" fmla="*/ 637 w 723"/>
                <a:gd name="T57" fmla="*/ 552 h 901"/>
                <a:gd name="T58" fmla="*/ 702 w 723"/>
                <a:gd name="T59" fmla="*/ 552 h 901"/>
                <a:gd name="T60" fmla="*/ 719 w 723"/>
                <a:gd name="T61" fmla="*/ 543 h 901"/>
                <a:gd name="T62" fmla="*/ 721 w 723"/>
                <a:gd name="T63" fmla="*/ 524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3" h="901">
                  <a:moveTo>
                    <a:pt x="721" y="524"/>
                  </a:moveTo>
                  <a:cubicBezTo>
                    <a:pt x="645" y="346"/>
                    <a:pt x="645" y="346"/>
                    <a:pt x="645" y="346"/>
                  </a:cubicBezTo>
                  <a:cubicBezTo>
                    <a:pt x="647" y="318"/>
                    <a:pt x="650" y="190"/>
                    <a:pt x="566" y="96"/>
                  </a:cubicBezTo>
                  <a:cubicBezTo>
                    <a:pt x="508" y="32"/>
                    <a:pt x="423" y="0"/>
                    <a:pt x="312" y="0"/>
                  </a:cubicBezTo>
                  <a:cubicBezTo>
                    <a:pt x="5" y="0"/>
                    <a:pt x="0" y="298"/>
                    <a:pt x="0" y="301"/>
                  </a:cubicBezTo>
                  <a:cubicBezTo>
                    <a:pt x="0" y="394"/>
                    <a:pt x="31" y="517"/>
                    <a:pt x="32" y="521"/>
                  </a:cubicBezTo>
                  <a:cubicBezTo>
                    <a:pt x="55" y="650"/>
                    <a:pt x="17" y="740"/>
                    <a:pt x="17" y="741"/>
                  </a:cubicBezTo>
                  <a:cubicBezTo>
                    <a:pt x="12" y="751"/>
                    <a:pt x="17" y="763"/>
                    <a:pt x="27" y="767"/>
                  </a:cubicBezTo>
                  <a:cubicBezTo>
                    <a:pt x="37" y="772"/>
                    <a:pt x="49" y="767"/>
                    <a:pt x="54" y="757"/>
                  </a:cubicBezTo>
                  <a:cubicBezTo>
                    <a:pt x="55" y="753"/>
                    <a:pt x="97" y="656"/>
                    <a:pt x="71" y="512"/>
                  </a:cubicBezTo>
                  <a:cubicBezTo>
                    <a:pt x="70" y="511"/>
                    <a:pt x="40" y="390"/>
                    <a:pt x="40" y="301"/>
                  </a:cubicBezTo>
                  <a:cubicBezTo>
                    <a:pt x="40" y="291"/>
                    <a:pt x="45" y="40"/>
                    <a:pt x="312" y="40"/>
                  </a:cubicBezTo>
                  <a:cubicBezTo>
                    <a:pt x="411" y="40"/>
                    <a:pt x="486" y="68"/>
                    <a:pt x="536" y="123"/>
                  </a:cubicBezTo>
                  <a:cubicBezTo>
                    <a:pt x="617" y="213"/>
                    <a:pt x="605" y="346"/>
                    <a:pt x="604" y="348"/>
                  </a:cubicBezTo>
                  <a:cubicBezTo>
                    <a:pt x="604" y="351"/>
                    <a:pt x="605" y="354"/>
                    <a:pt x="606" y="358"/>
                  </a:cubicBezTo>
                  <a:cubicBezTo>
                    <a:pt x="672" y="512"/>
                    <a:pt x="672" y="512"/>
                    <a:pt x="672" y="512"/>
                  </a:cubicBezTo>
                  <a:cubicBezTo>
                    <a:pt x="619" y="512"/>
                    <a:pt x="619" y="512"/>
                    <a:pt x="619" y="512"/>
                  </a:cubicBezTo>
                  <a:cubicBezTo>
                    <a:pt x="609" y="512"/>
                    <a:pt x="601" y="520"/>
                    <a:pt x="599" y="530"/>
                  </a:cubicBezTo>
                  <a:cubicBezTo>
                    <a:pt x="578" y="708"/>
                    <a:pt x="578" y="708"/>
                    <a:pt x="578" y="708"/>
                  </a:cubicBezTo>
                  <a:cubicBezTo>
                    <a:pt x="433" y="708"/>
                    <a:pt x="433" y="708"/>
                    <a:pt x="433" y="708"/>
                  </a:cubicBezTo>
                  <a:cubicBezTo>
                    <a:pt x="424" y="708"/>
                    <a:pt x="416" y="714"/>
                    <a:pt x="414" y="723"/>
                  </a:cubicBezTo>
                  <a:cubicBezTo>
                    <a:pt x="377" y="876"/>
                    <a:pt x="377" y="876"/>
                    <a:pt x="377" y="876"/>
                  </a:cubicBezTo>
                  <a:cubicBezTo>
                    <a:pt x="374" y="887"/>
                    <a:pt x="381" y="897"/>
                    <a:pt x="391" y="900"/>
                  </a:cubicBezTo>
                  <a:cubicBezTo>
                    <a:pt x="393" y="900"/>
                    <a:pt x="395" y="901"/>
                    <a:pt x="396" y="901"/>
                  </a:cubicBezTo>
                  <a:cubicBezTo>
                    <a:pt x="405" y="901"/>
                    <a:pt x="413" y="894"/>
                    <a:pt x="416" y="885"/>
                  </a:cubicBezTo>
                  <a:cubicBezTo>
                    <a:pt x="449" y="748"/>
                    <a:pt x="449" y="748"/>
                    <a:pt x="449" y="748"/>
                  </a:cubicBezTo>
                  <a:cubicBezTo>
                    <a:pt x="596" y="748"/>
                    <a:pt x="596" y="748"/>
                    <a:pt x="596" y="748"/>
                  </a:cubicBezTo>
                  <a:cubicBezTo>
                    <a:pt x="606" y="748"/>
                    <a:pt x="614" y="740"/>
                    <a:pt x="616" y="730"/>
                  </a:cubicBezTo>
                  <a:cubicBezTo>
                    <a:pt x="637" y="552"/>
                    <a:pt x="637" y="552"/>
                    <a:pt x="637" y="552"/>
                  </a:cubicBezTo>
                  <a:cubicBezTo>
                    <a:pt x="702" y="552"/>
                    <a:pt x="702" y="552"/>
                    <a:pt x="702" y="552"/>
                  </a:cubicBezTo>
                  <a:cubicBezTo>
                    <a:pt x="709" y="552"/>
                    <a:pt x="715" y="549"/>
                    <a:pt x="719" y="543"/>
                  </a:cubicBezTo>
                  <a:cubicBezTo>
                    <a:pt x="723" y="537"/>
                    <a:pt x="723" y="530"/>
                    <a:pt x="721" y="52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7">
              <a:extLst>
                <a:ext uri="{FF2B5EF4-FFF2-40B4-BE49-F238E27FC236}">
                  <a16:creationId xmlns:a16="http://schemas.microsoft.com/office/drawing/2014/main" id="{8C76428D-8A67-4B6A-A8E3-3D1AA4E668AC}"/>
                </a:ext>
              </a:extLst>
            </p:cNvPr>
            <p:cNvSpPr>
              <a:spLocks/>
            </p:cNvSpPr>
            <p:nvPr/>
          </p:nvSpPr>
          <p:spPr bwMode="auto">
            <a:xfrm>
              <a:off x="1724025" y="5329238"/>
              <a:ext cx="117475" cy="38100"/>
            </a:xfrm>
            <a:custGeom>
              <a:avLst/>
              <a:gdLst>
                <a:gd name="T0" fmla="*/ 124 w 124"/>
                <a:gd name="T1" fmla="*/ 20 h 40"/>
                <a:gd name="T2" fmla="*/ 104 w 124"/>
                <a:gd name="T3" fmla="*/ 0 h 40"/>
                <a:gd name="T4" fmla="*/ 20 w 124"/>
                <a:gd name="T5" fmla="*/ 0 h 40"/>
                <a:gd name="T6" fmla="*/ 0 w 124"/>
                <a:gd name="T7" fmla="*/ 20 h 40"/>
                <a:gd name="T8" fmla="*/ 20 w 124"/>
                <a:gd name="T9" fmla="*/ 40 h 40"/>
                <a:gd name="T10" fmla="*/ 104 w 124"/>
                <a:gd name="T11" fmla="*/ 40 h 40"/>
                <a:gd name="T12" fmla="*/ 124 w 124"/>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124" h="40">
                  <a:moveTo>
                    <a:pt x="124" y="20"/>
                  </a:moveTo>
                  <a:cubicBezTo>
                    <a:pt x="124" y="9"/>
                    <a:pt x="115" y="0"/>
                    <a:pt x="104" y="0"/>
                  </a:cubicBezTo>
                  <a:cubicBezTo>
                    <a:pt x="20" y="0"/>
                    <a:pt x="20" y="0"/>
                    <a:pt x="20" y="0"/>
                  </a:cubicBezTo>
                  <a:cubicBezTo>
                    <a:pt x="9" y="0"/>
                    <a:pt x="0" y="9"/>
                    <a:pt x="0" y="20"/>
                  </a:cubicBezTo>
                  <a:cubicBezTo>
                    <a:pt x="0" y="31"/>
                    <a:pt x="9" y="40"/>
                    <a:pt x="20" y="40"/>
                  </a:cubicBezTo>
                  <a:cubicBezTo>
                    <a:pt x="104" y="40"/>
                    <a:pt x="104" y="40"/>
                    <a:pt x="104" y="40"/>
                  </a:cubicBezTo>
                  <a:cubicBezTo>
                    <a:pt x="115" y="40"/>
                    <a:pt x="124" y="31"/>
                    <a:pt x="124" y="2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8">
              <a:extLst>
                <a:ext uri="{FF2B5EF4-FFF2-40B4-BE49-F238E27FC236}">
                  <a16:creationId xmlns:a16="http://schemas.microsoft.com/office/drawing/2014/main" id="{86835341-4D06-4E7A-9225-5F9694CBF894}"/>
                </a:ext>
              </a:extLst>
            </p:cNvPr>
            <p:cNvSpPr>
              <a:spLocks noEditPoints="1"/>
            </p:cNvSpPr>
            <p:nvPr/>
          </p:nvSpPr>
          <p:spPr bwMode="auto">
            <a:xfrm>
              <a:off x="1620838" y="4938713"/>
              <a:ext cx="323850" cy="371475"/>
            </a:xfrm>
            <a:custGeom>
              <a:avLst/>
              <a:gdLst>
                <a:gd name="T0" fmla="*/ 255 w 340"/>
                <a:gd name="T1" fmla="*/ 384 h 390"/>
                <a:gd name="T2" fmla="*/ 260 w 340"/>
                <a:gd name="T3" fmla="*/ 369 h 390"/>
                <a:gd name="T4" fmla="*/ 294 w 340"/>
                <a:gd name="T5" fmla="*/ 266 h 390"/>
                <a:gd name="T6" fmla="*/ 334 w 340"/>
                <a:gd name="T7" fmla="*/ 152 h 390"/>
                <a:gd name="T8" fmla="*/ 174 w 340"/>
                <a:gd name="T9" fmla="*/ 0 h 390"/>
                <a:gd name="T10" fmla="*/ 166 w 340"/>
                <a:gd name="T11" fmla="*/ 0 h 390"/>
                <a:gd name="T12" fmla="*/ 6 w 340"/>
                <a:gd name="T13" fmla="*/ 152 h 390"/>
                <a:gd name="T14" fmla="*/ 45 w 340"/>
                <a:gd name="T15" fmla="*/ 265 h 390"/>
                <a:gd name="T16" fmla="*/ 80 w 340"/>
                <a:gd name="T17" fmla="*/ 369 h 390"/>
                <a:gd name="T18" fmla="*/ 85 w 340"/>
                <a:gd name="T19" fmla="*/ 384 h 390"/>
                <a:gd name="T20" fmla="*/ 100 w 340"/>
                <a:gd name="T21" fmla="*/ 390 h 390"/>
                <a:gd name="T22" fmla="*/ 240 w 340"/>
                <a:gd name="T23" fmla="*/ 390 h 390"/>
                <a:gd name="T24" fmla="*/ 255 w 340"/>
                <a:gd name="T25" fmla="*/ 384 h 390"/>
                <a:gd name="T26" fmla="*/ 190 w 340"/>
                <a:gd name="T27" fmla="*/ 350 h 390"/>
                <a:gd name="T28" fmla="*/ 190 w 340"/>
                <a:gd name="T29" fmla="*/ 246 h 390"/>
                <a:gd name="T30" fmla="*/ 222 w 340"/>
                <a:gd name="T31" fmla="*/ 214 h 390"/>
                <a:gd name="T32" fmla="*/ 222 w 340"/>
                <a:gd name="T33" fmla="*/ 186 h 390"/>
                <a:gd name="T34" fmla="*/ 194 w 340"/>
                <a:gd name="T35" fmla="*/ 186 h 390"/>
                <a:gd name="T36" fmla="*/ 170 w 340"/>
                <a:gd name="T37" fmla="*/ 209 h 390"/>
                <a:gd name="T38" fmla="*/ 146 w 340"/>
                <a:gd name="T39" fmla="*/ 186 h 390"/>
                <a:gd name="T40" fmla="*/ 118 w 340"/>
                <a:gd name="T41" fmla="*/ 186 h 390"/>
                <a:gd name="T42" fmla="*/ 118 w 340"/>
                <a:gd name="T43" fmla="*/ 214 h 390"/>
                <a:gd name="T44" fmla="*/ 150 w 340"/>
                <a:gd name="T45" fmla="*/ 246 h 390"/>
                <a:gd name="T46" fmla="*/ 150 w 340"/>
                <a:gd name="T47" fmla="*/ 350 h 390"/>
                <a:gd name="T48" fmla="*/ 119 w 340"/>
                <a:gd name="T49" fmla="*/ 350 h 390"/>
                <a:gd name="T50" fmla="*/ 72 w 340"/>
                <a:gd name="T51" fmla="*/ 236 h 390"/>
                <a:gd name="T52" fmla="*/ 46 w 340"/>
                <a:gd name="T53" fmla="*/ 155 h 390"/>
                <a:gd name="T54" fmla="*/ 166 w 340"/>
                <a:gd name="T55" fmla="*/ 40 h 390"/>
                <a:gd name="T56" fmla="*/ 174 w 340"/>
                <a:gd name="T57" fmla="*/ 40 h 390"/>
                <a:gd name="T58" fmla="*/ 295 w 340"/>
                <a:gd name="T59" fmla="*/ 155 h 390"/>
                <a:gd name="T60" fmla="*/ 267 w 340"/>
                <a:gd name="T61" fmla="*/ 236 h 390"/>
                <a:gd name="T62" fmla="*/ 221 w 340"/>
                <a:gd name="T63" fmla="*/ 350 h 390"/>
                <a:gd name="T64" fmla="*/ 190 w 340"/>
                <a:gd name="T65" fmla="*/ 35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 h="390">
                  <a:moveTo>
                    <a:pt x="255" y="384"/>
                  </a:moveTo>
                  <a:cubicBezTo>
                    <a:pt x="258" y="380"/>
                    <a:pt x="260" y="374"/>
                    <a:pt x="260" y="369"/>
                  </a:cubicBezTo>
                  <a:cubicBezTo>
                    <a:pt x="260" y="368"/>
                    <a:pt x="258" y="302"/>
                    <a:pt x="294" y="266"/>
                  </a:cubicBezTo>
                  <a:cubicBezTo>
                    <a:pt x="296" y="264"/>
                    <a:pt x="340" y="225"/>
                    <a:pt x="334" y="152"/>
                  </a:cubicBezTo>
                  <a:cubicBezTo>
                    <a:pt x="330" y="99"/>
                    <a:pt x="292" y="0"/>
                    <a:pt x="174" y="0"/>
                  </a:cubicBezTo>
                  <a:cubicBezTo>
                    <a:pt x="166" y="0"/>
                    <a:pt x="166" y="0"/>
                    <a:pt x="166" y="0"/>
                  </a:cubicBezTo>
                  <a:cubicBezTo>
                    <a:pt x="48" y="0"/>
                    <a:pt x="10" y="99"/>
                    <a:pt x="6" y="152"/>
                  </a:cubicBezTo>
                  <a:cubicBezTo>
                    <a:pt x="0" y="225"/>
                    <a:pt x="44" y="264"/>
                    <a:pt x="45" y="265"/>
                  </a:cubicBezTo>
                  <a:cubicBezTo>
                    <a:pt x="83" y="302"/>
                    <a:pt x="80" y="368"/>
                    <a:pt x="80" y="369"/>
                  </a:cubicBezTo>
                  <a:cubicBezTo>
                    <a:pt x="80" y="374"/>
                    <a:pt x="82" y="380"/>
                    <a:pt x="85" y="384"/>
                  </a:cubicBezTo>
                  <a:cubicBezTo>
                    <a:pt x="89" y="388"/>
                    <a:pt x="94" y="390"/>
                    <a:pt x="100" y="390"/>
                  </a:cubicBezTo>
                  <a:cubicBezTo>
                    <a:pt x="240" y="390"/>
                    <a:pt x="240" y="390"/>
                    <a:pt x="240" y="390"/>
                  </a:cubicBezTo>
                  <a:cubicBezTo>
                    <a:pt x="246" y="390"/>
                    <a:pt x="251" y="388"/>
                    <a:pt x="255" y="384"/>
                  </a:cubicBezTo>
                  <a:close/>
                  <a:moveTo>
                    <a:pt x="190" y="350"/>
                  </a:moveTo>
                  <a:cubicBezTo>
                    <a:pt x="190" y="246"/>
                    <a:pt x="190" y="246"/>
                    <a:pt x="190" y="246"/>
                  </a:cubicBezTo>
                  <a:cubicBezTo>
                    <a:pt x="222" y="214"/>
                    <a:pt x="222" y="214"/>
                    <a:pt x="222" y="214"/>
                  </a:cubicBezTo>
                  <a:cubicBezTo>
                    <a:pt x="230" y="206"/>
                    <a:pt x="230" y="193"/>
                    <a:pt x="222" y="186"/>
                  </a:cubicBezTo>
                  <a:cubicBezTo>
                    <a:pt x="214" y="178"/>
                    <a:pt x="202" y="178"/>
                    <a:pt x="194" y="186"/>
                  </a:cubicBezTo>
                  <a:cubicBezTo>
                    <a:pt x="170" y="209"/>
                    <a:pt x="170" y="209"/>
                    <a:pt x="170" y="209"/>
                  </a:cubicBezTo>
                  <a:cubicBezTo>
                    <a:pt x="146" y="186"/>
                    <a:pt x="146" y="186"/>
                    <a:pt x="146" y="186"/>
                  </a:cubicBezTo>
                  <a:cubicBezTo>
                    <a:pt x="139" y="178"/>
                    <a:pt x="126" y="178"/>
                    <a:pt x="118" y="186"/>
                  </a:cubicBezTo>
                  <a:cubicBezTo>
                    <a:pt x="110" y="193"/>
                    <a:pt x="110" y="206"/>
                    <a:pt x="118" y="214"/>
                  </a:cubicBezTo>
                  <a:cubicBezTo>
                    <a:pt x="150" y="246"/>
                    <a:pt x="150" y="246"/>
                    <a:pt x="150" y="246"/>
                  </a:cubicBezTo>
                  <a:cubicBezTo>
                    <a:pt x="150" y="350"/>
                    <a:pt x="150" y="350"/>
                    <a:pt x="150" y="350"/>
                  </a:cubicBezTo>
                  <a:cubicBezTo>
                    <a:pt x="119" y="350"/>
                    <a:pt x="119" y="350"/>
                    <a:pt x="119" y="350"/>
                  </a:cubicBezTo>
                  <a:cubicBezTo>
                    <a:pt x="117" y="321"/>
                    <a:pt x="108" y="271"/>
                    <a:pt x="72" y="236"/>
                  </a:cubicBezTo>
                  <a:cubicBezTo>
                    <a:pt x="72" y="235"/>
                    <a:pt x="42" y="207"/>
                    <a:pt x="46" y="155"/>
                  </a:cubicBezTo>
                  <a:cubicBezTo>
                    <a:pt x="46" y="150"/>
                    <a:pt x="56" y="40"/>
                    <a:pt x="166" y="40"/>
                  </a:cubicBezTo>
                  <a:cubicBezTo>
                    <a:pt x="174" y="40"/>
                    <a:pt x="174" y="40"/>
                    <a:pt x="174" y="40"/>
                  </a:cubicBezTo>
                  <a:cubicBezTo>
                    <a:pt x="284" y="40"/>
                    <a:pt x="294" y="150"/>
                    <a:pt x="295" y="155"/>
                  </a:cubicBezTo>
                  <a:cubicBezTo>
                    <a:pt x="299" y="207"/>
                    <a:pt x="269" y="235"/>
                    <a:pt x="267" y="236"/>
                  </a:cubicBezTo>
                  <a:cubicBezTo>
                    <a:pt x="232" y="271"/>
                    <a:pt x="223" y="322"/>
                    <a:pt x="221" y="350"/>
                  </a:cubicBezTo>
                  <a:lnTo>
                    <a:pt x="190" y="35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9">
              <a:extLst>
                <a:ext uri="{FF2B5EF4-FFF2-40B4-BE49-F238E27FC236}">
                  <a16:creationId xmlns:a16="http://schemas.microsoft.com/office/drawing/2014/main" id="{60ABF8E6-EF8A-4659-95E7-10EAAA986A2D}"/>
                </a:ext>
              </a:extLst>
            </p:cNvPr>
            <p:cNvSpPr>
              <a:spLocks/>
            </p:cNvSpPr>
            <p:nvPr/>
          </p:nvSpPr>
          <p:spPr bwMode="auto">
            <a:xfrm>
              <a:off x="1763713" y="4813301"/>
              <a:ext cx="38100" cy="98425"/>
            </a:xfrm>
            <a:custGeom>
              <a:avLst/>
              <a:gdLst>
                <a:gd name="T0" fmla="*/ 40 w 40"/>
                <a:gd name="T1" fmla="*/ 82 h 102"/>
                <a:gd name="T2" fmla="*/ 40 w 40"/>
                <a:gd name="T3" fmla="*/ 20 h 102"/>
                <a:gd name="T4" fmla="*/ 20 w 40"/>
                <a:gd name="T5" fmla="*/ 0 h 102"/>
                <a:gd name="T6" fmla="*/ 0 w 40"/>
                <a:gd name="T7" fmla="*/ 20 h 102"/>
                <a:gd name="T8" fmla="*/ 0 w 40"/>
                <a:gd name="T9" fmla="*/ 82 h 102"/>
                <a:gd name="T10" fmla="*/ 20 w 40"/>
                <a:gd name="T11" fmla="*/ 102 h 102"/>
                <a:gd name="T12" fmla="*/ 40 w 40"/>
                <a:gd name="T13" fmla="*/ 82 h 102"/>
              </a:gdLst>
              <a:ahLst/>
              <a:cxnLst>
                <a:cxn ang="0">
                  <a:pos x="T0" y="T1"/>
                </a:cxn>
                <a:cxn ang="0">
                  <a:pos x="T2" y="T3"/>
                </a:cxn>
                <a:cxn ang="0">
                  <a:pos x="T4" y="T5"/>
                </a:cxn>
                <a:cxn ang="0">
                  <a:pos x="T6" y="T7"/>
                </a:cxn>
                <a:cxn ang="0">
                  <a:pos x="T8" y="T9"/>
                </a:cxn>
                <a:cxn ang="0">
                  <a:pos x="T10" y="T11"/>
                </a:cxn>
                <a:cxn ang="0">
                  <a:pos x="T12" y="T13"/>
                </a:cxn>
              </a:cxnLst>
              <a:rect l="0" t="0" r="r" b="b"/>
              <a:pathLst>
                <a:path w="40" h="102">
                  <a:moveTo>
                    <a:pt x="40" y="82"/>
                  </a:moveTo>
                  <a:cubicBezTo>
                    <a:pt x="40" y="20"/>
                    <a:pt x="40" y="20"/>
                    <a:pt x="40" y="20"/>
                  </a:cubicBezTo>
                  <a:cubicBezTo>
                    <a:pt x="40" y="9"/>
                    <a:pt x="31" y="0"/>
                    <a:pt x="20" y="0"/>
                  </a:cubicBezTo>
                  <a:cubicBezTo>
                    <a:pt x="9" y="0"/>
                    <a:pt x="0" y="9"/>
                    <a:pt x="0" y="20"/>
                  </a:cubicBezTo>
                  <a:cubicBezTo>
                    <a:pt x="0" y="82"/>
                    <a:pt x="0" y="82"/>
                    <a:pt x="0" y="82"/>
                  </a:cubicBezTo>
                  <a:cubicBezTo>
                    <a:pt x="0" y="93"/>
                    <a:pt x="9" y="102"/>
                    <a:pt x="20" y="102"/>
                  </a:cubicBezTo>
                  <a:cubicBezTo>
                    <a:pt x="31" y="102"/>
                    <a:pt x="40" y="93"/>
                    <a:pt x="40" y="8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0">
              <a:extLst>
                <a:ext uri="{FF2B5EF4-FFF2-40B4-BE49-F238E27FC236}">
                  <a16:creationId xmlns:a16="http://schemas.microsoft.com/office/drawing/2014/main" id="{8B67AF9A-1303-4ED2-8658-53841BC16DE6}"/>
                </a:ext>
              </a:extLst>
            </p:cNvPr>
            <p:cNvSpPr>
              <a:spLocks/>
            </p:cNvSpPr>
            <p:nvPr/>
          </p:nvSpPr>
          <p:spPr bwMode="auto">
            <a:xfrm>
              <a:off x="1601788" y="4860926"/>
              <a:ext cx="80963" cy="85725"/>
            </a:xfrm>
            <a:custGeom>
              <a:avLst/>
              <a:gdLst>
                <a:gd name="T0" fmla="*/ 62 w 85"/>
                <a:gd name="T1" fmla="*/ 89 h 89"/>
                <a:gd name="T2" fmla="*/ 75 w 85"/>
                <a:gd name="T3" fmla="*/ 84 h 89"/>
                <a:gd name="T4" fmla="*/ 77 w 85"/>
                <a:gd name="T5" fmla="*/ 56 h 89"/>
                <a:gd name="T6" fmla="*/ 37 w 85"/>
                <a:gd name="T7" fmla="*/ 9 h 89"/>
                <a:gd name="T8" fmla="*/ 9 w 85"/>
                <a:gd name="T9" fmla="*/ 7 h 89"/>
                <a:gd name="T10" fmla="*/ 7 w 85"/>
                <a:gd name="T11" fmla="*/ 35 h 89"/>
                <a:gd name="T12" fmla="*/ 47 w 85"/>
                <a:gd name="T13" fmla="*/ 82 h 89"/>
                <a:gd name="T14" fmla="*/ 62 w 85"/>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9">
                  <a:moveTo>
                    <a:pt x="62" y="89"/>
                  </a:moveTo>
                  <a:cubicBezTo>
                    <a:pt x="67" y="89"/>
                    <a:pt x="72" y="87"/>
                    <a:pt x="75" y="84"/>
                  </a:cubicBezTo>
                  <a:cubicBezTo>
                    <a:pt x="84" y="77"/>
                    <a:pt x="85" y="64"/>
                    <a:pt x="77" y="56"/>
                  </a:cubicBezTo>
                  <a:cubicBezTo>
                    <a:pt x="37" y="9"/>
                    <a:pt x="37" y="9"/>
                    <a:pt x="37" y="9"/>
                  </a:cubicBezTo>
                  <a:cubicBezTo>
                    <a:pt x="30" y="1"/>
                    <a:pt x="18" y="0"/>
                    <a:pt x="9" y="7"/>
                  </a:cubicBezTo>
                  <a:cubicBezTo>
                    <a:pt x="1" y="14"/>
                    <a:pt x="0" y="27"/>
                    <a:pt x="7" y="35"/>
                  </a:cubicBezTo>
                  <a:cubicBezTo>
                    <a:pt x="47" y="82"/>
                    <a:pt x="47" y="82"/>
                    <a:pt x="47" y="82"/>
                  </a:cubicBezTo>
                  <a:cubicBezTo>
                    <a:pt x="51" y="86"/>
                    <a:pt x="57" y="89"/>
                    <a:pt x="62" y="8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1">
              <a:extLst>
                <a:ext uri="{FF2B5EF4-FFF2-40B4-BE49-F238E27FC236}">
                  <a16:creationId xmlns:a16="http://schemas.microsoft.com/office/drawing/2014/main" id="{27EFAC5E-9147-431A-997E-621DEF669B21}"/>
                </a:ext>
              </a:extLst>
            </p:cNvPr>
            <p:cNvSpPr>
              <a:spLocks/>
            </p:cNvSpPr>
            <p:nvPr/>
          </p:nvSpPr>
          <p:spPr bwMode="auto">
            <a:xfrm>
              <a:off x="1884363" y="4860926"/>
              <a:ext cx="80963" cy="85725"/>
            </a:xfrm>
            <a:custGeom>
              <a:avLst/>
              <a:gdLst>
                <a:gd name="T0" fmla="*/ 38 w 85"/>
                <a:gd name="T1" fmla="*/ 82 h 89"/>
                <a:gd name="T2" fmla="*/ 78 w 85"/>
                <a:gd name="T3" fmla="*/ 35 h 89"/>
                <a:gd name="T4" fmla="*/ 76 w 85"/>
                <a:gd name="T5" fmla="*/ 7 h 89"/>
                <a:gd name="T6" fmla="*/ 48 w 85"/>
                <a:gd name="T7" fmla="*/ 9 h 89"/>
                <a:gd name="T8" fmla="*/ 8 w 85"/>
                <a:gd name="T9" fmla="*/ 56 h 89"/>
                <a:gd name="T10" fmla="*/ 10 w 85"/>
                <a:gd name="T11" fmla="*/ 84 h 89"/>
                <a:gd name="T12" fmla="*/ 23 w 85"/>
                <a:gd name="T13" fmla="*/ 89 h 89"/>
                <a:gd name="T14" fmla="*/ 38 w 85"/>
                <a:gd name="T15" fmla="*/ 82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9">
                  <a:moveTo>
                    <a:pt x="38" y="82"/>
                  </a:moveTo>
                  <a:cubicBezTo>
                    <a:pt x="78" y="35"/>
                    <a:pt x="78" y="35"/>
                    <a:pt x="78" y="35"/>
                  </a:cubicBezTo>
                  <a:cubicBezTo>
                    <a:pt x="85" y="27"/>
                    <a:pt x="84" y="14"/>
                    <a:pt x="76" y="7"/>
                  </a:cubicBezTo>
                  <a:cubicBezTo>
                    <a:pt x="68" y="0"/>
                    <a:pt x="55" y="1"/>
                    <a:pt x="48" y="9"/>
                  </a:cubicBezTo>
                  <a:cubicBezTo>
                    <a:pt x="8" y="56"/>
                    <a:pt x="8" y="56"/>
                    <a:pt x="8" y="56"/>
                  </a:cubicBezTo>
                  <a:cubicBezTo>
                    <a:pt x="0" y="64"/>
                    <a:pt x="1" y="77"/>
                    <a:pt x="10" y="84"/>
                  </a:cubicBezTo>
                  <a:cubicBezTo>
                    <a:pt x="14" y="87"/>
                    <a:pt x="18" y="89"/>
                    <a:pt x="23" y="89"/>
                  </a:cubicBezTo>
                  <a:cubicBezTo>
                    <a:pt x="28" y="89"/>
                    <a:pt x="34" y="86"/>
                    <a:pt x="38" y="8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a:extLst>
              <a:ext uri="{FF2B5EF4-FFF2-40B4-BE49-F238E27FC236}">
                <a16:creationId xmlns:a16="http://schemas.microsoft.com/office/drawing/2014/main" id="{980D9661-17CC-4D58-BCEA-C99881021FA1}"/>
              </a:ext>
            </a:extLst>
          </p:cNvPr>
          <p:cNvGrpSpPr/>
          <p:nvPr/>
        </p:nvGrpSpPr>
        <p:grpSpPr>
          <a:xfrm>
            <a:off x="9531563" y="1757330"/>
            <a:ext cx="779463" cy="854075"/>
            <a:chOff x="6327775" y="1277938"/>
            <a:chExt cx="779463" cy="854075"/>
          </a:xfrm>
        </p:grpSpPr>
        <p:sp>
          <p:nvSpPr>
            <p:cNvPr id="25" name="Freeform 5">
              <a:extLst>
                <a:ext uri="{FF2B5EF4-FFF2-40B4-BE49-F238E27FC236}">
                  <a16:creationId xmlns:a16="http://schemas.microsoft.com/office/drawing/2014/main" id="{FF7DD859-3B8C-4D7B-B6B5-4EE5B50DCAED}"/>
                </a:ext>
              </a:extLst>
            </p:cNvPr>
            <p:cNvSpPr>
              <a:spLocks noEditPoints="1"/>
            </p:cNvSpPr>
            <p:nvPr/>
          </p:nvSpPr>
          <p:spPr bwMode="auto">
            <a:xfrm>
              <a:off x="6489700" y="1516063"/>
              <a:ext cx="455613" cy="454025"/>
            </a:xfrm>
            <a:custGeom>
              <a:avLst/>
              <a:gdLst>
                <a:gd name="T0" fmla="*/ 259 w 477"/>
                <a:gd name="T1" fmla="*/ 20 h 477"/>
                <a:gd name="T2" fmla="*/ 219 w 477"/>
                <a:gd name="T3" fmla="*/ 20 h 477"/>
                <a:gd name="T4" fmla="*/ 164 w 477"/>
                <a:gd name="T5" fmla="*/ 69 h 477"/>
                <a:gd name="T6" fmla="*/ 120 w 477"/>
                <a:gd name="T7" fmla="*/ 32 h 477"/>
                <a:gd name="T8" fmla="*/ 129 w 477"/>
                <a:gd name="T9" fmla="*/ 89 h 477"/>
                <a:gd name="T10" fmla="*/ 59 w 477"/>
                <a:gd name="T11" fmla="*/ 112 h 477"/>
                <a:gd name="T12" fmla="*/ 39 w 477"/>
                <a:gd name="T13" fmla="*/ 147 h 477"/>
                <a:gd name="T14" fmla="*/ 54 w 477"/>
                <a:gd name="T15" fmla="*/ 219 h 477"/>
                <a:gd name="T16" fmla="*/ 0 w 477"/>
                <a:gd name="T17" fmla="*/ 239 h 477"/>
                <a:gd name="T18" fmla="*/ 54 w 477"/>
                <a:gd name="T19" fmla="*/ 259 h 477"/>
                <a:gd name="T20" fmla="*/ 39 w 477"/>
                <a:gd name="T21" fmla="*/ 331 h 477"/>
                <a:gd name="T22" fmla="*/ 50 w 477"/>
                <a:gd name="T23" fmla="*/ 368 h 477"/>
                <a:gd name="T24" fmla="*/ 89 w 477"/>
                <a:gd name="T25" fmla="*/ 348 h 477"/>
                <a:gd name="T26" fmla="*/ 112 w 477"/>
                <a:gd name="T27" fmla="*/ 418 h 477"/>
                <a:gd name="T28" fmla="*/ 130 w 477"/>
                <a:gd name="T29" fmla="*/ 448 h 477"/>
                <a:gd name="T30" fmla="*/ 164 w 477"/>
                <a:gd name="T31" fmla="*/ 408 h 477"/>
                <a:gd name="T32" fmla="*/ 219 w 477"/>
                <a:gd name="T33" fmla="*/ 457 h 477"/>
                <a:gd name="T34" fmla="*/ 259 w 477"/>
                <a:gd name="T35" fmla="*/ 457 h 477"/>
                <a:gd name="T36" fmla="*/ 314 w 477"/>
                <a:gd name="T37" fmla="*/ 408 h 477"/>
                <a:gd name="T38" fmla="*/ 348 w 477"/>
                <a:gd name="T39" fmla="*/ 448 h 477"/>
                <a:gd name="T40" fmla="*/ 365 w 477"/>
                <a:gd name="T41" fmla="*/ 418 h 477"/>
                <a:gd name="T42" fmla="*/ 388 w 477"/>
                <a:gd name="T43" fmla="*/ 348 h 477"/>
                <a:gd name="T44" fmla="*/ 428 w 477"/>
                <a:gd name="T45" fmla="*/ 368 h 477"/>
                <a:gd name="T46" fmla="*/ 438 w 477"/>
                <a:gd name="T47" fmla="*/ 331 h 477"/>
                <a:gd name="T48" fmla="*/ 423 w 477"/>
                <a:gd name="T49" fmla="*/ 259 h 477"/>
                <a:gd name="T50" fmla="*/ 477 w 477"/>
                <a:gd name="T51" fmla="*/ 239 h 477"/>
                <a:gd name="T52" fmla="*/ 423 w 477"/>
                <a:gd name="T53" fmla="*/ 219 h 477"/>
                <a:gd name="T54" fmla="*/ 438 w 477"/>
                <a:gd name="T55" fmla="*/ 147 h 477"/>
                <a:gd name="T56" fmla="*/ 418 w 477"/>
                <a:gd name="T57" fmla="*/ 112 h 477"/>
                <a:gd name="T58" fmla="*/ 348 w 477"/>
                <a:gd name="T59" fmla="*/ 89 h 477"/>
                <a:gd name="T60" fmla="*/ 358 w 477"/>
                <a:gd name="T61" fmla="*/ 32 h 477"/>
                <a:gd name="T62" fmla="*/ 314 w 477"/>
                <a:gd name="T63" fmla="*/ 69 h 477"/>
                <a:gd name="T64" fmla="*/ 384 w 477"/>
                <a:gd name="T65" fmla="*/ 239 h 477"/>
                <a:gd name="T66" fmla="*/ 93 w 477"/>
                <a:gd name="T67" fmla="*/ 239 h 477"/>
                <a:gd name="T68" fmla="*/ 384 w 477"/>
                <a:gd name="T69" fmla="*/ 239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477">
                  <a:moveTo>
                    <a:pt x="259" y="54"/>
                  </a:moveTo>
                  <a:cubicBezTo>
                    <a:pt x="259" y="20"/>
                    <a:pt x="259" y="20"/>
                    <a:pt x="259" y="20"/>
                  </a:cubicBezTo>
                  <a:cubicBezTo>
                    <a:pt x="259" y="9"/>
                    <a:pt x="250" y="0"/>
                    <a:pt x="239" y="0"/>
                  </a:cubicBezTo>
                  <a:cubicBezTo>
                    <a:pt x="228" y="0"/>
                    <a:pt x="219" y="9"/>
                    <a:pt x="219" y="20"/>
                  </a:cubicBezTo>
                  <a:cubicBezTo>
                    <a:pt x="219" y="54"/>
                    <a:pt x="219" y="54"/>
                    <a:pt x="219" y="54"/>
                  </a:cubicBezTo>
                  <a:cubicBezTo>
                    <a:pt x="199" y="56"/>
                    <a:pt x="181" y="61"/>
                    <a:pt x="164" y="69"/>
                  </a:cubicBezTo>
                  <a:cubicBezTo>
                    <a:pt x="147" y="39"/>
                    <a:pt x="147" y="39"/>
                    <a:pt x="147" y="39"/>
                  </a:cubicBezTo>
                  <a:cubicBezTo>
                    <a:pt x="141" y="30"/>
                    <a:pt x="129" y="26"/>
                    <a:pt x="120" y="32"/>
                  </a:cubicBezTo>
                  <a:cubicBezTo>
                    <a:pt x="110" y="38"/>
                    <a:pt x="107" y="50"/>
                    <a:pt x="112" y="59"/>
                  </a:cubicBezTo>
                  <a:cubicBezTo>
                    <a:pt x="129" y="89"/>
                    <a:pt x="129" y="89"/>
                    <a:pt x="129" y="89"/>
                  </a:cubicBezTo>
                  <a:cubicBezTo>
                    <a:pt x="114" y="100"/>
                    <a:pt x="101" y="114"/>
                    <a:pt x="89" y="129"/>
                  </a:cubicBezTo>
                  <a:cubicBezTo>
                    <a:pt x="59" y="112"/>
                    <a:pt x="59" y="112"/>
                    <a:pt x="59" y="112"/>
                  </a:cubicBezTo>
                  <a:cubicBezTo>
                    <a:pt x="50" y="107"/>
                    <a:pt x="38" y="110"/>
                    <a:pt x="32" y="119"/>
                  </a:cubicBezTo>
                  <a:cubicBezTo>
                    <a:pt x="27" y="129"/>
                    <a:pt x="30" y="141"/>
                    <a:pt x="39" y="147"/>
                  </a:cubicBezTo>
                  <a:cubicBezTo>
                    <a:pt x="69" y="164"/>
                    <a:pt x="69" y="164"/>
                    <a:pt x="69" y="164"/>
                  </a:cubicBezTo>
                  <a:cubicBezTo>
                    <a:pt x="62" y="181"/>
                    <a:pt x="56" y="199"/>
                    <a:pt x="54" y="219"/>
                  </a:cubicBezTo>
                  <a:cubicBezTo>
                    <a:pt x="20" y="219"/>
                    <a:pt x="20" y="219"/>
                    <a:pt x="20" y="219"/>
                  </a:cubicBezTo>
                  <a:cubicBezTo>
                    <a:pt x="9" y="219"/>
                    <a:pt x="0" y="228"/>
                    <a:pt x="0" y="239"/>
                  </a:cubicBezTo>
                  <a:cubicBezTo>
                    <a:pt x="0" y="250"/>
                    <a:pt x="9" y="259"/>
                    <a:pt x="20" y="259"/>
                  </a:cubicBezTo>
                  <a:cubicBezTo>
                    <a:pt x="54" y="259"/>
                    <a:pt x="54" y="259"/>
                    <a:pt x="54" y="259"/>
                  </a:cubicBezTo>
                  <a:cubicBezTo>
                    <a:pt x="56" y="278"/>
                    <a:pt x="62" y="296"/>
                    <a:pt x="69" y="314"/>
                  </a:cubicBezTo>
                  <a:cubicBezTo>
                    <a:pt x="39" y="331"/>
                    <a:pt x="39" y="331"/>
                    <a:pt x="39" y="331"/>
                  </a:cubicBezTo>
                  <a:cubicBezTo>
                    <a:pt x="30" y="336"/>
                    <a:pt x="27" y="348"/>
                    <a:pt x="32" y="358"/>
                  </a:cubicBezTo>
                  <a:cubicBezTo>
                    <a:pt x="36" y="364"/>
                    <a:pt x="43" y="368"/>
                    <a:pt x="50" y="368"/>
                  </a:cubicBezTo>
                  <a:cubicBezTo>
                    <a:pt x="53" y="368"/>
                    <a:pt x="56" y="367"/>
                    <a:pt x="59" y="365"/>
                  </a:cubicBezTo>
                  <a:cubicBezTo>
                    <a:pt x="89" y="348"/>
                    <a:pt x="89" y="348"/>
                    <a:pt x="89" y="348"/>
                  </a:cubicBezTo>
                  <a:cubicBezTo>
                    <a:pt x="101" y="363"/>
                    <a:pt x="114" y="377"/>
                    <a:pt x="129" y="388"/>
                  </a:cubicBezTo>
                  <a:cubicBezTo>
                    <a:pt x="112" y="418"/>
                    <a:pt x="112" y="418"/>
                    <a:pt x="112" y="418"/>
                  </a:cubicBezTo>
                  <a:cubicBezTo>
                    <a:pt x="107" y="428"/>
                    <a:pt x="110" y="440"/>
                    <a:pt x="120" y="445"/>
                  </a:cubicBezTo>
                  <a:cubicBezTo>
                    <a:pt x="123" y="447"/>
                    <a:pt x="126" y="448"/>
                    <a:pt x="130" y="448"/>
                  </a:cubicBezTo>
                  <a:cubicBezTo>
                    <a:pt x="136" y="448"/>
                    <a:pt x="143" y="444"/>
                    <a:pt x="147" y="438"/>
                  </a:cubicBezTo>
                  <a:cubicBezTo>
                    <a:pt x="164" y="408"/>
                    <a:pt x="164" y="408"/>
                    <a:pt x="164" y="408"/>
                  </a:cubicBezTo>
                  <a:cubicBezTo>
                    <a:pt x="181" y="416"/>
                    <a:pt x="199" y="421"/>
                    <a:pt x="219" y="423"/>
                  </a:cubicBezTo>
                  <a:cubicBezTo>
                    <a:pt x="219" y="457"/>
                    <a:pt x="219" y="457"/>
                    <a:pt x="219" y="457"/>
                  </a:cubicBezTo>
                  <a:cubicBezTo>
                    <a:pt x="219" y="468"/>
                    <a:pt x="228" y="477"/>
                    <a:pt x="239" y="477"/>
                  </a:cubicBezTo>
                  <a:cubicBezTo>
                    <a:pt x="250" y="477"/>
                    <a:pt x="259" y="468"/>
                    <a:pt x="259" y="457"/>
                  </a:cubicBezTo>
                  <a:cubicBezTo>
                    <a:pt x="259" y="423"/>
                    <a:pt x="259" y="423"/>
                    <a:pt x="259" y="423"/>
                  </a:cubicBezTo>
                  <a:cubicBezTo>
                    <a:pt x="278" y="421"/>
                    <a:pt x="297" y="416"/>
                    <a:pt x="314" y="408"/>
                  </a:cubicBezTo>
                  <a:cubicBezTo>
                    <a:pt x="331" y="438"/>
                    <a:pt x="331" y="438"/>
                    <a:pt x="331" y="438"/>
                  </a:cubicBezTo>
                  <a:cubicBezTo>
                    <a:pt x="334" y="444"/>
                    <a:pt x="341" y="448"/>
                    <a:pt x="348" y="448"/>
                  </a:cubicBezTo>
                  <a:cubicBezTo>
                    <a:pt x="352" y="448"/>
                    <a:pt x="355" y="447"/>
                    <a:pt x="358" y="445"/>
                  </a:cubicBezTo>
                  <a:cubicBezTo>
                    <a:pt x="368" y="440"/>
                    <a:pt x="371" y="428"/>
                    <a:pt x="365" y="418"/>
                  </a:cubicBezTo>
                  <a:cubicBezTo>
                    <a:pt x="348" y="388"/>
                    <a:pt x="348" y="388"/>
                    <a:pt x="348" y="388"/>
                  </a:cubicBezTo>
                  <a:cubicBezTo>
                    <a:pt x="364" y="377"/>
                    <a:pt x="377" y="363"/>
                    <a:pt x="388" y="348"/>
                  </a:cubicBezTo>
                  <a:cubicBezTo>
                    <a:pt x="418" y="365"/>
                    <a:pt x="418" y="365"/>
                    <a:pt x="418" y="365"/>
                  </a:cubicBezTo>
                  <a:cubicBezTo>
                    <a:pt x="421" y="367"/>
                    <a:pt x="425" y="368"/>
                    <a:pt x="428" y="368"/>
                  </a:cubicBezTo>
                  <a:cubicBezTo>
                    <a:pt x="435" y="368"/>
                    <a:pt x="442" y="364"/>
                    <a:pt x="445" y="358"/>
                  </a:cubicBezTo>
                  <a:cubicBezTo>
                    <a:pt x="451" y="348"/>
                    <a:pt x="448" y="336"/>
                    <a:pt x="438" y="331"/>
                  </a:cubicBezTo>
                  <a:cubicBezTo>
                    <a:pt x="408" y="314"/>
                    <a:pt x="408" y="314"/>
                    <a:pt x="408" y="314"/>
                  </a:cubicBezTo>
                  <a:cubicBezTo>
                    <a:pt x="416" y="296"/>
                    <a:pt x="421" y="278"/>
                    <a:pt x="423" y="259"/>
                  </a:cubicBezTo>
                  <a:cubicBezTo>
                    <a:pt x="457" y="259"/>
                    <a:pt x="457" y="259"/>
                    <a:pt x="457" y="259"/>
                  </a:cubicBezTo>
                  <a:cubicBezTo>
                    <a:pt x="468" y="259"/>
                    <a:pt x="477" y="250"/>
                    <a:pt x="477" y="239"/>
                  </a:cubicBezTo>
                  <a:cubicBezTo>
                    <a:pt x="477" y="228"/>
                    <a:pt x="468" y="219"/>
                    <a:pt x="457" y="219"/>
                  </a:cubicBezTo>
                  <a:cubicBezTo>
                    <a:pt x="423" y="219"/>
                    <a:pt x="423" y="219"/>
                    <a:pt x="423" y="219"/>
                  </a:cubicBezTo>
                  <a:cubicBezTo>
                    <a:pt x="421" y="199"/>
                    <a:pt x="416" y="181"/>
                    <a:pt x="408" y="164"/>
                  </a:cubicBezTo>
                  <a:cubicBezTo>
                    <a:pt x="438" y="147"/>
                    <a:pt x="438" y="147"/>
                    <a:pt x="438" y="147"/>
                  </a:cubicBezTo>
                  <a:cubicBezTo>
                    <a:pt x="448" y="141"/>
                    <a:pt x="451" y="129"/>
                    <a:pt x="445" y="119"/>
                  </a:cubicBezTo>
                  <a:cubicBezTo>
                    <a:pt x="440" y="110"/>
                    <a:pt x="428" y="107"/>
                    <a:pt x="418" y="112"/>
                  </a:cubicBezTo>
                  <a:cubicBezTo>
                    <a:pt x="388" y="129"/>
                    <a:pt x="388" y="129"/>
                    <a:pt x="388" y="129"/>
                  </a:cubicBezTo>
                  <a:cubicBezTo>
                    <a:pt x="377" y="114"/>
                    <a:pt x="364" y="100"/>
                    <a:pt x="348" y="89"/>
                  </a:cubicBezTo>
                  <a:cubicBezTo>
                    <a:pt x="365" y="59"/>
                    <a:pt x="365" y="59"/>
                    <a:pt x="365" y="59"/>
                  </a:cubicBezTo>
                  <a:cubicBezTo>
                    <a:pt x="371" y="50"/>
                    <a:pt x="368" y="38"/>
                    <a:pt x="358" y="32"/>
                  </a:cubicBezTo>
                  <a:cubicBezTo>
                    <a:pt x="349" y="26"/>
                    <a:pt x="336" y="30"/>
                    <a:pt x="331" y="39"/>
                  </a:cubicBezTo>
                  <a:cubicBezTo>
                    <a:pt x="314" y="69"/>
                    <a:pt x="314" y="69"/>
                    <a:pt x="314" y="69"/>
                  </a:cubicBezTo>
                  <a:cubicBezTo>
                    <a:pt x="297" y="61"/>
                    <a:pt x="278" y="56"/>
                    <a:pt x="259" y="54"/>
                  </a:cubicBezTo>
                  <a:close/>
                  <a:moveTo>
                    <a:pt x="384" y="239"/>
                  </a:moveTo>
                  <a:cubicBezTo>
                    <a:pt x="384" y="319"/>
                    <a:pt x="319" y="384"/>
                    <a:pt x="239" y="384"/>
                  </a:cubicBezTo>
                  <a:cubicBezTo>
                    <a:pt x="159" y="384"/>
                    <a:pt x="93" y="319"/>
                    <a:pt x="93" y="239"/>
                  </a:cubicBezTo>
                  <a:cubicBezTo>
                    <a:pt x="93" y="158"/>
                    <a:pt x="159" y="93"/>
                    <a:pt x="239" y="93"/>
                  </a:cubicBezTo>
                  <a:cubicBezTo>
                    <a:pt x="319" y="93"/>
                    <a:pt x="384" y="158"/>
                    <a:pt x="384" y="23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
              <a:extLst>
                <a:ext uri="{FF2B5EF4-FFF2-40B4-BE49-F238E27FC236}">
                  <a16:creationId xmlns:a16="http://schemas.microsoft.com/office/drawing/2014/main" id="{6CE9F4D0-C8F3-4438-BB2D-DFC93E88116F}"/>
                </a:ext>
              </a:extLst>
            </p:cNvPr>
            <p:cNvSpPr>
              <a:spLocks/>
            </p:cNvSpPr>
            <p:nvPr/>
          </p:nvSpPr>
          <p:spPr bwMode="auto">
            <a:xfrm>
              <a:off x="6327775" y="1277938"/>
              <a:ext cx="779463" cy="854075"/>
            </a:xfrm>
            <a:custGeom>
              <a:avLst/>
              <a:gdLst>
                <a:gd name="T0" fmla="*/ 652 w 818"/>
                <a:gd name="T1" fmla="*/ 160 h 897"/>
                <a:gd name="T2" fmla="*/ 624 w 818"/>
                <a:gd name="T3" fmla="*/ 164 h 897"/>
                <a:gd name="T4" fmla="*/ 628 w 818"/>
                <a:gd name="T5" fmla="*/ 192 h 897"/>
                <a:gd name="T6" fmla="*/ 778 w 818"/>
                <a:gd name="T7" fmla="*/ 489 h 897"/>
                <a:gd name="T8" fmla="*/ 409 w 818"/>
                <a:gd name="T9" fmla="*/ 857 h 897"/>
                <a:gd name="T10" fmla="*/ 40 w 818"/>
                <a:gd name="T11" fmla="*/ 489 h 897"/>
                <a:gd name="T12" fmla="*/ 409 w 818"/>
                <a:gd name="T13" fmla="*/ 120 h 897"/>
                <a:gd name="T14" fmla="*/ 430 w 818"/>
                <a:gd name="T15" fmla="*/ 121 h 897"/>
                <a:gd name="T16" fmla="*/ 380 w 818"/>
                <a:gd name="T17" fmla="*/ 171 h 897"/>
                <a:gd name="T18" fmla="*/ 380 w 818"/>
                <a:gd name="T19" fmla="*/ 200 h 897"/>
                <a:gd name="T20" fmla="*/ 394 w 818"/>
                <a:gd name="T21" fmla="*/ 205 h 897"/>
                <a:gd name="T22" fmla="*/ 408 w 818"/>
                <a:gd name="T23" fmla="*/ 200 h 897"/>
                <a:gd name="T24" fmla="*/ 490 w 818"/>
                <a:gd name="T25" fmla="*/ 118 h 897"/>
                <a:gd name="T26" fmla="*/ 490 w 818"/>
                <a:gd name="T27" fmla="*/ 90 h 897"/>
                <a:gd name="T28" fmla="*/ 408 w 818"/>
                <a:gd name="T29" fmla="*/ 8 h 897"/>
                <a:gd name="T30" fmla="*/ 380 w 818"/>
                <a:gd name="T31" fmla="*/ 8 h 897"/>
                <a:gd name="T32" fmla="*/ 380 w 818"/>
                <a:gd name="T33" fmla="*/ 36 h 897"/>
                <a:gd name="T34" fmla="*/ 424 w 818"/>
                <a:gd name="T35" fmla="*/ 80 h 897"/>
                <a:gd name="T36" fmla="*/ 409 w 818"/>
                <a:gd name="T37" fmla="*/ 80 h 897"/>
                <a:gd name="T38" fmla="*/ 0 w 818"/>
                <a:gd name="T39" fmla="*/ 489 h 897"/>
                <a:gd name="T40" fmla="*/ 409 w 818"/>
                <a:gd name="T41" fmla="*/ 897 h 897"/>
                <a:gd name="T42" fmla="*/ 818 w 818"/>
                <a:gd name="T43" fmla="*/ 489 h 897"/>
                <a:gd name="T44" fmla="*/ 652 w 818"/>
                <a:gd name="T45" fmla="*/ 16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8" h="897">
                  <a:moveTo>
                    <a:pt x="652" y="160"/>
                  </a:moveTo>
                  <a:cubicBezTo>
                    <a:pt x="643" y="154"/>
                    <a:pt x="631" y="156"/>
                    <a:pt x="624" y="164"/>
                  </a:cubicBezTo>
                  <a:cubicBezTo>
                    <a:pt x="618" y="173"/>
                    <a:pt x="619" y="186"/>
                    <a:pt x="628" y="192"/>
                  </a:cubicBezTo>
                  <a:cubicBezTo>
                    <a:pt x="723" y="263"/>
                    <a:pt x="778" y="371"/>
                    <a:pt x="778" y="489"/>
                  </a:cubicBezTo>
                  <a:cubicBezTo>
                    <a:pt x="778" y="692"/>
                    <a:pt x="612" y="857"/>
                    <a:pt x="409" y="857"/>
                  </a:cubicBezTo>
                  <a:cubicBezTo>
                    <a:pt x="206" y="857"/>
                    <a:pt x="40" y="692"/>
                    <a:pt x="40" y="489"/>
                  </a:cubicBezTo>
                  <a:cubicBezTo>
                    <a:pt x="40" y="285"/>
                    <a:pt x="206" y="120"/>
                    <a:pt x="409" y="120"/>
                  </a:cubicBezTo>
                  <a:cubicBezTo>
                    <a:pt x="416" y="120"/>
                    <a:pt x="423" y="120"/>
                    <a:pt x="430" y="121"/>
                  </a:cubicBezTo>
                  <a:cubicBezTo>
                    <a:pt x="380" y="171"/>
                    <a:pt x="380" y="171"/>
                    <a:pt x="380" y="171"/>
                  </a:cubicBezTo>
                  <a:cubicBezTo>
                    <a:pt x="372" y="179"/>
                    <a:pt x="372" y="192"/>
                    <a:pt x="380" y="200"/>
                  </a:cubicBezTo>
                  <a:cubicBezTo>
                    <a:pt x="384" y="203"/>
                    <a:pt x="389" y="205"/>
                    <a:pt x="394" y="205"/>
                  </a:cubicBezTo>
                  <a:cubicBezTo>
                    <a:pt x="399" y="205"/>
                    <a:pt x="404" y="203"/>
                    <a:pt x="408" y="200"/>
                  </a:cubicBezTo>
                  <a:cubicBezTo>
                    <a:pt x="490" y="118"/>
                    <a:pt x="490" y="118"/>
                    <a:pt x="490" y="118"/>
                  </a:cubicBezTo>
                  <a:cubicBezTo>
                    <a:pt x="497" y="110"/>
                    <a:pt x="497" y="98"/>
                    <a:pt x="490" y="90"/>
                  </a:cubicBezTo>
                  <a:cubicBezTo>
                    <a:pt x="408" y="8"/>
                    <a:pt x="408" y="8"/>
                    <a:pt x="408" y="8"/>
                  </a:cubicBezTo>
                  <a:cubicBezTo>
                    <a:pt x="400" y="0"/>
                    <a:pt x="388" y="0"/>
                    <a:pt x="380" y="8"/>
                  </a:cubicBezTo>
                  <a:cubicBezTo>
                    <a:pt x="372" y="16"/>
                    <a:pt x="372" y="29"/>
                    <a:pt x="380" y="36"/>
                  </a:cubicBezTo>
                  <a:cubicBezTo>
                    <a:pt x="424" y="80"/>
                    <a:pt x="424" y="80"/>
                    <a:pt x="424" y="80"/>
                  </a:cubicBezTo>
                  <a:cubicBezTo>
                    <a:pt x="419" y="80"/>
                    <a:pt x="414" y="80"/>
                    <a:pt x="409" y="80"/>
                  </a:cubicBezTo>
                  <a:cubicBezTo>
                    <a:pt x="183" y="80"/>
                    <a:pt x="0" y="263"/>
                    <a:pt x="0" y="489"/>
                  </a:cubicBezTo>
                  <a:cubicBezTo>
                    <a:pt x="0" y="714"/>
                    <a:pt x="183" y="897"/>
                    <a:pt x="409" y="897"/>
                  </a:cubicBezTo>
                  <a:cubicBezTo>
                    <a:pt x="634" y="897"/>
                    <a:pt x="818" y="714"/>
                    <a:pt x="818" y="489"/>
                  </a:cubicBezTo>
                  <a:cubicBezTo>
                    <a:pt x="818" y="360"/>
                    <a:pt x="756" y="237"/>
                    <a:pt x="652" y="16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4D72E5E4-A529-4060-BB52-21E234B47251}"/>
              </a:ext>
            </a:extLst>
          </p:cNvPr>
          <p:cNvGrpSpPr/>
          <p:nvPr/>
        </p:nvGrpSpPr>
        <p:grpSpPr>
          <a:xfrm>
            <a:off x="1865532" y="1782730"/>
            <a:ext cx="939800" cy="803275"/>
            <a:chOff x="11117263" y="3582988"/>
            <a:chExt cx="939800" cy="803275"/>
          </a:xfrm>
        </p:grpSpPr>
        <p:sp>
          <p:nvSpPr>
            <p:cNvPr id="29" name="Freeform 33">
              <a:extLst>
                <a:ext uri="{FF2B5EF4-FFF2-40B4-BE49-F238E27FC236}">
                  <a16:creationId xmlns:a16="http://schemas.microsoft.com/office/drawing/2014/main" id="{370C8489-A359-408B-A054-A6087AF33CFC}"/>
                </a:ext>
              </a:extLst>
            </p:cNvPr>
            <p:cNvSpPr>
              <a:spLocks/>
            </p:cNvSpPr>
            <p:nvPr/>
          </p:nvSpPr>
          <p:spPr bwMode="auto">
            <a:xfrm>
              <a:off x="11117263" y="3582988"/>
              <a:ext cx="939800" cy="803275"/>
            </a:xfrm>
            <a:custGeom>
              <a:avLst/>
              <a:gdLst>
                <a:gd name="T0" fmla="*/ 494 w 987"/>
                <a:gd name="T1" fmla="*/ 0 h 844"/>
                <a:gd name="T2" fmla="*/ 0 w 987"/>
                <a:gd name="T3" fmla="*/ 494 h 844"/>
                <a:gd name="T4" fmla="*/ 139 w 987"/>
                <a:gd name="T5" fmla="*/ 836 h 844"/>
                <a:gd name="T6" fmla="*/ 167 w 987"/>
                <a:gd name="T7" fmla="*/ 837 h 844"/>
                <a:gd name="T8" fmla="*/ 168 w 987"/>
                <a:gd name="T9" fmla="*/ 808 h 844"/>
                <a:gd name="T10" fmla="*/ 40 w 987"/>
                <a:gd name="T11" fmla="*/ 494 h 844"/>
                <a:gd name="T12" fmla="*/ 494 w 987"/>
                <a:gd name="T13" fmla="*/ 40 h 844"/>
                <a:gd name="T14" fmla="*/ 947 w 987"/>
                <a:gd name="T15" fmla="*/ 494 h 844"/>
                <a:gd name="T16" fmla="*/ 820 w 987"/>
                <a:gd name="T17" fmla="*/ 808 h 844"/>
                <a:gd name="T18" fmla="*/ 820 w 987"/>
                <a:gd name="T19" fmla="*/ 837 h 844"/>
                <a:gd name="T20" fmla="*/ 834 w 987"/>
                <a:gd name="T21" fmla="*/ 842 h 844"/>
                <a:gd name="T22" fmla="*/ 848 w 987"/>
                <a:gd name="T23" fmla="*/ 836 h 844"/>
                <a:gd name="T24" fmla="*/ 987 w 987"/>
                <a:gd name="T25" fmla="*/ 494 h 844"/>
                <a:gd name="T26" fmla="*/ 494 w 987"/>
                <a:gd name="T27" fmla="*/ 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7" h="844">
                  <a:moveTo>
                    <a:pt x="494" y="0"/>
                  </a:moveTo>
                  <a:cubicBezTo>
                    <a:pt x="222" y="0"/>
                    <a:pt x="0" y="222"/>
                    <a:pt x="0" y="494"/>
                  </a:cubicBezTo>
                  <a:cubicBezTo>
                    <a:pt x="0" y="622"/>
                    <a:pt x="50" y="744"/>
                    <a:pt x="139" y="836"/>
                  </a:cubicBezTo>
                  <a:cubicBezTo>
                    <a:pt x="147" y="844"/>
                    <a:pt x="159" y="844"/>
                    <a:pt x="167" y="837"/>
                  </a:cubicBezTo>
                  <a:cubicBezTo>
                    <a:pt x="175" y="829"/>
                    <a:pt x="175" y="816"/>
                    <a:pt x="168" y="808"/>
                  </a:cubicBezTo>
                  <a:cubicBezTo>
                    <a:pt x="86" y="723"/>
                    <a:pt x="40" y="612"/>
                    <a:pt x="40" y="494"/>
                  </a:cubicBezTo>
                  <a:cubicBezTo>
                    <a:pt x="40" y="244"/>
                    <a:pt x="244" y="40"/>
                    <a:pt x="494" y="40"/>
                  </a:cubicBezTo>
                  <a:cubicBezTo>
                    <a:pt x="744" y="40"/>
                    <a:pt x="947" y="244"/>
                    <a:pt x="947" y="494"/>
                  </a:cubicBezTo>
                  <a:cubicBezTo>
                    <a:pt x="947" y="612"/>
                    <a:pt x="902" y="723"/>
                    <a:pt x="820" y="808"/>
                  </a:cubicBezTo>
                  <a:cubicBezTo>
                    <a:pt x="812" y="816"/>
                    <a:pt x="812" y="829"/>
                    <a:pt x="820" y="837"/>
                  </a:cubicBezTo>
                  <a:cubicBezTo>
                    <a:pt x="824" y="840"/>
                    <a:pt x="829" y="842"/>
                    <a:pt x="834" y="842"/>
                  </a:cubicBezTo>
                  <a:cubicBezTo>
                    <a:pt x="839" y="842"/>
                    <a:pt x="845" y="840"/>
                    <a:pt x="848" y="836"/>
                  </a:cubicBezTo>
                  <a:cubicBezTo>
                    <a:pt x="938" y="744"/>
                    <a:pt x="987" y="622"/>
                    <a:pt x="987" y="494"/>
                  </a:cubicBezTo>
                  <a:cubicBezTo>
                    <a:pt x="987" y="222"/>
                    <a:pt x="766" y="0"/>
                    <a:pt x="494"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4">
              <a:extLst>
                <a:ext uri="{FF2B5EF4-FFF2-40B4-BE49-F238E27FC236}">
                  <a16:creationId xmlns:a16="http://schemas.microsoft.com/office/drawing/2014/main" id="{0243CF66-91A6-4865-8069-DDBC37C9FB6F}"/>
                </a:ext>
              </a:extLst>
            </p:cNvPr>
            <p:cNvSpPr>
              <a:spLocks/>
            </p:cNvSpPr>
            <p:nvPr/>
          </p:nvSpPr>
          <p:spPr bwMode="auto">
            <a:xfrm>
              <a:off x="11804650" y="3921125"/>
              <a:ext cx="195263" cy="388937"/>
            </a:xfrm>
            <a:custGeom>
              <a:avLst/>
              <a:gdLst>
                <a:gd name="T0" fmla="*/ 124 w 205"/>
                <a:gd name="T1" fmla="*/ 14 h 409"/>
                <a:gd name="T2" fmla="*/ 97 w 205"/>
                <a:gd name="T3" fmla="*/ 4 h 409"/>
                <a:gd name="T4" fmla="*/ 87 w 205"/>
                <a:gd name="T5" fmla="*/ 31 h 409"/>
                <a:gd name="T6" fmla="*/ 7 w 205"/>
                <a:gd name="T7" fmla="*/ 376 h 409"/>
                <a:gd name="T8" fmla="*/ 9 w 205"/>
                <a:gd name="T9" fmla="*/ 404 h 409"/>
                <a:gd name="T10" fmla="*/ 22 w 205"/>
                <a:gd name="T11" fmla="*/ 409 h 409"/>
                <a:gd name="T12" fmla="*/ 37 w 205"/>
                <a:gd name="T13" fmla="*/ 402 h 409"/>
                <a:gd name="T14" fmla="*/ 124 w 205"/>
                <a:gd name="T15" fmla="*/ 14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409">
                  <a:moveTo>
                    <a:pt x="124" y="14"/>
                  </a:moveTo>
                  <a:cubicBezTo>
                    <a:pt x="119" y="4"/>
                    <a:pt x="107" y="0"/>
                    <a:pt x="97" y="4"/>
                  </a:cubicBezTo>
                  <a:cubicBezTo>
                    <a:pt x="87" y="9"/>
                    <a:pt x="83" y="21"/>
                    <a:pt x="87" y="31"/>
                  </a:cubicBezTo>
                  <a:cubicBezTo>
                    <a:pt x="88" y="32"/>
                    <a:pt x="159" y="192"/>
                    <a:pt x="7" y="376"/>
                  </a:cubicBezTo>
                  <a:cubicBezTo>
                    <a:pt x="0" y="385"/>
                    <a:pt x="1" y="397"/>
                    <a:pt x="9" y="404"/>
                  </a:cubicBezTo>
                  <a:cubicBezTo>
                    <a:pt x="13" y="408"/>
                    <a:pt x="17" y="409"/>
                    <a:pt x="22" y="409"/>
                  </a:cubicBezTo>
                  <a:cubicBezTo>
                    <a:pt x="28" y="409"/>
                    <a:pt x="33" y="407"/>
                    <a:pt x="37" y="402"/>
                  </a:cubicBezTo>
                  <a:cubicBezTo>
                    <a:pt x="205" y="199"/>
                    <a:pt x="127" y="21"/>
                    <a:pt x="124" y="1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5">
              <a:extLst>
                <a:ext uri="{FF2B5EF4-FFF2-40B4-BE49-F238E27FC236}">
                  <a16:creationId xmlns:a16="http://schemas.microsoft.com/office/drawing/2014/main" id="{EDF582F9-F452-4894-85B4-A8BE2C0A7555}"/>
                </a:ext>
              </a:extLst>
            </p:cNvPr>
            <p:cNvSpPr>
              <a:spLocks noEditPoints="1"/>
            </p:cNvSpPr>
            <p:nvPr/>
          </p:nvSpPr>
          <p:spPr bwMode="auto">
            <a:xfrm>
              <a:off x="11520488" y="3840163"/>
              <a:ext cx="393700" cy="274637"/>
            </a:xfrm>
            <a:custGeom>
              <a:avLst/>
              <a:gdLst>
                <a:gd name="T0" fmla="*/ 402 w 414"/>
                <a:gd name="T1" fmla="*/ 40 h 288"/>
                <a:gd name="T2" fmla="*/ 409 w 414"/>
                <a:gd name="T3" fmla="*/ 13 h 288"/>
                <a:gd name="T4" fmla="*/ 381 w 414"/>
                <a:gd name="T5" fmla="*/ 6 h 288"/>
                <a:gd name="T6" fmla="*/ 114 w 414"/>
                <a:gd name="T7" fmla="*/ 168 h 288"/>
                <a:gd name="T8" fmla="*/ 69 w 414"/>
                <a:gd name="T9" fmla="*/ 150 h 288"/>
                <a:gd name="T10" fmla="*/ 0 w 414"/>
                <a:gd name="T11" fmla="*/ 219 h 288"/>
                <a:gd name="T12" fmla="*/ 69 w 414"/>
                <a:gd name="T13" fmla="*/ 288 h 288"/>
                <a:gd name="T14" fmla="*/ 137 w 414"/>
                <a:gd name="T15" fmla="*/ 219 h 288"/>
                <a:gd name="T16" fmla="*/ 135 w 414"/>
                <a:gd name="T17" fmla="*/ 203 h 288"/>
                <a:gd name="T18" fmla="*/ 402 w 414"/>
                <a:gd name="T19" fmla="*/ 40 h 288"/>
                <a:gd name="T20" fmla="*/ 69 w 414"/>
                <a:gd name="T21" fmla="*/ 248 h 288"/>
                <a:gd name="T22" fmla="*/ 40 w 414"/>
                <a:gd name="T23" fmla="*/ 219 h 288"/>
                <a:gd name="T24" fmla="*/ 69 w 414"/>
                <a:gd name="T25" fmla="*/ 190 h 288"/>
                <a:gd name="T26" fmla="*/ 97 w 414"/>
                <a:gd name="T27" fmla="*/ 219 h 288"/>
                <a:gd name="T28" fmla="*/ 69 w 414"/>
                <a:gd name="T29" fmla="*/ 2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4" h="288">
                  <a:moveTo>
                    <a:pt x="402" y="40"/>
                  </a:moveTo>
                  <a:cubicBezTo>
                    <a:pt x="411" y="34"/>
                    <a:pt x="414" y="22"/>
                    <a:pt x="409" y="13"/>
                  </a:cubicBezTo>
                  <a:cubicBezTo>
                    <a:pt x="403" y="3"/>
                    <a:pt x="391" y="0"/>
                    <a:pt x="381" y="6"/>
                  </a:cubicBezTo>
                  <a:cubicBezTo>
                    <a:pt x="114" y="168"/>
                    <a:pt x="114" y="168"/>
                    <a:pt x="114" y="168"/>
                  </a:cubicBezTo>
                  <a:cubicBezTo>
                    <a:pt x="102" y="157"/>
                    <a:pt x="86" y="150"/>
                    <a:pt x="69" y="150"/>
                  </a:cubicBezTo>
                  <a:cubicBezTo>
                    <a:pt x="31" y="150"/>
                    <a:pt x="0" y="181"/>
                    <a:pt x="0" y="219"/>
                  </a:cubicBezTo>
                  <a:cubicBezTo>
                    <a:pt x="0" y="257"/>
                    <a:pt x="31" y="288"/>
                    <a:pt x="69" y="288"/>
                  </a:cubicBezTo>
                  <a:cubicBezTo>
                    <a:pt x="106" y="288"/>
                    <a:pt x="137" y="257"/>
                    <a:pt x="137" y="219"/>
                  </a:cubicBezTo>
                  <a:cubicBezTo>
                    <a:pt x="137" y="213"/>
                    <a:pt x="136" y="208"/>
                    <a:pt x="135" y="203"/>
                  </a:cubicBezTo>
                  <a:lnTo>
                    <a:pt x="402" y="40"/>
                  </a:lnTo>
                  <a:close/>
                  <a:moveTo>
                    <a:pt x="69" y="248"/>
                  </a:moveTo>
                  <a:cubicBezTo>
                    <a:pt x="53" y="248"/>
                    <a:pt x="40" y="235"/>
                    <a:pt x="40" y="219"/>
                  </a:cubicBezTo>
                  <a:cubicBezTo>
                    <a:pt x="40" y="203"/>
                    <a:pt x="53" y="190"/>
                    <a:pt x="69" y="190"/>
                  </a:cubicBezTo>
                  <a:cubicBezTo>
                    <a:pt x="84" y="190"/>
                    <a:pt x="97" y="203"/>
                    <a:pt x="97" y="219"/>
                  </a:cubicBezTo>
                  <a:cubicBezTo>
                    <a:pt x="97" y="235"/>
                    <a:pt x="84" y="248"/>
                    <a:pt x="69" y="24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6">
              <a:extLst>
                <a:ext uri="{FF2B5EF4-FFF2-40B4-BE49-F238E27FC236}">
                  <a16:creationId xmlns:a16="http://schemas.microsoft.com/office/drawing/2014/main" id="{03501FD3-3CBB-4122-8F7D-DDC06385C1DE}"/>
                </a:ext>
              </a:extLst>
            </p:cNvPr>
            <p:cNvSpPr>
              <a:spLocks/>
            </p:cNvSpPr>
            <p:nvPr/>
          </p:nvSpPr>
          <p:spPr bwMode="auto">
            <a:xfrm>
              <a:off x="11699875" y="3711575"/>
              <a:ext cx="95250" cy="122237"/>
            </a:xfrm>
            <a:custGeom>
              <a:avLst/>
              <a:gdLst>
                <a:gd name="T0" fmla="*/ 23 w 100"/>
                <a:gd name="T1" fmla="*/ 128 h 128"/>
                <a:gd name="T2" fmla="*/ 39 w 100"/>
                <a:gd name="T3" fmla="*/ 119 h 128"/>
                <a:gd name="T4" fmla="*/ 94 w 100"/>
                <a:gd name="T5" fmla="*/ 34 h 128"/>
                <a:gd name="T6" fmla="*/ 88 w 100"/>
                <a:gd name="T7" fmla="*/ 6 h 128"/>
                <a:gd name="T8" fmla="*/ 60 w 100"/>
                <a:gd name="T9" fmla="*/ 12 h 128"/>
                <a:gd name="T10" fmla="*/ 6 w 100"/>
                <a:gd name="T11" fmla="*/ 97 h 128"/>
                <a:gd name="T12" fmla="*/ 12 w 100"/>
                <a:gd name="T13" fmla="*/ 125 h 128"/>
                <a:gd name="T14" fmla="*/ 23 w 100"/>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28">
                  <a:moveTo>
                    <a:pt x="23" y="128"/>
                  </a:moveTo>
                  <a:cubicBezTo>
                    <a:pt x="29" y="128"/>
                    <a:pt x="36" y="125"/>
                    <a:pt x="39" y="119"/>
                  </a:cubicBezTo>
                  <a:cubicBezTo>
                    <a:pt x="94" y="34"/>
                    <a:pt x="94" y="34"/>
                    <a:pt x="94" y="34"/>
                  </a:cubicBezTo>
                  <a:cubicBezTo>
                    <a:pt x="100" y="25"/>
                    <a:pt x="97" y="12"/>
                    <a:pt x="88" y="6"/>
                  </a:cubicBezTo>
                  <a:cubicBezTo>
                    <a:pt x="79" y="0"/>
                    <a:pt x="66" y="3"/>
                    <a:pt x="60" y="12"/>
                  </a:cubicBezTo>
                  <a:cubicBezTo>
                    <a:pt x="6" y="97"/>
                    <a:pt x="6" y="97"/>
                    <a:pt x="6" y="97"/>
                  </a:cubicBezTo>
                  <a:cubicBezTo>
                    <a:pt x="0" y="107"/>
                    <a:pt x="2" y="119"/>
                    <a:pt x="12" y="125"/>
                  </a:cubicBezTo>
                  <a:cubicBezTo>
                    <a:pt x="15" y="127"/>
                    <a:pt x="19" y="128"/>
                    <a:pt x="23" y="12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7">
              <a:extLst>
                <a:ext uri="{FF2B5EF4-FFF2-40B4-BE49-F238E27FC236}">
                  <a16:creationId xmlns:a16="http://schemas.microsoft.com/office/drawing/2014/main" id="{17AFD020-6F03-4177-8138-5B442EBA75F9}"/>
                </a:ext>
              </a:extLst>
            </p:cNvPr>
            <p:cNvSpPr>
              <a:spLocks/>
            </p:cNvSpPr>
            <p:nvPr/>
          </p:nvSpPr>
          <p:spPr bwMode="auto">
            <a:xfrm>
              <a:off x="11566525" y="3652838"/>
              <a:ext cx="38100" cy="120650"/>
            </a:xfrm>
            <a:custGeom>
              <a:avLst/>
              <a:gdLst>
                <a:gd name="T0" fmla="*/ 40 w 40"/>
                <a:gd name="T1" fmla="*/ 106 h 126"/>
                <a:gd name="T2" fmla="*/ 40 w 40"/>
                <a:gd name="T3" fmla="*/ 20 h 126"/>
                <a:gd name="T4" fmla="*/ 20 w 40"/>
                <a:gd name="T5" fmla="*/ 0 h 126"/>
                <a:gd name="T6" fmla="*/ 0 w 40"/>
                <a:gd name="T7" fmla="*/ 20 h 126"/>
                <a:gd name="T8" fmla="*/ 0 w 40"/>
                <a:gd name="T9" fmla="*/ 106 h 126"/>
                <a:gd name="T10" fmla="*/ 20 w 40"/>
                <a:gd name="T11" fmla="*/ 126 h 126"/>
                <a:gd name="T12" fmla="*/ 40 w 40"/>
                <a:gd name="T13" fmla="*/ 106 h 126"/>
              </a:gdLst>
              <a:ahLst/>
              <a:cxnLst>
                <a:cxn ang="0">
                  <a:pos x="T0" y="T1"/>
                </a:cxn>
                <a:cxn ang="0">
                  <a:pos x="T2" y="T3"/>
                </a:cxn>
                <a:cxn ang="0">
                  <a:pos x="T4" y="T5"/>
                </a:cxn>
                <a:cxn ang="0">
                  <a:pos x="T6" y="T7"/>
                </a:cxn>
                <a:cxn ang="0">
                  <a:pos x="T8" y="T9"/>
                </a:cxn>
                <a:cxn ang="0">
                  <a:pos x="T10" y="T11"/>
                </a:cxn>
                <a:cxn ang="0">
                  <a:pos x="T12" y="T13"/>
                </a:cxn>
              </a:cxnLst>
              <a:rect l="0" t="0" r="r" b="b"/>
              <a:pathLst>
                <a:path w="40" h="126">
                  <a:moveTo>
                    <a:pt x="40" y="106"/>
                  </a:moveTo>
                  <a:cubicBezTo>
                    <a:pt x="40" y="20"/>
                    <a:pt x="40" y="20"/>
                    <a:pt x="40" y="20"/>
                  </a:cubicBezTo>
                  <a:cubicBezTo>
                    <a:pt x="40" y="9"/>
                    <a:pt x="31" y="0"/>
                    <a:pt x="20" y="0"/>
                  </a:cubicBezTo>
                  <a:cubicBezTo>
                    <a:pt x="9" y="0"/>
                    <a:pt x="0" y="9"/>
                    <a:pt x="0" y="20"/>
                  </a:cubicBezTo>
                  <a:cubicBezTo>
                    <a:pt x="0" y="106"/>
                    <a:pt x="0" y="106"/>
                    <a:pt x="0" y="106"/>
                  </a:cubicBezTo>
                  <a:cubicBezTo>
                    <a:pt x="0" y="118"/>
                    <a:pt x="9" y="126"/>
                    <a:pt x="20" y="126"/>
                  </a:cubicBezTo>
                  <a:cubicBezTo>
                    <a:pt x="31" y="126"/>
                    <a:pt x="40" y="118"/>
                    <a:pt x="40" y="10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a:extLst>
                <a:ext uri="{FF2B5EF4-FFF2-40B4-BE49-F238E27FC236}">
                  <a16:creationId xmlns:a16="http://schemas.microsoft.com/office/drawing/2014/main" id="{2AF293B7-8496-4FE6-9B58-65D35A8330B4}"/>
                </a:ext>
              </a:extLst>
            </p:cNvPr>
            <p:cNvSpPr>
              <a:spLocks/>
            </p:cNvSpPr>
            <p:nvPr/>
          </p:nvSpPr>
          <p:spPr bwMode="auto">
            <a:xfrm>
              <a:off x="11379200" y="3698875"/>
              <a:ext cx="71438" cy="93662"/>
            </a:xfrm>
            <a:custGeom>
              <a:avLst/>
              <a:gdLst>
                <a:gd name="T0" fmla="*/ 41 w 76"/>
                <a:gd name="T1" fmla="*/ 14 h 99"/>
                <a:gd name="T2" fmla="*/ 14 w 76"/>
                <a:gd name="T3" fmla="*/ 6 h 99"/>
                <a:gd name="T4" fmla="*/ 6 w 76"/>
                <a:gd name="T5" fmla="*/ 33 h 99"/>
                <a:gd name="T6" fmla="*/ 36 w 76"/>
                <a:gd name="T7" fmla="*/ 88 h 99"/>
                <a:gd name="T8" fmla="*/ 54 w 76"/>
                <a:gd name="T9" fmla="*/ 99 h 99"/>
                <a:gd name="T10" fmla="*/ 63 w 76"/>
                <a:gd name="T11" fmla="*/ 96 h 99"/>
                <a:gd name="T12" fmla="*/ 71 w 76"/>
                <a:gd name="T13" fmla="*/ 69 h 99"/>
                <a:gd name="T14" fmla="*/ 41 w 76"/>
                <a:gd name="T15" fmla="*/ 14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99">
                  <a:moveTo>
                    <a:pt x="41" y="14"/>
                  </a:moveTo>
                  <a:cubicBezTo>
                    <a:pt x="35" y="4"/>
                    <a:pt x="23" y="0"/>
                    <a:pt x="14" y="6"/>
                  </a:cubicBezTo>
                  <a:cubicBezTo>
                    <a:pt x="4" y="11"/>
                    <a:pt x="0" y="23"/>
                    <a:pt x="6" y="33"/>
                  </a:cubicBezTo>
                  <a:cubicBezTo>
                    <a:pt x="36" y="88"/>
                    <a:pt x="36" y="88"/>
                    <a:pt x="36" y="88"/>
                  </a:cubicBezTo>
                  <a:cubicBezTo>
                    <a:pt x="40" y="95"/>
                    <a:pt x="46" y="99"/>
                    <a:pt x="54" y="99"/>
                  </a:cubicBezTo>
                  <a:cubicBezTo>
                    <a:pt x="57" y="99"/>
                    <a:pt x="60" y="98"/>
                    <a:pt x="63" y="96"/>
                  </a:cubicBezTo>
                  <a:cubicBezTo>
                    <a:pt x="73" y="91"/>
                    <a:pt x="76" y="79"/>
                    <a:pt x="71" y="69"/>
                  </a:cubicBezTo>
                  <a:lnTo>
                    <a:pt x="41" y="14"/>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a:extLst>
                <a:ext uri="{FF2B5EF4-FFF2-40B4-BE49-F238E27FC236}">
                  <a16:creationId xmlns:a16="http://schemas.microsoft.com/office/drawing/2014/main" id="{843F77B8-8C53-4E92-AE89-CCA80FB3F33B}"/>
                </a:ext>
              </a:extLst>
            </p:cNvPr>
            <p:cNvSpPr>
              <a:spLocks/>
            </p:cNvSpPr>
            <p:nvPr/>
          </p:nvSpPr>
          <p:spPr bwMode="auto">
            <a:xfrm>
              <a:off x="11236325" y="3840163"/>
              <a:ext cx="77788" cy="61912"/>
            </a:xfrm>
            <a:custGeom>
              <a:avLst/>
              <a:gdLst>
                <a:gd name="T0" fmla="*/ 69 w 81"/>
                <a:gd name="T1" fmla="*/ 29 h 65"/>
                <a:gd name="T2" fmla="*/ 34 w 81"/>
                <a:gd name="T3" fmla="*/ 6 h 65"/>
                <a:gd name="T4" fmla="*/ 6 w 81"/>
                <a:gd name="T5" fmla="*/ 11 h 65"/>
                <a:gd name="T6" fmla="*/ 12 w 81"/>
                <a:gd name="T7" fmla="*/ 39 h 65"/>
                <a:gd name="T8" fmla="*/ 47 w 81"/>
                <a:gd name="T9" fmla="*/ 62 h 65"/>
                <a:gd name="T10" fmla="*/ 58 w 81"/>
                <a:gd name="T11" fmla="*/ 65 h 65"/>
                <a:gd name="T12" fmla="*/ 75 w 81"/>
                <a:gd name="T13" fmla="*/ 56 h 65"/>
                <a:gd name="T14" fmla="*/ 69 w 81"/>
                <a:gd name="T15" fmla="*/ 29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5">
                  <a:moveTo>
                    <a:pt x="69" y="29"/>
                  </a:moveTo>
                  <a:cubicBezTo>
                    <a:pt x="34" y="6"/>
                    <a:pt x="34" y="6"/>
                    <a:pt x="34" y="6"/>
                  </a:cubicBezTo>
                  <a:cubicBezTo>
                    <a:pt x="24" y="0"/>
                    <a:pt x="12" y="2"/>
                    <a:pt x="6" y="11"/>
                  </a:cubicBezTo>
                  <a:cubicBezTo>
                    <a:pt x="0" y="21"/>
                    <a:pt x="2" y="33"/>
                    <a:pt x="12" y="39"/>
                  </a:cubicBezTo>
                  <a:cubicBezTo>
                    <a:pt x="47" y="62"/>
                    <a:pt x="47" y="62"/>
                    <a:pt x="47" y="62"/>
                  </a:cubicBezTo>
                  <a:cubicBezTo>
                    <a:pt x="50" y="64"/>
                    <a:pt x="54" y="65"/>
                    <a:pt x="58" y="65"/>
                  </a:cubicBezTo>
                  <a:cubicBezTo>
                    <a:pt x="64" y="65"/>
                    <a:pt x="71" y="62"/>
                    <a:pt x="75" y="56"/>
                  </a:cubicBezTo>
                  <a:cubicBezTo>
                    <a:pt x="81" y="47"/>
                    <a:pt x="78" y="35"/>
                    <a:pt x="69" y="2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0">
              <a:extLst>
                <a:ext uri="{FF2B5EF4-FFF2-40B4-BE49-F238E27FC236}">
                  <a16:creationId xmlns:a16="http://schemas.microsoft.com/office/drawing/2014/main" id="{EA169E80-D8D0-472D-9C7D-B9D96C64CD50}"/>
                </a:ext>
              </a:extLst>
            </p:cNvPr>
            <p:cNvSpPr>
              <a:spLocks/>
            </p:cNvSpPr>
            <p:nvPr/>
          </p:nvSpPr>
          <p:spPr bwMode="auto">
            <a:xfrm>
              <a:off x="11187113" y="4030663"/>
              <a:ext cx="79375" cy="38100"/>
            </a:xfrm>
            <a:custGeom>
              <a:avLst/>
              <a:gdLst>
                <a:gd name="T0" fmla="*/ 84 w 84"/>
                <a:gd name="T1" fmla="*/ 20 h 40"/>
                <a:gd name="T2" fmla="*/ 64 w 84"/>
                <a:gd name="T3" fmla="*/ 0 h 40"/>
                <a:gd name="T4" fmla="*/ 20 w 84"/>
                <a:gd name="T5" fmla="*/ 0 h 40"/>
                <a:gd name="T6" fmla="*/ 0 w 84"/>
                <a:gd name="T7" fmla="*/ 20 h 40"/>
                <a:gd name="T8" fmla="*/ 20 w 84"/>
                <a:gd name="T9" fmla="*/ 40 h 40"/>
                <a:gd name="T10" fmla="*/ 64 w 84"/>
                <a:gd name="T11" fmla="*/ 40 h 40"/>
                <a:gd name="T12" fmla="*/ 84 w 84"/>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84" h="40">
                  <a:moveTo>
                    <a:pt x="84" y="20"/>
                  </a:moveTo>
                  <a:cubicBezTo>
                    <a:pt x="84" y="9"/>
                    <a:pt x="75" y="0"/>
                    <a:pt x="64" y="0"/>
                  </a:cubicBezTo>
                  <a:cubicBezTo>
                    <a:pt x="20" y="0"/>
                    <a:pt x="20" y="0"/>
                    <a:pt x="20" y="0"/>
                  </a:cubicBezTo>
                  <a:cubicBezTo>
                    <a:pt x="9" y="0"/>
                    <a:pt x="0" y="9"/>
                    <a:pt x="0" y="20"/>
                  </a:cubicBezTo>
                  <a:cubicBezTo>
                    <a:pt x="0" y="31"/>
                    <a:pt x="9" y="40"/>
                    <a:pt x="20" y="40"/>
                  </a:cubicBezTo>
                  <a:cubicBezTo>
                    <a:pt x="64" y="40"/>
                    <a:pt x="64" y="40"/>
                    <a:pt x="64" y="40"/>
                  </a:cubicBezTo>
                  <a:cubicBezTo>
                    <a:pt x="75" y="40"/>
                    <a:pt x="84" y="31"/>
                    <a:pt x="84" y="2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
              <a:extLst>
                <a:ext uri="{FF2B5EF4-FFF2-40B4-BE49-F238E27FC236}">
                  <a16:creationId xmlns:a16="http://schemas.microsoft.com/office/drawing/2014/main" id="{39843E44-F2F3-4D58-BE60-F54F12CB9400}"/>
                </a:ext>
              </a:extLst>
            </p:cNvPr>
            <p:cNvSpPr>
              <a:spLocks/>
            </p:cNvSpPr>
            <p:nvPr/>
          </p:nvSpPr>
          <p:spPr bwMode="auto">
            <a:xfrm>
              <a:off x="11236325" y="4210050"/>
              <a:ext cx="66675" cy="53975"/>
            </a:xfrm>
            <a:custGeom>
              <a:avLst/>
              <a:gdLst>
                <a:gd name="T0" fmla="*/ 36 w 69"/>
                <a:gd name="T1" fmla="*/ 5 h 56"/>
                <a:gd name="T2" fmla="*/ 13 w 69"/>
                <a:gd name="T3" fmla="*/ 19 h 56"/>
                <a:gd name="T4" fmla="*/ 5 w 69"/>
                <a:gd name="T5" fmla="*/ 46 h 56"/>
                <a:gd name="T6" fmla="*/ 23 w 69"/>
                <a:gd name="T7" fmla="*/ 56 h 56"/>
                <a:gd name="T8" fmla="*/ 32 w 69"/>
                <a:gd name="T9" fmla="*/ 53 h 56"/>
                <a:gd name="T10" fmla="*/ 56 w 69"/>
                <a:gd name="T11" fmla="*/ 40 h 56"/>
                <a:gd name="T12" fmla="*/ 64 w 69"/>
                <a:gd name="T13" fmla="*/ 13 h 56"/>
                <a:gd name="T14" fmla="*/ 36 w 69"/>
                <a:gd name="T15" fmla="*/ 5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56">
                  <a:moveTo>
                    <a:pt x="36" y="5"/>
                  </a:moveTo>
                  <a:cubicBezTo>
                    <a:pt x="13" y="19"/>
                    <a:pt x="13" y="19"/>
                    <a:pt x="13" y="19"/>
                  </a:cubicBezTo>
                  <a:cubicBezTo>
                    <a:pt x="3" y="24"/>
                    <a:pt x="0" y="36"/>
                    <a:pt x="5" y="46"/>
                  </a:cubicBezTo>
                  <a:cubicBezTo>
                    <a:pt x="9" y="52"/>
                    <a:pt x="16" y="56"/>
                    <a:pt x="23" y="56"/>
                  </a:cubicBezTo>
                  <a:cubicBezTo>
                    <a:pt x="26" y="56"/>
                    <a:pt x="29" y="55"/>
                    <a:pt x="32" y="53"/>
                  </a:cubicBezTo>
                  <a:cubicBezTo>
                    <a:pt x="56" y="40"/>
                    <a:pt x="56" y="40"/>
                    <a:pt x="56" y="40"/>
                  </a:cubicBezTo>
                  <a:cubicBezTo>
                    <a:pt x="66" y="35"/>
                    <a:pt x="69" y="23"/>
                    <a:pt x="64" y="13"/>
                  </a:cubicBezTo>
                  <a:cubicBezTo>
                    <a:pt x="58" y="3"/>
                    <a:pt x="46" y="0"/>
                    <a:pt x="36" y="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439507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erial view of a city&#10;&#10;Description automatically generated with low confidence">
            <a:extLst>
              <a:ext uri="{FF2B5EF4-FFF2-40B4-BE49-F238E27FC236}">
                <a16:creationId xmlns:a16="http://schemas.microsoft.com/office/drawing/2014/main" id="{599090CC-3B55-3349-A10F-8FB7EEFD11FB}"/>
              </a:ext>
            </a:extLst>
          </p:cNvPr>
          <p:cNvPicPr>
            <a:picLocks noGrp="1" noChangeAspect="1"/>
          </p:cNvPicPr>
          <p:nvPr>
            <p:ph type="pic" sz="quarter" idx="10"/>
          </p:nvPr>
        </p:nvPicPr>
        <p:blipFill>
          <a:blip r:embed="rId2"/>
          <a:srcRect t="7782" b="7782"/>
          <a:stretch>
            <a:fillRect/>
          </a:stretch>
        </p:blipFill>
        <p:spPr/>
      </p:pic>
      <p:sp>
        <p:nvSpPr>
          <p:cNvPr id="11" name="Title 10">
            <a:extLst>
              <a:ext uri="{FF2B5EF4-FFF2-40B4-BE49-F238E27FC236}">
                <a16:creationId xmlns:a16="http://schemas.microsoft.com/office/drawing/2014/main" id="{0DF1EA4B-C8D7-F34B-954C-9ADBD4844B2B}"/>
              </a:ext>
            </a:extLst>
          </p:cNvPr>
          <p:cNvSpPr>
            <a:spLocks noGrp="1"/>
          </p:cNvSpPr>
          <p:nvPr>
            <p:ph type="title"/>
          </p:nvPr>
        </p:nvSpPr>
        <p:spPr/>
        <p:txBody>
          <a:bodyPr/>
          <a:lstStyle/>
          <a:p>
            <a:r>
              <a:rPr lang="en-US"/>
              <a:t>Blue Yonder: Luminate Control Tower</a:t>
            </a:r>
          </a:p>
        </p:txBody>
      </p:sp>
      <p:sp>
        <p:nvSpPr>
          <p:cNvPr id="13" name="Text Placeholder 12">
            <a:extLst>
              <a:ext uri="{FF2B5EF4-FFF2-40B4-BE49-F238E27FC236}">
                <a16:creationId xmlns:a16="http://schemas.microsoft.com/office/drawing/2014/main" id="{D8F76857-639B-A84E-8A04-B50501672DF1}"/>
              </a:ext>
            </a:extLst>
          </p:cNvPr>
          <p:cNvSpPr>
            <a:spLocks noGrp="1"/>
          </p:cNvSpPr>
          <p:nvPr>
            <p:ph type="body" sz="quarter" idx="12"/>
          </p:nvPr>
        </p:nvSpPr>
        <p:spPr>
          <a:xfrm>
            <a:off x="1898904" y="2286000"/>
            <a:ext cx="8394192" cy="3173497"/>
          </a:xfrm>
        </p:spPr>
        <p:txBody>
          <a:bodyPr/>
          <a:lstStyle/>
          <a:p>
            <a:r>
              <a:rPr lang="en-US">
                <a:effectLst/>
                <a:ea typeface="Calibri" panose="020F0502020204030204" pitchFamily="34" charset="0"/>
              </a:rPr>
              <a:t>Blue Yonder’s Luminate Control Tower (LCT) is a next-gen SaaS solution powering end to end visibility of supply chains for faster, more accurate, and more informed decision-making. </a:t>
            </a:r>
          </a:p>
          <a:p>
            <a:r>
              <a:rPr lang="en-US"/>
              <a:t>LCT provides insights to see, understand, act and learn on real-time information from the entire digital ecosystem, including third-party data sources. With LCT, retailers and manufacturers can </a:t>
            </a:r>
            <a:r>
              <a:rPr lang="en-US">
                <a:effectLst/>
                <a:ea typeface="Calibri" panose="020F0502020204030204" pitchFamily="34" charset="0"/>
              </a:rPr>
              <a:t>reduce expediting expenses, increase planning efficiency and reduce inventory investment.</a:t>
            </a:r>
          </a:p>
        </p:txBody>
      </p:sp>
    </p:spTree>
    <p:extLst>
      <p:ext uri="{BB962C8B-B14F-4D97-AF65-F5344CB8AC3E}">
        <p14:creationId xmlns:p14="http://schemas.microsoft.com/office/powerpoint/2010/main" val="119169011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03A0D8-35E1-4D20-A28A-328B368349FB}"/>
              </a:ext>
            </a:extLst>
          </p:cNvPr>
          <p:cNvSpPr>
            <a:spLocks noGrp="1"/>
          </p:cNvSpPr>
          <p:nvPr>
            <p:ph type="title"/>
          </p:nvPr>
        </p:nvSpPr>
        <p:spPr/>
        <p:txBody>
          <a:bodyPr/>
          <a:lstStyle/>
          <a:p>
            <a:r>
              <a:rPr lang="en-GB"/>
              <a:t>Key Differentiators</a:t>
            </a:r>
            <a:endParaRPr lang="en-US"/>
          </a:p>
        </p:txBody>
      </p:sp>
      <p:sp>
        <p:nvSpPr>
          <p:cNvPr id="8" name="Rectangle 7">
            <a:extLst>
              <a:ext uri="{FF2B5EF4-FFF2-40B4-BE49-F238E27FC236}">
                <a16:creationId xmlns:a16="http://schemas.microsoft.com/office/drawing/2014/main" id="{D6A067E9-AFD3-4F53-9AAC-D0FF11567BF9}"/>
              </a:ext>
            </a:extLst>
          </p:cNvPr>
          <p:cNvSpPr/>
          <p:nvPr/>
        </p:nvSpPr>
        <p:spPr>
          <a:xfrm>
            <a:off x="9130753" y="2253582"/>
            <a:ext cx="2468880" cy="3200400"/>
          </a:xfrm>
          <a:prstGeom prst="rect">
            <a:avLst/>
          </a:prstGeom>
        </p:spPr>
        <p:txBody>
          <a:bodyPr wrap="square" lIns="91440" tIns="0" rIns="0" bIns="0">
            <a:noAutofit/>
          </a:bodyPr>
          <a:lstStyle/>
          <a:p>
            <a:pPr algn="ctr">
              <a:spcBef>
                <a:spcPts val="1200"/>
              </a:spcBef>
              <a:spcAft>
                <a:spcPts val="1200"/>
              </a:spcAft>
              <a:buClr>
                <a:schemeClr val="tx2"/>
              </a:buClr>
              <a:buSzPct val="120000"/>
              <a:defRPr/>
            </a:pPr>
            <a:r>
              <a:rPr lang="en-US" b="1">
                <a:solidFill>
                  <a:schemeClr val="tx1">
                    <a:lumMod val="90000"/>
                    <a:lumOff val="10000"/>
                  </a:schemeClr>
                </a:solidFill>
              </a:rPr>
              <a:t>USER EXPERIENCE</a:t>
            </a:r>
            <a:endParaRPr lang="en-GB" b="1">
              <a:solidFill>
                <a:schemeClr val="tx1">
                  <a:lumMod val="90000"/>
                  <a:lumOff val="10000"/>
                </a:schemeClr>
              </a:solidFill>
            </a:endParaRPr>
          </a:p>
          <a:p>
            <a:pPr marL="285750" indent="-285750" defTabSz="1218404">
              <a:spcBef>
                <a:spcPts val="600"/>
              </a:spcBef>
              <a:spcAft>
                <a:spcPts val="600"/>
              </a:spcAft>
              <a:buClr>
                <a:schemeClr val="accent1"/>
              </a:buClr>
              <a:buFont typeface="Arial" panose="020B0604020202020204" pitchFamily="34" charset="0"/>
              <a:buChar char="•"/>
              <a:defRPr/>
            </a:pPr>
            <a:r>
              <a:rPr lang="en-GB" sz="1600" err="1">
                <a:cs typeface="Arial" panose="020B0604020202020204" pitchFamily="34" charset="0"/>
              </a:rPr>
              <a:t>Glassbox</a:t>
            </a:r>
            <a:r>
              <a:rPr lang="en-GB" sz="1600">
                <a:cs typeface="Arial" panose="020B0604020202020204" pitchFamily="34" charset="0"/>
              </a:rPr>
              <a:t> UI provides transparency and </a:t>
            </a:r>
            <a:r>
              <a:rPr lang="en-GB" sz="1600" err="1">
                <a:cs typeface="Arial" panose="020B0604020202020204" pitchFamily="34" charset="0"/>
              </a:rPr>
              <a:t>explainability</a:t>
            </a:r>
            <a:endParaRPr lang="en-GB" sz="1600">
              <a:cs typeface="Arial" panose="020B0604020202020204" pitchFamily="34" charset="0"/>
            </a:endParaRP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One algorithm for all products Increases planner productivity through automation of big data </a:t>
            </a: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Focuses attention on internal and external collaboration</a:t>
            </a:r>
          </a:p>
        </p:txBody>
      </p:sp>
      <p:sp>
        <p:nvSpPr>
          <p:cNvPr id="9" name="Rectangle 8">
            <a:extLst>
              <a:ext uri="{FF2B5EF4-FFF2-40B4-BE49-F238E27FC236}">
                <a16:creationId xmlns:a16="http://schemas.microsoft.com/office/drawing/2014/main" id="{028388E8-D111-4189-AF9E-F19B2BAB4871}"/>
              </a:ext>
            </a:extLst>
          </p:cNvPr>
          <p:cNvSpPr/>
          <p:nvPr/>
        </p:nvSpPr>
        <p:spPr>
          <a:xfrm>
            <a:off x="3438497" y="2253582"/>
            <a:ext cx="2468880" cy="3200400"/>
          </a:xfrm>
          <a:prstGeom prst="rect">
            <a:avLst/>
          </a:prstGeom>
        </p:spPr>
        <p:txBody>
          <a:bodyPr wrap="square" lIns="0" tIns="0" rIns="0" bIns="0">
            <a:noAutofit/>
          </a:bodyPr>
          <a:lstStyle/>
          <a:p>
            <a:pPr algn="ctr">
              <a:spcBef>
                <a:spcPts val="1200"/>
              </a:spcBef>
              <a:spcAft>
                <a:spcPts val="1200"/>
              </a:spcAft>
              <a:buClr>
                <a:schemeClr val="tx2"/>
              </a:buClr>
              <a:buSzPct val="120000"/>
              <a:defRPr/>
            </a:pPr>
            <a:r>
              <a:rPr lang="en-GB" b="1">
                <a:solidFill>
                  <a:schemeClr val="tx1">
                    <a:lumMod val="90000"/>
                    <a:lumOff val="10000"/>
                  </a:schemeClr>
                </a:solidFill>
              </a:rPr>
              <a:t>COMPLETE FORECAST</a:t>
            </a:r>
            <a:endParaRPr lang="en-GB" sz="1600">
              <a:highlight>
                <a:srgbClr val="FFFF00"/>
              </a:highlight>
              <a:cs typeface="Arial" panose="020B0604020202020204" pitchFamily="34" charset="0"/>
            </a:endParaRP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Capture demand uncertainty by forecasting a range of possible outcomes</a:t>
            </a:r>
            <a:endParaRPr lang="en-GB" sz="1600">
              <a:highlight>
                <a:srgbClr val="FFFF00"/>
              </a:highlight>
              <a:cs typeface="Arial" panose="020B0604020202020204" pitchFamily="34" charset="0"/>
            </a:endParaRP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Identifies inventory risks (likelihood of waste, out of stocks)</a:t>
            </a:r>
          </a:p>
        </p:txBody>
      </p:sp>
      <p:sp>
        <p:nvSpPr>
          <p:cNvPr id="10" name="Rectangle 9">
            <a:extLst>
              <a:ext uri="{FF2B5EF4-FFF2-40B4-BE49-F238E27FC236}">
                <a16:creationId xmlns:a16="http://schemas.microsoft.com/office/drawing/2014/main" id="{BC5C0EF3-64CE-4718-94E6-6047543CD761}"/>
              </a:ext>
            </a:extLst>
          </p:cNvPr>
          <p:cNvSpPr/>
          <p:nvPr/>
        </p:nvSpPr>
        <p:spPr>
          <a:xfrm>
            <a:off x="6284625" y="2253582"/>
            <a:ext cx="2468880" cy="3200400"/>
          </a:xfrm>
          <a:prstGeom prst="rect">
            <a:avLst/>
          </a:prstGeom>
        </p:spPr>
        <p:txBody>
          <a:bodyPr wrap="square" lIns="91440" tIns="0" rIns="0" bIns="0">
            <a:noAutofit/>
          </a:bodyPr>
          <a:lstStyle/>
          <a:p>
            <a:pPr algn="ctr">
              <a:spcBef>
                <a:spcPts val="1200"/>
              </a:spcBef>
              <a:spcAft>
                <a:spcPts val="1200"/>
              </a:spcAft>
              <a:buClr>
                <a:schemeClr val="tx2"/>
              </a:buClr>
              <a:buSzPct val="120000"/>
              <a:defRPr/>
            </a:pPr>
            <a:r>
              <a:rPr lang="en-GB" b="1">
                <a:solidFill>
                  <a:schemeClr val="tx1">
                    <a:lumMod val="90000"/>
                    <a:lumOff val="10000"/>
                  </a:schemeClr>
                </a:solidFill>
              </a:rPr>
              <a:t>PRECISION AT SCALE</a:t>
            </a: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Forecast calculated natively at the most SKU-store-day level</a:t>
            </a: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Avoids inaccurate weekly disaggregation</a:t>
            </a: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Each forecast is unique – does not apply profiles</a:t>
            </a:r>
          </a:p>
          <a:p>
            <a:pPr marL="285750" indent="-285750" defTabSz="1218404">
              <a:spcBef>
                <a:spcPts val="600"/>
              </a:spcBef>
              <a:spcAft>
                <a:spcPts val="600"/>
              </a:spcAft>
              <a:buClr>
                <a:schemeClr val="accent1"/>
              </a:buClr>
              <a:buFont typeface="Arial" panose="020B0604020202020204" pitchFamily="34" charset="0"/>
              <a:buChar char="•"/>
              <a:defRPr/>
            </a:pPr>
            <a:endParaRPr lang="en-GB" sz="1600">
              <a:highlight>
                <a:srgbClr val="FFFF00"/>
              </a:highlight>
              <a:cs typeface="Arial" panose="020B0604020202020204" pitchFamily="34" charset="0"/>
            </a:endParaRPr>
          </a:p>
        </p:txBody>
      </p:sp>
      <p:sp>
        <p:nvSpPr>
          <p:cNvPr id="11" name="Rectangle 10">
            <a:extLst>
              <a:ext uri="{FF2B5EF4-FFF2-40B4-BE49-F238E27FC236}">
                <a16:creationId xmlns:a16="http://schemas.microsoft.com/office/drawing/2014/main" id="{C79AA5D2-1CC7-410F-A9E0-9CC59FEB33D8}"/>
              </a:ext>
            </a:extLst>
          </p:cNvPr>
          <p:cNvSpPr/>
          <p:nvPr/>
        </p:nvSpPr>
        <p:spPr>
          <a:xfrm>
            <a:off x="592369" y="2253582"/>
            <a:ext cx="2468880" cy="3200400"/>
          </a:xfrm>
          <a:prstGeom prst="rect">
            <a:avLst/>
          </a:prstGeom>
        </p:spPr>
        <p:txBody>
          <a:bodyPr wrap="square" lIns="91440" tIns="0" rIns="0" bIns="0">
            <a:noAutofit/>
          </a:bodyPr>
          <a:lstStyle/>
          <a:p>
            <a:pPr algn="ctr">
              <a:spcBef>
                <a:spcPts val="1200"/>
              </a:spcBef>
              <a:spcAft>
                <a:spcPts val="1200"/>
              </a:spcAft>
              <a:buClr>
                <a:schemeClr val="tx2"/>
              </a:buClr>
              <a:buSzPct val="120000"/>
              <a:defRPr/>
            </a:pPr>
            <a:r>
              <a:rPr lang="en-GB" b="1">
                <a:solidFill>
                  <a:schemeClr val="tx1">
                    <a:lumMod val="90000"/>
                    <a:lumOff val="10000"/>
                  </a:schemeClr>
                </a:solidFill>
              </a:rPr>
              <a:t>DATA CORRELATIONS</a:t>
            </a: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Patented machine learning derived from CERN</a:t>
            </a: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Understands the correlations between demand influencing factors</a:t>
            </a:r>
          </a:p>
          <a:p>
            <a:pPr marL="285750" indent="-285750" defTabSz="1218404">
              <a:spcBef>
                <a:spcPts val="600"/>
              </a:spcBef>
              <a:spcAft>
                <a:spcPts val="600"/>
              </a:spcAft>
              <a:buClr>
                <a:schemeClr val="accent1"/>
              </a:buClr>
              <a:buFont typeface="Arial" panose="020B0604020202020204" pitchFamily="34" charset="0"/>
              <a:buChar char="•"/>
              <a:defRPr/>
            </a:pPr>
            <a:r>
              <a:rPr lang="en-GB" sz="1600">
                <a:cs typeface="Arial" panose="020B0604020202020204" pitchFamily="34" charset="0"/>
              </a:rPr>
              <a:t>Learns across all products and locations</a:t>
            </a:r>
          </a:p>
          <a:p>
            <a:pPr marL="285750" indent="-285750" defTabSz="1218404">
              <a:spcAft>
                <a:spcPts val="600"/>
              </a:spcAft>
              <a:buClr>
                <a:schemeClr val="accent1"/>
              </a:buClr>
              <a:buFont typeface="Arial" panose="020B0604020202020204" pitchFamily="34" charset="0"/>
              <a:buChar char="•"/>
              <a:defRPr/>
            </a:pPr>
            <a:r>
              <a:rPr lang="en-GB" sz="1600">
                <a:cs typeface="Arial" panose="020B0604020202020204" pitchFamily="34" charset="0"/>
              </a:rPr>
              <a:t>Automatically adjusts to changing conditions</a:t>
            </a:r>
          </a:p>
          <a:p>
            <a:pPr marL="285750" indent="-285750" defTabSz="1218404">
              <a:spcAft>
                <a:spcPts val="600"/>
              </a:spcAft>
              <a:buClr>
                <a:schemeClr val="accent1"/>
              </a:buClr>
              <a:buFont typeface="Arial" panose="020B0604020202020204" pitchFamily="34" charset="0"/>
              <a:buChar char="•"/>
              <a:defRPr/>
            </a:pPr>
            <a:endParaRPr lang="en-GB" sz="1600">
              <a:cs typeface="Arial" panose="020B0604020202020204" pitchFamily="34" charset="0"/>
            </a:endParaRPr>
          </a:p>
        </p:txBody>
      </p:sp>
      <p:cxnSp>
        <p:nvCxnSpPr>
          <p:cNvPr id="13" name="Straight Connector 12">
            <a:extLst>
              <a:ext uri="{FF2B5EF4-FFF2-40B4-BE49-F238E27FC236}">
                <a16:creationId xmlns:a16="http://schemas.microsoft.com/office/drawing/2014/main" id="{120F6BBB-5F3A-4648-950C-1BA1FF7BA49F}"/>
              </a:ext>
            </a:extLst>
          </p:cNvPr>
          <p:cNvCxnSpPr/>
          <p:nvPr/>
        </p:nvCxnSpPr>
        <p:spPr>
          <a:xfrm>
            <a:off x="7261890" y="2637865"/>
            <a:ext cx="514350" cy="0"/>
          </a:xfrm>
          <a:prstGeom prst="line">
            <a:avLst/>
          </a:prstGeom>
          <a:ln w="508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631C92D-BCE4-424D-8AC4-9DED63A7A564}"/>
              </a:ext>
            </a:extLst>
          </p:cNvPr>
          <p:cNvCxnSpPr/>
          <p:nvPr/>
        </p:nvCxnSpPr>
        <p:spPr>
          <a:xfrm>
            <a:off x="10108018" y="2637865"/>
            <a:ext cx="514350" cy="0"/>
          </a:xfrm>
          <a:prstGeom prst="line">
            <a:avLst/>
          </a:prstGeom>
          <a:ln w="508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50C575C-35B9-423E-B214-0F657A15A056}"/>
              </a:ext>
            </a:extLst>
          </p:cNvPr>
          <p:cNvCxnSpPr/>
          <p:nvPr/>
        </p:nvCxnSpPr>
        <p:spPr>
          <a:xfrm>
            <a:off x="4415762" y="2637865"/>
            <a:ext cx="514350" cy="0"/>
          </a:xfrm>
          <a:prstGeom prst="line">
            <a:avLst/>
          </a:prstGeom>
          <a:ln w="508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5F87D90-8CF8-4A4A-B420-0105A52A5161}"/>
              </a:ext>
            </a:extLst>
          </p:cNvPr>
          <p:cNvCxnSpPr/>
          <p:nvPr/>
        </p:nvCxnSpPr>
        <p:spPr>
          <a:xfrm>
            <a:off x="1569634" y="2637865"/>
            <a:ext cx="514350" cy="0"/>
          </a:xfrm>
          <a:prstGeom prst="line">
            <a:avLst/>
          </a:prstGeom>
          <a:ln w="508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0372D365-2714-4D98-804E-CE5E321AE06C}"/>
              </a:ext>
            </a:extLst>
          </p:cNvPr>
          <p:cNvGrpSpPr/>
          <p:nvPr/>
        </p:nvGrpSpPr>
        <p:grpSpPr>
          <a:xfrm>
            <a:off x="1572260" y="1449241"/>
            <a:ext cx="509098" cy="636078"/>
            <a:chOff x="1477963" y="4714876"/>
            <a:chExt cx="687388" cy="858838"/>
          </a:xfrm>
        </p:grpSpPr>
        <p:sp>
          <p:nvSpPr>
            <p:cNvPr id="22" name="Freeform 26">
              <a:extLst>
                <a:ext uri="{FF2B5EF4-FFF2-40B4-BE49-F238E27FC236}">
                  <a16:creationId xmlns:a16="http://schemas.microsoft.com/office/drawing/2014/main" id="{539E7586-5D1B-4ACE-89C9-3204E258EC7E}"/>
                </a:ext>
              </a:extLst>
            </p:cNvPr>
            <p:cNvSpPr>
              <a:spLocks/>
            </p:cNvSpPr>
            <p:nvPr/>
          </p:nvSpPr>
          <p:spPr bwMode="auto">
            <a:xfrm>
              <a:off x="1477963" y="4714876"/>
              <a:ext cx="687388" cy="858838"/>
            </a:xfrm>
            <a:custGeom>
              <a:avLst/>
              <a:gdLst>
                <a:gd name="T0" fmla="*/ 721 w 723"/>
                <a:gd name="T1" fmla="*/ 524 h 901"/>
                <a:gd name="T2" fmla="*/ 645 w 723"/>
                <a:gd name="T3" fmla="*/ 346 h 901"/>
                <a:gd name="T4" fmla="*/ 566 w 723"/>
                <a:gd name="T5" fmla="*/ 96 h 901"/>
                <a:gd name="T6" fmla="*/ 312 w 723"/>
                <a:gd name="T7" fmla="*/ 0 h 901"/>
                <a:gd name="T8" fmla="*/ 0 w 723"/>
                <a:gd name="T9" fmla="*/ 301 h 901"/>
                <a:gd name="T10" fmla="*/ 32 w 723"/>
                <a:gd name="T11" fmla="*/ 521 h 901"/>
                <a:gd name="T12" fmla="*/ 17 w 723"/>
                <a:gd name="T13" fmla="*/ 741 h 901"/>
                <a:gd name="T14" fmla="*/ 27 w 723"/>
                <a:gd name="T15" fmla="*/ 767 h 901"/>
                <a:gd name="T16" fmla="*/ 54 w 723"/>
                <a:gd name="T17" fmla="*/ 757 h 901"/>
                <a:gd name="T18" fmla="*/ 71 w 723"/>
                <a:gd name="T19" fmla="*/ 512 h 901"/>
                <a:gd name="T20" fmla="*/ 40 w 723"/>
                <a:gd name="T21" fmla="*/ 301 h 901"/>
                <a:gd name="T22" fmla="*/ 312 w 723"/>
                <a:gd name="T23" fmla="*/ 40 h 901"/>
                <a:gd name="T24" fmla="*/ 536 w 723"/>
                <a:gd name="T25" fmla="*/ 123 h 901"/>
                <a:gd name="T26" fmla="*/ 604 w 723"/>
                <a:gd name="T27" fmla="*/ 348 h 901"/>
                <a:gd name="T28" fmla="*/ 606 w 723"/>
                <a:gd name="T29" fmla="*/ 358 h 901"/>
                <a:gd name="T30" fmla="*/ 672 w 723"/>
                <a:gd name="T31" fmla="*/ 512 h 901"/>
                <a:gd name="T32" fmla="*/ 619 w 723"/>
                <a:gd name="T33" fmla="*/ 512 h 901"/>
                <a:gd name="T34" fmla="*/ 599 w 723"/>
                <a:gd name="T35" fmla="*/ 530 h 901"/>
                <a:gd name="T36" fmla="*/ 578 w 723"/>
                <a:gd name="T37" fmla="*/ 708 h 901"/>
                <a:gd name="T38" fmla="*/ 433 w 723"/>
                <a:gd name="T39" fmla="*/ 708 h 901"/>
                <a:gd name="T40" fmla="*/ 414 w 723"/>
                <a:gd name="T41" fmla="*/ 723 h 901"/>
                <a:gd name="T42" fmla="*/ 377 w 723"/>
                <a:gd name="T43" fmla="*/ 876 h 901"/>
                <a:gd name="T44" fmla="*/ 391 w 723"/>
                <a:gd name="T45" fmla="*/ 900 h 901"/>
                <a:gd name="T46" fmla="*/ 396 w 723"/>
                <a:gd name="T47" fmla="*/ 901 h 901"/>
                <a:gd name="T48" fmla="*/ 416 w 723"/>
                <a:gd name="T49" fmla="*/ 885 h 901"/>
                <a:gd name="T50" fmla="*/ 449 w 723"/>
                <a:gd name="T51" fmla="*/ 748 h 901"/>
                <a:gd name="T52" fmla="*/ 596 w 723"/>
                <a:gd name="T53" fmla="*/ 748 h 901"/>
                <a:gd name="T54" fmla="*/ 616 w 723"/>
                <a:gd name="T55" fmla="*/ 730 h 901"/>
                <a:gd name="T56" fmla="*/ 637 w 723"/>
                <a:gd name="T57" fmla="*/ 552 h 901"/>
                <a:gd name="T58" fmla="*/ 702 w 723"/>
                <a:gd name="T59" fmla="*/ 552 h 901"/>
                <a:gd name="T60" fmla="*/ 719 w 723"/>
                <a:gd name="T61" fmla="*/ 543 h 901"/>
                <a:gd name="T62" fmla="*/ 721 w 723"/>
                <a:gd name="T63" fmla="*/ 524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3" h="901">
                  <a:moveTo>
                    <a:pt x="721" y="524"/>
                  </a:moveTo>
                  <a:cubicBezTo>
                    <a:pt x="645" y="346"/>
                    <a:pt x="645" y="346"/>
                    <a:pt x="645" y="346"/>
                  </a:cubicBezTo>
                  <a:cubicBezTo>
                    <a:pt x="647" y="318"/>
                    <a:pt x="650" y="190"/>
                    <a:pt x="566" y="96"/>
                  </a:cubicBezTo>
                  <a:cubicBezTo>
                    <a:pt x="508" y="32"/>
                    <a:pt x="423" y="0"/>
                    <a:pt x="312" y="0"/>
                  </a:cubicBezTo>
                  <a:cubicBezTo>
                    <a:pt x="5" y="0"/>
                    <a:pt x="0" y="298"/>
                    <a:pt x="0" y="301"/>
                  </a:cubicBezTo>
                  <a:cubicBezTo>
                    <a:pt x="0" y="394"/>
                    <a:pt x="31" y="517"/>
                    <a:pt x="32" y="521"/>
                  </a:cubicBezTo>
                  <a:cubicBezTo>
                    <a:pt x="55" y="650"/>
                    <a:pt x="17" y="740"/>
                    <a:pt x="17" y="741"/>
                  </a:cubicBezTo>
                  <a:cubicBezTo>
                    <a:pt x="12" y="751"/>
                    <a:pt x="17" y="763"/>
                    <a:pt x="27" y="767"/>
                  </a:cubicBezTo>
                  <a:cubicBezTo>
                    <a:pt x="37" y="772"/>
                    <a:pt x="49" y="767"/>
                    <a:pt x="54" y="757"/>
                  </a:cubicBezTo>
                  <a:cubicBezTo>
                    <a:pt x="55" y="753"/>
                    <a:pt x="97" y="656"/>
                    <a:pt x="71" y="512"/>
                  </a:cubicBezTo>
                  <a:cubicBezTo>
                    <a:pt x="70" y="511"/>
                    <a:pt x="40" y="390"/>
                    <a:pt x="40" y="301"/>
                  </a:cubicBezTo>
                  <a:cubicBezTo>
                    <a:pt x="40" y="291"/>
                    <a:pt x="45" y="40"/>
                    <a:pt x="312" y="40"/>
                  </a:cubicBezTo>
                  <a:cubicBezTo>
                    <a:pt x="411" y="40"/>
                    <a:pt x="486" y="68"/>
                    <a:pt x="536" y="123"/>
                  </a:cubicBezTo>
                  <a:cubicBezTo>
                    <a:pt x="617" y="213"/>
                    <a:pt x="605" y="346"/>
                    <a:pt x="604" y="348"/>
                  </a:cubicBezTo>
                  <a:cubicBezTo>
                    <a:pt x="604" y="351"/>
                    <a:pt x="605" y="354"/>
                    <a:pt x="606" y="358"/>
                  </a:cubicBezTo>
                  <a:cubicBezTo>
                    <a:pt x="672" y="512"/>
                    <a:pt x="672" y="512"/>
                    <a:pt x="672" y="512"/>
                  </a:cubicBezTo>
                  <a:cubicBezTo>
                    <a:pt x="619" y="512"/>
                    <a:pt x="619" y="512"/>
                    <a:pt x="619" y="512"/>
                  </a:cubicBezTo>
                  <a:cubicBezTo>
                    <a:pt x="609" y="512"/>
                    <a:pt x="601" y="520"/>
                    <a:pt x="599" y="530"/>
                  </a:cubicBezTo>
                  <a:cubicBezTo>
                    <a:pt x="578" y="708"/>
                    <a:pt x="578" y="708"/>
                    <a:pt x="578" y="708"/>
                  </a:cubicBezTo>
                  <a:cubicBezTo>
                    <a:pt x="433" y="708"/>
                    <a:pt x="433" y="708"/>
                    <a:pt x="433" y="708"/>
                  </a:cubicBezTo>
                  <a:cubicBezTo>
                    <a:pt x="424" y="708"/>
                    <a:pt x="416" y="714"/>
                    <a:pt x="414" y="723"/>
                  </a:cubicBezTo>
                  <a:cubicBezTo>
                    <a:pt x="377" y="876"/>
                    <a:pt x="377" y="876"/>
                    <a:pt x="377" y="876"/>
                  </a:cubicBezTo>
                  <a:cubicBezTo>
                    <a:pt x="374" y="887"/>
                    <a:pt x="381" y="897"/>
                    <a:pt x="391" y="900"/>
                  </a:cubicBezTo>
                  <a:cubicBezTo>
                    <a:pt x="393" y="900"/>
                    <a:pt x="395" y="901"/>
                    <a:pt x="396" y="901"/>
                  </a:cubicBezTo>
                  <a:cubicBezTo>
                    <a:pt x="405" y="901"/>
                    <a:pt x="413" y="894"/>
                    <a:pt x="416" y="885"/>
                  </a:cubicBezTo>
                  <a:cubicBezTo>
                    <a:pt x="449" y="748"/>
                    <a:pt x="449" y="748"/>
                    <a:pt x="449" y="748"/>
                  </a:cubicBezTo>
                  <a:cubicBezTo>
                    <a:pt x="596" y="748"/>
                    <a:pt x="596" y="748"/>
                    <a:pt x="596" y="748"/>
                  </a:cubicBezTo>
                  <a:cubicBezTo>
                    <a:pt x="606" y="748"/>
                    <a:pt x="614" y="740"/>
                    <a:pt x="616" y="730"/>
                  </a:cubicBezTo>
                  <a:cubicBezTo>
                    <a:pt x="637" y="552"/>
                    <a:pt x="637" y="552"/>
                    <a:pt x="637" y="552"/>
                  </a:cubicBezTo>
                  <a:cubicBezTo>
                    <a:pt x="702" y="552"/>
                    <a:pt x="702" y="552"/>
                    <a:pt x="702" y="552"/>
                  </a:cubicBezTo>
                  <a:cubicBezTo>
                    <a:pt x="709" y="552"/>
                    <a:pt x="715" y="549"/>
                    <a:pt x="719" y="543"/>
                  </a:cubicBezTo>
                  <a:cubicBezTo>
                    <a:pt x="723" y="537"/>
                    <a:pt x="723" y="530"/>
                    <a:pt x="721" y="52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7">
              <a:extLst>
                <a:ext uri="{FF2B5EF4-FFF2-40B4-BE49-F238E27FC236}">
                  <a16:creationId xmlns:a16="http://schemas.microsoft.com/office/drawing/2014/main" id="{34BD75CC-883D-4D95-A9D0-4C4FB5C96E37}"/>
                </a:ext>
              </a:extLst>
            </p:cNvPr>
            <p:cNvSpPr>
              <a:spLocks/>
            </p:cNvSpPr>
            <p:nvPr/>
          </p:nvSpPr>
          <p:spPr bwMode="auto">
            <a:xfrm>
              <a:off x="1724025" y="5329238"/>
              <a:ext cx="117475" cy="38100"/>
            </a:xfrm>
            <a:custGeom>
              <a:avLst/>
              <a:gdLst>
                <a:gd name="T0" fmla="*/ 124 w 124"/>
                <a:gd name="T1" fmla="*/ 20 h 40"/>
                <a:gd name="T2" fmla="*/ 104 w 124"/>
                <a:gd name="T3" fmla="*/ 0 h 40"/>
                <a:gd name="T4" fmla="*/ 20 w 124"/>
                <a:gd name="T5" fmla="*/ 0 h 40"/>
                <a:gd name="T6" fmla="*/ 0 w 124"/>
                <a:gd name="T7" fmla="*/ 20 h 40"/>
                <a:gd name="T8" fmla="*/ 20 w 124"/>
                <a:gd name="T9" fmla="*/ 40 h 40"/>
                <a:gd name="T10" fmla="*/ 104 w 124"/>
                <a:gd name="T11" fmla="*/ 40 h 40"/>
                <a:gd name="T12" fmla="*/ 124 w 124"/>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124" h="40">
                  <a:moveTo>
                    <a:pt x="124" y="20"/>
                  </a:moveTo>
                  <a:cubicBezTo>
                    <a:pt x="124" y="9"/>
                    <a:pt x="115" y="0"/>
                    <a:pt x="104" y="0"/>
                  </a:cubicBezTo>
                  <a:cubicBezTo>
                    <a:pt x="20" y="0"/>
                    <a:pt x="20" y="0"/>
                    <a:pt x="20" y="0"/>
                  </a:cubicBezTo>
                  <a:cubicBezTo>
                    <a:pt x="9" y="0"/>
                    <a:pt x="0" y="9"/>
                    <a:pt x="0" y="20"/>
                  </a:cubicBezTo>
                  <a:cubicBezTo>
                    <a:pt x="0" y="31"/>
                    <a:pt x="9" y="40"/>
                    <a:pt x="20" y="40"/>
                  </a:cubicBezTo>
                  <a:cubicBezTo>
                    <a:pt x="104" y="40"/>
                    <a:pt x="104" y="40"/>
                    <a:pt x="104" y="40"/>
                  </a:cubicBezTo>
                  <a:cubicBezTo>
                    <a:pt x="115" y="40"/>
                    <a:pt x="124" y="31"/>
                    <a:pt x="124" y="2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8">
              <a:extLst>
                <a:ext uri="{FF2B5EF4-FFF2-40B4-BE49-F238E27FC236}">
                  <a16:creationId xmlns:a16="http://schemas.microsoft.com/office/drawing/2014/main" id="{FC5E5E0A-4FAB-42D8-8CA2-DBB467859259}"/>
                </a:ext>
              </a:extLst>
            </p:cNvPr>
            <p:cNvSpPr>
              <a:spLocks noEditPoints="1"/>
            </p:cNvSpPr>
            <p:nvPr/>
          </p:nvSpPr>
          <p:spPr bwMode="auto">
            <a:xfrm>
              <a:off x="1620838" y="4938713"/>
              <a:ext cx="323850" cy="371475"/>
            </a:xfrm>
            <a:custGeom>
              <a:avLst/>
              <a:gdLst>
                <a:gd name="T0" fmla="*/ 255 w 340"/>
                <a:gd name="T1" fmla="*/ 384 h 390"/>
                <a:gd name="T2" fmla="*/ 260 w 340"/>
                <a:gd name="T3" fmla="*/ 369 h 390"/>
                <a:gd name="T4" fmla="*/ 294 w 340"/>
                <a:gd name="T5" fmla="*/ 266 h 390"/>
                <a:gd name="T6" fmla="*/ 334 w 340"/>
                <a:gd name="T7" fmla="*/ 152 h 390"/>
                <a:gd name="T8" fmla="*/ 174 w 340"/>
                <a:gd name="T9" fmla="*/ 0 h 390"/>
                <a:gd name="T10" fmla="*/ 166 w 340"/>
                <a:gd name="T11" fmla="*/ 0 h 390"/>
                <a:gd name="T12" fmla="*/ 6 w 340"/>
                <a:gd name="T13" fmla="*/ 152 h 390"/>
                <a:gd name="T14" fmla="*/ 45 w 340"/>
                <a:gd name="T15" fmla="*/ 265 h 390"/>
                <a:gd name="T16" fmla="*/ 80 w 340"/>
                <a:gd name="T17" fmla="*/ 369 h 390"/>
                <a:gd name="T18" fmla="*/ 85 w 340"/>
                <a:gd name="T19" fmla="*/ 384 h 390"/>
                <a:gd name="T20" fmla="*/ 100 w 340"/>
                <a:gd name="T21" fmla="*/ 390 h 390"/>
                <a:gd name="T22" fmla="*/ 240 w 340"/>
                <a:gd name="T23" fmla="*/ 390 h 390"/>
                <a:gd name="T24" fmla="*/ 255 w 340"/>
                <a:gd name="T25" fmla="*/ 384 h 390"/>
                <a:gd name="T26" fmla="*/ 190 w 340"/>
                <a:gd name="T27" fmla="*/ 350 h 390"/>
                <a:gd name="T28" fmla="*/ 190 w 340"/>
                <a:gd name="T29" fmla="*/ 246 h 390"/>
                <a:gd name="T30" fmla="*/ 222 w 340"/>
                <a:gd name="T31" fmla="*/ 214 h 390"/>
                <a:gd name="T32" fmla="*/ 222 w 340"/>
                <a:gd name="T33" fmla="*/ 186 h 390"/>
                <a:gd name="T34" fmla="*/ 194 w 340"/>
                <a:gd name="T35" fmla="*/ 186 h 390"/>
                <a:gd name="T36" fmla="*/ 170 w 340"/>
                <a:gd name="T37" fmla="*/ 209 h 390"/>
                <a:gd name="T38" fmla="*/ 146 w 340"/>
                <a:gd name="T39" fmla="*/ 186 h 390"/>
                <a:gd name="T40" fmla="*/ 118 w 340"/>
                <a:gd name="T41" fmla="*/ 186 h 390"/>
                <a:gd name="T42" fmla="*/ 118 w 340"/>
                <a:gd name="T43" fmla="*/ 214 h 390"/>
                <a:gd name="T44" fmla="*/ 150 w 340"/>
                <a:gd name="T45" fmla="*/ 246 h 390"/>
                <a:gd name="T46" fmla="*/ 150 w 340"/>
                <a:gd name="T47" fmla="*/ 350 h 390"/>
                <a:gd name="T48" fmla="*/ 119 w 340"/>
                <a:gd name="T49" fmla="*/ 350 h 390"/>
                <a:gd name="T50" fmla="*/ 72 w 340"/>
                <a:gd name="T51" fmla="*/ 236 h 390"/>
                <a:gd name="T52" fmla="*/ 46 w 340"/>
                <a:gd name="T53" fmla="*/ 155 h 390"/>
                <a:gd name="T54" fmla="*/ 166 w 340"/>
                <a:gd name="T55" fmla="*/ 40 h 390"/>
                <a:gd name="T56" fmla="*/ 174 w 340"/>
                <a:gd name="T57" fmla="*/ 40 h 390"/>
                <a:gd name="T58" fmla="*/ 295 w 340"/>
                <a:gd name="T59" fmla="*/ 155 h 390"/>
                <a:gd name="T60" fmla="*/ 267 w 340"/>
                <a:gd name="T61" fmla="*/ 236 h 390"/>
                <a:gd name="T62" fmla="*/ 221 w 340"/>
                <a:gd name="T63" fmla="*/ 350 h 390"/>
                <a:gd name="T64" fmla="*/ 190 w 340"/>
                <a:gd name="T65" fmla="*/ 35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 h="390">
                  <a:moveTo>
                    <a:pt x="255" y="384"/>
                  </a:moveTo>
                  <a:cubicBezTo>
                    <a:pt x="258" y="380"/>
                    <a:pt x="260" y="374"/>
                    <a:pt x="260" y="369"/>
                  </a:cubicBezTo>
                  <a:cubicBezTo>
                    <a:pt x="260" y="368"/>
                    <a:pt x="258" y="302"/>
                    <a:pt x="294" y="266"/>
                  </a:cubicBezTo>
                  <a:cubicBezTo>
                    <a:pt x="296" y="264"/>
                    <a:pt x="340" y="225"/>
                    <a:pt x="334" y="152"/>
                  </a:cubicBezTo>
                  <a:cubicBezTo>
                    <a:pt x="330" y="99"/>
                    <a:pt x="292" y="0"/>
                    <a:pt x="174" y="0"/>
                  </a:cubicBezTo>
                  <a:cubicBezTo>
                    <a:pt x="166" y="0"/>
                    <a:pt x="166" y="0"/>
                    <a:pt x="166" y="0"/>
                  </a:cubicBezTo>
                  <a:cubicBezTo>
                    <a:pt x="48" y="0"/>
                    <a:pt x="10" y="99"/>
                    <a:pt x="6" y="152"/>
                  </a:cubicBezTo>
                  <a:cubicBezTo>
                    <a:pt x="0" y="225"/>
                    <a:pt x="44" y="264"/>
                    <a:pt x="45" y="265"/>
                  </a:cubicBezTo>
                  <a:cubicBezTo>
                    <a:pt x="83" y="302"/>
                    <a:pt x="80" y="368"/>
                    <a:pt x="80" y="369"/>
                  </a:cubicBezTo>
                  <a:cubicBezTo>
                    <a:pt x="80" y="374"/>
                    <a:pt x="82" y="380"/>
                    <a:pt x="85" y="384"/>
                  </a:cubicBezTo>
                  <a:cubicBezTo>
                    <a:pt x="89" y="388"/>
                    <a:pt x="94" y="390"/>
                    <a:pt x="100" y="390"/>
                  </a:cubicBezTo>
                  <a:cubicBezTo>
                    <a:pt x="240" y="390"/>
                    <a:pt x="240" y="390"/>
                    <a:pt x="240" y="390"/>
                  </a:cubicBezTo>
                  <a:cubicBezTo>
                    <a:pt x="246" y="390"/>
                    <a:pt x="251" y="388"/>
                    <a:pt x="255" y="384"/>
                  </a:cubicBezTo>
                  <a:close/>
                  <a:moveTo>
                    <a:pt x="190" y="350"/>
                  </a:moveTo>
                  <a:cubicBezTo>
                    <a:pt x="190" y="246"/>
                    <a:pt x="190" y="246"/>
                    <a:pt x="190" y="246"/>
                  </a:cubicBezTo>
                  <a:cubicBezTo>
                    <a:pt x="222" y="214"/>
                    <a:pt x="222" y="214"/>
                    <a:pt x="222" y="214"/>
                  </a:cubicBezTo>
                  <a:cubicBezTo>
                    <a:pt x="230" y="206"/>
                    <a:pt x="230" y="193"/>
                    <a:pt x="222" y="186"/>
                  </a:cubicBezTo>
                  <a:cubicBezTo>
                    <a:pt x="214" y="178"/>
                    <a:pt x="202" y="178"/>
                    <a:pt x="194" y="186"/>
                  </a:cubicBezTo>
                  <a:cubicBezTo>
                    <a:pt x="170" y="209"/>
                    <a:pt x="170" y="209"/>
                    <a:pt x="170" y="209"/>
                  </a:cubicBezTo>
                  <a:cubicBezTo>
                    <a:pt x="146" y="186"/>
                    <a:pt x="146" y="186"/>
                    <a:pt x="146" y="186"/>
                  </a:cubicBezTo>
                  <a:cubicBezTo>
                    <a:pt x="139" y="178"/>
                    <a:pt x="126" y="178"/>
                    <a:pt x="118" y="186"/>
                  </a:cubicBezTo>
                  <a:cubicBezTo>
                    <a:pt x="110" y="193"/>
                    <a:pt x="110" y="206"/>
                    <a:pt x="118" y="214"/>
                  </a:cubicBezTo>
                  <a:cubicBezTo>
                    <a:pt x="150" y="246"/>
                    <a:pt x="150" y="246"/>
                    <a:pt x="150" y="246"/>
                  </a:cubicBezTo>
                  <a:cubicBezTo>
                    <a:pt x="150" y="350"/>
                    <a:pt x="150" y="350"/>
                    <a:pt x="150" y="350"/>
                  </a:cubicBezTo>
                  <a:cubicBezTo>
                    <a:pt x="119" y="350"/>
                    <a:pt x="119" y="350"/>
                    <a:pt x="119" y="350"/>
                  </a:cubicBezTo>
                  <a:cubicBezTo>
                    <a:pt x="117" y="321"/>
                    <a:pt x="108" y="271"/>
                    <a:pt x="72" y="236"/>
                  </a:cubicBezTo>
                  <a:cubicBezTo>
                    <a:pt x="72" y="235"/>
                    <a:pt x="42" y="207"/>
                    <a:pt x="46" y="155"/>
                  </a:cubicBezTo>
                  <a:cubicBezTo>
                    <a:pt x="46" y="150"/>
                    <a:pt x="56" y="40"/>
                    <a:pt x="166" y="40"/>
                  </a:cubicBezTo>
                  <a:cubicBezTo>
                    <a:pt x="174" y="40"/>
                    <a:pt x="174" y="40"/>
                    <a:pt x="174" y="40"/>
                  </a:cubicBezTo>
                  <a:cubicBezTo>
                    <a:pt x="284" y="40"/>
                    <a:pt x="294" y="150"/>
                    <a:pt x="295" y="155"/>
                  </a:cubicBezTo>
                  <a:cubicBezTo>
                    <a:pt x="299" y="207"/>
                    <a:pt x="269" y="235"/>
                    <a:pt x="267" y="236"/>
                  </a:cubicBezTo>
                  <a:cubicBezTo>
                    <a:pt x="232" y="271"/>
                    <a:pt x="223" y="322"/>
                    <a:pt x="221" y="350"/>
                  </a:cubicBezTo>
                  <a:lnTo>
                    <a:pt x="190" y="35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80694D34-E84D-4D9A-9F13-3E74BDC85EF1}"/>
                </a:ext>
              </a:extLst>
            </p:cNvPr>
            <p:cNvSpPr>
              <a:spLocks/>
            </p:cNvSpPr>
            <p:nvPr/>
          </p:nvSpPr>
          <p:spPr bwMode="auto">
            <a:xfrm>
              <a:off x="1763713" y="4813301"/>
              <a:ext cx="38100" cy="98425"/>
            </a:xfrm>
            <a:custGeom>
              <a:avLst/>
              <a:gdLst>
                <a:gd name="T0" fmla="*/ 40 w 40"/>
                <a:gd name="T1" fmla="*/ 82 h 102"/>
                <a:gd name="T2" fmla="*/ 40 w 40"/>
                <a:gd name="T3" fmla="*/ 20 h 102"/>
                <a:gd name="T4" fmla="*/ 20 w 40"/>
                <a:gd name="T5" fmla="*/ 0 h 102"/>
                <a:gd name="T6" fmla="*/ 0 w 40"/>
                <a:gd name="T7" fmla="*/ 20 h 102"/>
                <a:gd name="T8" fmla="*/ 0 w 40"/>
                <a:gd name="T9" fmla="*/ 82 h 102"/>
                <a:gd name="T10" fmla="*/ 20 w 40"/>
                <a:gd name="T11" fmla="*/ 102 h 102"/>
                <a:gd name="T12" fmla="*/ 40 w 40"/>
                <a:gd name="T13" fmla="*/ 82 h 102"/>
              </a:gdLst>
              <a:ahLst/>
              <a:cxnLst>
                <a:cxn ang="0">
                  <a:pos x="T0" y="T1"/>
                </a:cxn>
                <a:cxn ang="0">
                  <a:pos x="T2" y="T3"/>
                </a:cxn>
                <a:cxn ang="0">
                  <a:pos x="T4" y="T5"/>
                </a:cxn>
                <a:cxn ang="0">
                  <a:pos x="T6" y="T7"/>
                </a:cxn>
                <a:cxn ang="0">
                  <a:pos x="T8" y="T9"/>
                </a:cxn>
                <a:cxn ang="0">
                  <a:pos x="T10" y="T11"/>
                </a:cxn>
                <a:cxn ang="0">
                  <a:pos x="T12" y="T13"/>
                </a:cxn>
              </a:cxnLst>
              <a:rect l="0" t="0" r="r" b="b"/>
              <a:pathLst>
                <a:path w="40" h="102">
                  <a:moveTo>
                    <a:pt x="40" y="82"/>
                  </a:moveTo>
                  <a:cubicBezTo>
                    <a:pt x="40" y="20"/>
                    <a:pt x="40" y="20"/>
                    <a:pt x="40" y="20"/>
                  </a:cubicBezTo>
                  <a:cubicBezTo>
                    <a:pt x="40" y="9"/>
                    <a:pt x="31" y="0"/>
                    <a:pt x="20" y="0"/>
                  </a:cubicBezTo>
                  <a:cubicBezTo>
                    <a:pt x="9" y="0"/>
                    <a:pt x="0" y="9"/>
                    <a:pt x="0" y="20"/>
                  </a:cubicBezTo>
                  <a:cubicBezTo>
                    <a:pt x="0" y="82"/>
                    <a:pt x="0" y="82"/>
                    <a:pt x="0" y="82"/>
                  </a:cubicBezTo>
                  <a:cubicBezTo>
                    <a:pt x="0" y="93"/>
                    <a:pt x="9" y="102"/>
                    <a:pt x="20" y="102"/>
                  </a:cubicBezTo>
                  <a:cubicBezTo>
                    <a:pt x="31" y="102"/>
                    <a:pt x="40" y="93"/>
                    <a:pt x="40" y="8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0">
              <a:extLst>
                <a:ext uri="{FF2B5EF4-FFF2-40B4-BE49-F238E27FC236}">
                  <a16:creationId xmlns:a16="http://schemas.microsoft.com/office/drawing/2014/main" id="{0080B358-E33C-4FF2-B9C0-08A520BFB46F}"/>
                </a:ext>
              </a:extLst>
            </p:cNvPr>
            <p:cNvSpPr>
              <a:spLocks/>
            </p:cNvSpPr>
            <p:nvPr/>
          </p:nvSpPr>
          <p:spPr bwMode="auto">
            <a:xfrm>
              <a:off x="1601788" y="4860926"/>
              <a:ext cx="80963" cy="85725"/>
            </a:xfrm>
            <a:custGeom>
              <a:avLst/>
              <a:gdLst>
                <a:gd name="T0" fmla="*/ 62 w 85"/>
                <a:gd name="T1" fmla="*/ 89 h 89"/>
                <a:gd name="T2" fmla="*/ 75 w 85"/>
                <a:gd name="T3" fmla="*/ 84 h 89"/>
                <a:gd name="T4" fmla="*/ 77 w 85"/>
                <a:gd name="T5" fmla="*/ 56 h 89"/>
                <a:gd name="T6" fmla="*/ 37 w 85"/>
                <a:gd name="T7" fmla="*/ 9 h 89"/>
                <a:gd name="T8" fmla="*/ 9 w 85"/>
                <a:gd name="T9" fmla="*/ 7 h 89"/>
                <a:gd name="T10" fmla="*/ 7 w 85"/>
                <a:gd name="T11" fmla="*/ 35 h 89"/>
                <a:gd name="T12" fmla="*/ 47 w 85"/>
                <a:gd name="T13" fmla="*/ 82 h 89"/>
                <a:gd name="T14" fmla="*/ 62 w 85"/>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9">
                  <a:moveTo>
                    <a:pt x="62" y="89"/>
                  </a:moveTo>
                  <a:cubicBezTo>
                    <a:pt x="67" y="89"/>
                    <a:pt x="72" y="87"/>
                    <a:pt x="75" y="84"/>
                  </a:cubicBezTo>
                  <a:cubicBezTo>
                    <a:pt x="84" y="77"/>
                    <a:pt x="85" y="64"/>
                    <a:pt x="77" y="56"/>
                  </a:cubicBezTo>
                  <a:cubicBezTo>
                    <a:pt x="37" y="9"/>
                    <a:pt x="37" y="9"/>
                    <a:pt x="37" y="9"/>
                  </a:cubicBezTo>
                  <a:cubicBezTo>
                    <a:pt x="30" y="1"/>
                    <a:pt x="18" y="0"/>
                    <a:pt x="9" y="7"/>
                  </a:cubicBezTo>
                  <a:cubicBezTo>
                    <a:pt x="1" y="14"/>
                    <a:pt x="0" y="27"/>
                    <a:pt x="7" y="35"/>
                  </a:cubicBezTo>
                  <a:cubicBezTo>
                    <a:pt x="47" y="82"/>
                    <a:pt x="47" y="82"/>
                    <a:pt x="47" y="82"/>
                  </a:cubicBezTo>
                  <a:cubicBezTo>
                    <a:pt x="51" y="86"/>
                    <a:pt x="57" y="89"/>
                    <a:pt x="62" y="8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1">
              <a:extLst>
                <a:ext uri="{FF2B5EF4-FFF2-40B4-BE49-F238E27FC236}">
                  <a16:creationId xmlns:a16="http://schemas.microsoft.com/office/drawing/2014/main" id="{44B0E797-BB8C-4AFF-8987-D39AFC7A85AE}"/>
                </a:ext>
              </a:extLst>
            </p:cNvPr>
            <p:cNvSpPr>
              <a:spLocks/>
            </p:cNvSpPr>
            <p:nvPr/>
          </p:nvSpPr>
          <p:spPr bwMode="auto">
            <a:xfrm>
              <a:off x="1884363" y="4860926"/>
              <a:ext cx="80963" cy="85725"/>
            </a:xfrm>
            <a:custGeom>
              <a:avLst/>
              <a:gdLst>
                <a:gd name="T0" fmla="*/ 38 w 85"/>
                <a:gd name="T1" fmla="*/ 82 h 89"/>
                <a:gd name="T2" fmla="*/ 78 w 85"/>
                <a:gd name="T3" fmla="*/ 35 h 89"/>
                <a:gd name="T4" fmla="*/ 76 w 85"/>
                <a:gd name="T5" fmla="*/ 7 h 89"/>
                <a:gd name="T6" fmla="*/ 48 w 85"/>
                <a:gd name="T7" fmla="*/ 9 h 89"/>
                <a:gd name="T8" fmla="*/ 8 w 85"/>
                <a:gd name="T9" fmla="*/ 56 h 89"/>
                <a:gd name="T10" fmla="*/ 10 w 85"/>
                <a:gd name="T11" fmla="*/ 84 h 89"/>
                <a:gd name="T12" fmla="*/ 23 w 85"/>
                <a:gd name="T13" fmla="*/ 89 h 89"/>
                <a:gd name="T14" fmla="*/ 38 w 85"/>
                <a:gd name="T15" fmla="*/ 82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9">
                  <a:moveTo>
                    <a:pt x="38" y="82"/>
                  </a:moveTo>
                  <a:cubicBezTo>
                    <a:pt x="78" y="35"/>
                    <a:pt x="78" y="35"/>
                    <a:pt x="78" y="35"/>
                  </a:cubicBezTo>
                  <a:cubicBezTo>
                    <a:pt x="85" y="27"/>
                    <a:pt x="84" y="14"/>
                    <a:pt x="76" y="7"/>
                  </a:cubicBezTo>
                  <a:cubicBezTo>
                    <a:pt x="68" y="0"/>
                    <a:pt x="55" y="1"/>
                    <a:pt x="48" y="9"/>
                  </a:cubicBezTo>
                  <a:cubicBezTo>
                    <a:pt x="8" y="56"/>
                    <a:pt x="8" y="56"/>
                    <a:pt x="8" y="56"/>
                  </a:cubicBezTo>
                  <a:cubicBezTo>
                    <a:pt x="0" y="64"/>
                    <a:pt x="1" y="77"/>
                    <a:pt x="10" y="84"/>
                  </a:cubicBezTo>
                  <a:cubicBezTo>
                    <a:pt x="14" y="87"/>
                    <a:pt x="18" y="89"/>
                    <a:pt x="23" y="89"/>
                  </a:cubicBezTo>
                  <a:cubicBezTo>
                    <a:pt x="28" y="89"/>
                    <a:pt x="34" y="86"/>
                    <a:pt x="38" y="8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a:extLst>
              <a:ext uri="{FF2B5EF4-FFF2-40B4-BE49-F238E27FC236}">
                <a16:creationId xmlns:a16="http://schemas.microsoft.com/office/drawing/2014/main" id="{A515E814-5A1D-45C4-93AE-D3DB19780F3D}"/>
              </a:ext>
            </a:extLst>
          </p:cNvPr>
          <p:cNvGrpSpPr/>
          <p:nvPr/>
        </p:nvGrpSpPr>
        <p:grpSpPr>
          <a:xfrm>
            <a:off x="10081252" y="1449241"/>
            <a:ext cx="567885" cy="636078"/>
            <a:chOff x="234950" y="4714876"/>
            <a:chExt cx="766763" cy="858838"/>
          </a:xfrm>
        </p:grpSpPr>
        <p:sp>
          <p:nvSpPr>
            <p:cNvPr id="34" name="Freeform 57">
              <a:extLst>
                <a:ext uri="{FF2B5EF4-FFF2-40B4-BE49-F238E27FC236}">
                  <a16:creationId xmlns:a16="http://schemas.microsoft.com/office/drawing/2014/main" id="{93C1CFC9-05D2-4668-8A22-142FB4E473AE}"/>
                </a:ext>
              </a:extLst>
            </p:cNvPr>
            <p:cNvSpPr>
              <a:spLocks/>
            </p:cNvSpPr>
            <p:nvPr/>
          </p:nvSpPr>
          <p:spPr bwMode="auto">
            <a:xfrm>
              <a:off x="592138" y="4946651"/>
              <a:ext cx="331788" cy="627063"/>
            </a:xfrm>
            <a:custGeom>
              <a:avLst/>
              <a:gdLst>
                <a:gd name="T0" fmla="*/ 270 w 349"/>
                <a:gd name="T1" fmla="*/ 102 h 657"/>
                <a:gd name="T2" fmla="*/ 266 w 349"/>
                <a:gd name="T3" fmla="*/ 19 h 657"/>
                <a:gd name="T4" fmla="*/ 243 w 349"/>
                <a:gd name="T5" fmla="*/ 2 h 657"/>
                <a:gd name="T6" fmla="*/ 227 w 349"/>
                <a:gd name="T7" fmla="*/ 25 h 657"/>
                <a:gd name="T8" fmla="*/ 230 w 349"/>
                <a:gd name="T9" fmla="*/ 104 h 657"/>
                <a:gd name="T10" fmla="*/ 232 w 349"/>
                <a:gd name="T11" fmla="*/ 114 h 657"/>
                <a:gd name="T12" fmla="*/ 298 w 349"/>
                <a:gd name="T13" fmla="*/ 268 h 657"/>
                <a:gd name="T14" fmla="*/ 245 w 349"/>
                <a:gd name="T15" fmla="*/ 268 h 657"/>
                <a:gd name="T16" fmla="*/ 225 w 349"/>
                <a:gd name="T17" fmla="*/ 286 h 657"/>
                <a:gd name="T18" fmla="*/ 204 w 349"/>
                <a:gd name="T19" fmla="*/ 464 h 657"/>
                <a:gd name="T20" fmla="*/ 59 w 349"/>
                <a:gd name="T21" fmla="*/ 464 h 657"/>
                <a:gd name="T22" fmla="*/ 40 w 349"/>
                <a:gd name="T23" fmla="*/ 479 h 657"/>
                <a:gd name="T24" fmla="*/ 2 w 349"/>
                <a:gd name="T25" fmla="*/ 632 h 657"/>
                <a:gd name="T26" fmla="*/ 17 w 349"/>
                <a:gd name="T27" fmla="*/ 656 h 657"/>
                <a:gd name="T28" fmla="*/ 22 w 349"/>
                <a:gd name="T29" fmla="*/ 657 h 657"/>
                <a:gd name="T30" fmla="*/ 41 w 349"/>
                <a:gd name="T31" fmla="*/ 641 h 657"/>
                <a:gd name="T32" fmla="*/ 75 w 349"/>
                <a:gd name="T33" fmla="*/ 504 h 657"/>
                <a:gd name="T34" fmla="*/ 222 w 349"/>
                <a:gd name="T35" fmla="*/ 504 h 657"/>
                <a:gd name="T36" fmla="*/ 241 w 349"/>
                <a:gd name="T37" fmla="*/ 486 h 657"/>
                <a:gd name="T38" fmla="*/ 263 w 349"/>
                <a:gd name="T39" fmla="*/ 308 h 657"/>
                <a:gd name="T40" fmla="*/ 328 w 349"/>
                <a:gd name="T41" fmla="*/ 308 h 657"/>
                <a:gd name="T42" fmla="*/ 345 w 349"/>
                <a:gd name="T43" fmla="*/ 299 h 657"/>
                <a:gd name="T44" fmla="*/ 347 w 349"/>
                <a:gd name="T45" fmla="*/ 280 h 657"/>
                <a:gd name="T46" fmla="*/ 270 w 349"/>
                <a:gd name="T47" fmla="*/ 1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657">
                  <a:moveTo>
                    <a:pt x="270" y="102"/>
                  </a:moveTo>
                  <a:cubicBezTo>
                    <a:pt x="271" y="90"/>
                    <a:pt x="272" y="58"/>
                    <a:pt x="266" y="19"/>
                  </a:cubicBezTo>
                  <a:cubicBezTo>
                    <a:pt x="265" y="8"/>
                    <a:pt x="254" y="0"/>
                    <a:pt x="243" y="2"/>
                  </a:cubicBezTo>
                  <a:cubicBezTo>
                    <a:pt x="233" y="4"/>
                    <a:pt x="225" y="14"/>
                    <a:pt x="227" y="25"/>
                  </a:cubicBezTo>
                  <a:cubicBezTo>
                    <a:pt x="234" y="69"/>
                    <a:pt x="230" y="103"/>
                    <a:pt x="230" y="104"/>
                  </a:cubicBezTo>
                  <a:cubicBezTo>
                    <a:pt x="230" y="107"/>
                    <a:pt x="230" y="110"/>
                    <a:pt x="232" y="114"/>
                  </a:cubicBezTo>
                  <a:cubicBezTo>
                    <a:pt x="298" y="268"/>
                    <a:pt x="298" y="268"/>
                    <a:pt x="298" y="268"/>
                  </a:cubicBezTo>
                  <a:cubicBezTo>
                    <a:pt x="245" y="268"/>
                    <a:pt x="245" y="268"/>
                    <a:pt x="245" y="268"/>
                  </a:cubicBezTo>
                  <a:cubicBezTo>
                    <a:pt x="235" y="268"/>
                    <a:pt x="227" y="276"/>
                    <a:pt x="225" y="286"/>
                  </a:cubicBezTo>
                  <a:cubicBezTo>
                    <a:pt x="204" y="464"/>
                    <a:pt x="204" y="464"/>
                    <a:pt x="204" y="464"/>
                  </a:cubicBezTo>
                  <a:cubicBezTo>
                    <a:pt x="59" y="464"/>
                    <a:pt x="59" y="464"/>
                    <a:pt x="59" y="464"/>
                  </a:cubicBezTo>
                  <a:cubicBezTo>
                    <a:pt x="50" y="464"/>
                    <a:pt x="42" y="470"/>
                    <a:pt x="40" y="479"/>
                  </a:cubicBezTo>
                  <a:cubicBezTo>
                    <a:pt x="2" y="632"/>
                    <a:pt x="2" y="632"/>
                    <a:pt x="2" y="632"/>
                  </a:cubicBezTo>
                  <a:cubicBezTo>
                    <a:pt x="0" y="643"/>
                    <a:pt x="6" y="653"/>
                    <a:pt x="17" y="656"/>
                  </a:cubicBezTo>
                  <a:cubicBezTo>
                    <a:pt x="19" y="656"/>
                    <a:pt x="20" y="657"/>
                    <a:pt x="22" y="657"/>
                  </a:cubicBezTo>
                  <a:cubicBezTo>
                    <a:pt x="31" y="657"/>
                    <a:pt x="39" y="650"/>
                    <a:pt x="41" y="641"/>
                  </a:cubicBezTo>
                  <a:cubicBezTo>
                    <a:pt x="75" y="504"/>
                    <a:pt x="75" y="504"/>
                    <a:pt x="75" y="504"/>
                  </a:cubicBezTo>
                  <a:cubicBezTo>
                    <a:pt x="222" y="504"/>
                    <a:pt x="222" y="504"/>
                    <a:pt x="222" y="504"/>
                  </a:cubicBezTo>
                  <a:cubicBezTo>
                    <a:pt x="232" y="504"/>
                    <a:pt x="240" y="496"/>
                    <a:pt x="241" y="486"/>
                  </a:cubicBezTo>
                  <a:cubicBezTo>
                    <a:pt x="263" y="308"/>
                    <a:pt x="263" y="308"/>
                    <a:pt x="263" y="308"/>
                  </a:cubicBezTo>
                  <a:cubicBezTo>
                    <a:pt x="328" y="308"/>
                    <a:pt x="328" y="308"/>
                    <a:pt x="328" y="308"/>
                  </a:cubicBezTo>
                  <a:cubicBezTo>
                    <a:pt x="335" y="308"/>
                    <a:pt x="341" y="305"/>
                    <a:pt x="345" y="299"/>
                  </a:cubicBezTo>
                  <a:cubicBezTo>
                    <a:pt x="349" y="293"/>
                    <a:pt x="349" y="286"/>
                    <a:pt x="347" y="280"/>
                  </a:cubicBezTo>
                  <a:lnTo>
                    <a:pt x="270" y="102"/>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8">
              <a:extLst>
                <a:ext uri="{FF2B5EF4-FFF2-40B4-BE49-F238E27FC236}">
                  <a16:creationId xmlns:a16="http://schemas.microsoft.com/office/drawing/2014/main" id="{BA0559E9-CEE6-4FEC-9B6E-97EBCB5957F0}"/>
                </a:ext>
              </a:extLst>
            </p:cNvPr>
            <p:cNvSpPr>
              <a:spLocks/>
            </p:cNvSpPr>
            <p:nvPr/>
          </p:nvSpPr>
          <p:spPr bwMode="auto">
            <a:xfrm>
              <a:off x="234950" y="4714876"/>
              <a:ext cx="544513" cy="731838"/>
            </a:xfrm>
            <a:custGeom>
              <a:avLst/>
              <a:gdLst>
                <a:gd name="T0" fmla="*/ 312 w 572"/>
                <a:gd name="T1" fmla="*/ 40 h 769"/>
                <a:gd name="T2" fmla="*/ 535 w 572"/>
                <a:gd name="T3" fmla="*/ 122 h 769"/>
                <a:gd name="T4" fmla="*/ 563 w 572"/>
                <a:gd name="T5" fmla="*/ 123 h 769"/>
                <a:gd name="T6" fmla="*/ 565 w 572"/>
                <a:gd name="T7" fmla="*/ 95 h 769"/>
                <a:gd name="T8" fmla="*/ 312 w 572"/>
                <a:gd name="T9" fmla="*/ 0 h 769"/>
                <a:gd name="T10" fmla="*/ 0 w 572"/>
                <a:gd name="T11" fmla="*/ 301 h 769"/>
                <a:gd name="T12" fmla="*/ 31 w 572"/>
                <a:gd name="T13" fmla="*/ 521 h 769"/>
                <a:gd name="T14" fmla="*/ 17 w 572"/>
                <a:gd name="T15" fmla="*/ 741 h 769"/>
                <a:gd name="T16" fmla="*/ 27 w 572"/>
                <a:gd name="T17" fmla="*/ 767 h 769"/>
                <a:gd name="T18" fmla="*/ 35 w 572"/>
                <a:gd name="T19" fmla="*/ 769 h 769"/>
                <a:gd name="T20" fmla="*/ 53 w 572"/>
                <a:gd name="T21" fmla="*/ 757 h 769"/>
                <a:gd name="T22" fmla="*/ 71 w 572"/>
                <a:gd name="T23" fmla="*/ 512 h 769"/>
                <a:gd name="T24" fmla="*/ 40 w 572"/>
                <a:gd name="T25" fmla="*/ 301 h 769"/>
                <a:gd name="T26" fmla="*/ 312 w 572"/>
                <a:gd name="T27" fmla="*/ 4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2" h="769">
                  <a:moveTo>
                    <a:pt x="312" y="40"/>
                  </a:moveTo>
                  <a:cubicBezTo>
                    <a:pt x="410" y="40"/>
                    <a:pt x="485" y="67"/>
                    <a:pt x="535" y="122"/>
                  </a:cubicBezTo>
                  <a:cubicBezTo>
                    <a:pt x="543" y="130"/>
                    <a:pt x="555" y="131"/>
                    <a:pt x="563" y="123"/>
                  </a:cubicBezTo>
                  <a:cubicBezTo>
                    <a:pt x="572" y="116"/>
                    <a:pt x="572" y="103"/>
                    <a:pt x="565" y="95"/>
                  </a:cubicBezTo>
                  <a:cubicBezTo>
                    <a:pt x="507" y="32"/>
                    <a:pt x="422" y="0"/>
                    <a:pt x="312" y="0"/>
                  </a:cubicBezTo>
                  <a:cubicBezTo>
                    <a:pt x="5" y="0"/>
                    <a:pt x="0" y="298"/>
                    <a:pt x="0" y="301"/>
                  </a:cubicBezTo>
                  <a:cubicBezTo>
                    <a:pt x="0" y="394"/>
                    <a:pt x="30" y="517"/>
                    <a:pt x="31" y="521"/>
                  </a:cubicBezTo>
                  <a:cubicBezTo>
                    <a:pt x="55" y="650"/>
                    <a:pt x="17" y="740"/>
                    <a:pt x="17" y="741"/>
                  </a:cubicBezTo>
                  <a:cubicBezTo>
                    <a:pt x="12" y="751"/>
                    <a:pt x="17" y="763"/>
                    <a:pt x="27" y="767"/>
                  </a:cubicBezTo>
                  <a:cubicBezTo>
                    <a:pt x="30" y="769"/>
                    <a:pt x="32" y="769"/>
                    <a:pt x="35" y="769"/>
                  </a:cubicBezTo>
                  <a:cubicBezTo>
                    <a:pt x="43" y="769"/>
                    <a:pt x="50" y="765"/>
                    <a:pt x="53" y="757"/>
                  </a:cubicBezTo>
                  <a:cubicBezTo>
                    <a:pt x="55" y="753"/>
                    <a:pt x="96" y="656"/>
                    <a:pt x="71" y="512"/>
                  </a:cubicBezTo>
                  <a:cubicBezTo>
                    <a:pt x="70" y="511"/>
                    <a:pt x="40" y="390"/>
                    <a:pt x="40" y="301"/>
                  </a:cubicBezTo>
                  <a:cubicBezTo>
                    <a:pt x="40" y="291"/>
                    <a:pt x="45" y="40"/>
                    <a:pt x="312"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9">
              <a:extLst>
                <a:ext uri="{FF2B5EF4-FFF2-40B4-BE49-F238E27FC236}">
                  <a16:creationId xmlns:a16="http://schemas.microsoft.com/office/drawing/2014/main" id="{E4B6BA36-EB09-43BC-87D1-1B2F74FFF4D4}"/>
                </a:ext>
              </a:extLst>
            </p:cNvPr>
            <p:cNvSpPr>
              <a:spLocks/>
            </p:cNvSpPr>
            <p:nvPr/>
          </p:nvSpPr>
          <p:spPr bwMode="auto">
            <a:xfrm>
              <a:off x="392113" y="4824413"/>
              <a:ext cx="609600" cy="357188"/>
            </a:xfrm>
            <a:custGeom>
              <a:avLst/>
              <a:gdLst>
                <a:gd name="T0" fmla="*/ 633 w 641"/>
                <a:gd name="T1" fmla="*/ 61 h 375"/>
                <a:gd name="T2" fmla="*/ 580 w 641"/>
                <a:gd name="T3" fmla="*/ 7 h 375"/>
                <a:gd name="T4" fmla="*/ 552 w 641"/>
                <a:gd name="T5" fmla="*/ 7 h 375"/>
                <a:gd name="T6" fmla="*/ 552 w 641"/>
                <a:gd name="T7" fmla="*/ 36 h 375"/>
                <a:gd name="T8" fmla="*/ 572 w 641"/>
                <a:gd name="T9" fmla="*/ 56 h 375"/>
                <a:gd name="T10" fmla="*/ 160 w 641"/>
                <a:gd name="T11" fmla="*/ 56 h 375"/>
                <a:gd name="T12" fmla="*/ 0 w 641"/>
                <a:gd name="T13" fmla="*/ 215 h 375"/>
                <a:gd name="T14" fmla="*/ 160 w 641"/>
                <a:gd name="T15" fmla="*/ 375 h 375"/>
                <a:gd name="T16" fmla="*/ 320 w 641"/>
                <a:gd name="T17" fmla="*/ 215 h 375"/>
                <a:gd name="T18" fmla="*/ 300 w 641"/>
                <a:gd name="T19" fmla="*/ 195 h 375"/>
                <a:gd name="T20" fmla="*/ 280 w 641"/>
                <a:gd name="T21" fmla="*/ 215 h 375"/>
                <a:gd name="T22" fmla="*/ 160 w 641"/>
                <a:gd name="T23" fmla="*/ 335 h 375"/>
                <a:gd name="T24" fmla="*/ 40 w 641"/>
                <a:gd name="T25" fmla="*/ 215 h 375"/>
                <a:gd name="T26" fmla="*/ 160 w 641"/>
                <a:gd name="T27" fmla="*/ 96 h 375"/>
                <a:gd name="T28" fmla="*/ 570 w 641"/>
                <a:gd name="T29" fmla="*/ 96 h 375"/>
                <a:gd name="T30" fmla="*/ 552 w 641"/>
                <a:gd name="T31" fmla="*/ 114 h 375"/>
                <a:gd name="T32" fmla="*/ 552 w 641"/>
                <a:gd name="T33" fmla="*/ 143 h 375"/>
                <a:gd name="T34" fmla="*/ 566 w 641"/>
                <a:gd name="T35" fmla="*/ 148 h 375"/>
                <a:gd name="T36" fmla="*/ 580 w 641"/>
                <a:gd name="T37" fmla="*/ 143 h 375"/>
                <a:gd name="T38" fmla="*/ 633 w 641"/>
                <a:gd name="T39" fmla="*/ 89 h 375"/>
                <a:gd name="T40" fmla="*/ 633 w 641"/>
                <a:gd name="T41" fmla="*/ 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1" h="375">
                  <a:moveTo>
                    <a:pt x="633" y="61"/>
                  </a:moveTo>
                  <a:cubicBezTo>
                    <a:pt x="580" y="7"/>
                    <a:pt x="580" y="7"/>
                    <a:pt x="580" y="7"/>
                  </a:cubicBezTo>
                  <a:cubicBezTo>
                    <a:pt x="572" y="0"/>
                    <a:pt x="560" y="0"/>
                    <a:pt x="552" y="7"/>
                  </a:cubicBezTo>
                  <a:cubicBezTo>
                    <a:pt x="544" y="15"/>
                    <a:pt x="544" y="28"/>
                    <a:pt x="552" y="36"/>
                  </a:cubicBezTo>
                  <a:cubicBezTo>
                    <a:pt x="572" y="56"/>
                    <a:pt x="572" y="56"/>
                    <a:pt x="572" y="56"/>
                  </a:cubicBezTo>
                  <a:cubicBezTo>
                    <a:pt x="160" y="56"/>
                    <a:pt x="160" y="56"/>
                    <a:pt x="160" y="56"/>
                  </a:cubicBezTo>
                  <a:cubicBezTo>
                    <a:pt x="72" y="56"/>
                    <a:pt x="0" y="127"/>
                    <a:pt x="0" y="215"/>
                  </a:cubicBezTo>
                  <a:cubicBezTo>
                    <a:pt x="0" y="303"/>
                    <a:pt x="72" y="375"/>
                    <a:pt x="160" y="375"/>
                  </a:cubicBezTo>
                  <a:cubicBezTo>
                    <a:pt x="248" y="375"/>
                    <a:pt x="320" y="303"/>
                    <a:pt x="320" y="215"/>
                  </a:cubicBezTo>
                  <a:cubicBezTo>
                    <a:pt x="320" y="204"/>
                    <a:pt x="311" y="195"/>
                    <a:pt x="300" y="195"/>
                  </a:cubicBezTo>
                  <a:cubicBezTo>
                    <a:pt x="288" y="195"/>
                    <a:pt x="280" y="204"/>
                    <a:pt x="280" y="215"/>
                  </a:cubicBezTo>
                  <a:cubicBezTo>
                    <a:pt x="280" y="281"/>
                    <a:pt x="226" y="335"/>
                    <a:pt x="160" y="335"/>
                  </a:cubicBezTo>
                  <a:cubicBezTo>
                    <a:pt x="94" y="335"/>
                    <a:pt x="40" y="281"/>
                    <a:pt x="40" y="215"/>
                  </a:cubicBezTo>
                  <a:cubicBezTo>
                    <a:pt x="40" y="150"/>
                    <a:pt x="94" y="96"/>
                    <a:pt x="160" y="96"/>
                  </a:cubicBezTo>
                  <a:cubicBezTo>
                    <a:pt x="570" y="96"/>
                    <a:pt x="570" y="96"/>
                    <a:pt x="570" y="96"/>
                  </a:cubicBezTo>
                  <a:cubicBezTo>
                    <a:pt x="552" y="114"/>
                    <a:pt x="552" y="114"/>
                    <a:pt x="552" y="114"/>
                  </a:cubicBezTo>
                  <a:cubicBezTo>
                    <a:pt x="544" y="122"/>
                    <a:pt x="544" y="135"/>
                    <a:pt x="552" y="143"/>
                  </a:cubicBezTo>
                  <a:cubicBezTo>
                    <a:pt x="556" y="146"/>
                    <a:pt x="561" y="148"/>
                    <a:pt x="566" y="148"/>
                  </a:cubicBezTo>
                  <a:cubicBezTo>
                    <a:pt x="571" y="148"/>
                    <a:pt x="576" y="146"/>
                    <a:pt x="580" y="143"/>
                  </a:cubicBezTo>
                  <a:cubicBezTo>
                    <a:pt x="633" y="89"/>
                    <a:pt x="633" y="89"/>
                    <a:pt x="633" y="89"/>
                  </a:cubicBezTo>
                  <a:cubicBezTo>
                    <a:pt x="641" y="81"/>
                    <a:pt x="641" y="69"/>
                    <a:pt x="633" y="6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49">
            <a:extLst>
              <a:ext uri="{FF2B5EF4-FFF2-40B4-BE49-F238E27FC236}">
                <a16:creationId xmlns:a16="http://schemas.microsoft.com/office/drawing/2014/main" id="{2C6AEF4A-2A0A-4D13-9648-671C82BA9BFE}"/>
              </a:ext>
            </a:extLst>
          </p:cNvPr>
          <p:cNvGrpSpPr/>
          <p:nvPr/>
        </p:nvGrpSpPr>
        <p:grpSpPr>
          <a:xfrm>
            <a:off x="4363170" y="1387271"/>
            <a:ext cx="619535" cy="760018"/>
            <a:chOff x="7588250" y="1276350"/>
            <a:chExt cx="700088" cy="858837"/>
          </a:xfrm>
          <a:solidFill>
            <a:schemeClr val="accent1"/>
          </a:solidFill>
        </p:grpSpPr>
        <p:sp>
          <p:nvSpPr>
            <p:cNvPr id="51" name="Freeform 51">
              <a:extLst>
                <a:ext uri="{FF2B5EF4-FFF2-40B4-BE49-F238E27FC236}">
                  <a16:creationId xmlns:a16="http://schemas.microsoft.com/office/drawing/2014/main" id="{F664F1B1-7977-4BB0-B5C5-9B79772746D2}"/>
                </a:ext>
              </a:extLst>
            </p:cNvPr>
            <p:cNvSpPr>
              <a:spLocks/>
            </p:cNvSpPr>
            <p:nvPr/>
          </p:nvSpPr>
          <p:spPr bwMode="auto">
            <a:xfrm>
              <a:off x="7845425" y="1276350"/>
              <a:ext cx="442913" cy="858837"/>
            </a:xfrm>
            <a:custGeom>
              <a:avLst/>
              <a:gdLst>
                <a:gd name="T0" fmla="*/ 452 w 466"/>
                <a:gd name="T1" fmla="*/ 5 h 902"/>
                <a:gd name="T2" fmla="*/ 425 w 466"/>
                <a:gd name="T3" fmla="*/ 14 h 902"/>
                <a:gd name="T4" fmla="*/ 5 w 466"/>
                <a:gd name="T5" fmla="*/ 873 h 902"/>
                <a:gd name="T6" fmla="*/ 14 w 466"/>
                <a:gd name="T7" fmla="*/ 900 h 902"/>
                <a:gd name="T8" fmla="*/ 23 w 466"/>
                <a:gd name="T9" fmla="*/ 902 h 902"/>
                <a:gd name="T10" fmla="*/ 41 w 466"/>
                <a:gd name="T11" fmla="*/ 891 h 902"/>
                <a:gd name="T12" fmla="*/ 461 w 466"/>
                <a:gd name="T13" fmla="*/ 32 h 902"/>
                <a:gd name="T14" fmla="*/ 452 w 466"/>
                <a:gd name="T15" fmla="*/ 5 h 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902">
                  <a:moveTo>
                    <a:pt x="452" y="5"/>
                  </a:moveTo>
                  <a:cubicBezTo>
                    <a:pt x="442" y="0"/>
                    <a:pt x="430" y="4"/>
                    <a:pt x="425" y="14"/>
                  </a:cubicBezTo>
                  <a:cubicBezTo>
                    <a:pt x="5" y="873"/>
                    <a:pt x="5" y="873"/>
                    <a:pt x="5" y="873"/>
                  </a:cubicBezTo>
                  <a:cubicBezTo>
                    <a:pt x="0" y="883"/>
                    <a:pt x="4" y="895"/>
                    <a:pt x="14" y="900"/>
                  </a:cubicBezTo>
                  <a:cubicBezTo>
                    <a:pt x="17" y="902"/>
                    <a:pt x="20" y="902"/>
                    <a:pt x="23" y="902"/>
                  </a:cubicBezTo>
                  <a:cubicBezTo>
                    <a:pt x="30" y="902"/>
                    <a:pt x="37" y="898"/>
                    <a:pt x="41" y="891"/>
                  </a:cubicBezTo>
                  <a:cubicBezTo>
                    <a:pt x="461" y="32"/>
                    <a:pt x="461" y="32"/>
                    <a:pt x="461" y="32"/>
                  </a:cubicBezTo>
                  <a:cubicBezTo>
                    <a:pt x="466" y="22"/>
                    <a:pt x="462" y="10"/>
                    <a:pt x="45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2">
              <a:extLst>
                <a:ext uri="{FF2B5EF4-FFF2-40B4-BE49-F238E27FC236}">
                  <a16:creationId xmlns:a16="http://schemas.microsoft.com/office/drawing/2014/main" id="{1A51B1D0-1EF2-4EE3-9D45-5C8E7BA4CAFF}"/>
                </a:ext>
              </a:extLst>
            </p:cNvPr>
            <p:cNvSpPr>
              <a:spLocks/>
            </p:cNvSpPr>
            <p:nvPr/>
          </p:nvSpPr>
          <p:spPr bwMode="auto">
            <a:xfrm>
              <a:off x="7588250" y="1435100"/>
              <a:ext cx="465138" cy="622300"/>
            </a:xfrm>
            <a:custGeom>
              <a:avLst/>
              <a:gdLst>
                <a:gd name="T0" fmla="*/ 222 w 489"/>
                <a:gd name="T1" fmla="*/ 431 h 653"/>
                <a:gd name="T2" fmla="*/ 216 w 489"/>
                <a:gd name="T3" fmla="*/ 419 h 653"/>
                <a:gd name="T4" fmla="*/ 50 w 489"/>
                <a:gd name="T5" fmla="*/ 265 h 653"/>
                <a:gd name="T6" fmla="*/ 237 w 489"/>
                <a:gd name="T7" fmla="*/ 53 h 653"/>
                <a:gd name="T8" fmla="*/ 323 w 489"/>
                <a:gd name="T9" fmla="*/ 173 h 653"/>
                <a:gd name="T10" fmla="*/ 339 w 489"/>
                <a:gd name="T11" fmla="*/ 181 h 653"/>
                <a:gd name="T12" fmla="*/ 339 w 489"/>
                <a:gd name="T13" fmla="*/ 181 h 653"/>
                <a:gd name="T14" fmla="*/ 469 w 489"/>
                <a:gd name="T15" fmla="*/ 180 h 653"/>
                <a:gd name="T16" fmla="*/ 489 w 489"/>
                <a:gd name="T17" fmla="*/ 159 h 653"/>
                <a:gd name="T18" fmla="*/ 469 w 489"/>
                <a:gd name="T19" fmla="*/ 140 h 653"/>
                <a:gd name="T20" fmla="*/ 469 w 489"/>
                <a:gd name="T21" fmla="*/ 140 h 653"/>
                <a:gd name="T22" fmla="*/ 349 w 489"/>
                <a:gd name="T23" fmla="*/ 141 h 653"/>
                <a:gd name="T24" fmla="*/ 255 w 489"/>
                <a:gd name="T25" fmla="*/ 9 h 653"/>
                <a:gd name="T26" fmla="*/ 239 w 489"/>
                <a:gd name="T27" fmla="*/ 1 h 653"/>
                <a:gd name="T28" fmla="*/ 223 w 489"/>
                <a:gd name="T29" fmla="*/ 8 h 653"/>
                <a:gd name="T30" fmla="*/ 7 w 489"/>
                <a:gd name="T31" fmla="*/ 253 h 653"/>
                <a:gd name="T32" fmla="*/ 9 w 489"/>
                <a:gd name="T33" fmla="*/ 281 h 653"/>
                <a:gd name="T34" fmla="*/ 184 w 489"/>
                <a:gd name="T35" fmla="*/ 444 h 653"/>
                <a:gd name="T36" fmla="*/ 215 w 489"/>
                <a:gd name="T37" fmla="*/ 637 h 653"/>
                <a:gd name="T38" fmla="*/ 235 w 489"/>
                <a:gd name="T39" fmla="*/ 653 h 653"/>
                <a:gd name="T40" fmla="*/ 238 w 489"/>
                <a:gd name="T41" fmla="*/ 653 h 653"/>
                <a:gd name="T42" fmla="*/ 254 w 489"/>
                <a:gd name="T43" fmla="*/ 630 h 653"/>
                <a:gd name="T44" fmla="*/ 222 w 489"/>
                <a:gd name="T45" fmla="*/ 43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9" h="653">
                  <a:moveTo>
                    <a:pt x="222" y="431"/>
                  </a:moveTo>
                  <a:cubicBezTo>
                    <a:pt x="221" y="426"/>
                    <a:pt x="219" y="422"/>
                    <a:pt x="216" y="419"/>
                  </a:cubicBezTo>
                  <a:cubicBezTo>
                    <a:pt x="50" y="265"/>
                    <a:pt x="50" y="265"/>
                    <a:pt x="50" y="265"/>
                  </a:cubicBezTo>
                  <a:cubicBezTo>
                    <a:pt x="237" y="53"/>
                    <a:pt x="237" y="53"/>
                    <a:pt x="237" y="53"/>
                  </a:cubicBezTo>
                  <a:cubicBezTo>
                    <a:pt x="323" y="173"/>
                    <a:pt x="323" y="173"/>
                    <a:pt x="323" y="173"/>
                  </a:cubicBezTo>
                  <a:cubicBezTo>
                    <a:pt x="326" y="178"/>
                    <a:pt x="332" y="181"/>
                    <a:pt x="339" y="181"/>
                  </a:cubicBezTo>
                  <a:cubicBezTo>
                    <a:pt x="339" y="181"/>
                    <a:pt x="339" y="181"/>
                    <a:pt x="339" y="181"/>
                  </a:cubicBezTo>
                  <a:cubicBezTo>
                    <a:pt x="469" y="180"/>
                    <a:pt x="469" y="180"/>
                    <a:pt x="469" y="180"/>
                  </a:cubicBezTo>
                  <a:cubicBezTo>
                    <a:pt x="480" y="180"/>
                    <a:pt x="489" y="170"/>
                    <a:pt x="489" y="159"/>
                  </a:cubicBezTo>
                  <a:cubicBezTo>
                    <a:pt x="489" y="148"/>
                    <a:pt x="480" y="140"/>
                    <a:pt x="469" y="140"/>
                  </a:cubicBezTo>
                  <a:cubicBezTo>
                    <a:pt x="469" y="140"/>
                    <a:pt x="469" y="140"/>
                    <a:pt x="469" y="140"/>
                  </a:cubicBezTo>
                  <a:cubicBezTo>
                    <a:pt x="349" y="141"/>
                    <a:pt x="349" y="141"/>
                    <a:pt x="349" y="141"/>
                  </a:cubicBezTo>
                  <a:cubicBezTo>
                    <a:pt x="255" y="9"/>
                    <a:pt x="255" y="9"/>
                    <a:pt x="255" y="9"/>
                  </a:cubicBezTo>
                  <a:cubicBezTo>
                    <a:pt x="251" y="4"/>
                    <a:pt x="245" y="1"/>
                    <a:pt x="239" y="1"/>
                  </a:cubicBezTo>
                  <a:cubicBezTo>
                    <a:pt x="233" y="0"/>
                    <a:pt x="227" y="3"/>
                    <a:pt x="223" y="8"/>
                  </a:cubicBezTo>
                  <a:cubicBezTo>
                    <a:pt x="7" y="253"/>
                    <a:pt x="7" y="253"/>
                    <a:pt x="7" y="253"/>
                  </a:cubicBezTo>
                  <a:cubicBezTo>
                    <a:pt x="0" y="261"/>
                    <a:pt x="1" y="274"/>
                    <a:pt x="9" y="281"/>
                  </a:cubicBezTo>
                  <a:cubicBezTo>
                    <a:pt x="184" y="444"/>
                    <a:pt x="184" y="444"/>
                    <a:pt x="184" y="444"/>
                  </a:cubicBezTo>
                  <a:cubicBezTo>
                    <a:pt x="215" y="637"/>
                    <a:pt x="215" y="637"/>
                    <a:pt x="215" y="637"/>
                  </a:cubicBezTo>
                  <a:cubicBezTo>
                    <a:pt x="216" y="646"/>
                    <a:pt x="225" y="653"/>
                    <a:pt x="235" y="653"/>
                  </a:cubicBezTo>
                  <a:cubicBezTo>
                    <a:pt x="236" y="653"/>
                    <a:pt x="237" y="653"/>
                    <a:pt x="238" y="653"/>
                  </a:cubicBezTo>
                  <a:cubicBezTo>
                    <a:pt x="249" y="651"/>
                    <a:pt x="256" y="641"/>
                    <a:pt x="254" y="630"/>
                  </a:cubicBezTo>
                  <a:lnTo>
                    <a:pt x="222" y="4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3">
              <a:extLst>
                <a:ext uri="{FF2B5EF4-FFF2-40B4-BE49-F238E27FC236}">
                  <a16:creationId xmlns:a16="http://schemas.microsoft.com/office/drawing/2014/main" id="{33D9B274-7B7E-427A-BD8C-4C37B1FD58B7}"/>
                </a:ext>
              </a:extLst>
            </p:cNvPr>
            <p:cNvSpPr>
              <a:spLocks/>
            </p:cNvSpPr>
            <p:nvPr/>
          </p:nvSpPr>
          <p:spPr bwMode="auto">
            <a:xfrm>
              <a:off x="7697788" y="1635125"/>
              <a:ext cx="249238" cy="185737"/>
            </a:xfrm>
            <a:custGeom>
              <a:avLst/>
              <a:gdLst>
                <a:gd name="T0" fmla="*/ 182 w 261"/>
                <a:gd name="T1" fmla="*/ 2 h 194"/>
                <a:gd name="T2" fmla="*/ 17 w 261"/>
                <a:gd name="T3" fmla="*/ 44 h 194"/>
                <a:gd name="T4" fmla="*/ 2 w 261"/>
                <a:gd name="T5" fmla="*/ 69 h 194"/>
                <a:gd name="T6" fmla="*/ 27 w 261"/>
                <a:gd name="T7" fmla="*/ 83 h 194"/>
                <a:gd name="T8" fmla="*/ 174 w 261"/>
                <a:gd name="T9" fmla="*/ 46 h 194"/>
                <a:gd name="T10" fmla="*/ 220 w 261"/>
                <a:gd name="T11" fmla="*/ 181 h 194"/>
                <a:gd name="T12" fmla="*/ 239 w 261"/>
                <a:gd name="T13" fmla="*/ 194 h 194"/>
                <a:gd name="T14" fmla="*/ 245 w 261"/>
                <a:gd name="T15" fmla="*/ 193 h 194"/>
                <a:gd name="T16" fmla="*/ 258 w 261"/>
                <a:gd name="T17" fmla="*/ 168 h 194"/>
                <a:gd name="T18" fmla="*/ 206 w 261"/>
                <a:gd name="T19" fmla="*/ 15 h 194"/>
                <a:gd name="T20" fmla="*/ 182 w 261"/>
                <a:gd name="T21" fmla="*/ 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194">
                  <a:moveTo>
                    <a:pt x="182" y="2"/>
                  </a:moveTo>
                  <a:cubicBezTo>
                    <a:pt x="17" y="44"/>
                    <a:pt x="17" y="44"/>
                    <a:pt x="17" y="44"/>
                  </a:cubicBezTo>
                  <a:cubicBezTo>
                    <a:pt x="6" y="47"/>
                    <a:pt x="0" y="58"/>
                    <a:pt x="2" y="69"/>
                  </a:cubicBezTo>
                  <a:cubicBezTo>
                    <a:pt x="5" y="79"/>
                    <a:pt x="16" y="86"/>
                    <a:pt x="27" y="83"/>
                  </a:cubicBezTo>
                  <a:cubicBezTo>
                    <a:pt x="174" y="46"/>
                    <a:pt x="174" y="46"/>
                    <a:pt x="174" y="46"/>
                  </a:cubicBezTo>
                  <a:cubicBezTo>
                    <a:pt x="220" y="181"/>
                    <a:pt x="220" y="181"/>
                    <a:pt x="220" y="181"/>
                  </a:cubicBezTo>
                  <a:cubicBezTo>
                    <a:pt x="223" y="189"/>
                    <a:pt x="231" y="194"/>
                    <a:pt x="239" y="194"/>
                  </a:cubicBezTo>
                  <a:cubicBezTo>
                    <a:pt x="241" y="194"/>
                    <a:pt x="243" y="194"/>
                    <a:pt x="245" y="193"/>
                  </a:cubicBezTo>
                  <a:cubicBezTo>
                    <a:pt x="256" y="189"/>
                    <a:pt x="261" y="178"/>
                    <a:pt x="258" y="168"/>
                  </a:cubicBezTo>
                  <a:cubicBezTo>
                    <a:pt x="206" y="15"/>
                    <a:pt x="206" y="15"/>
                    <a:pt x="206" y="15"/>
                  </a:cubicBezTo>
                  <a:cubicBezTo>
                    <a:pt x="202" y="5"/>
                    <a:pt x="192" y="0"/>
                    <a:pt x="18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4">
              <a:extLst>
                <a:ext uri="{FF2B5EF4-FFF2-40B4-BE49-F238E27FC236}">
                  <a16:creationId xmlns:a16="http://schemas.microsoft.com/office/drawing/2014/main" id="{6406569D-0D4C-4347-836F-96790698B0B6}"/>
                </a:ext>
              </a:extLst>
            </p:cNvPr>
            <p:cNvSpPr>
              <a:spLocks noEditPoints="1"/>
            </p:cNvSpPr>
            <p:nvPr/>
          </p:nvSpPr>
          <p:spPr bwMode="auto">
            <a:xfrm>
              <a:off x="7856538" y="1335088"/>
              <a:ext cx="157163" cy="155575"/>
            </a:xfrm>
            <a:custGeom>
              <a:avLst/>
              <a:gdLst>
                <a:gd name="T0" fmla="*/ 83 w 165"/>
                <a:gd name="T1" fmla="*/ 164 h 164"/>
                <a:gd name="T2" fmla="*/ 165 w 165"/>
                <a:gd name="T3" fmla="*/ 82 h 164"/>
                <a:gd name="T4" fmla="*/ 83 w 165"/>
                <a:gd name="T5" fmla="*/ 0 h 164"/>
                <a:gd name="T6" fmla="*/ 0 w 165"/>
                <a:gd name="T7" fmla="*/ 82 h 164"/>
                <a:gd name="T8" fmla="*/ 83 w 165"/>
                <a:gd name="T9" fmla="*/ 164 h 164"/>
                <a:gd name="T10" fmla="*/ 83 w 165"/>
                <a:gd name="T11" fmla="*/ 40 h 164"/>
                <a:gd name="T12" fmla="*/ 125 w 165"/>
                <a:gd name="T13" fmla="*/ 82 h 164"/>
                <a:gd name="T14" fmla="*/ 83 w 165"/>
                <a:gd name="T15" fmla="*/ 124 h 164"/>
                <a:gd name="T16" fmla="*/ 40 w 165"/>
                <a:gd name="T17" fmla="*/ 82 h 164"/>
                <a:gd name="T18" fmla="*/ 83 w 165"/>
                <a:gd name="T19" fmla="*/ 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4">
                  <a:moveTo>
                    <a:pt x="83" y="164"/>
                  </a:moveTo>
                  <a:cubicBezTo>
                    <a:pt x="128" y="164"/>
                    <a:pt x="165" y="127"/>
                    <a:pt x="165" y="82"/>
                  </a:cubicBezTo>
                  <a:cubicBezTo>
                    <a:pt x="165" y="37"/>
                    <a:pt x="128" y="0"/>
                    <a:pt x="83" y="0"/>
                  </a:cubicBezTo>
                  <a:cubicBezTo>
                    <a:pt x="37" y="0"/>
                    <a:pt x="0" y="37"/>
                    <a:pt x="0" y="82"/>
                  </a:cubicBezTo>
                  <a:cubicBezTo>
                    <a:pt x="0" y="127"/>
                    <a:pt x="37" y="164"/>
                    <a:pt x="83" y="164"/>
                  </a:cubicBezTo>
                  <a:close/>
                  <a:moveTo>
                    <a:pt x="83" y="40"/>
                  </a:moveTo>
                  <a:cubicBezTo>
                    <a:pt x="106" y="40"/>
                    <a:pt x="125" y="59"/>
                    <a:pt x="125" y="82"/>
                  </a:cubicBezTo>
                  <a:cubicBezTo>
                    <a:pt x="125" y="105"/>
                    <a:pt x="106" y="124"/>
                    <a:pt x="83" y="124"/>
                  </a:cubicBezTo>
                  <a:cubicBezTo>
                    <a:pt x="59" y="124"/>
                    <a:pt x="40" y="105"/>
                    <a:pt x="40" y="82"/>
                  </a:cubicBezTo>
                  <a:cubicBezTo>
                    <a:pt x="40" y="59"/>
                    <a:pt x="59" y="40"/>
                    <a:pt x="8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5">
              <a:extLst>
                <a:ext uri="{FF2B5EF4-FFF2-40B4-BE49-F238E27FC236}">
                  <a16:creationId xmlns:a16="http://schemas.microsoft.com/office/drawing/2014/main" id="{F6C65CD9-5C49-4D03-B6C4-6BD1FF0220B8}"/>
                </a:ext>
              </a:extLst>
            </p:cNvPr>
            <p:cNvSpPr>
              <a:spLocks/>
            </p:cNvSpPr>
            <p:nvPr/>
          </p:nvSpPr>
          <p:spPr bwMode="auto">
            <a:xfrm>
              <a:off x="8029575" y="1304925"/>
              <a:ext cx="150813" cy="87312"/>
            </a:xfrm>
            <a:custGeom>
              <a:avLst/>
              <a:gdLst>
                <a:gd name="T0" fmla="*/ 22 w 159"/>
                <a:gd name="T1" fmla="*/ 91 h 91"/>
                <a:gd name="T2" fmla="*/ 30 w 159"/>
                <a:gd name="T3" fmla="*/ 89 h 91"/>
                <a:gd name="T4" fmla="*/ 144 w 159"/>
                <a:gd name="T5" fmla="*/ 41 h 91"/>
                <a:gd name="T6" fmla="*/ 155 w 159"/>
                <a:gd name="T7" fmla="*/ 15 h 91"/>
                <a:gd name="T8" fmla="*/ 129 w 159"/>
                <a:gd name="T9" fmla="*/ 4 h 91"/>
                <a:gd name="T10" fmla="*/ 15 w 159"/>
                <a:gd name="T11" fmla="*/ 52 h 91"/>
                <a:gd name="T12" fmla="*/ 4 w 159"/>
                <a:gd name="T13" fmla="*/ 79 h 91"/>
                <a:gd name="T14" fmla="*/ 22 w 159"/>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91">
                  <a:moveTo>
                    <a:pt x="22" y="91"/>
                  </a:moveTo>
                  <a:cubicBezTo>
                    <a:pt x="25" y="91"/>
                    <a:pt x="28" y="90"/>
                    <a:pt x="30" y="89"/>
                  </a:cubicBezTo>
                  <a:cubicBezTo>
                    <a:pt x="144" y="41"/>
                    <a:pt x="144" y="41"/>
                    <a:pt x="144" y="41"/>
                  </a:cubicBezTo>
                  <a:cubicBezTo>
                    <a:pt x="154" y="37"/>
                    <a:pt x="159" y="25"/>
                    <a:pt x="155" y="15"/>
                  </a:cubicBezTo>
                  <a:cubicBezTo>
                    <a:pt x="151" y="5"/>
                    <a:pt x="139" y="0"/>
                    <a:pt x="129" y="4"/>
                  </a:cubicBezTo>
                  <a:cubicBezTo>
                    <a:pt x="15" y="52"/>
                    <a:pt x="15" y="52"/>
                    <a:pt x="15" y="52"/>
                  </a:cubicBezTo>
                  <a:cubicBezTo>
                    <a:pt x="4" y="57"/>
                    <a:pt x="0" y="69"/>
                    <a:pt x="4" y="79"/>
                  </a:cubicBezTo>
                  <a:cubicBezTo>
                    <a:pt x="7" y="86"/>
                    <a:pt x="15" y="91"/>
                    <a:pt x="22"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a:extLst>
              <a:ext uri="{FF2B5EF4-FFF2-40B4-BE49-F238E27FC236}">
                <a16:creationId xmlns:a16="http://schemas.microsoft.com/office/drawing/2014/main" id="{6348E170-D8EC-4414-9C46-FEDC5BBEBF43}"/>
              </a:ext>
            </a:extLst>
          </p:cNvPr>
          <p:cNvGrpSpPr/>
          <p:nvPr/>
        </p:nvGrpSpPr>
        <p:grpSpPr>
          <a:xfrm>
            <a:off x="7199841" y="1449241"/>
            <a:ext cx="638448" cy="636078"/>
            <a:chOff x="173038" y="4719638"/>
            <a:chExt cx="855663" cy="852487"/>
          </a:xfrm>
        </p:grpSpPr>
        <p:sp>
          <p:nvSpPr>
            <p:cNvPr id="57" name="Freeform 87">
              <a:extLst>
                <a:ext uri="{FF2B5EF4-FFF2-40B4-BE49-F238E27FC236}">
                  <a16:creationId xmlns:a16="http://schemas.microsoft.com/office/drawing/2014/main" id="{D51E573D-38B5-4883-8149-DD1B2B05DB79}"/>
                </a:ext>
              </a:extLst>
            </p:cNvPr>
            <p:cNvSpPr>
              <a:spLocks noEditPoints="1"/>
            </p:cNvSpPr>
            <p:nvPr/>
          </p:nvSpPr>
          <p:spPr bwMode="auto">
            <a:xfrm>
              <a:off x="261938" y="4808538"/>
              <a:ext cx="415925" cy="415925"/>
            </a:xfrm>
            <a:custGeom>
              <a:avLst/>
              <a:gdLst>
                <a:gd name="T0" fmla="*/ 218 w 436"/>
                <a:gd name="T1" fmla="*/ 0 h 436"/>
                <a:gd name="T2" fmla="*/ 0 w 436"/>
                <a:gd name="T3" fmla="*/ 218 h 436"/>
                <a:gd name="T4" fmla="*/ 218 w 436"/>
                <a:gd name="T5" fmla="*/ 436 h 436"/>
                <a:gd name="T6" fmla="*/ 436 w 436"/>
                <a:gd name="T7" fmla="*/ 218 h 436"/>
                <a:gd name="T8" fmla="*/ 218 w 436"/>
                <a:gd name="T9" fmla="*/ 0 h 436"/>
                <a:gd name="T10" fmla="*/ 218 w 436"/>
                <a:gd name="T11" fmla="*/ 396 h 436"/>
                <a:gd name="T12" fmla="*/ 40 w 436"/>
                <a:gd name="T13" fmla="*/ 218 h 436"/>
                <a:gd name="T14" fmla="*/ 218 w 436"/>
                <a:gd name="T15" fmla="*/ 40 h 436"/>
                <a:gd name="T16" fmla="*/ 396 w 436"/>
                <a:gd name="T17" fmla="*/ 218 h 436"/>
                <a:gd name="T18" fmla="*/ 218 w 436"/>
                <a:gd name="T19" fmla="*/ 39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6" h="436">
                  <a:moveTo>
                    <a:pt x="218" y="0"/>
                  </a:moveTo>
                  <a:cubicBezTo>
                    <a:pt x="97" y="0"/>
                    <a:pt x="0" y="98"/>
                    <a:pt x="0" y="218"/>
                  </a:cubicBezTo>
                  <a:cubicBezTo>
                    <a:pt x="0" y="339"/>
                    <a:pt x="97" y="436"/>
                    <a:pt x="218" y="436"/>
                  </a:cubicBezTo>
                  <a:cubicBezTo>
                    <a:pt x="338" y="436"/>
                    <a:pt x="436" y="339"/>
                    <a:pt x="436" y="218"/>
                  </a:cubicBezTo>
                  <a:cubicBezTo>
                    <a:pt x="436" y="98"/>
                    <a:pt x="338" y="0"/>
                    <a:pt x="218" y="0"/>
                  </a:cubicBezTo>
                  <a:close/>
                  <a:moveTo>
                    <a:pt x="218" y="396"/>
                  </a:moveTo>
                  <a:cubicBezTo>
                    <a:pt x="119" y="396"/>
                    <a:pt x="40" y="317"/>
                    <a:pt x="40" y="218"/>
                  </a:cubicBezTo>
                  <a:cubicBezTo>
                    <a:pt x="40" y="120"/>
                    <a:pt x="119" y="40"/>
                    <a:pt x="218" y="40"/>
                  </a:cubicBezTo>
                  <a:cubicBezTo>
                    <a:pt x="316" y="40"/>
                    <a:pt x="396" y="120"/>
                    <a:pt x="396" y="218"/>
                  </a:cubicBezTo>
                  <a:cubicBezTo>
                    <a:pt x="396" y="317"/>
                    <a:pt x="316" y="396"/>
                    <a:pt x="218" y="39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8">
              <a:extLst>
                <a:ext uri="{FF2B5EF4-FFF2-40B4-BE49-F238E27FC236}">
                  <a16:creationId xmlns:a16="http://schemas.microsoft.com/office/drawing/2014/main" id="{F6100847-E2A7-4440-B6C1-AE6436DA8801}"/>
                </a:ext>
              </a:extLst>
            </p:cNvPr>
            <p:cNvSpPr>
              <a:spLocks noEditPoints="1"/>
            </p:cNvSpPr>
            <p:nvPr/>
          </p:nvSpPr>
          <p:spPr bwMode="auto">
            <a:xfrm>
              <a:off x="173038" y="4719638"/>
              <a:ext cx="593725" cy="593725"/>
            </a:xfrm>
            <a:custGeom>
              <a:avLst/>
              <a:gdLst>
                <a:gd name="T0" fmla="*/ 624 w 624"/>
                <a:gd name="T1" fmla="*/ 312 h 624"/>
                <a:gd name="T2" fmla="*/ 312 w 624"/>
                <a:gd name="T3" fmla="*/ 0 h 624"/>
                <a:gd name="T4" fmla="*/ 0 w 624"/>
                <a:gd name="T5" fmla="*/ 312 h 624"/>
                <a:gd name="T6" fmla="*/ 312 w 624"/>
                <a:gd name="T7" fmla="*/ 624 h 624"/>
                <a:gd name="T8" fmla="*/ 624 w 624"/>
                <a:gd name="T9" fmla="*/ 312 h 624"/>
                <a:gd name="T10" fmla="*/ 312 w 624"/>
                <a:gd name="T11" fmla="*/ 584 h 624"/>
                <a:gd name="T12" fmla="*/ 40 w 624"/>
                <a:gd name="T13" fmla="*/ 312 h 624"/>
                <a:gd name="T14" fmla="*/ 312 w 624"/>
                <a:gd name="T15" fmla="*/ 40 h 624"/>
                <a:gd name="T16" fmla="*/ 584 w 624"/>
                <a:gd name="T17" fmla="*/ 312 h 624"/>
                <a:gd name="T18" fmla="*/ 312 w 624"/>
                <a:gd name="T19" fmla="*/ 58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624">
                  <a:moveTo>
                    <a:pt x="624" y="312"/>
                  </a:moveTo>
                  <a:cubicBezTo>
                    <a:pt x="624" y="140"/>
                    <a:pt x="484" y="0"/>
                    <a:pt x="312" y="0"/>
                  </a:cubicBezTo>
                  <a:cubicBezTo>
                    <a:pt x="140" y="0"/>
                    <a:pt x="0" y="140"/>
                    <a:pt x="0" y="312"/>
                  </a:cubicBezTo>
                  <a:cubicBezTo>
                    <a:pt x="0" y="484"/>
                    <a:pt x="140" y="624"/>
                    <a:pt x="312" y="624"/>
                  </a:cubicBezTo>
                  <a:cubicBezTo>
                    <a:pt x="484" y="624"/>
                    <a:pt x="624" y="484"/>
                    <a:pt x="624" y="312"/>
                  </a:cubicBezTo>
                  <a:close/>
                  <a:moveTo>
                    <a:pt x="312" y="584"/>
                  </a:moveTo>
                  <a:cubicBezTo>
                    <a:pt x="162" y="584"/>
                    <a:pt x="40" y="462"/>
                    <a:pt x="40" y="312"/>
                  </a:cubicBezTo>
                  <a:cubicBezTo>
                    <a:pt x="40" y="162"/>
                    <a:pt x="162" y="40"/>
                    <a:pt x="312" y="40"/>
                  </a:cubicBezTo>
                  <a:cubicBezTo>
                    <a:pt x="462" y="40"/>
                    <a:pt x="584" y="162"/>
                    <a:pt x="584" y="312"/>
                  </a:cubicBezTo>
                  <a:cubicBezTo>
                    <a:pt x="584" y="462"/>
                    <a:pt x="462" y="584"/>
                    <a:pt x="312" y="58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89">
              <a:extLst>
                <a:ext uri="{FF2B5EF4-FFF2-40B4-BE49-F238E27FC236}">
                  <a16:creationId xmlns:a16="http://schemas.microsoft.com/office/drawing/2014/main" id="{278A366D-A00C-4292-B4B3-4EEB2ADA4A74}"/>
                </a:ext>
              </a:extLst>
            </p:cNvPr>
            <p:cNvSpPr>
              <a:spLocks noEditPoints="1"/>
            </p:cNvSpPr>
            <p:nvPr/>
          </p:nvSpPr>
          <p:spPr bwMode="auto">
            <a:xfrm>
              <a:off x="636588" y="5181600"/>
              <a:ext cx="392113" cy="390525"/>
            </a:xfrm>
            <a:custGeom>
              <a:avLst/>
              <a:gdLst>
                <a:gd name="T0" fmla="*/ 403 w 411"/>
                <a:gd name="T1" fmla="*/ 271 h 409"/>
                <a:gd name="T2" fmla="*/ 140 w 411"/>
                <a:gd name="T3" fmla="*/ 8 h 409"/>
                <a:gd name="T4" fmla="*/ 112 w 411"/>
                <a:gd name="T5" fmla="*/ 8 h 409"/>
                <a:gd name="T6" fmla="*/ 112 w 411"/>
                <a:gd name="T7" fmla="*/ 36 h 409"/>
                <a:gd name="T8" fmla="*/ 158 w 411"/>
                <a:gd name="T9" fmla="*/ 83 h 409"/>
                <a:gd name="T10" fmla="*/ 83 w 411"/>
                <a:gd name="T11" fmla="*/ 164 h 409"/>
                <a:gd name="T12" fmla="*/ 36 w 411"/>
                <a:gd name="T13" fmla="*/ 119 h 409"/>
                <a:gd name="T14" fmla="*/ 7 w 411"/>
                <a:gd name="T15" fmla="*/ 119 h 409"/>
                <a:gd name="T16" fmla="*/ 8 w 411"/>
                <a:gd name="T17" fmla="*/ 147 h 409"/>
                <a:gd name="T18" fmla="*/ 273 w 411"/>
                <a:gd name="T19" fmla="*/ 404 h 409"/>
                <a:gd name="T20" fmla="*/ 287 w 411"/>
                <a:gd name="T21" fmla="*/ 409 h 409"/>
                <a:gd name="T22" fmla="*/ 301 w 411"/>
                <a:gd name="T23" fmla="*/ 403 h 409"/>
                <a:gd name="T24" fmla="*/ 403 w 411"/>
                <a:gd name="T25" fmla="*/ 299 h 409"/>
                <a:gd name="T26" fmla="*/ 403 w 411"/>
                <a:gd name="T27" fmla="*/ 271 h 409"/>
                <a:gd name="T28" fmla="*/ 287 w 411"/>
                <a:gd name="T29" fmla="*/ 361 h 409"/>
                <a:gd name="T30" fmla="*/ 112 w 411"/>
                <a:gd name="T31" fmla="*/ 192 h 409"/>
                <a:gd name="T32" fmla="*/ 186 w 411"/>
                <a:gd name="T33" fmla="*/ 111 h 409"/>
                <a:gd name="T34" fmla="*/ 361 w 411"/>
                <a:gd name="T35" fmla="*/ 285 h 409"/>
                <a:gd name="T36" fmla="*/ 287 w 411"/>
                <a:gd name="T37" fmla="*/ 36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1" h="409">
                  <a:moveTo>
                    <a:pt x="403" y="271"/>
                  </a:moveTo>
                  <a:cubicBezTo>
                    <a:pt x="140" y="8"/>
                    <a:pt x="140" y="8"/>
                    <a:pt x="140" y="8"/>
                  </a:cubicBezTo>
                  <a:cubicBezTo>
                    <a:pt x="132" y="0"/>
                    <a:pt x="120" y="0"/>
                    <a:pt x="112" y="8"/>
                  </a:cubicBezTo>
                  <a:cubicBezTo>
                    <a:pt x="104" y="16"/>
                    <a:pt x="104" y="29"/>
                    <a:pt x="112" y="36"/>
                  </a:cubicBezTo>
                  <a:cubicBezTo>
                    <a:pt x="158" y="83"/>
                    <a:pt x="158" y="83"/>
                    <a:pt x="158" y="83"/>
                  </a:cubicBezTo>
                  <a:cubicBezTo>
                    <a:pt x="83" y="164"/>
                    <a:pt x="83" y="164"/>
                    <a:pt x="83" y="164"/>
                  </a:cubicBezTo>
                  <a:cubicBezTo>
                    <a:pt x="36" y="119"/>
                    <a:pt x="36" y="119"/>
                    <a:pt x="36" y="119"/>
                  </a:cubicBezTo>
                  <a:cubicBezTo>
                    <a:pt x="28" y="111"/>
                    <a:pt x="15" y="111"/>
                    <a:pt x="7" y="119"/>
                  </a:cubicBezTo>
                  <a:cubicBezTo>
                    <a:pt x="0" y="127"/>
                    <a:pt x="0" y="140"/>
                    <a:pt x="8" y="147"/>
                  </a:cubicBezTo>
                  <a:cubicBezTo>
                    <a:pt x="273" y="404"/>
                    <a:pt x="273" y="404"/>
                    <a:pt x="273" y="404"/>
                  </a:cubicBezTo>
                  <a:cubicBezTo>
                    <a:pt x="277" y="407"/>
                    <a:pt x="282" y="409"/>
                    <a:pt x="287" y="409"/>
                  </a:cubicBezTo>
                  <a:cubicBezTo>
                    <a:pt x="292" y="409"/>
                    <a:pt x="297" y="407"/>
                    <a:pt x="301" y="403"/>
                  </a:cubicBezTo>
                  <a:cubicBezTo>
                    <a:pt x="403" y="299"/>
                    <a:pt x="403" y="299"/>
                    <a:pt x="403" y="299"/>
                  </a:cubicBezTo>
                  <a:cubicBezTo>
                    <a:pt x="411" y="291"/>
                    <a:pt x="411" y="279"/>
                    <a:pt x="403" y="271"/>
                  </a:cubicBezTo>
                  <a:close/>
                  <a:moveTo>
                    <a:pt x="287" y="361"/>
                  </a:moveTo>
                  <a:cubicBezTo>
                    <a:pt x="112" y="192"/>
                    <a:pt x="112" y="192"/>
                    <a:pt x="112" y="192"/>
                  </a:cubicBezTo>
                  <a:cubicBezTo>
                    <a:pt x="186" y="111"/>
                    <a:pt x="186" y="111"/>
                    <a:pt x="186" y="111"/>
                  </a:cubicBezTo>
                  <a:cubicBezTo>
                    <a:pt x="361" y="285"/>
                    <a:pt x="361" y="285"/>
                    <a:pt x="361" y="285"/>
                  </a:cubicBezTo>
                  <a:lnTo>
                    <a:pt x="287" y="361"/>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230952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53DF1-4009-48C0-AC5C-34A38906ED49}"/>
              </a:ext>
            </a:extLst>
          </p:cNvPr>
          <p:cNvSpPr/>
          <p:nvPr/>
        </p:nvSpPr>
        <p:spPr>
          <a:xfrm>
            <a:off x="5960019" y="1413855"/>
            <a:ext cx="5539374" cy="3669897"/>
          </a:xfrm>
          <a:prstGeom prst="rect">
            <a:avLst/>
          </a:prstGeom>
          <a:gradFill flip="none" rotWithShape="1">
            <a:gsLst>
              <a:gs pos="0">
                <a:srgbClr val="3079AE"/>
              </a:gs>
              <a:gs pos="100000">
                <a:srgbClr val="F0F3FB"/>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D2FDA01-8F5C-4838-80EF-CBD2841B2939}"/>
              </a:ext>
            </a:extLst>
          </p:cNvPr>
          <p:cNvSpPr>
            <a:spLocks noGrp="1"/>
          </p:cNvSpPr>
          <p:nvPr>
            <p:ph idx="1"/>
          </p:nvPr>
        </p:nvSpPr>
        <p:spPr>
          <a:xfrm>
            <a:off x="594515" y="1485900"/>
            <a:ext cx="4129885" cy="4658868"/>
          </a:xfrm>
        </p:spPr>
        <p:txBody>
          <a:bodyPr/>
          <a:lstStyle/>
          <a:p>
            <a:r>
              <a:rPr lang="en-US"/>
              <a:t>Using patented class leading ML, it intuitively learns customer based on micro patterns observed in big data, which it uses as the basis of future predictions:</a:t>
            </a:r>
          </a:p>
          <a:p>
            <a:pPr lvl="1"/>
            <a:r>
              <a:rPr lang="en-US"/>
              <a:t>Increases planner productivity by automating demand forecasting.</a:t>
            </a:r>
          </a:p>
          <a:p>
            <a:pPr lvl="1"/>
            <a:r>
              <a:rPr lang="en-US"/>
              <a:t>Forecasts based on recurrence of data patterns rather than repeating history.</a:t>
            </a:r>
          </a:p>
          <a:p>
            <a:pPr lvl="1"/>
            <a:r>
              <a:rPr lang="en-US"/>
              <a:t>Self-learns across product and location hierarchies.</a:t>
            </a:r>
            <a:endParaRPr lang="en-US">
              <a:highlight>
                <a:srgbClr val="FFFF00"/>
              </a:highlight>
            </a:endParaRPr>
          </a:p>
          <a:p>
            <a:endParaRPr lang="en-US"/>
          </a:p>
        </p:txBody>
      </p:sp>
      <p:sp>
        <p:nvSpPr>
          <p:cNvPr id="3" name="Title 2">
            <a:extLst>
              <a:ext uri="{FF2B5EF4-FFF2-40B4-BE49-F238E27FC236}">
                <a16:creationId xmlns:a16="http://schemas.microsoft.com/office/drawing/2014/main" id="{3277A40C-DFD5-48D4-8113-D95AE715FBFC}"/>
              </a:ext>
            </a:extLst>
          </p:cNvPr>
          <p:cNvSpPr>
            <a:spLocks noGrp="1"/>
          </p:cNvSpPr>
          <p:nvPr>
            <p:ph type="title"/>
          </p:nvPr>
        </p:nvSpPr>
        <p:spPr/>
        <p:txBody>
          <a:bodyPr/>
          <a:lstStyle/>
          <a:p>
            <a:r>
              <a:rPr lang="en-US"/>
              <a:t>Luminate Demand Edge</a:t>
            </a:r>
          </a:p>
        </p:txBody>
      </p:sp>
      <p:sp>
        <p:nvSpPr>
          <p:cNvPr id="6" name="TextBox 5">
            <a:extLst>
              <a:ext uri="{FF2B5EF4-FFF2-40B4-BE49-F238E27FC236}">
                <a16:creationId xmlns:a16="http://schemas.microsoft.com/office/drawing/2014/main" id="{6F301C4D-0553-1F44-A0A7-575A7B7F2144}"/>
              </a:ext>
            </a:extLst>
          </p:cNvPr>
          <p:cNvSpPr txBox="1"/>
          <p:nvPr/>
        </p:nvSpPr>
        <p:spPr>
          <a:xfrm>
            <a:off x="7193201" y="3530416"/>
            <a:ext cx="3524668" cy="635559"/>
          </a:xfrm>
          <a:prstGeom prst="rect">
            <a:avLst/>
          </a:prstGeom>
          <a:noFill/>
        </p:spPr>
        <p:txBody>
          <a:bodyPr wrap="square" rtlCol="0">
            <a:spAutoFit/>
          </a:bodyPr>
          <a:lstStyle/>
          <a:p>
            <a:r>
              <a:rPr lang="en-US">
                <a:highlight>
                  <a:srgbClr val="FFFF00"/>
                </a:highlight>
              </a:rPr>
              <a:t>UX to include LDE factors – expert view??</a:t>
            </a:r>
          </a:p>
        </p:txBody>
      </p:sp>
      <p:pic>
        <p:nvPicPr>
          <p:cNvPr id="10" name="Picture 9" descr="Graphical user interface, chart&#10;&#10;Description automatically generated">
            <a:extLst>
              <a:ext uri="{FF2B5EF4-FFF2-40B4-BE49-F238E27FC236}">
                <a16:creationId xmlns:a16="http://schemas.microsoft.com/office/drawing/2014/main" id="{C7EF30F6-50E8-5240-9F06-A79165FE4000}"/>
              </a:ext>
            </a:extLst>
          </p:cNvPr>
          <p:cNvPicPr>
            <a:picLocks noChangeAspect="1"/>
          </p:cNvPicPr>
          <p:nvPr/>
        </p:nvPicPr>
        <p:blipFill>
          <a:blip r:embed="rId3"/>
          <a:stretch>
            <a:fillRect/>
          </a:stretch>
        </p:blipFill>
        <p:spPr>
          <a:xfrm>
            <a:off x="6143114" y="1496365"/>
            <a:ext cx="5074767" cy="3685248"/>
          </a:xfrm>
          <a:prstGeom prst="rect">
            <a:avLst/>
          </a:prstGeom>
        </p:spPr>
      </p:pic>
      <p:pic>
        <p:nvPicPr>
          <p:cNvPr id="7" name="Picture 2" descr="MacBookPro-Mask.png">
            <a:extLst>
              <a:ext uri="{FF2B5EF4-FFF2-40B4-BE49-F238E27FC236}">
                <a16:creationId xmlns:a16="http://schemas.microsoft.com/office/drawing/2014/main" id="{8C8A468A-E99A-4107-A90E-94DDE66C4FC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03852" y="1099566"/>
            <a:ext cx="7292600" cy="4658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03036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9388F8C-2519-48B9-8537-EFE5961FD84F}"/>
              </a:ext>
            </a:extLst>
          </p:cNvPr>
          <p:cNvSpPr>
            <a:spLocks noGrp="1"/>
          </p:cNvSpPr>
          <p:nvPr>
            <p:ph type="title"/>
          </p:nvPr>
        </p:nvSpPr>
        <p:spPr>
          <a:xfrm>
            <a:off x="590868" y="467138"/>
            <a:ext cx="8258492" cy="430887"/>
          </a:xfrm>
        </p:spPr>
        <p:txBody>
          <a:bodyPr/>
          <a:lstStyle/>
          <a:p>
            <a:r>
              <a:rPr lang="en-US" dirty="0"/>
              <a:t>Video Demonstration</a:t>
            </a:r>
          </a:p>
        </p:txBody>
      </p:sp>
      <p:sp>
        <p:nvSpPr>
          <p:cNvPr id="15" name="Text Placeholder 2">
            <a:extLst>
              <a:ext uri="{FF2B5EF4-FFF2-40B4-BE49-F238E27FC236}">
                <a16:creationId xmlns:a16="http://schemas.microsoft.com/office/drawing/2014/main" id="{F45AB4E2-14EA-4DD5-B866-74EEA54079CF}"/>
              </a:ext>
            </a:extLst>
          </p:cNvPr>
          <p:cNvSpPr>
            <a:spLocks noGrp="1"/>
          </p:cNvSpPr>
          <p:nvPr>
            <p:ph type="body" sz="quarter" idx="10"/>
          </p:nvPr>
        </p:nvSpPr>
        <p:spPr>
          <a:xfrm>
            <a:off x="2533648" y="5273520"/>
            <a:ext cx="7124702" cy="583114"/>
          </a:xfrm>
        </p:spPr>
        <p:txBody>
          <a:bodyPr/>
          <a:lstStyle/>
          <a:p>
            <a:r>
              <a:rPr lang="en-US" dirty="0"/>
              <a:t>Blue Yonder Demand Edge</a:t>
            </a:r>
          </a:p>
        </p:txBody>
      </p:sp>
      <p:sp>
        <p:nvSpPr>
          <p:cNvPr id="3" name="Content Placeholder 2">
            <a:extLst>
              <a:ext uri="{FF2B5EF4-FFF2-40B4-BE49-F238E27FC236}">
                <a16:creationId xmlns:a16="http://schemas.microsoft.com/office/drawing/2014/main" id="{E623A3E3-FCD4-8E31-8497-3A4F0BC69EF2}"/>
              </a:ext>
            </a:extLst>
          </p:cNvPr>
          <p:cNvSpPr>
            <a:spLocks noGrp="1"/>
          </p:cNvSpPr>
          <p:nvPr>
            <p:ph sz="quarter" idx="14"/>
          </p:nvPr>
        </p:nvSpPr>
        <p:spPr/>
        <p:txBody>
          <a:bodyPr/>
          <a:lstStyle/>
          <a:p>
            <a:endParaRPr lang="en-US"/>
          </a:p>
        </p:txBody>
      </p:sp>
      <p:pic>
        <p:nvPicPr>
          <p:cNvPr id="5" name="Picture 4">
            <a:hlinkClick r:id="rId3"/>
            <a:extLst>
              <a:ext uri="{FF2B5EF4-FFF2-40B4-BE49-F238E27FC236}">
                <a16:creationId xmlns:a16="http://schemas.microsoft.com/office/drawing/2014/main" id="{D7A6E8FB-268F-39C8-ADBE-110C602C9E33}"/>
              </a:ext>
            </a:extLst>
          </p:cNvPr>
          <p:cNvPicPr>
            <a:picLocks noChangeAspect="1"/>
          </p:cNvPicPr>
          <p:nvPr/>
        </p:nvPicPr>
        <p:blipFill>
          <a:blip r:embed="rId4"/>
          <a:stretch>
            <a:fillRect/>
          </a:stretch>
        </p:blipFill>
        <p:spPr>
          <a:xfrm>
            <a:off x="2540000" y="1041544"/>
            <a:ext cx="7112000" cy="4000500"/>
          </a:xfrm>
          <a:prstGeom prst="rect">
            <a:avLst/>
          </a:prstGeom>
        </p:spPr>
      </p:pic>
    </p:spTree>
    <p:extLst>
      <p:ext uri="{BB962C8B-B14F-4D97-AF65-F5344CB8AC3E}">
        <p14:creationId xmlns:p14="http://schemas.microsoft.com/office/powerpoint/2010/main" val="408762733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8CB6-9B45-4746-B0EF-A51E1BCE2E6F}"/>
              </a:ext>
            </a:extLst>
          </p:cNvPr>
          <p:cNvSpPr>
            <a:spLocks noGrp="1"/>
          </p:cNvSpPr>
          <p:nvPr>
            <p:ph type="title"/>
          </p:nvPr>
        </p:nvSpPr>
        <p:spPr>
          <a:xfrm>
            <a:off x="592800" y="139059"/>
            <a:ext cx="11007264" cy="369332"/>
          </a:xfrm>
        </p:spPr>
        <p:txBody>
          <a:bodyPr/>
          <a:lstStyle/>
          <a:p>
            <a:pPr algn="ctr"/>
            <a:r>
              <a:rPr lang="en-US" sz="2400" b="1"/>
              <a:t>Introducing the Luminate Platform</a:t>
            </a:r>
          </a:p>
        </p:txBody>
      </p:sp>
      <p:sp>
        <p:nvSpPr>
          <p:cNvPr id="3" name="Rectangle 2">
            <a:extLst>
              <a:ext uri="{FF2B5EF4-FFF2-40B4-BE49-F238E27FC236}">
                <a16:creationId xmlns:a16="http://schemas.microsoft.com/office/drawing/2014/main" id="{B9F619FF-262A-4B70-8156-F5F5EAFDF592}"/>
              </a:ext>
            </a:extLst>
          </p:cNvPr>
          <p:cNvSpPr/>
          <p:nvPr/>
        </p:nvSpPr>
        <p:spPr>
          <a:xfrm>
            <a:off x="1660331" y="389460"/>
            <a:ext cx="8656500" cy="469925"/>
          </a:xfrm>
          <a:prstGeom prst="rect">
            <a:avLst/>
          </a:prstGeom>
          <a:no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B6E9"/>
                </a:solidFill>
                <a:effectLst/>
                <a:uLnTx/>
                <a:uFillTx/>
                <a:ea typeface="+mn-ea"/>
                <a:cs typeface="+mn-cs"/>
              </a:rPr>
              <a:t>One </a:t>
            </a:r>
            <a:r>
              <a:rPr kumimoji="0" lang="en-US" sz="1600" b="0" i="0" u="none" strike="noStrike" kern="0" cap="none" spc="0" normalizeH="0" baseline="0" noProof="0">
                <a:ln>
                  <a:noFill/>
                </a:ln>
                <a:solidFill>
                  <a:srgbClr val="28B6E9"/>
                </a:solidFill>
                <a:effectLst/>
                <a:uLnTx/>
                <a:uFillTx/>
                <a:ea typeface="+mn-ea"/>
                <a:cs typeface="+mn-cs"/>
              </a:rPr>
              <a:t>Data</a:t>
            </a:r>
            <a:r>
              <a:rPr kumimoji="0" lang="en-US" sz="1600" b="1" i="0" u="none" strike="noStrike" kern="0" cap="none" spc="0" normalizeH="0" baseline="0" noProof="0">
                <a:ln>
                  <a:noFill/>
                </a:ln>
                <a:solidFill>
                  <a:srgbClr val="28B6E9"/>
                </a:solidFill>
                <a:effectLst/>
                <a:uLnTx/>
                <a:uFillTx/>
                <a:ea typeface="+mn-ea"/>
                <a:cs typeface="+mn-cs"/>
              </a:rPr>
              <a:t> </a:t>
            </a:r>
            <a:r>
              <a:rPr kumimoji="0" lang="en-US" sz="1600" b="0" i="0" u="none" strike="noStrike" kern="0" cap="none" spc="0" normalizeH="0" baseline="0" noProof="0">
                <a:ln>
                  <a:noFill/>
                </a:ln>
                <a:solidFill>
                  <a:srgbClr val="28B6E9"/>
                </a:solidFill>
                <a:effectLst/>
                <a:uLnTx/>
                <a:uFillTx/>
                <a:ea typeface="+mn-ea"/>
                <a:cs typeface="+mn-cs"/>
              </a:rPr>
              <a:t>|</a:t>
            </a:r>
            <a:r>
              <a:rPr kumimoji="0" lang="en-US" sz="1600" b="1" i="0" u="none" strike="noStrike" kern="0" cap="none" spc="0" normalizeH="0" baseline="0" noProof="0">
                <a:ln>
                  <a:noFill/>
                </a:ln>
                <a:solidFill>
                  <a:srgbClr val="28B6E9"/>
                </a:solidFill>
                <a:effectLst/>
                <a:uLnTx/>
                <a:uFillTx/>
                <a:ea typeface="+mn-ea"/>
                <a:cs typeface="+mn-cs"/>
              </a:rPr>
              <a:t> One </a:t>
            </a:r>
            <a:r>
              <a:rPr kumimoji="0" lang="en-US" sz="1600" b="0" i="0" u="none" strike="noStrike" kern="0" cap="none" spc="0" normalizeH="0" baseline="0" noProof="0">
                <a:ln>
                  <a:noFill/>
                </a:ln>
                <a:solidFill>
                  <a:srgbClr val="28B6E9"/>
                </a:solidFill>
                <a:effectLst/>
                <a:uLnTx/>
                <a:uFillTx/>
                <a:ea typeface="+mn-ea"/>
                <a:cs typeface="+mn-cs"/>
              </a:rPr>
              <a:t>Experience</a:t>
            </a:r>
            <a:r>
              <a:rPr kumimoji="0" lang="en-US" sz="1600" b="1" i="0" u="none" strike="noStrike" kern="0" cap="none" spc="0" normalizeH="0" baseline="0" noProof="0">
                <a:ln>
                  <a:noFill/>
                </a:ln>
                <a:solidFill>
                  <a:srgbClr val="28B6E9"/>
                </a:solidFill>
                <a:effectLst/>
                <a:uLnTx/>
                <a:uFillTx/>
                <a:ea typeface="+mn-ea"/>
                <a:cs typeface="+mn-cs"/>
              </a:rPr>
              <a:t> </a:t>
            </a:r>
            <a:r>
              <a:rPr kumimoji="0" lang="en-US" sz="1600" b="0" i="0" u="none" strike="noStrike" kern="0" cap="none" spc="0" normalizeH="0" baseline="0" noProof="0">
                <a:ln>
                  <a:noFill/>
                </a:ln>
                <a:solidFill>
                  <a:srgbClr val="28B6E9"/>
                </a:solidFill>
                <a:effectLst/>
                <a:uLnTx/>
                <a:uFillTx/>
                <a:ea typeface="+mn-ea"/>
                <a:cs typeface="+mn-cs"/>
              </a:rPr>
              <a:t>|</a:t>
            </a:r>
            <a:r>
              <a:rPr kumimoji="0" lang="en-US" sz="1600" b="1" i="0" u="none" strike="noStrike" kern="0" cap="none" spc="0" normalizeH="0" baseline="0" noProof="0">
                <a:ln>
                  <a:noFill/>
                </a:ln>
                <a:solidFill>
                  <a:srgbClr val="28B6E9"/>
                </a:solidFill>
                <a:effectLst/>
                <a:uLnTx/>
                <a:uFillTx/>
                <a:ea typeface="+mn-ea"/>
                <a:cs typeface="+mn-cs"/>
              </a:rPr>
              <a:t> One </a:t>
            </a:r>
            <a:r>
              <a:rPr kumimoji="0" lang="en-US" sz="1600" b="0" i="0" u="none" strike="noStrike" kern="0" cap="none" spc="0" normalizeH="0" baseline="0" noProof="0">
                <a:ln>
                  <a:noFill/>
                </a:ln>
                <a:solidFill>
                  <a:srgbClr val="28B6E9"/>
                </a:solidFill>
                <a:effectLst/>
                <a:uLnTx/>
                <a:uFillTx/>
                <a:ea typeface="+mn-ea"/>
                <a:cs typeface="+mn-cs"/>
              </a:rPr>
              <a:t>Ecosystem</a:t>
            </a:r>
            <a:r>
              <a:rPr kumimoji="0" lang="en-US" sz="1600" b="1" i="0" u="none" strike="noStrike" kern="0" cap="none" spc="0" normalizeH="0" baseline="0" noProof="0">
                <a:ln>
                  <a:noFill/>
                </a:ln>
                <a:solidFill>
                  <a:srgbClr val="28B6E9"/>
                </a:solidFill>
                <a:effectLst/>
                <a:uLnTx/>
                <a:uFillTx/>
                <a:ea typeface="+mn-ea"/>
                <a:cs typeface="+mn-cs"/>
              </a:rPr>
              <a:t>              </a:t>
            </a:r>
          </a:p>
        </p:txBody>
      </p:sp>
      <p:sp>
        <p:nvSpPr>
          <p:cNvPr id="337" name="Freeform: Shape 336">
            <a:extLst>
              <a:ext uri="{FF2B5EF4-FFF2-40B4-BE49-F238E27FC236}">
                <a16:creationId xmlns:a16="http://schemas.microsoft.com/office/drawing/2014/main" id="{BDEC665D-FE76-414B-86CC-CCA3CE30B5F1}"/>
              </a:ext>
            </a:extLst>
          </p:cNvPr>
          <p:cNvSpPr/>
          <p:nvPr/>
        </p:nvSpPr>
        <p:spPr>
          <a:xfrm>
            <a:off x="773478" y="3790589"/>
            <a:ext cx="10645188" cy="2044357"/>
          </a:xfrm>
          <a:custGeom>
            <a:avLst/>
            <a:gdLst>
              <a:gd name="connsiteX0" fmla="*/ 10645045 w 10645188"/>
              <a:gd name="connsiteY0" fmla="*/ 0 h 2044357"/>
              <a:gd name="connsiteX1" fmla="*/ 1612217 w 10645188"/>
              <a:gd name="connsiteY1" fmla="*/ 344882 h 2044357"/>
              <a:gd name="connsiteX2" fmla="*/ 735327 w 10645188"/>
              <a:gd name="connsiteY2" fmla="*/ 647495 h 2044357"/>
              <a:gd name="connsiteX3" fmla="*/ 0 w 10645188"/>
              <a:gd name="connsiteY3" fmla="*/ 990513 h 2044357"/>
              <a:gd name="connsiteX4" fmla="*/ 0 w 10645188"/>
              <a:gd name="connsiteY4" fmla="*/ 2015128 h 2044357"/>
              <a:gd name="connsiteX5" fmla="*/ 430 w 10645188"/>
              <a:gd name="connsiteY5" fmla="*/ 2015128 h 2044357"/>
              <a:gd name="connsiteX6" fmla="*/ 64621 w 10645188"/>
              <a:gd name="connsiteY6" fmla="*/ 2044358 h 2044357"/>
              <a:gd name="connsiteX7" fmla="*/ 9422844 w 10645188"/>
              <a:gd name="connsiteY7" fmla="*/ 2044358 h 2044357"/>
              <a:gd name="connsiteX8" fmla="*/ 9632467 w 10645188"/>
              <a:gd name="connsiteY8" fmla="*/ 1966269 h 2044357"/>
              <a:gd name="connsiteX9" fmla="*/ 10618395 w 10645188"/>
              <a:gd name="connsiteY9" fmla="*/ 1068029 h 2044357"/>
              <a:gd name="connsiteX10" fmla="*/ 10644758 w 10645188"/>
              <a:gd name="connsiteY10" fmla="*/ 1020173 h 2044357"/>
              <a:gd name="connsiteX11" fmla="*/ 10645189 w 10645188"/>
              <a:gd name="connsiteY11" fmla="*/ 1020030 h 2044357"/>
              <a:gd name="connsiteX12" fmla="*/ 10645189 w 10645188"/>
              <a:gd name="connsiteY12" fmla="*/ 0 h 204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45188" h="2044357">
                <a:moveTo>
                  <a:pt x="10645045" y="0"/>
                </a:moveTo>
                <a:lnTo>
                  <a:pt x="1612217" y="344882"/>
                </a:lnTo>
                <a:lnTo>
                  <a:pt x="735327" y="647495"/>
                </a:lnTo>
                <a:lnTo>
                  <a:pt x="0" y="990513"/>
                </a:lnTo>
                <a:lnTo>
                  <a:pt x="0" y="2015128"/>
                </a:lnTo>
                <a:lnTo>
                  <a:pt x="430" y="2015128"/>
                </a:lnTo>
                <a:cubicBezTo>
                  <a:pt x="3582" y="2032895"/>
                  <a:pt x="25791" y="2044358"/>
                  <a:pt x="64621" y="2044358"/>
                </a:cubicBezTo>
                <a:lnTo>
                  <a:pt x="9422844" y="2044358"/>
                </a:lnTo>
                <a:cubicBezTo>
                  <a:pt x="9490903" y="2044358"/>
                  <a:pt x="9585326" y="2009254"/>
                  <a:pt x="9632467" y="1966269"/>
                </a:cubicBezTo>
                <a:lnTo>
                  <a:pt x="10618395" y="1068029"/>
                </a:lnTo>
                <a:cubicBezTo>
                  <a:pt x="10638168" y="1049976"/>
                  <a:pt x="10646478" y="1033498"/>
                  <a:pt x="10644758" y="1020173"/>
                </a:cubicBezTo>
                <a:lnTo>
                  <a:pt x="10645189" y="1020030"/>
                </a:lnTo>
                <a:lnTo>
                  <a:pt x="10645189" y="0"/>
                </a:lnTo>
                <a:close/>
              </a:path>
            </a:pathLst>
          </a:custGeom>
          <a:gradFill flip="none" rotWithShape="1">
            <a:gsLst>
              <a:gs pos="39000">
                <a:schemeClr val="accent2"/>
              </a:gs>
              <a:gs pos="0">
                <a:schemeClr val="accent1"/>
              </a:gs>
            </a:gsLst>
            <a:lin ang="16200000" scaled="1"/>
            <a:tileRect/>
          </a:gradFill>
          <a:ln w="14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38" name="Freeform: Shape 337">
            <a:extLst>
              <a:ext uri="{FF2B5EF4-FFF2-40B4-BE49-F238E27FC236}">
                <a16:creationId xmlns:a16="http://schemas.microsoft.com/office/drawing/2014/main" id="{66A9DF43-FFFE-46C6-B3EE-5881FA191249}"/>
              </a:ext>
            </a:extLst>
          </p:cNvPr>
          <p:cNvSpPr/>
          <p:nvPr/>
        </p:nvSpPr>
        <p:spPr>
          <a:xfrm>
            <a:off x="773409" y="3756058"/>
            <a:ext cx="10645182" cy="1054560"/>
          </a:xfrm>
          <a:custGeom>
            <a:avLst/>
            <a:gdLst>
              <a:gd name="connsiteX0" fmla="*/ 9423056 w 10645182"/>
              <a:gd name="connsiteY0" fmla="*/ 1054561 h 1054560"/>
              <a:gd name="connsiteX1" fmla="*/ 64689 w 10645182"/>
              <a:gd name="connsiteY1" fmla="*/ 1054561 h 1054560"/>
              <a:gd name="connsiteX2" fmla="*/ 26719 w 10645182"/>
              <a:gd name="connsiteY2" fmla="*/ 976328 h 1054560"/>
              <a:gd name="connsiteX3" fmla="*/ 1012647 w 10645182"/>
              <a:gd name="connsiteY3" fmla="*/ 78089 h 1054560"/>
              <a:gd name="connsiteX4" fmla="*/ 1222270 w 10645182"/>
              <a:gd name="connsiteY4" fmla="*/ 0 h 1054560"/>
              <a:gd name="connsiteX5" fmla="*/ 10580493 w 10645182"/>
              <a:gd name="connsiteY5" fmla="*/ 0 h 1054560"/>
              <a:gd name="connsiteX6" fmla="*/ 10618463 w 10645182"/>
              <a:gd name="connsiteY6" fmla="*/ 78232 h 1054560"/>
              <a:gd name="connsiteX7" fmla="*/ 9632535 w 10645182"/>
              <a:gd name="connsiteY7" fmla="*/ 976472 h 1054560"/>
              <a:gd name="connsiteX8" fmla="*/ 9423056 w 10645182"/>
              <a:gd name="connsiteY8" fmla="*/ 1054561 h 1054560"/>
              <a:gd name="connsiteX9" fmla="*/ 9423056 w 10645182"/>
              <a:gd name="connsiteY9" fmla="*/ 1054561 h 10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5182" h="1054560">
                <a:moveTo>
                  <a:pt x="9423056" y="1054561"/>
                </a:moveTo>
                <a:lnTo>
                  <a:pt x="64689" y="1054561"/>
                </a:lnTo>
                <a:cubicBezTo>
                  <a:pt x="-3370" y="1054561"/>
                  <a:pt x="-20564" y="1019456"/>
                  <a:pt x="26719" y="976328"/>
                </a:cubicBezTo>
                <a:lnTo>
                  <a:pt x="1012647" y="78089"/>
                </a:lnTo>
                <a:cubicBezTo>
                  <a:pt x="1059787" y="35104"/>
                  <a:pt x="1154211" y="0"/>
                  <a:pt x="1222270" y="0"/>
                </a:cubicBezTo>
                <a:lnTo>
                  <a:pt x="10580493" y="0"/>
                </a:lnTo>
                <a:cubicBezTo>
                  <a:pt x="10648553" y="0"/>
                  <a:pt x="10665747" y="35104"/>
                  <a:pt x="10618463" y="78232"/>
                </a:cubicBezTo>
                <a:lnTo>
                  <a:pt x="9632535" y="976472"/>
                </a:lnTo>
                <a:cubicBezTo>
                  <a:pt x="9585395" y="1019456"/>
                  <a:pt x="9491115" y="1054561"/>
                  <a:pt x="9423056" y="1054561"/>
                </a:cubicBezTo>
                <a:lnTo>
                  <a:pt x="9423056" y="1054561"/>
                </a:lnTo>
                <a:close/>
              </a:path>
            </a:pathLst>
          </a:custGeom>
          <a:gradFill flip="none" rotWithShape="1">
            <a:gsLst>
              <a:gs pos="63000">
                <a:schemeClr val="accent6">
                  <a:lumMod val="50000"/>
                </a:schemeClr>
              </a:gs>
              <a:gs pos="0">
                <a:schemeClr val="accent6">
                  <a:lumMod val="90000"/>
                </a:schemeClr>
              </a:gs>
            </a:gsLst>
            <a:lin ang="16200000" scaled="1"/>
            <a:tileRect/>
          </a:gradFill>
          <a:ln w="64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39" name="Freeform: Shape 338">
            <a:extLst>
              <a:ext uri="{FF2B5EF4-FFF2-40B4-BE49-F238E27FC236}">
                <a16:creationId xmlns:a16="http://schemas.microsoft.com/office/drawing/2014/main" id="{7D3F4B94-3B1B-48B0-923E-2040A69331EC}"/>
              </a:ext>
            </a:extLst>
          </p:cNvPr>
          <p:cNvSpPr/>
          <p:nvPr/>
        </p:nvSpPr>
        <p:spPr>
          <a:xfrm>
            <a:off x="773478" y="2324731"/>
            <a:ext cx="10645188" cy="2401704"/>
          </a:xfrm>
          <a:custGeom>
            <a:avLst/>
            <a:gdLst>
              <a:gd name="connsiteX0" fmla="*/ 10645045 w 10645188"/>
              <a:gd name="connsiteY0" fmla="*/ 0 h 2401704"/>
              <a:gd name="connsiteX1" fmla="*/ 2009683 w 10645188"/>
              <a:gd name="connsiteY1" fmla="*/ 593764 h 2401704"/>
              <a:gd name="connsiteX2" fmla="*/ 991373 w 10645188"/>
              <a:gd name="connsiteY2" fmla="*/ 735327 h 2401704"/>
              <a:gd name="connsiteX3" fmla="*/ 0 w 10645188"/>
              <a:gd name="connsiteY3" fmla="*/ 995528 h 2401704"/>
              <a:gd name="connsiteX4" fmla="*/ 0 w 10645188"/>
              <a:gd name="connsiteY4" fmla="*/ 2372475 h 2401704"/>
              <a:gd name="connsiteX5" fmla="*/ 430 w 10645188"/>
              <a:gd name="connsiteY5" fmla="*/ 2372475 h 2401704"/>
              <a:gd name="connsiteX6" fmla="*/ 64621 w 10645188"/>
              <a:gd name="connsiteY6" fmla="*/ 2401705 h 2401704"/>
              <a:gd name="connsiteX7" fmla="*/ 9422844 w 10645188"/>
              <a:gd name="connsiteY7" fmla="*/ 2401705 h 2401704"/>
              <a:gd name="connsiteX8" fmla="*/ 9632467 w 10645188"/>
              <a:gd name="connsiteY8" fmla="*/ 2323616 h 2401704"/>
              <a:gd name="connsiteX9" fmla="*/ 10618395 w 10645188"/>
              <a:gd name="connsiteY9" fmla="*/ 1425376 h 2401704"/>
              <a:gd name="connsiteX10" fmla="*/ 10644758 w 10645188"/>
              <a:gd name="connsiteY10" fmla="*/ 1377520 h 2401704"/>
              <a:gd name="connsiteX11" fmla="*/ 10645189 w 10645188"/>
              <a:gd name="connsiteY11" fmla="*/ 1377377 h 2401704"/>
              <a:gd name="connsiteX12" fmla="*/ 10645189 w 10645188"/>
              <a:gd name="connsiteY12" fmla="*/ 0 h 240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45188" h="2401704">
                <a:moveTo>
                  <a:pt x="10645045" y="0"/>
                </a:moveTo>
                <a:lnTo>
                  <a:pt x="2009683" y="593764"/>
                </a:lnTo>
                <a:lnTo>
                  <a:pt x="991373" y="735327"/>
                </a:lnTo>
                <a:lnTo>
                  <a:pt x="0" y="995528"/>
                </a:lnTo>
                <a:lnTo>
                  <a:pt x="0" y="2372475"/>
                </a:lnTo>
                <a:lnTo>
                  <a:pt x="430" y="2372475"/>
                </a:lnTo>
                <a:cubicBezTo>
                  <a:pt x="3582" y="2390242"/>
                  <a:pt x="25791" y="2401705"/>
                  <a:pt x="64621" y="2401705"/>
                </a:cubicBezTo>
                <a:lnTo>
                  <a:pt x="9422844" y="2401705"/>
                </a:lnTo>
                <a:cubicBezTo>
                  <a:pt x="9490903" y="2401705"/>
                  <a:pt x="9585326" y="2366601"/>
                  <a:pt x="9632467" y="2323616"/>
                </a:cubicBezTo>
                <a:lnTo>
                  <a:pt x="10618395" y="1425376"/>
                </a:lnTo>
                <a:cubicBezTo>
                  <a:pt x="10638168" y="1407323"/>
                  <a:pt x="10646478" y="1390845"/>
                  <a:pt x="10644758" y="1377520"/>
                </a:cubicBezTo>
                <a:lnTo>
                  <a:pt x="10645189" y="1377377"/>
                </a:lnTo>
                <a:lnTo>
                  <a:pt x="10645189" y="0"/>
                </a:lnTo>
                <a:close/>
              </a:path>
            </a:pathLst>
          </a:custGeom>
          <a:gradFill flip="none" rotWithShape="1">
            <a:gsLst>
              <a:gs pos="100000">
                <a:schemeClr val="accent1">
                  <a:lumMod val="50000"/>
                </a:schemeClr>
              </a:gs>
              <a:gs pos="0">
                <a:schemeClr val="accent1"/>
              </a:gs>
            </a:gsLst>
            <a:lin ang="2700000" scaled="1"/>
            <a:tileRect/>
          </a:gradFill>
          <a:ln w="64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40" name="Freeform: Shape 339">
            <a:extLst>
              <a:ext uri="{FF2B5EF4-FFF2-40B4-BE49-F238E27FC236}">
                <a16:creationId xmlns:a16="http://schemas.microsoft.com/office/drawing/2014/main" id="{B655F6BC-5678-41FA-A64E-2F8C98532778}"/>
              </a:ext>
            </a:extLst>
          </p:cNvPr>
          <p:cNvSpPr/>
          <p:nvPr/>
        </p:nvSpPr>
        <p:spPr>
          <a:xfrm>
            <a:off x="773409" y="2292923"/>
            <a:ext cx="10645182" cy="1054560"/>
          </a:xfrm>
          <a:custGeom>
            <a:avLst/>
            <a:gdLst>
              <a:gd name="connsiteX0" fmla="*/ 9423056 w 10645182"/>
              <a:gd name="connsiteY0" fmla="*/ 1054561 h 1054560"/>
              <a:gd name="connsiteX1" fmla="*/ 64689 w 10645182"/>
              <a:gd name="connsiteY1" fmla="*/ 1054561 h 1054560"/>
              <a:gd name="connsiteX2" fmla="*/ 26719 w 10645182"/>
              <a:gd name="connsiteY2" fmla="*/ 976328 h 1054560"/>
              <a:gd name="connsiteX3" fmla="*/ 1012647 w 10645182"/>
              <a:gd name="connsiteY3" fmla="*/ 78089 h 1054560"/>
              <a:gd name="connsiteX4" fmla="*/ 1222270 w 10645182"/>
              <a:gd name="connsiteY4" fmla="*/ 0 h 1054560"/>
              <a:gd name="connsiteX5" fmla="*/ 10580493 w 10645182"/>
              <a:gd name="connsiteY5" fmla="*/ 0 h 1054560"/>
              <a:gd name="connsiteX6" fmla="*/ 10618463 w 10645182"/>
              <a:gd name="connsiteY6" fmla="*/ 78232 h 1054560"/>
              <a:gd name="connsiteX7" fmla="*/ 9632535 w 10645182"/>
              <a:gd name="connsiteY7" fmla="*/ 976472 h 1054560"/>
              <a:gd name="connsiteX8" fmla="*/ 9423056 w 10645182"/>
              <a:gd name="connsiteY8" fmla="*/ 1054561 h 1054560"/>
              <a:gd name="connsiteX9" fmla="*/ 9423056 w 10645182"/>
              <a:gd name="connsiteY9" fmla="*/ 1054561 h 10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5182" h="1054560">
                <a:moveTo>
                  <a:pt x="9423056" y="1054561"/>
                </a:moveTo>
                <a:lnTo>
                  <a:pt x="64689" y="1054561"/>
                </a:lnTo>
                <a:cubicBezTo>
                  <a:pt x="-3370" y="1054561"/>
                  <a:pt x="-20564" y="1019457"/>
                  <a:pt x="26719" y="976328"/>
                </a:cubicBezTo>
                <a:lnTo>
                  <a:pt x="1012647" y="78089"/>
                </a:lnTo>
                <a:cubicBezTo>
                  <a:pt x="1059787" y="35104"/>
                  <a:pt x="1154211" y="0"/>
                  <a:pt x="1222270" y="0"/>
                </a:cubicBezTo>
                <a:lnTo>
                  <a:pt x="10580493" y="0"/>
                </a:lnTo>
                <a:cubicBezTo>
                  <a:pt x="10648553" y="0"/>
                  <a:pt x="10665747" y="35104"/>
                  <a:pt x="10618463" y="78232"/>
                </a:cubicBezTo>
                <a:lnTo>
                  <a:pt x="9632535" y="976472"/>
                </a:lnTo>
                <a:cubicBezTo>
                  <a:pt x="9585395" y="1019457"/>
                  <a:pt x="9491115" y="1054561"/>
                  <a:pt x="9423056" y="1054561"/>
                </a:cubicBezTo>
                <a:lnTo>
                  <a:pt x="9423056" y="1054561"/>
                </a:lnTo>
                <a:close/>
              </a:path>
            </a:pathLst>
          </a:custGeom>
          <a:gradFill flip="none" rotWithShape="1">
            <a:gsLst>
              <a:gs pos="83000">
                <a:schemeClr val="accent6">
                  <a:lumMod val="90000"/>
                </a:schemeClr>
              </a:gs>
              <a:gs pos="0">
                <a:schemeClr val="accent6"/>
              </a:gs>
            </a:gsLst>
            <a:lin ang="16200000" scaled="1"/>
            <a:tileRect/>
          </a:gradFill>
          <a:ln w="64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41" name="Freeform: Shape 340">
            <a:extLst>
              <a:ext uri="{FF2B5EF4-FFF2-40B4-BE49-F238E27FC236}">
                <a16:creationId xmlns:a16="http://schemas.microsoft.com/office/drawing/2014/main" id="{1A0718B2-7992-4351-A1D6-D28185D2A0FE}"/>
              </a:ext>
            </a:extLst>
          </p:cNvPr>
          <p:cNvSpPr/>
          <p:nvPr/>
        </p:nvSpPr>
        <p:spPr>
          <a:xfrm>
            <a:off x="773477" y="4122575"/>
            <a:ext cx="10645188" cy="1712086"/>
          </a:xfrm>
          <a:custGeom>
            <a:avLst/>
            <a:gdLst>
              <a:gd name="connsiteX0" fmla="*/ 9632467 w 10645188"/>
              <a:gd name="connsiteY0" fmla="*/ 1634283 h 1712086"/>
              <a:gd name="connsiteX1" fmla="*/ 10618395 w 10645188"/>
              <a:gd name="connsiteY1" fmla="*/ 736043 h 1712086"/>
              <a:gd name="connsiteX2" fmla="*/ 10644758 w 10645188"/>
              <a:gd name="connsiteY2" fmla="*/ 688187 h 1712086"/>
              <a:gd name="connsiteX3" fmla="*/ 10645189 w 10645188"/>
              <a:gd name="connsiteY3" fmla="*/ 688043 h 1712086"/>
              <a:gd name="connsiteX4" fmla="*/ 10645189 w 10645188"/>
              <a:gd name="connsiteY4" fmla="*/ 0 h 1712086"/>
              <a:gd name="connsiteX5" fmla="*/ 10322229 w 10645188"/>
              <a:gd name="connsiteY5" fmla="*/ 426839 h 1712086"/>
              <a:gd name="connsiteX6" fmla="*/ 10375244 w 10645188"/>
              <a:gd name="connsiteY6" fmla="*/ 637178 h 1712086"/>
              <a:gd name="connsiteX7" fmla="*/ 10293572 w 10645188"/>
              <a:gd name="connsiteY7" fmla="*/ 705954 h 1712086"/>
              <a:gd name="connsiteX8" fmla="*/ 10075783 w 10645188"/>
              <a:gd name="connsiteY8" fmla="*/ 648784 h 1712086"/>
              <a:gd name="connsiteX9" fmla="*/ 9641207 w 10645188"/>
              <a:gd name="connsiteY9" fmla="*/ 1002836 h 1712086"/>
              <a:gd name="connsiteX10" fmla="*/ 9582891 w 10645188"/>
              <a:gd name="connsiteY10" fmla="*/ 998967 h 1712086"/>
              <a:gd name="connsiteX11" fmla="*/ 9252337 w 10645188"/>
              <a:gd name="connsiteY11" fmla="*/ 1146835 h 1712086"/>
              <a:gd name="connsiteX12" fmla="*/ 8784520 w 10645188"/>
              <a:gd name="connsiteY12" fmla="*/ 927899 h 1712086"/>
              <a:gd name="connsiteX13" fmla="*/ 8273144 w 10645188"/>
              <a:gd name="connsiteY13" fmla="*/ 1206011 h 1712086"/>
              <a:gd name="connsiteX14" fmla="*/ 7898029 w 10645188"/>
              <a:gd name="connsiteY14" fmla="*/ 998967 h 1712086"/>
              <a:gd name="connsiteX15" fmla="*/ 7474485 w 10645188"/>
              <a:gd name="connsiteY15" fmla="*/ 1310607 h 1712086"/>
              <a:gd name="connsiteX16" fmla="*/ 7286499 w 10645188"/>
              <a:gd name="connsiteY16" fmla="*/ 1268768 h 1712086"/>
              <a:gd name="connsiteX17" fmla="*/ 6930871 w 10645188"/>
              <a:gd name="connsiteY17" fmla="*/ 1447299 h 1712086"/>
              <a:gd name="connsiteX18" fmla="*/ 6555614 w 10645188"/>
              <a:gd name="connsiteY18" fmla="*/ 1317914 h 1712086"/>
              <a:gd name="connsiteX19" fmla="*/ 6272631 w 10645188"/>
              <a:gd name="connsiteY19" fmla="*/ 1387550 h 1712086"/>
              <a:gd name="connsiteX20" fmla="*/ 5698067 w 10645188"/>
              <a:gd name="connsiteY20" fmla="*/ 981773 h 1712086"/>
              <a:gd name="connsiteX21" fmla="*/ 5128805 w 10645188"/>
              <a:gd name="connsiteY21" fmla="*/ 1373222 h 1712086"/>
              <a:gd name="connsiteX22" fmla="*/ 4766586 w 10645188"/>
              <a:gd name="connsiteY22" fmla="*/ 1216040 h 1712086"/>
              <a:gd name="connsiteX23" fmla="*/ 4495925 w 10645188"/>
              <a:gd name="connsiteY23" fmla="*/ 1296422 h 1712086"/>
              <a:gd name="connsiteX24" fmla="*/ 4009623 w 10645188"/>
              <a:gd name="connsiteY24" fmla="*/ 1054274 h 1712086"/>
              <a:gd name="connsiteX25" fmla="*/ 3454260 w 10645188"/>
              <a:gd name="connsiteY25" fmla="*/ 1412767 h 1712086"/>
              <a:gd name="connsiteX26" fmla="*/ 3127002 w 10645188"/>
              <a:gd name="connsiteY26" fmla="*/ 1268625 h 1712086"/>
              <a:gd name="connsiteX27" fmla="*/ 2940591 w 10645188"/>
              <a:gd name="connsiteY27" fmla="*/ 1309747 h 1712086"/>
              <a:gd name="connsiteX28" fmla="*/ 2499567 w 10645188"/>
              <a:gd name="connsiteY28" fmla="*/ 1040949 h 1712086"/>
              <a:gd name="connsiteX29" fmla="*/ 2043928 w 10645188"/>
              <a:gd name="connsiteY29" fmla="*/ 1340410 h 1712086"/>
              <a:gd name="connsiteX30" fmla="*/ 1678127 w 10645188"/>
              <a:gd name="connsiteY30" fmla="*/ 1147551 h 1712086"/>
              <a:gd name="connsiteX31" fmla="*/ 1555047 w 10645188"/>
              <a:gd name="connsiteY31" fmla="*/ 1165032 h 1712086"/>
              <a:gd name="connsiteX32" fmla="*/ 1072471 w 10645188"/>
              <a:gd name="connsiteY32" fmla="*/ 927612 h 1712086"/>
              <a:gd name="connsiteX33" fmla="*/ 619554 w 10645188"/>
              <a:gd name="connsiteY33" fmla="*/ 1129354 h 1712086"/>
              <a:gd name="connsiteX34" fmla="*/ 326255 w 10645188"/>
              <a:gd name="connsiteY34" fmla="*/ 1054274 h 1712086"/>
              <a:gd name="connsiteX35" fmla="*/ 0 w 10645188"/>
              <a:gd name="connsiteY35" fmla="*/ 1148984 h 1712086"/>
              <a:gd name="connsiteX36" fmla="*/ 0 w 10645188"/>
              <a:gd name="connsiteY36" fmla="*/ 1682855 h 1712086"/>
              <a:gd name="connsiteX37" fmla="*/ 430 w 10645188"/>
              <a:gd name="connsiteY37" fmla="*/ 1682855 h 1712086"/>
              <a:gd name="connsiteX38" fmla="*/ 64621 w 10645188"/>
              <a:gd name="connsiteY38" fmla="*/ 1712085 h 1712086"/>
              <a:gd name="connsiteX39" fmla="*/ 9422844 w 10645188"/>
              <a:gd name="connsiteY39" fmla="*/ 1712085 h 1712086"/>
              <a:gd name="connsiteX40" fmla="*/ 9632467 w 10645188"/>
              <a:gd name="connsiteY40" fmla="*/ 1634283 h 171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645188" h="1712086">
                <a:moveTo>
                  <a:pt x="9632467" y="1634283"/>
                </a:moveTo>
                <a:lnTo>
                  <a:pt x="10618395" y="736043"/>
                </a:lnTo>
                <a:cubicBezTo>
                  <a:pt x="10638168" y="717990"/>
                  <a:pt x="10646478" y="701512"/>
                  <a:pt x="10644758" y="688187"/>
                </a:cubicBezTo>
                <a:lnTo>
                  <a:pt x="10645189" y="688043"/>
                </a:lnTo>
                <a:lnTo>
                  <a:pt x="10645189" y="0"/>
                </a:lnTo>
                <a:cubicBezTo>
                  <a:pt x="10458921" y="52585"/>
                  <a:pt x="10322229" y="223664"/>
                  <a:pt x="10322229" y="426839"/>
                </a:cubicBezTo>
                <a:cubicBezTo>
                  <a:pt x="10322229" y="502922"/>
                  <a:pt x="10341429" y="574564"/>
                  <a:pt x="10375244" y="637178"/>
                </a:cubicBezTo>
                <a:cubicBezTo>
                  <a:pt x="10345298" y="656808"/>
                  <a:pt x="10317931" y="679876"/>
                  <a:pt x="10293572" y="705954"/>
                </a:cubicBezTo>
                <a:cubicBezTo>
                  <a:pt x="10229239" y="669560"/>
                  <a:pt x="10155018" y="648784"/>
                  <a:pt x="10075783" y="648784"/>
                </a:cubicBezTo>
                <a:cubicBezTo>
                  <a:pt x="9861432" y="648784"/>
                  <a:pt x="9682616" y="800807"/>
                  <a:pt x="9641207" y="1002836"/>
                </a:cubicBezTo>
                <a:cubicBezTo>
                  <a:pt x="9622150" y="1000257"/>
                  <a:pt x="9602664" y="998967"/>
                  <a:pt x="9582891" y="998967"/>
                </a:cubicBezTo>
                <a:cubicBezTo>
                  <a:pt x="9451501" y="998967"/>
                  <a:pt x="9333578" y="1056137"/>
                  <a:pt x="9252337" y="1146835"/>
                </a:cubicBezTo>
                <a:cubicBezTo>
                  <a:pt x="9140577" y="1013009"/>
                  <a:pt x="8972507" y="927899"/>
                  <a:pt x="8784520" y="927899"/>
                </a:cubicBezTo>
                <a:cubicBezTo>
                  <a:pt x="8570169" y="927899"/>
                  <a:pt x="8381752" y="1038656"/>
                  <a:pt x="8273144" y="1206011"/>
                </a:cubicBezTo>
                <a:cubicBezTo>
                  <a:pt x="8194624" y="1081641"/>
                  <a:pt x="8055927" y="998967"/>
                  <a:pt x="7898029" y="998967"/>
                </a:cubicBezTo>
                <a:cubicBezTo>
                  <a:pt x="7699010" y="998967"/>
                  <a:pt x="7530653" y="1130071"/>
                  <a:pt x="7474485" y="1310607"/>
                </a:cubicBezTo>
                <a:cubicBezTo>
                  <a:pt x="7417459" y="1283813"/>
                  <a:pt x="7353698" y="1268768"/>
                  <a:pt x="7286499" y="1268768"/>
                </a:cubicBezTo>
                <a:cubicBezTo>
                  <a:pt x="7140924" y="1268768"/>
                  <a:pt x="7011683" y="1338977"/>
                  <a:pt x="6930871" y="1447299"/>
                </a:cubicBezTo>
                <a:cubicBezTo>
                  <a:pt x="6827421" y="1366344"/>
                  <a:pt x="6697177" y="1317914"/>
                  <a:pt x="6555614" y="1317914"/>
                </a:cubicBezTo>
                <a:cubicBezTo>
                  <a:pt x="6453453" y="1317914"/>
                  <a:pt x="6357167" y="1343132"/>
                  <a:pt x="6272631" y="1387550"/>
                </a:cubicBezTo>
                <a:cubicBezTo>
                  <a:pt x="6188810" y="1151133"/>
                  <a:pt x="5963283" y="981773"/>
                  <a:pt x="5698067" y="981773"/>
                </a:cubicBezTo>
                <a:cubicBezTo>
                  <a:pt x="5438295" y="981773"/>
                  <a:pt x="5216637" y="1144399"/>
                  <a:pt x="5128805" y="1373222"/>
                </a:cubicBezTo>
                <a:cubicBezTo>
                  <a:pt x="5038250" y="1276506"/>
                  <a:pt x="4909582" y="1216040"/>
                  <a:pt x="4766586" y="1216040"/>
                </a:cubicBezTo>
                <a:cubicBezTo>
                  <a:pt x="4666718" y="1216040"/>
                  <a:pt x="4573727" y="1245700"/>
                  <a:pt x="4495925" y="1296422"/>
                </a:cubicBezTo>
                <a:cubicBezTo>
                  <a:pt x="4384594" y="1149414"/>
                  <a:pt x="4208213" y="1054274"/>
                  <a:pt x="4009623" y="1054274"/>
                </a:cubicBezTo>
                <a:cubicBezTo>
                  <a:pt x="3762461" y="1054274"/>
                  <a:pt x="3549972" y="1201425"/>
                  <a:pt x="3454260" y="1412767"/>
                </a:cubicBezTo>
                <a:cubicBezTo>
                  <a:pt x="3373162" y="1324219"/>
                  <a:pt x="3256673" y="1268625"/>
                  <a:pt x="3127002" y="1268625"/>
                </a:cubicBezTo>
                <a:cubicBezTo>
                  <a:pt x="3060375" y="1268625"/>
                  <a:pt x="2997188" y="1283383"/>
                  <a:pt x="2940591" y="1309747"/>
                </a:cubicBezTo>
                <a:cubicBezTo>
                  <a:pt x="2858060" y="1150130"/>
                  <a:pt x="2691709" y="1040949"/>
                  <a:pt x="2499567" y="1040949"/>
                </a:cubicBezTo>
                <a:cubicBezTo>
                  <a:pt x="2295389" y="1040949"/>
                  <a:pt x="2120154" y="1164315"/>
                  <a:pt x="2043928" y="1340410"/>
                </a:cubicBezTo>
                <a:cubicBezTo>
                  <a:pt x="1963976" y="1223921"/>
                  <a:pt x="1830007" y="1147551"/>
                  <a:pt x="1678127" y="1147551"/>
                </a:cubicBezTo>
                <a:cubicBezTo>
                  <a:pt x="1635429" y="1147551"/>
                  <a:pt x="1594163" y="1153712"/>
                  <a:pt x="1555047" y="1165032"/>
                </a:cubicBezTo>
                <a:cubicBezTo>
                  <a:pt x="1443573" y="1020746"/>
                  <a:pt x="1268912" y="927612"/>
                  <a:pt x="1072471" y="927612"/>
                </a:cubicBezTo>
                <a:cubicBezTo>
                  <a:pt x="892651" y="927612"/>
                  <a:pt x="731028" y="1005558"/>
                  <a:pt x="619554" y="1129354"/>
                </a:cubicBezTo>
                <a:cubicBezTo>
                  <a:pt x="532582" y="1081498"/>
                  <a:pt x="432571" y="1054274"/>
                  <a:pt x="326255" y="1054274"/>
                </a:cubicBezTo>
                <a:cubicBezTo>
                  <a:pt x="206184" y="1054274"/>
                  <a:pt x="94423" y="1089092"/>
                  <a:pt x="0" y="1148984"/>
                </a:cubicBezTo>
                <a:lnTo>
                  <a:pt x="0" y="1682855"/>
                </a:lnTo>
                <a:lnTo>
                  <a:pt x="430" y="1682855"/>
                </a:lnTo>
                <a:cubicBezTo>
                  <a:pt x="3582" y="1700623"/>
                  <a:pt x="25791" y="1712085"/>
                  <a:pt x="64621" y="1712085"/>
                </a:cubicBezTo>
                <a:lnTo>
                  <a:pt x="9422844" y="1712085"/>
                </a:lnTo>
                <a:cubicBezTo>
                  <a:pt x="9491047" y="1712372"/>
                  <a:pt x="9585326" y="1677267"/>
                  <a:pt x="9632467" y="1634283"/>
                </a:cubicBezTo>
                <a:close/>
              </a:path>
            </a:pathLst>
          </a:custGeom>
          <a:gradFill flip="none" rotWithShape="1">
            <a:gsLst>
              <a:gs pos="51000">
                <a:schemeClr val="bg1">
                  <a:alpha val="19000"/>
                </a:schemeClr>
              </a:gs>
              <a:gs pos="0">
                <a:schemeClr val="bg1">
                  <a:alpha val="0"/>
                </a:schemeClr>
              </a:gs>
            </a:gsLst>
            <a:lin ang="13500000" scaled="1"/>
            <a:tileRect/>
          </a:gradFill>
          <a:ln w="14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pic>
        <p:nvPicPr>
          <p:cNvPr id="347" name="Picture 346" descr="A picture containing drawing&#10;&#10;Description automatically generated">
            <a:extLst>
              <a:ext uri="{FF2B5EF4-FFF2-40B4-BE49-F238E27FC236}">
                <a16:creationId xmlns:a16="http://schemas.microsoft.com/office/drawing/2014/main" id="{BD286321-11F4-4E03-88BC-7DEE6E4B74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6685" y="5181812"/>
            <a:ext cx="1576794" cy="517602"/>
          </a:xfrm>
          <a:prstGeom prst="rect">
            <a:avLst/>
          </a:prstGeom>
        </p:spPr>
      </p:pic>
      <p:sp>
        <p:nvSpPr>
          <p:cNvPr id="348" name="Rectangle: Rounded Corners 347">
            <a:extLst>
              <a:ext uri="{FF2B5EF4-FFF2-40B4-BE49-F238E27FC236}">
                <a16:creationId xmlns:a16="http://schemas.microsoft.com/office/drawing/2014/main" id="{B5C47AA4-2127-444E-9A61-A76D66E367ED}"/>
              </a:ext>
            </a:extLst>
          </p:cNvPr>
          <p:cNvSpPr/>
          <p:nvPr/>
        </p:nvSpPr>
        <p:spPr>
          <a:xfrm>
            <a:off x="1168078" y="3451309"/>
            <a:ext cx="984506" cy="924542"/>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4572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Integration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&amp; APIs</a:t>
            </a:r>
          </a:p>
        </p:txBody>
      </p:sp>
      <p:sp>
        <p:nvSpPr>
          <p:cNvPr id="349" name="Rectangle: Rounded Corners 348">
            <a:extLst>
              <a:ext uri="{FF2B5EF4-FFF2-40B4-BE49-F238E27FC236}">
                <a16:creationId xmlns:a16="http://schemas.microsoft.com/office/drawing/2014/main" id="{5713B7D1-A4E5-4F5B-B80E-49A786429697}"/>
              </a:ext>
            </a:extLst>
          </p:cNvPr>
          <p:cNvSpPr/>
          <p:nvPr/>
        </p:nvSpPr>
        <p:spPr>
          <a:xfrm>
            <a:off x="2277076" y="3451309"/>
            <a:ext cx="984506" cy="924542"/>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User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Experience</a:t>
            </a:r>
          </a:p>
        </p:txBody>
      </p:sp>
      <p:sp>
        <p:nvSpPr>
          <p:cNvPr id="350" name="Rectangle: Rounded Corners 349">
            <a:extLst>
              <a:ext uri="{FF2B5EF4-FFF2-40B4-BE49-F238E27FC236}">
                <a16:creationId xmlns:a16="http://schemas.microsoft.com/office/drawing/2014/main" id="{2E05C343-84BA-4E17-A868-9224310EFE56}"/>
              </a:ext>
            </a:extLst>
          </p:cNvPr>
          <p:cNvSpPr/>
          <p:nvPr/>
        </p:nvSpPr>
        <p:spPr>
          <a:xfrm>
            <a:off x="3386074" y="3451309"/>
            <a:ext cx="984506" cy="924542"/>
          </a:xfrm>
          <a:prstGeom prst="roundRect">
            <a:avLst>
              <a:gd name="adj" fmla="val 6416"/>
            </a:avLst>
          </a:prstGeom>
          <a:noFill/>
          <a:ln w="9525">
            <a:solidFill>
              <a:schemeClr val="bg1"/>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Control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Tower</a:t>
            </a:r>
          </a:p>
        </p:txBody>
      </p:sp>
      <p:sp>
        <p:nvSpPr>
          <p:cNvPr id="351" name="Rectangle: Rounded Corners 350">
            <a:extLst>
              <a:ext uri="{FF2B5EF4-FFF2-40B4-BE49-F238E27FC236}">
                <a16:creationId xmlns:a16="http://schemas.microsoft.com/office/drawing/2014/main" id="{629FF9F1-1870-4572-B6CE-518CEAA40A09}"/>
              </a:ext>
            </a:extLst>
          </p:cNvPr>
          <p:cNvSpPr/>
          <p:nvPr/>
        </p:nvSpPr>
        <p:spPr>
          <a:xfrm>
            <a:off x="4513687" y="3468791"/>
            <a:ext cx="947276" cy="889578"/>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IoT</a:t>
            </a:r>
          </a:p>
        </p:txBody>
      </p:sp>
      <p:sp>
        <p:nvSpPr>
          <p:cNvPr id="352" name="Rectangle: Rounded Corners 351">
            <a:extLst>
              <a:ext uri="{FF2B5EF4-FFF2-40B4-BE49-F238E27FC236}">
                <a16:creationId xmlns:a16="http://schemas.microsoft.com/office/drawing/2014/main" id="{72A7A9E6-986D-4367-BC27-56851689DF13}"/>
              </a:ext>
            </a:extLst>
          </p:cNvPr>
          <p:cNvSpPr/>
          <p:nvPr/>
        </p:nvSpPr>
        <p:spPr>
          <a:xfrm>
            <a:off x="5610477" y="3457326"/>
            <a:ext cx="971692" cy="912508"/>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Data</a:t>
            </a:r>
            <a:br>
              <a:rPr kumimoji="0" lang="en-US" sz="1100" i="0" u="none" strike="noStrike" kern="1200" cap="none" spc="0" normalizeH="0" baseline="0" noProof="0">
                <a:ln>
                  <a:noFill/>
                </a:ln>
                <a:solidFill>
                  <a:srgbClr val="F1F1F2"/>
                </a:solidFill>
                <a:effectLst/>
                <a:uLnTx/>
                <a:uFillTx/>
                <a:ea typeface="+mn-ea"/>
                <a:cs typeface="+mn-cs"/>
              </a:rPr>
            </a:br>
            <a:r>
              <a:rPr kumimoji="0" lang="en-US" sz="1100" i="0" u="none" strike="noStrike" kern="1200" cap="none" spc="0" normalizeH="0" baseline="0" noProof="0">
                <a:ln>
                  <a:noFill/>
                </a:ln>
                <a:solidFill>
                  <a:srgbClr val="F1F1F2"/>
                </a:solidFill>
                <a:effectLst/>
                <a:uLnTx/>
                <a:uFillTx/>
                <a:ea typeface="+mn-ea"/>
                <a:cs typeface="+mn-cs"/>
              </a:rPr>
              <a:t>Mgmt.</a:t>
            </a:r>
          </a:p>
        </p:txBody>
      </p:sp>
      <p:sp>
        <p:nvSpPr>
          <p:cNvPr id="353" name="Rectangle: Rounded Corners 352">
            <a:extLst>
              <a:ext uri="{FF2B5EF4-FFF2-40B4-BE49-F238E27FC236}">
                <a16:creationId xmlns:a16="http://schemas.microsoft.com/office/drawing/2014/main" id="{75AAC85F-65EE-4C71-9A12-7BBA46B6BD81}"/>
              </a:ext>
            </a:extLst>
          </p:cNvPr>
          <p:cNvSpPr/>
          <p:nvPr/>
        </p:nvSpPr>
        <p:spPr>
          <a:xfrm>
            <a:off x="6719476" y="3457327"/>
            <a:ext cx="971690" cy="912506"/>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Workflow &amp;</a:t>
            </a:r>
            <a:br>
              <a:rPr kumimoji="0" lang="en-US" sz="1100" i="0" u="none" strike="noStrike" kern="1200" cap="none" spc="0" normalizeH="0" baseline="0" noProof="0">
                <a:ln>
                  <a:noFill/>
                </a:ln>
                <a:solidFill>
                  <a:srgbClr val="F1F1F2"/>
                </a:solidFill>
                <a:effectLst/>
                <a:uLnTx/>
                <a:uFillTx/>
                <a:ea typeface="+mn-ea"/>
                <a:cs typeface="+mn-cs"/>
              </a:rPr>
            </a:br>
            <a:r>
              <a:rPr kumimoji="0" lang="en-US" sz="1100" i="0" u="none" strike="noStrike" kern="1200" cap="none" spc="0" normalizeH="0" baseline="0" noProof="0">
                <a:ln>
                  <a:noFill/>
                </a:ln>
                <a:solidFill>
                  <a:srgbClr val="F1F1F2"/>
                </a:solidFill>
                <a:effectLst/>
                <a:uLnTx/>
                <a:uFillTx/>
                <a:ea typeface="+mn-ea"/>
                <a:cs typeface="+mn-cs"/>
              </a:rPr>
              <a:t>Orchestration</a:t>
            </a:r>
          </a:p>
        </p:txBody>
      </p:sp>
      <p:sp>
        <p:nvSpPr>
          <p:cNvPr id="354" name="Rectangle: Rounded Corners 353">
            <a:extLst>
              <a:ext uri="{FF2B5EF4-FFF2-40B4-BE49-F238E27FC236}">
                <a16:creationId xmlns:a16="http://schemas.microsoft.com/office/drawing/2014/main" id="{46BFC7EE-04D8-4FD6-8A3B-B6915400318F}"/>
              </a:ext>
            </a:extLst>
          </p:cNvPr>
          <p:cNvSpPr/>
          <p:nvPr/>
        </p:nvSpPr>
        <p:spPr>
          <a:xfrm>
            <a:off x="7828474" y="3457327"/>
            <a:ext cx="971690" cy="912506"/>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1F1F2"/>
                </a:solidFill>
                <a:effectLst/>
                <a:uLnTx/>
                <a:uFillTx/>
                <a:ea typeface="+mn-ea"/>
                <a:cs typeface="+mn-cs"/>
              </a:rPr>
              <a:t>AI / ML</a:t>
            </a:r>
          </a:p>
        </p:txBody>
      </p:sp>
      <p:sp>
        <p:nvSpPr>
          <p:cNvPr id="355" name="Rectangle: Rounded Corners 354">
            <a:extLst>
              <a:ext uri="{FF2B5EF4-FFF2-40B4-BE49-F238E27FC236}">
                <a16:creationId xmlns:a16="http://schemas.microsoft.com/office/drawing/2014/main" id="{0E8E933F-8054-4842-8959-61BB5889C327}"/>
              </a:ext>
            </a:extLst>
          </p:cNvPr>
          <p:cNvSpPr/>
          <p:nvPr/>
        </p:nvSpPr>
        <p:spPr>
          <a:xfrm>
            <a:off x="8937475" y="3457327"/>
            <a:ext cx="971690" cy="912506"/>
          </a:xfrm>
          <a:prstGeom prst="roundRect">
            <a:avLst>
              <a:gd name="adj" fmla="val 6416"/>
            </a:avLst>
          </a:prstGeom>
          <a:noFill/>
          <a:ln>
            <a:solidFill>
              <a:schemeClr val="bg1">
                <a:lumMod val="95000"/>
              </a:schemeClr>
            </a:solid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Analytics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1F1F2"/>
                </a:solidFill>
                <a:effectLst/>
                <a:uLnTx/>
                <a:uFillTx/>
                <a:ea typeface="+mn-ea"/>
                <a:cs typeface="+mn-cs"/>
              </a:rPr>
              <a:t>Insights</a:t>
            </a:r>
          </a:p>
        </p:txBody>
      </p:sp>
      <p:grpSp>
        <p:nvGrpSpPr>
          <p:cNvPr id="356" name="Group 355">
            <a:extLst>
              <a:ext uri="{FF2B5EF4-FFF2-40B4-BE49-F238E27FC236}">
                <a16:creationId xmlns:a16="http://schemas.microsoft.com/office/drawing/2014/main" id="{1BB98E80-BE71-40EE-8C74-382EADE88334}"/>
              </a:ext>
            </a:extLst>
          </p:cNvPr>
          <p:cNvGrpSpPr/>
          <p:nvPr/>
        </p:nvGrpSpPr>
        <p:grpSpPr>
          <a:xfrm>
            <a:off x="8155847" y="3553757"/>
            <a:ext cx="316936" cy="316937"/>
            <a:chOff x="3849688" y="3581400"/>
            <a:chExt cx="852488" cy="852488"/>
          </a:xfrm>
          <a:solidFill>
            <a:schemeClr val="bg1"/>
          </a:solidFill>
        </p:grpSpPr>
        <p:sp>
          <p:nvSpPr>
            <p:cNvPr id="357" name="Freeform 117">
              <a:extLst>
                <a:ext uri="{FF2B5EF4-FFF2-40B4-BE49-F238E27FC236}">
                  <a16:creationId xmlns:a16="http://schemas.microsoft.com/office/drawing/2014/main" id="{37A7882E-A98D-440F-A30B-26261E115343}"/>
                </a:ext>
              </a:extLst>
            </p:cNvPr>
            <p:cNvSpPr>
              <a:spLocks noEditPoints="1"/>
            </p:cNvSpPr>
            <p:nvPr/>
          </p:nvSpPr>
          <p:spPr bwMode="auto">
            <a:xfrm>
              <a:off x="3970338" y="3708400"/>
              <a:ext cx="608013" cy="606425"/>
            </a:xfrm>
            <a:custGeom>
              <a:avLst/>
              <a:gdLst>
                <a:gd name="T0" fmla="*/ 618 w 638"/>
                <a:gd name="T1" fmla="*/ 0 h 637"/>
                <a:gd name="T2" fmla="*/ 20 w 638"/>
                <a:gd name="T3" fmla="*/ 0 h 637"/>
                <a:gd name="T4" fmla="*/ 0 w 638"/>
                <a:gd name="T5" fmla="*/ 20 h 637"/>
                <a:gd name="T6" fmla="*/ 0 w 638"/>
                <a:gd name="T7" fmla="*/ 617 h 637"/>
                <a:gd name="T8" fmla="*/ 20 w 638"/>
                <a:gd name="T9" fmla="*/ 637 h 637"/>
                <a:gd name="T10" fmla="*/ 618 w 638"/>
                <a:gd name="T11" fmla="*/ 637 h 637"/>
                <a:gd name="T12" fmla="*/ 638 w 638"/>
                <a:gd name="T13" fmla="*/ 617 h 637"/>
                <a:gd name="T14" fmla="*/ 638 w 638"/>
                <a:gd name="T15" fmla="*/ 20 h 637"/>
                <a:gd name="T16" fmla="*/ 618 w 638"/>
                <a:gd name="T17" fmla="*/ 0 h 637"/>
                <a:gd name="T18" fmla="*/ 598 w 638"/>
                <a:gd name="T19" fmla="*/ 597 h 637"/>
                <a:gd name="T20" fmla="*/ 40 w 638"/>
                <a:gd name="T21" fmla="*/ 597 h 637"/>
                <a:gd name="T22" fmla="*/ 40 w 638"/>
                <a:gd name="T23" fmla="*/ 40 h 637"/>
                <a:gd name="T24" fmla="*/ 598 w 638"/>
                <a:gd name="T25" fmla="*/ 40 h 637"/>
                <a:gd name="T26" fmla="*/ 598 w 638"/>
                <a:gd name="T27" fmla="*/ 5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637">
                  <a:moveTo>
                    <a:pt x="618" y="0"/>
                  </a:moveTo>
                  <a:cubicBezTo>
                    <a:pt x="20" y="0"/>
                    <a:pt x="20" y="0"/>
                    <a:pt x="20" y="0"/>
                  </a:cubicBezTo>
                  <a:cubicBezTo>
                    <a:pt x="9" y="0"/>
                    <a:pt x="0" y="9"/>
                    <a:pt x="0" y="20"/>
                  </a:cubicBezTo>
                  <a:cubicBezTo>
                    <a:pt x="0" y="617"/>
                    <a:pt x="0" y="617"/>
                    <a:pt x="0" y="617"/>
                  </a:cubicBezTo>
                  <a:cubicBezTo>
                    <a:pt x="0" y="628"/>
                    <a:pt x="9" y="637"/>
                    <a:pt x="20" y="637"/>
                  </a:cubicBezTo>
                  <a:cubicBezTo>
                    <a:pt x="618" y="637"/>
                    <a:pt x="618" y="637"/>
                    <a:pt x="618" y="637"/>
                  </a:cubicBezTo>
                  <a:cubicBezTo>
                    <a:pt x="629" y="637"/>
                    <a:pt x="638" y="628"/>
                    <a:pt x="638" y="617"/>
                  </a:cubicBezTo>
                  <a:cubicBezTo>
                    <a:pt x="638" y="20"/>
                    <a:pt x="638" y="20"/>
                    <a:pt x="638" y="20"/>
                  </a:cubicBezTo>
                  <a:cubicBezTo>
                    <a:pt x="638" y="9"/>
                    <a:pt x="629" y="0"/>
                    <a:pt x="618" y="0"/>
                  </a:cubicBezTo>
                  <a:close/>
                  <a:moveTo>
                    <a:pt x="598" y="597"/>
                  </a:moveTo>
                  <a:cubicBezTo>
                    <a:pt x="40" y="597"/>
                    <a:pt x="40" y="597"/>
                    <a:pt x="40" y="597"/>
                  </a:cubicBezTo>
                  <a:cubicBezTo>
                    <a:pt x="40" y="40"/>
                    <a:pt x="40" y="40"/>
                    <a:pt x="40" y="40"/>
                  </a:cubicBezTo>
                  <a:cubicBezTo>
                    <a:pt x="598" y="40"/>
                    <a:pt x="598" y="40"/>
                    <a:pt x="598" y="40"/>
                  </a:cubicBezTo>
                  <a:lnTo>
                    <a:pt x="598" y="5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58" name="Freeform 118">
              <a:extLst>
                <a:ext uri="{FF2B5EF4-FFF2-40B4-BE49-F238E27FC236}">
                  <a16:creationId xmlns:a16="http://schemas.microsoft.com/office/drawing/2014/main" id="{D4EFDB05-C7CC-4994-8861-008BA7EBCB90}"/>
                </a:ext>
              </a:extLst>
            </p:cNvPr>
            <p:cNvSpPr>
              <a:spLocks noEditPoints="1"/>
            </p:cNvSpPr>
            <p:nvPr/>
          </p:nvSpPr>
          <p:spPr bwMode="auto">
            <a:xfrm>
              <a:off x="4078288" y="3814763"/>
              <a:ext cx="392113" cy="392113"/>
            </a:xfrm>
            <a:custGeom>
              <a:avLst/>
              <a:gdLst>
                <a:gd name="T0" fmla="*/ 20 w 411"/>
                <a:gd name="T1" fmla="*/ 411 h 411"/>
                <a:gd name="T2" fmla="*/ 391 w 411"/>
                <a:gd name="T3" fmla="*/ 411 h 411"/>
                <a:gd name="T4" fmla="*/ 411 w 411"/>
                <a:gd name="T5" fmla="*/ 391 h 411"/>
                <a:gd name="T6" fmla="*/ 411 w 411"/>
                <a:gd name="T7" fmla="*/ 20 h 411"/>
                <a:gd name="T8" fmla="*/ 391 w 411"/>
                <a:gd name="T9" fmla="*/ 0 h 411"/>
                <a:gd name="T10" fmla="*/ 20 w 411"/>
                <a:gd name="T11" fmla="*/ 0 h 411"/>
                <a:gd name="T12" fmla="*/ 0 w 411"/>
                <a:gd name="T13" fmla="*/ 20 h 411"/>
                <a:gd name="T14" fmla="*/ 0 w 411"/>
                <a:gd name="T15" fmla="*/ 391 h 411"/>
                <a:gd name="T16" fmla="*/ 20 w 411"/>
                <a:gd name="T17" fmla="*/ 411 h 411"/>
                <a:gd name="T18" fmla="*/ 40 w 411"/>
                <a:gd name="T19" fmla="*/ 40 h 411"/>
                <a:gd name="T20" fmla="*/ 371 w 411"/>
                <a:gd name="T21" fmla="*/ 40 h 411"/>
                <a:gd name="T22" fmla="*/ 371 w 411"/>
                <a:gd name="T23" fmla="*/ 371 h 411"/>
                <a:gd name="T24" fmla="*/ 40 w 411"/>
                <a:gd name="T25" fmla="*/ 371 h 411"/>
                <a:gd name="T26" fmla="*/ 40 w 411"/>
                <a:gd name="T27" fmla="*/ 4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1" h="411">
                  <a:moveTo>
                    <a:pt x="20" y="411"/>
                  </a:moveTo>
                  <a:cubicBezTo>
                    <a:pt x="391" y="411"/>
                    <a:pt x="391" y="411"/>
                    <a:pt x="391" y="411"/>
                  </a:cubicBezTo>
                  <a:cubicBezTo>
                    <a:pt x="402" y="411"/>
                    <a:pt x="411" y="402"/>
                    <a:pt x="411" y="391"/>
                  </a:cubicBezTo>
                  <a:cubicBezTo>
                    <a:pt x="411" y="20"/>
                    <a:pt x="411" y="20"/>
                    <a:pt x="411" y="20"/>
                  </a:cubicBezTo>
                  <a:cubicBezTo>
                    <a:pt x="411" y="9"/>
                    <a:pt x="402" y="0"/>
                    <a:pt x="391" y="0"/>
                  </a:cubicBezTo>
                  <a:cubicBezTo>
                    <a:pt x="20" y="0"/>
                    <a:pt x="20" y="0"/>
                    <a:pt x="20" y="0"/>
                  </a:cubicBezTo>
                  <a:cubicBezTo>
                    <a:pt x="9" y="0"/>
                    <a:pt x="0" y="9"/>
                    <a:pt x="0" y="20"/>
                  </a:cubicBezTo>
                  <a:cubicBezTo>
                    <a:pt x="0" y="391"/>
                    <a:pt x="0" y="391"/>
                    <a:pt x="0" y="391"/>
                  </a:cubicBezTo>
                  <a:cubicBezTo>
                    <a:pt x="0" y="402"/>
                    <a:pt x="9" y="411"/>
                    <a:pt x="20" y="411"/>
                  </a:cubicBezTo>
                  <a:close/>
                  <a:moveTo>
                    <a:pt x="40" y="40"/>
                  </a:moveTo>
                  <a:cubicBezTo>
                    <a:pt x="371" y="40"/>
                    <a:pt x="371" y="40"/>
                    <a:pt x="371" y="40"/>
                  </a:cubicBezTo>
                  <a:cubicBezTo>
                    <a:pt x="371" y="371"/>
                    <a:pt x="371" y="371"/>
                    <a:pt x="371" y="371"/>
                  </a:cubicBezTo>
                  <a:cubicBezTo>
                    <a:pt x="40" y="371"/>
                    <a:pt x="40" y="371"/>
                    <a:pt x="40" y="371"/>
                  </a:cubicBezTo>
                  <a:lnTo>
                    <a:pt x="4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59" name="Freeform 119">
              <a:extLst>
                <a:ext uri="{FF2B5EF4-FFF2-40B4-BE49-F238E27FC236}">
                  <a16:creationId xmlns:a16="http://schemas.microsoft.com/office/drawing/2014/main" id="{5C8024A1-AE2C-4302-962F-39BB021820A9}"/>
                </a:ext>
              </a:extLst>
            </p:cNvPr>
            <p:cNvSpPr>
              <a:spLocks/>
            </p:cNvSpPr>
            <p:nvPr/>
          </p:nvSpPr>
          <p:spPr bwMode="auto">
            <a:xfrm>
              <a:off x="4033838"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0" name="Freeform 120">
              <a:extLst>
                <a:ext uri="{FF2B5EF4-FFF2-40B4-BE49-F238E27FC236}">
                  <a16:creationId xmlns:a16="http://schemas.microsoft.com/office/drawing/2014/main" id="{7C20AB61-67C9-437D-9EBF-C193BE3A0AEA}"/>
                </a:ext>
              </a:extLst>
            </p:cNvPr>
            <p:cNvSpPr>
              <a:spLocks/>
            </p:cNvSpPr>
            <p:nvPr/>
          </p:nvSpPr>
          <p:spPr bwMode="auto">
            <a:xfrm>
              <a:off x="4144963"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1" name="Freeform 121">
              <a:extLst>
                <a:ext uri="{FF2B5EF4-FFF2-40B4-BE49-F238E27FC236}">
                  <a16:creationId xmlns:a16="http://schemas.microsoft.com/office/drawing/2014/main" id="{96EB39E1-D777-4E29-BB5A-8B5D9FAA560D}"/>
                </a:ext>
              </a:extLst>
            </p:cNvPr>
            <p:cNvSpPr>
              <a:spLocks/>
            </p:cNvSpPr>
            <p:nvPr/>
          </p:nvSpPr>
          <p:spPr bwMode="auto">
            <a:xfrm>
              <a:off x="4256088"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2" name="Freeform 122">
              <a:extLst>
                <a:ext uri="{FF2B5EF4-FFF2-40B4-BE49-F238E27FC236}">
                  <a16:creationId xmlns:a16="http://schemas.microsoft.com/office/drawing/2014/main" id="{CE9DF29B-C785-4710-AA42-EE17D8DCBAFA}"/>
                </a:ext>
              </a:extLst>
            </p:cNvPr>
            <p:cNvSpPr>
              <a:spLocks/>
            </p:cNvSpPr>
            <p:nvPr/>
          </p:nvSpPr>
          <p:spPr bwMode="auto">
            <a:xfrm>
              <a:off x="4368801"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3" name="Freeform 123">
              <a:extLst>
                <a:ext uri="{FF2B5EF4-FFF2-40B4-BE49-F238E27FC236}">
                  <a16:creationId xmlns:a16="http://schemas.microsoft.com/office/drawing/2014/main" id="{27D5C742-C517-40CE-AB66-A3131FC788E1}"/>
                </a:ext>
              </a:extLst>
            </p:cNvPr>
            <p:cNvSpPr>
              <a:spLocks/>
            </p:cNvSpPr>
            <p:nvPr/>
          </p:nvSpPr>
          <p:spPr bwMode="auto">
            <a:xfrm>
              <a:off x="4479926" y="3581400"/>
              <a:ext cx="38100" cy="88900"/>
            </a:xfrm>
            <a:custGeom>
              <a:avLst/>
              <a:gdLst>
                <a:gd name="T0" fmla="*/ 20 w 40"/>
                <a:gd name="T1" fmla="*/ 92 h 92"/>
                <a:gd name="T2" fmla="*/ 40 w 40"/>
                <a:gd name="T3" fmla="*/ 72 h 92"/>
                <a:gd name="T4" fmla="*/ 40 w 40"/>
                <a:gd name="T5" fmla="*/ 20 h 92"/>
                <a:gd name="T6" fmla="*/ 20 w 40"/>
                <a:gd name="T7" fmla="*/ 0 h 92"/>
                <a:gd name="T8" fmla="*/ 0 w 40"/>
                <a:gd name="T9" fmla="*/ 20 h 92"/>
                <a:gd name="T10" fmla="*/ 0 w 40"/>
                <a:gd name="T11" fmla="*/ 72 h 92"/>
                <a:gd name="T12" fmla="*/ 20 w 4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0" h="92">
                  <a:moveTo>
                    <a:pt x="20" y="92"/>
                  </a:moveTo>
                  <a:cubicBezTo>
                    <a:pt x="31" y="92"/>
                    <a:pt x="40" y="83"/>
                    <a:pt x="40" y="72"/>
                  </a:cubicBezTo>
                  <a:cubicBezTo>
                    <a:pt x="40" y="20"/>
                    <a:pt x="40" y="20"/>
                    <a:pt x="40" y="20"/>
                  </a:cubicBezTo>
                  <a:cubicBezTo>
                    <a:pt x="40" y="9"/>
                    <a:pt x="31" y="0"/>
                    <a:pt x="20" y="0"/>
                  </a:cubicBezTo>
                  <a:cubicBezTo>
                    <a:pt x="9" y="0"/>
                    <a:pt x="0" y="9"/>
                    <a:pt x="0" y="20"/>
                  </a:cubicBezTo>
                  <a:cubicBezTo>
                    <a:pt x="0" y="72"/>
                    <a:pt x="0" y="72"/>
                    <a:pt x="0" y="72"/>
                  </a:cubicBezTo>
                  <a:cubicBezTo>
                    <a:pt x="0" y="83"/>
                    <a:pt x="9" y="92"/>
                    <a:pt x="2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4" name="Freeform 124">
              <a:extLst>
                <a:ext uri="{FF2B5EF4-FFF2-40B4-BE49-F238E27FC236}">
                  <a16:creationId xmlns:a16="http://schemas.microsoft.com/office/drawing/2014/main" id="{DF5E96C0-444A-4D49-91A4-85A8B4CFF7B3}"/>
                </a:ext>
              </a:extLst>
            </p:cNvPr>
            <p:cNvSpPr>
              <a:spLocks/>
            </p:cNvSpPr>
            <p:nvPr/>
          </p:nvSpPr>
          <p:spPr bwMode="auto">
            <a:xfrm>
              <a:off x="4033838"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5" name="Freeform 125">
              <a:extLst>
                <a:ext uri="{FF2B5EF4-FFF2-40B4-BE49-F238E27FC236}">
                  <a16:creationId xmlns:a16="http://schemas.microsoft.com/office/drawing/2014/main" id="{FA04AEBB-320B-468D-8A93-D0340E05A329}"/>
                </a:ext>
              </a:extLst>
            </p:cNvPr>
            <p:cNvSpPr>
              <a:spLocks/>
            </p:cNvSpPr>
            <p:nvPr/>
          </p:nvSpPr>
          <p:spPr bwMode="auto">
            <a:xfrm>
              <a:off x="4144963"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6" name="Freeform 126">
              <a:extLst>
                <a:ext uri="{FF2B5EF4-FFF2-40B4-BE49-F238E27FC236}">
                  <a16:creationId xmlns:a16="http://schemas.microsoft.com/office/drawing/2014/main" id="{8B74CC48-C919-4512-A111-57811EC5C6B2}"/>
                </a:ext>
              </a:extLst>
            </p:cNvPr>
            <p:cNvSpPr>
              <a:spLocks/>
            </p:cNvSpPr>
            <p:nvPr/>
          </p:nvSpPr>
          <p:spPr bwMode="auto">
            <a:xfrm>
              <a:off x="4256088"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7" name="Freeform 127">
              <a:extLst>
                <a:ext uri="{FF2B5EF4-FFF2-40B4-BE49-F238E27FC236}">
                  <a16:creationId xmlns:a16="http://schemas.microsoft.com/office/drawing/2014/main" id="{295FA040-0D0E-418F-80CD-6462C95D4531}"/>
                </a:ext>
              </a:extLst>
            </p:cNvPr>
            <p:cNvSpPr>
              <a:spLocks/>
            </p:cNvSpPr>
            <p:nvPr/>
          </p:nvSpPr>
          <p:spPr bwMode="auto">
            <a:xfrm>
              <a:off x="4368801"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8" name="Freeform 128">
              <a:extLst>
                <a:ext uri="{FF2B5EF4-FFF2-40B4-BE49-F238E27FC236}">
                  <a16:creationId xmlns:a16="http://schemas.microsoft.com/office/drawing/2014/main" id="{74114203-DB22-48A7-812B-E47F9F6A1ECF}"/>
                </a:ext>
              </a:extLst>
            </p:cNvPr>
            <p:cNvSpPr>
              <a:spLocks/>
            </p:cNvSpPr>
            <p:nvPr/>
          </p:nvSpPr>
          <p:spPr bwMode="auto">
            <a:xfrm>
              <a:off x="4479926" y="4344988"/>
              <a:ext cx="38100" cy="88900"/>
            </a:xfrm>
            <a:custGeom>
              <a:avLst/>
              <a:gdLst>
                <a:gd name="T0" fmla="*/ 20 w 40"/>
                <a:gd name="T1" fmla="*/ 0 h 93"/>
                <a:gd name="T2" fmla="*/ 0 w 40"/>
                <a:gd name="T3" fmla="*/ 20 h 93"/>
                <a:gd name="T4" fmla="*/ 0 w 40"/>
                <a:gd name="T5" fmla="*/ 73 h 93"/>
                <a:gd name="T6" fmla="*/ 20 w 40"/>
                <a:gd name="T7" fmla="*/ 93 h 93"/>
                <a:gd name="T8" fmla="*/ 40 w 40"/>
                <a:gd name="T9" fmla="*/ 73 h 93"/>
                <a:gd name="T10" fmla="*/ 40 w 40"/>
                <a:gd name="T11" fmla="*/ 20 h 93"/>
                <a:gd name="T12" fmla="*/ 20 w 40"/>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40" h="93">
                  <a:moveTo>
                    <a:pt x="20" y="0"/>
                  </a:moveTo>
                  <a:cubicBezTo>
                    <a:pt x="9" y="0"/>
                    <a:pt x="0" y="9"/>
                    <a:pt x="0" y="20"/>
                  </a:cubicBezTo>
                  <a:cubicBezTo>
                    <a:pt x="0" y="73"/>
                    <a:pt x="0" y="73"/>
                    <a:pt x="0" y="73"/>
                  </a:cubicBezTo>
                  <a:cubicBezTo>
                    <a:pt x="0" y="84"/>
                    <a:pt x="9" y="93"/>
                    <a:pt x="20" y="93"/>
                  </a:cubicBezTo>
                  <a:cubicBezTo>
                    <a:pt x="31" y="93"/>
                    <a:pt x="40" y="84"/>
                    <a:pt x="40" y="73"/>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69" name="Freeform 129">
              <a:extLst>
                <a:ext uri="{FF2B5EF4-FFF2-40B4-BE49-F238E27FC236}">
                  <a16:creationId xmlns:a16="http://schemas.microsoft.com/office/drawing/2014/main" id="{9B48BD34-22C8-4A0D-99CD-A500A45D37DD}"/>
                </a:ext>
              </a:extLst>
            </p:cNvPr>
            <p:cNvSpPr>
              <a:spLocks/>
            </p:cNvSpPr>
            <p:nvPr/>
          </p:nvSpPr>
          <p:spPr bwMode="auto">
            <a:xfrm>
              <a:off x="3849688" y="4211638"/>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0" name="Freeform 130">
              <a:extLst>
                <a:ext uri="{FF2B5EF4-FFF2-40B4-BE49-F238E27FC236}">
                  <a16:creationId xmlns:a16="http://schemas.microsoft.com/office/drawing/2014/main" id="{D847639F-C63B-4B00-9C7B-02AA85CD31AA}"/>
                </a:ext>
              </a:extLst>
            </p:cNvPr>
            <p:cNvSpPr>
              <a:spLocks/>
            </p:cNvSpPr>
            <p:nvPr/>
          </p:nvSpPr>
          <p:spPr bwMode="auto">
            <a:xfrm>
              <a:off x="3849688" y="4100513"/>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1" name="Freeform 131">
              <a:extLst>
                <a:ext uri="{FF2B5EF4-FFF2-40B4-BE49-F238E27FC236}">
                  <a16:creationId xmlns:a16="http://schemas.microsoft.com/office/drawing/2014/main" id="{9C4DE84A-6609-410A-B8D5-187F0D150B22}"/>
                </a:ext>
              </a:extLst>
            </p:cNvPr>
            <p:cNvSpPr>
              <a:spLocks/>
            </p:cNvSpPr>
            <p:nvPr/>
          </p:nvSpPr>
          <p:spPr bwMode="auto">
            <a:xfrm>
              <a:off x="3849688" y="3987800"/>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2" name="Freeform 132">
              <a:extLst>
                <a:ext uri="{FF2B5EF4-FFF2-40B4-BE49-F238E27FC236}">
                  <a16:creationId xmlns:a16="http://schemas.microsoft.com/office/drawing/2014/main" id="{803AEB5C-A169-4CAD-95D9-3659C67B9EEF}"/>
                </a:ext>
              </a:extLst>
            </p:cNvPr>
            <p:cNvSpPr>
              <a:spLocks/>
            </p:cNvSpPr>
            <p:nvPr/>
          </p:nvSpPr>
          <p:spPr bwMode="auto">
            <a:xfrm>
              <a:off x="3849688" y="3876675"/>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3" name="Freeform 133">
              <a:extLst>
                <a:ext uri="{FF2B5EF4-FFF2-40B4-BE49-F238E27FC236}">
                  <a16:creationId xmlns:a16="http://schemas.microsoft.com/office/drawing/2014/main" id="{CFE1E3D3-E460-4212-88B3-B6CEA25AF305}"/>
                </a:ext>
              </a:extLst>
            </p:cNvPr>
            <p:cNvSpPr>
              <a:spLocks/>
            </p:cNvSpPr>
            <p:nvPr/>
          </p:nvSpPr>
          <p:spPr bwMode="auto">
            <a:xfrm>
              <a:off x="3849688" y="3765550"/>
              <a:ext cx="87313" cy="38100"/>
            </a:xfrm>
            <a:custGeom>
              <a:avLst/>
              <a:gdLst>
                <a:gd name="T0" fmla="*/ 72 w 92"/>
                <a:gd name="T1" fmla="*/ 0 h 40"/>
                <a:gd name="T2" fmla="*/ 20 w 92"/>
                <a:gd name="T3" fmla="*/ 0 h 40"/>
                <a:gd name="T4" fmla="*/ 0 w 92"/>
                <a:gd name="T5" fmla="*/ 20 h 40"/>
                <a:gd name="T6" fmla="*/ 20 w 92"/>
                <a:gd name="T7" fmla="*/ 40 h 40"/>
                <a:gd name="T8" fmla="*/ 72 w 92"/>
                <a:gd name="T9" fmla="*/ 40 h 40"/>
                <a:gd name="T10" fmla="*/ 92 w 92"/>
                <a:gd name="T11" fmla="*/ 20 h 40"/>
                <a:gd name="T12" fmla="*/ 72 w 9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2" h="40">
                  <a:moveTo>
                    <a:pt x="72" y="0"/>
                  </a:moveTo>
                  <a:cubicBezTo>
                    <a:pt x="20" y="0"/>
                    <a:pt x="20" y="0"/>
                    <a:pt x="20" y="0"/>
                  </a:cubicBezTo>
                  <a:cubicBezTo>
                    <a:pt x="9" y="0"/>
                    <a:pt x="0" y="9"/>
                    <a:pt x="0" y="20"/>
                  </a:cubicBezTo>
                  <a:cubicBezTo>
                    <a:pt x="0" y="31"/>
                    <a:pt x="9" y="40"/>
                    <a:pt x="20" y="40"/>
                  </a:cubicBezTo>
                  <a:cubicBezTo>
                    <a:pt x="72" y="40"/>
                    <a:pt x="72" y="40"/>
                    <a:pt x="72" y="40"/>
                  </a:cubicBezTo>
                  <a:cubicBezTo>
                    <a:pt x="83" y="40"/>
                    <a:pt x="92" y="31"/>
                    <a:pt x="92" y="20"/>
                  </a:cubicBezTo>
                  <a:cubicBezTo>
                    <a:pt x="92" y="9"/>
                    <a:pt x="83"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4" name="Freeform 134">
              <a:extLst>
                <a:ext uri="{FF2B5EF4-FFF2-40B4-BE49-F238E27FC236}">
                  <a16:creationId xmlns:a16="http://schemas.microsoft.com/office/drawing/2014/main" id="{E730B9AC-1210-46C3-93FF-05E0329E99AB}"/>
                </a:ext>
              </a:extLst>
            </p:cNvPr>
            <p:cNvSpPr>
              <a:spLocks/>
            </p:cNvSpPr>
            <p:nvPr/>
          </p:nvSpPr>
          <p:spPr bwMode="auto">
            <a:xfrm>
              <a:off x="4613276" y="4211638"/>
              <a:ext cx="88900" cy="38100"/>
            </a:xfrm>
            <a:custGeom>
              <a:avLst/>
              <a:gdLst>
                <a:gd name="T0" fmla="*/ 73 w 93"/>
                <a:gd name="T1" fmla="*/ 0 h 40"/>
                <a:gd name="T2" fmla="*/ 20 w 93"/>
                <a:gd name="T3" fmla="*/ 0 h 40"/>
                <a:gd name="T4" fmla="*/ 0 w 93"/>
                <a:gd name="T5" fmla="*/ 20 h 40"/>
                <a:gd name="T6" fmla="*/ 20 w 93"/>
                <a:gd name="T7" fmla="*/ 40 h 40"/>
                <a:gd name="T8" fmla="*/ 73 w 93"/>
                <a:gd name="T9" fmla="*/ 40 h 40"/>
                <a:gd name="T10" fmla="*/ 93 w 93"/>
                <a:gd name="T11" fmla="*/ 20 h 40"/>
                <a:gd name="T12" fmla="*/ 73 w 9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73" y="0"/>
                  </a:moveTo>
                  <a:cubicBezTo>
                    <a:pt x="20" y="0"/>
                    <a:pt x="20" y="0"/>
                    <a:pt x="20" y="0"/>
                  </a:cubicBezTo>
                  <a:cubicBezTo>
                    <a:pt x="9" y="0"/>
                    <a:pt x="0" y="9"/>
                    <a:pt x="0" y="20"/>
                  </a:cubicBezTo>
                  <a:cubicBezTo>
                    <a:pt x="0" y="31"/>
                    <a:pt x="9" y="40"/>
                    <a:pt x="20" y="40"/>
                  </a:cubicBezTo>
                  <a:cubicBezTo>
                    <a:pt x="73" y="40"/>
                    <a:pt x="73" y="40"/>
                    <a:pt x="73" y="40"/>
                  </a:cubicBezTo>
                  <a:cubicBezTo>
                    <a:pt x="84" y="40"/>
                    <a:pt x="93" y="31"/>
                    <a:pt x="93" y="20"/>
                  </a:cubicBezTo>
                  <a:cubicBezTo>
                    <a:pt x="93" y="9"/>
                    <a:pt x="8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5" name="Freeform 135">
              <a:extLst>
                <a:ext uri="{FF2B5EF4-FFF2-40B4-BE49-F238E27FC236}">
                  <a16:creationId xmlns:a16="http://schemas.microsoft.com/office/drawing/2014/main" id="{5FCD4CB1-39FF-4CDE-A0F0-1972BE096F45}"/>
                </a:ext>
              </a:extLst>
            </p:cNvPr>
            <p:cNvSpPr>
              <a:spLocks/>
            </p:cNvSpPr>
            <p:nvPr/>
          </p:nvSpPr>
          <p:spPr bwMode="auto">
            <a:xfrm>
              <a:off x="4613276" y="4100513"/>
              <a:ext cx="88900" cy="38100"/>
            </a:xfrm>
            <a:custGeom>
              <a:avLst/>
              <a:gdLst>
                <a:gd name="T0" fmla="*/ 73 w 93"/>
                <a:gd name="T1" fmla="*/ 0 h 40"/>
                <a:gd name="T2" fmla="*/ 20 w 93"/>
                <a:gd name="T3" fmla="*/ 0 h 40"/>
                <a:gd name="T4" fmla="*/ 0 w 93"/>
                <a:gd name="T5" fmla="*/ 20 h 40"/>
                <a:gd name="T6" fmla="*/ 20 w 93"/>
                <a:gd name="T7" fmla="*/ 40 h 40"/>
                <a:gd name="T8" fmla="*/ 73 w 93"/>
                <a:gd name="T9" fmla="*/ 40 h 40"/>
                <a:gd name="T10" fmla="*/ 93 w 93"/>
                <a:gd name="T11" fmla="*/ 20 h 40"/>
                <a:gd name="T12" fmla="*/ 73 w 9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73" y="0"/>
                  </a:moveTo>
                  <a:cubicBezTo>
                    <a:pt x="20" y="0"/>
                    <a:pt x="20" y="0"/>
                    <a:pt x="20" y="0"/>
                  </a:cubicBezTo>
                  <a:cubicBezTo>
                    <a:pt x="9" y="0"/>
                    <a:pt x="0" y="9"/>
                    <a:pt x="0" y="20"/>
                  </a:cubicBezTo>
                  <a:cubicBezTo>
                    <a:pt x="0" y="31"/>
                    <a:pt x="9" y="40"/>
                    <a:pt x="20" y="40"/>
                  </a:cubicBezTo>
                  <a:cubicBezTo>
                    <a:pt x="73" y="40"/>
                    <a:pt x="73" y="40"/>
                    <a:pt x="73" y="40"/>
                  </a:cubicBezTo>
                  <a:cubicBezTo>
                    <a:pt x="84" y="40"/>
                    <a:pt x="93" y="31"/>
                    <a:pt x="93" y="20"/>
                  </a:cubicBezTo>
                  <a:cubicBezTo>
                    <a:pt x="93" y="9"/>
                    <a:pt x="8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6" name="Freeform 136">
              <a:extLst>
                <a:ext uri="{FF2B5EF4-FFF2-40B4-BE49-F238E27FC236}">
                  <a16:creationId xmlns:a16="http://schemas.microsoft.com/office/drawing/2014/main" id="{6515069E-6814-4CF1-8BAF-FBD17AC6C281}"/>
                </a:ext>
              </a:extLst>
            </p:cNvPr>
            <p:cNvSpPr>
              <a:spLocks/>
            </p:cNvSpPr>
            <p:nvPr/>
          </p:nvSpPr>
          <p:spPr bwMode="auto">
            <a:xfrm>
              <a:off x="4613276" y="3987800"/>
              <a:ext cx="88900" cy="38100"/>
            </a:xfrm>
            <a:custGeom>
              <a:avLst/>
              <a:gdLst>
                <a:gd name="T0" fmla="*/ 73 w 93"/>
                <a:gd name="T1" fmla="*/ 0 h 40"/>
                <a:gd name="T2" fmla="*/ 20 w 93"/>
                <a:gd name="T3" fmla="*/ 0 h 40"/>
                <a:gd name="T4" fmla="*/ 0 w 93"/>
                <a:gd name="T5" fmla="*/ 20 h 40"/>
                <a:gd name="T6" fmla="*/ 20 w 93"/>
                <a:gd name="T7" fmla="*/ 40 h 40"/>
                <a:gd name="T8" fmla="*/ 73 w 93"/>
                <a:gd name="T9" fmla="*/ 40 h 40"/>
                <a:gd name="T10" fmla="*/ 93 w 93"/>
                <a:gd name="T11" fmla="*/ 20 h 40"/>
                <a:gd name="T12" fmla="*/ 73 w 9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73" y="0"/>
                  </a:moveTo>
                  <a:cubicBezTo>
                    <a:pt x="20" y="0"/>
                    <a:pt x="20" y="0"/>
                    <a:pt x="20" y="0"/>
                  </a:cubicBezTo>
                  <a:cubicBezTo>
                    <a:pt x="9" y="0"/>
                    <a:pt x="0" y="9"/>
                    <a:pt x="0" y="20"/>
                  </a:cubicBezTo>
                  <a:cubicBezTo>
                    <a:pt x="0" y="31"/>
                    <a:pt x="9" y="40"/>
                    <a:pt x="20" y="40"/>
                  </a:cubicBezTo>
                  <a:cubicBezTo>
                    <a:pt x="73" y="40"/>
                    <a:pt x="73" y="40"/>
                    <a:pt x="73" y="40"/>
                  </a:cubicBezTo>
                  <a:cubicBezTo>
                    <a:pt x="84" y="40"/>
                    <a:pt x="93" y="31"/>
                    <a:pt x="93" y="20"/>
                  </a:cubicBezTo>
                  <a:cubicBezTo>
                    <a:pt x="93" y="9"/>
                    <a:pt x="8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7" name="Freeform 137">
              <a:extLst>
                <a:ext uri="{FF2B5EF4-FFF2-40B4-BE49-F238E27FC236}">
                  <a16:creationId xmlns:a16="http://schemas.microsoft.com/office/drawing/2014/main" id="{D425017B-4A2F-4EED-8295-97919894AEAA}"/>
                </a:ext>
              </a:extLst>
            </p:cNvPr>
            <p:cNvSpPr>
              <a:spLocks/>
            </p:cNvSpPr>
            <p:nvPr/>
          </p:nvSpPr>
          <p:spPr bwMode="auto">
            <a:xfrm>
              <a:off x="4613276" y="3876675"/>
              <a:ext cx="88900" cy="38100"/>
            </a:xfrm>
            <a:custGeom>
              <a:avLst/>
              <a:gdLst>
                <a:gd name="T0" fmla="*/ 73 w 93"/>
                <a:gd name="T1" fmla="*/ 0 h 40"/>
                <a:gd name="T2" fmla="*/ 20 w 93"/>
                <a:gd name="T3" fmla="*/ 0 h 40"/>
                <a:gd name="T4" fmla="*/ 0 w 93"/>
                <a:gd name="T5" fmla="*/ 20 h 40"/>
                <a:gd name="T6" fmla="*/ 20 w 93"/>
                <a:gd name="T7" fmla="*/ 40 h 40"/>
                <a:gd name="T8" fmla="*/ 73 w 93"/>
                <a:gd name="T9" fmla="*/ 40 h 40"/>
                <a:gd name="T10" fmla="*/ 93 w 93"/>
                <a:gd name="T11" fmla="*/ 20 h 40"/>
                <a:gd name="T12" fmla="*/ 73 w 9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73" y="0"/>
                  </a:moveTo>
                  <a:cubicBezTo>
                    <a:pt x="20" y="0"/>
                    <a:pt x="20" y="0"/>
                    <a:pt x="20" y="0"/>
                  </a:cubicBezTo>
                  <a:cubicBezTo>
                    <a:pt x="9" y="0"/>
                    <a:pt x="0" y="9"/>
                    <a:pt x="0" y="20"/>
                  </a:cubicBezTo>
                  <a:cubicBezTo>
                    <a:pt x="0" y="31"/>
                    <a:pt x="9" y="40"/>
                    <a:pt x="20" y="40"/>
                  </a:cubicBezTo>
                  <a:cubicBezTo>
                    <a:pt x="73" y="40"/>
                    <a:pt x="73" y="40"/>
                    <a:pt x="73" y="40"/>
                  </a:cubicBezTo>
                  <a:cubicBezTo>
                    <a:pt x="84" y="40"/>
                    <a:pt x="93" y="31"/>
                    <a:pt x="93" y="20"/>
                  </a:cubicBezTo>
                  <a:cubicBezTo>
                    <a:pt x="93" y="9"/>
                    <a:pt x="84"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78" name="Freeform 138">
              <a:extLst>
                <a:ext uri="{FF2B5EF4-FFF2-40B4-BE49-F238E27FC236}">
                  <a16:creationId xmlns:a16="http://schemas.microsoft.com/office/drawing/2014/main" id="{D9B08EE4-05C2-4A81-BDD4-8EC1400EB00C}"/>
                </a:ext>
              </a:extLst>
            </p:cNvPr>
            <p:cNvSpPr>
              <a:spLocks/>
            </p:cNvSpPr>
            <p:nvPr/>
          </p:nvSpPr>
          <p:spPr bwMode="auto">
            <a:xfrm>
              <a:off x="4613276" y="3765550"/>
              <a:ext cx="88900" cy="38100"/>
            </a:xfrm>
            <a:custGeom>
              <a:avLst/>
              <a:gdLst>
                <a:gd name="T0" fmla="*/ 20 w 93"/>
                <a:gd name="T1" fmla="*/ 40 h 40"/>
                <a:gd name="T2" fmla="*/ 73 w 93"/>
                <a:gd name="T3" fmla="*/ 40 h 40"/>
                <a:gd name="T4" fmla="*/ 93 w 93"/>
                <a:gd name="T5" fmla="*/ 20 h 40"/>
                <a:gd name="T6" fmla="*/ 73 w 93"/>
                <a:gd name="T7" fmla="*/ 0 h 40"/>
                <a:gd name="T8" fmla="*/ 20 w 93"/>
                <a:gd name="T9" fmla="*/ 0 h 40"/>
                <a:gd name="T10" fmla="*/ 0 w 93"/>
                <a:gd name="T11" fmla="*/ 20 h 40"/>
                <a:gd name="T12" fmla="*/ 20 w 9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93" h="40">
                  <a:moveTo>
                    <a:pt x="20" y="40"/>
                  </a:moveTo>
                  <a:cubicBezTo>
                    <a:pt x="73" y="40"/>
                    <a:pt x="73" y="40"/>
                    <a:pt x="73" y="40"/>
                  </a:cubicBezTo>
                  <a:cubicBezTo>
                    <a:pt x="84" y="40"/>
                    <a:pt x="93" y="31"/>
                    <a:pt x="93" y="20"/>
                  </a:cubicBezTo>
                  <a:cubicBezTo>
                    <a:pt x="93" y="9"/>
                    <a:pt x="84" y="0"/>
                    <a:pt x="73" y="0"/>
                  </a:cubicBezTo>
                  <a:cubicBezTo>
                    <a:pt x="20" y="0"/>
                    <a:pt x="20" y="0"/>
                    <a:pt x="20" y="0"/>
                  </a:cubicBezTo>
                  <a:cubicBezTo>
                    <a:pt x="9" y="0"/>
                    <a:pt x="0" y="9"/>
                    <a:pt x="0" y="20"/>
                  </a:cubicBezTo>
                  <a:cubicBezTo>
                    <a:pt x="0" y="31"/>
                    <a:pt x="9"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79" name="Group 378">
            <a:extLst>
              <a:ext uri="{FF2B5EF4-FFF2-40B4-BE49-F238E27FC236}">
                <a16:creationId xmlns:a16="http://schemas.microsoft.com/office/drawing/2014/main" id="{CD9BABB4-B4AB-450C-82B1-6DF33DF9541E}"/>
              </a:ext>
            </a:extLst>
          </p:cNvPr>
          <p:cNvGrpSpPr/>
          <p:nvPr/>
        </p:nvGrpSpPr>
        <p:grpSpPr>
          <a:xfrm>
            <a:off x="5891807" y="3572314"/>
            <a:ext cx="409064" cy="279811"/>
            <a:chOff x="7454901" y="3683000"/>
            <a:chExt cx="944563" cy="646113"/>
          </a:xfrm>
          <a:solidFill>
            <a:schemeClr val="bg1"/>
          </a:solidFill>
        </p:grpSpPr>
        <p:sp>
          <p:nvSpPr>
            <p:cNvPr id="380" name="Freeform 144">
              <a:extLst>
                <a:ext uri="{FF2B5EF4-FFF2-40B4-BE49-F238E27FC236}">
                  <a16:creationId xmlns:a16="http://schemas.microsoft.com/office/drawing/2014/main" id="{AAAA8859-008C-46CF-ADDB-68DC7EF794B3}"/>
                </a:ext>
              </a:extLst>
            </p:cNvPr>
            <p:cNvSpPr>
              <a:spLocks/>
            </p:cNvSpPr>
            <p:nvPr/>
          </p:nvSpPr>
          <p:spPr bwMode="auto">
            <a:xfrm>
              <a:off x="8216901" y="3683000"/>
              <a:ext cx="182563" cy="322263"/>
            </a:xfrm>
            <a:custGeom>
              <a:avLst/>
              <a:gdLst>
                <a:gd name="T0" fmla="*/ 184 w 192"/>
                <a:gd name="T1" fmla="*/ 156 h 338"/>
                <a:gd name="T2" fmla="*/ 36 w 192"/>
                <a:gd name="T3" fmla="*/ 8 h 338"/>
                <a:gd name="T4" fmla="*/ 8 w 192"/>
                <a:gd name="T5" fmla="*/ 8 h 338"/>
                <a:gd name="T6" fmla="*/ 8 w 192"/>
                <a:gd name="T7" fmla="*/ 36 h 338"/>
                <a:gd name="T8" fmla="*/ 142 w 192"/>
                <a:gd name="T9" fmla="*/ 170 h 338"/>
                <a:gd name="T10" fmla="*/ 8 w 192"/>
                <a:gd name="T11" fmla="*/ 304 h 338"/>
                <a:gd name="T12" fmla="*/ 8 w 192"/>
                <a:gd name="T13" fmla="*/ 332 h 338"/>
                <a:gd name="T14" fmla="*/ 22 w 192"/>
                <a:gd name="T15" fmla="*/ 338 h 338"/>
                <a:gd name="T16" fmla="*/ 36 w 192"/>
                <a:gd name="T17" fmla="*/ 332 h 338"/>
                <a:gd name="T18" fmla="*/ 184 w 192"/>
                <a:gd name="T19" fmla="*/ 184 h 338"/>
                <a:gd name="T20" fmla="*/ 184 w 192"/>
                <a:gd name="T21" fmla="*/ 15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338">
                  <a:moveTo>
                    <a:pt x="184" y="156"/>
                  </a:moveTo>
                  <a:cubicBezTo>
                    <a:pt x="36" y="8"/>
                    <a:pt x="36" y="8"/>
                    <a:pt x="36" y="8"/>
                  </a:cubicBezTo>
                  <a:cubicBezTo>
                    <a:pt x="28" y="0"/>
                    <a:pt x="16" y="0"/>
                    <a:pt x="8" y="8"/>
                  </a:cubicBezTo>
                  <a:cubicBezTo>
                    <a:pt x="0" y="15"/>
                    <a:pt x="0" y="28"/>
                    <a:pt x="8" y="36"/>
                  </a:cubicBezTo>
                  <a:cubicBezTo>
                    <a:pt x="142" y="170"/>
                    <a:pt x="142" y="170"/>
                    <a:pt x="142" y="170"/>
                  </a:cubicBezTo>
                  <a:cubicBezTo>
                    <a:pt x="8" y="304"/>
                    <a:pt x="8" y="304"/>
                    <a:pt x="8" y="304"/>
                  </a:cubicBezTo>
                  <a:cubicBezTo>
                    <a:pt x="0" y="312"/>
                    <a:pt x="0" y="324"/>
                    <a:pt x="8" y="332"/>
                  </a:cubicBezTo>
                  <a:cubicBezTo>
                    <a:pt x="12" y="336"/>
                    <a:pt x="17" y="338"/>
                    <a:pt x="22" y="338"/>
                  </a:cubicBezTo>
                  <a:cubicBezTo>
                    <a:pt x="27" y="338"/>
                    <a:pt x="32" y="336"/>
                    <a:pt x="36" y="332"/>
                  </a:cubicBezTo>
                  <a:cubicBezTo>
                    <a:pt x="184" y="184"/>
                    <a:pt x="184" y="184"/>
                    <a:pt x="184" y="184"/>
                  </a:cubicBezTo>
                  <a:cubicBezTo>
                    <a:pt x="192" y="176"/>
                    <a:pt x="192" y="164"/>
                    <a:pt x="184"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1" name="Freeform 145">
              <a:extLst>
                <a:ext uri="{FF2B5EF4-FFF2-40B4-BE49-F238E27FC236}">
                  <a16:creationId xmlns:a16="http://schemas.microsoft.com/office/drawing/2014/main" id="{39513910-5CD9-4E39-B699-7EE24036552D}"/>
                </a:ext>
              </a:extLst>
            </p:cNvPr>
            <p:cNvSpPr>
              <a:spLocks/>
            </p:cNvSpPr>
            <p:nvPr/>
          </p:nvSpPr>
          <p:spPr bwMode="auto">
            <a:xfrm>
              <a:off x="7766051" y="3733800"/>
              <a:ext cx="80963" cy="219075"/>
            </a:xfrm>
            <a:custGeom>
              <a:avLst/>
              <a:gdLst>
                <a:gd name="T0" fmla="*/ 45 w 85"/>
                <a:gd name="T1" fmla="*/ 70 h 230"/>
                <a:gd name="T2" fmla="*/ 45 w 85"/>
                <a:gd name="T3" fmla="*/ 210 h 230"/>
                <a:gd name="T4" fmla="*/ 65 w 85"/>
                <a:gd name="T5" fmla="*/ 230 h 230"/>
                <a:gd name="T6" fmla="*/ 85 w 85"/>
                <a:gd name="T7" fmla="*/ 210 h 230"/>
                <a:gd name="T8" fmla="*/ 85 w 85"/>
                <a:gd name="T9" fmla="*/ 22 h 230"/>
                <a:gd name="T10" fmla="*/ 73 w 85"/>
                <a:gd name="T11" fmla="*/ 3 h 230"/>
                <a:gd name="T12" fmla="*/ 51 w 85"/>
                <a:gd name="T13" fmla="*/ 7 h 230"/>
                <a:gd name="T14" fmla="*/ 8 w 85"/>
                <a:gd name="T15" fmla="*/ 51 h 230"/>
                <a:gd name="T16" fmla="*/ 8 w 85"/>
                <a:gd name="T17" fmla="*/ 79 h 230"/>
                <a:gd name="T18" fmla="*/ 36 w 85"/>
                <a:gd name="T19" fmla="*/ 79 h 230"/>
                <a:gd name="T20" fmla="*/ 45 w 85"/>
                <a:gd name="T21" fmla="*/ 7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230">
                  <a:moveTo>
                    <a:pt x="45" y="70"/>
                  </a:moveTo>
                  <a:cubicBezTo>
                    <a:pt x="45" y="210"/>
                    <a:pt x="45" y="210"/>
                    <a:pt x="45" y="210"/>
                  </a:cubicBezTo>
                  <a:cubicBezTo>
                    <a:pt x="45" y="221"/>
                    <a:pt x="54" y="230"/>
                    <a:pt x="65" y="230"/>
                  </a:cubicBezTo>
                  <a:cubicBezTo>
                    <a:pt x="77" y="230"/>
                    <a:pt x="85" y="221"/>
                    <a:pt x="85" y="210"/>
                  </a:cubicBezTo>
                  <a:cubicBezTo>
                    <a:pt x="85" y="22"/>
                    <a:pt x="85" y="22"/>
                    <a:pt x="85" y="22"/>
                  </a:cubicBezTo>
                  <a:cubicBezTo>
                    <a:pt x="85" y="13"/>
                    <a:pt x="81" y="6"/>
                    <a:pt x="73" y="3"/>
                  </a:cubicBezTo>
                  <a:cubicBezTo>
                    <a:pt x="66" y="0"/>
                    <a:pt x="57" y="2"/>
                    <a:pt x="51" y="7"/>
                  </a:cubicBezTo>
                  <a:cubicBezTo>
                    <a:pt x="8" y="51"/>
                    <a:pt x="8" y="51"/>
                    <a:pt x="8" y="51"/>
                  </a:cubicBezTo>
                  <a:cubicBezTo>
                    <a:pt x="0" y="59"/>
                    <a:pt x="0" y="71"/>
                    <a:pt x="8" y="79"/>
                  </a:cubicBezTo>
                  <a:cubicBezTo>
                    <a:pt x="16" y="87"/>
                    <a:pt x="28" y="87"/>
                    <a:pt x="36" y="79"/>
                  </a:cubicBezTo>
                  <a:lnTo>
                    <a:pt x="45"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2" name="Freeform 146">
              <a:extLst>
                <a:ext uri="{FF2B5EF4-FFF2-40B4-BE49-F238E27FC236}">
                  <a16:creationId xmlns:a16="http://schemas.microsoft.com/office/drawing/2014/main" id="{422311EC-CD9F-417F-A4F3-5DD6E693710D}"/>
                </a:ext>
              </a:extLst>
            </p:cNvPr>
            <p:cNvSpPr>
              <a:spLocks/>
            </p:cNvSpPr>
            <p:nvPr/>
          </p:nvSpPr>
          <p:spPr bwMode="auto">
            <a:xfrm>
              <a:off x="8099426" y="3733800"/>
              <a:ext cx="80963" cy="219075"/>
            </a:xfrm>
            <a:custGeom>
              <a:avLst/>
              <a:gdLst>
                <a:gd name="T0" fmla="*/ 45 w 85"/>
                <a:gd name="T1" fmla="*/ 70 h 230"/>
                <a:gd name="T2" fmla="*/ 45 w 85"/>
                <a:gd name="T3" fmla="*/ 210 h 230"/>
                <a:gd name="T4" fmla="*/ 65 w 85"/>
                <a:gd name="T5" fmla="*/ 230 h 230"/>
                <a:gd name="T6" fmla="*/ 85 w 85"/>
                <a:gd name="T7" fmla="*/ 210 h 230"/>
                <a:gd name="T8" fmla="*/ 85 w 85"/>
                <a:gd name="T9" fmla="*/ 22 h 230"/>
                <a:gd name="T10" fmla="*/ 73 w 85"/>
                <a:gd name="T11" fmla="*/ 3 h 230"/>
                <a:gd name="T12" fmla="*/ 51 w 85"/>
                <a:gd name="T13" fmla="*/ 7 h 230"/>
                <a:gd name="T14" fmla="*/ 8 w 85"/>
                <a:gd name="T15" fmla="*/ 51 h 230"/>
                <a:gd name="T16" fmla="*/ 8 w 85"/>
                <a:gd name="T17" fmla="*/ 79 h 230"/>
                <a:gd name="T18" fmla="*/ 36 w 85"/>
                <a:gd name="T19" fmla="*/ 79 h 230"/>
                <a:gd name="T20" fmla="*/ 45 w 85"/>
                <a:gd name="T21" fmla="*/ 7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230">
                  <a:moveTo>
                    <a:pt x="45" y="70"/>
                  </a:moveTo>
                  <a:cubicBezTo>
                    <a:pt x="45" y="210"/>
                    <a:pt x="45" y="210"/>
                    <a:pt x="45" y="210"/>
                  </a:cubicBezTo>
                  <a:cubicBezTo>
                    <a:pt x="45" y="221"/>
                    <a:pt x="54" y="230"/>
                    <a:pt x="65" y="230"/>
                  </a:cubicBezTo>
                  <a:cubicBezTo>
                    <a:pt x="76" y="230"/>
                    <a:pt x="85" y="221"/>
                    <a:pt x="85" y="210"/>
                  </a:cubicBezTo>
                  <a:cubicBezTo>
                    <a:pt x="85" y="22"/>
                    <a:pt x="85" y="22"/>
                    <a:pt x="85" y="22"/>
                  </a:cubicBezTo>
                  <a:cubicBezTo>
                    <a:pt x="85" y="13"/>
                    <a:pt x="80" y="6"/>
                    <a:pt x="73" y="3"/>
                  </a:cubicBezTo>
                  <a:cubicBezTo>
                    <a:pt x="65" y="0"/>
                    <a:pt x="57" y="2"/>
                    <a:pt x="51" y="7"/>
                  </a:cubicBezTo>
                  <a:cubicBezTo>
                    <a:pt x="8" y="51"/>
                    <a:pt x="8" y="51"/>
                    <a:pt x="8" y="51"/>
                  </a:cubicBezTo>
                  <a:cubicBezTo>
                    <a:pt x="0" y="59"/>
                    <a:pt x="0" y="71"/>
                    <a:pt x="8" y="79"/>
                  </a:cubicBezTo>
                  <a:cubicBezTo>
                    <a:pt x="16" y="87"/>
                    <a:pt x="28" y="87"/>
                    <a:pt x="36" y="79"/>
                  </a:cubicBezTo>
                  <a:lnTo>
                    <a:pt x="45"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3" name="Freeform 147">
              <a:extLst>
                <a:ext uri="{FF2B5EF4-FFF2-40B4-BE49-F238E27FC236}">
                  <a16:creationId xmlns:a16="http://schemas.microsoft.com/office/drawing/2014/main" id="{BF7F71C2-4369-4442-AF36-D4862DB68927}"/>
                </a:ext>
              </a:extLst>
            </p:cNvPr>
            <p:cNvSpPr>
              <a:spLocks/>
            </p:cNvSpPr>
            <p:nvPr/>
          </p:nvSpPr>
          <p:spPr bwMode="auto">
            <a:xfrm>
              <a:off x="7631113" y="3733800"/>
              <a:ext cx="80963" cy="219075"/>
            </a:xfrm>
            <a:custGeom>
              <a:avLst/>
              <a:gdLst>
                <a:gd name="T0" fmla="*/ 36 w 85"/>
                <a:gd name="T1" fmla="*/ 79 h 230"/>
                <a:gd name="T2" fmla="*/ 45 w 85"/>
                <a:gd name="T3" fmla="*/ 70 h 230"/>
                <a:gd name="T4" fmla="*/ 45 w 85"/>
                <a:gd name="T5" fmla="*/ 210 h 230"/>
                <a:gd name="T6" fmla="*/ 65 w 85"/>
                <a:gd name="T7" fmla="*/ 230 h 230"/>
                <a:gd name="T8" fmla="*/ 85 w 85"/>
                <a:gd name="T9" fmla="*/ 210 h 230"/>
                <a:gd name="T10" fmla="*/ 85 w 85"/>
                <a:gd name="T11" fmla="*/ 22 h 230"/>
                <a:gd name="T12" fmla="*/ 73 w 85"/>
                <a:gd name="T13" fmla="*/ 3 h 230"/>
                <a:gd name="T14" fmla="*/ 51 w 85"/>
                <a:gd name="T15" fmla="*/ 7 h 230"/>
                <a:gd name="T16" fmla="*/ 8 w 85"/>
                <a:gd name="T17" fmla="*/ 51 h 230"/>
                <a:gd name="T18" fmla="*/ 8 w 85"/>
                <a:gd name="T19" fmla="*/ 79 h 230"/>
                <a:gd name="T20" fmla="*/ 36 w 85"/>
                <a:gd name="T21"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230">
                  <a:moveTo>
                    <a:pt x="36" y="79"/>
                  </a:moveTo>
                  <a:cubicBezTo>
                    <a:pt x="45" y="70"/>
                    <a:pt x="45" y="70"/>
                    <a:pt x="45" y="70"/>
                  </a:cubicBezTo>
                  <a:cubicBezTo>
                    <a:pt x="45" y="210"/>
                    <a:pt x="45" y="210"/>
                    <a:pt x="45" y="210"/>
                  </a:cubicBezTo>
                  <a:cubicBezTo>
                    <a:pt x="45" y="221"/>
                    <a:pt x="54" y="230"/>
                    <a:pt x="65" y="230"/>
                  </a:cubicBezTo>
                  <a:cubicBezTo>
                    <a:pt x="76" y="230"/>
                    <a:pt x="85" y="221"/>
                    <a:pt x="85" y="210"/>
                  </a:cubicBezTo>
                  <a:cubicBezTo>
                    <a:pt x="85" y="22"/>
                    <a:pt x="85" y="22"/>
                    <a:pt x="85" y="22"/>
                  </a:cubicBezTo>
                  <a:cubicBezTo>
                    <a:pt x="85" y="13"/>
                    <a:pt x="80" y="6"/>
                    <a:pt x="73" y="3"/>
                  </a:cubicBezTo>
                  <a:cubicBezTo>
                    <a:pt x="65" y="0"/>
                    <a:pt x="57" y="2"/>
                    <a:pt x="51" y="7"/>
                  </a:cubicBezTo>
                  <a:cubicBezTo>
                    <a:pt x="8" y="51"/>
                    <a:pt x="8" y="51"/>
                    <a:pt x="8" y="51"/>
                  </a:cubicBezTo>
                  <a:cubicBezTo>
                    <a:pt x="0" y="59"/>
                    <a:pt x="0" y="71"/>
                    <a:pt x="8" y="79"/>
                  </a:cubicBezTo>
                  <a:cubicBezTo>
                    <a:pt x="15" y="87"/>
                    <a:pt x="28" y="87"/>
                    <a:pt x="3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4" name="Freeform 148">
              <a:extLst>
                <a:ext uri="{FF2B5EF4-FFF2-40B4-BE49-F238E27FC236}">
                  <a16:creationId xmlns:a16="http://schemas.microsoft.com/office/drawing/2014/main" id="{15D389CE-D4E2-4DED-898E-62C64D63B7E5}"/>
                </a:ext>
              </a:extLst>
            </p:cNvPr>
            <p:cNvSpPr>
              <a:spLocks noEditPoints="1"/>
            </p:cNvSpPr>
            <p:nvPr/>
          </p:nvSpPr>
          <p:spPr bwMode="auto">
            <a:xfrm>
              <a:off x="7915276" y="3732213"/>
              <a:ext cx="125413" cy="225425"/>
            </a:xfrm>
            <a:custGeom>
              <a:avLst/>
              <a:gdLst>
                <a:gd name="T0" fmla="*/ 132 w 132"/>
                <a:gd name="T1" fmla="*/ 170 h 236"/>
                <a:gd name="T2" fmla="*/ 132 w 132"/>
                <a:gd name="T3" fmla="*/ 66 h 236"/>
                <a:gd name="T4" fmla="*/ 66 w 132"/>
                <a:gd name="T5" fmla="*/ 0 h 236"/>
                <a:gd name="T6" fmla="*/ 0 w 132"/>
                <a:gd name="T7" fmla="*/ 66 h 236"/>
                <a:gd name="T8" fmla="*/ 0 w 132"/>
                <a:gd name="T9" fmla="*/ 170 h 236"/>
                <a:gd name="T10" fmla="*/ 66 w 132"/>
                <a:gd name="T11" fmla="*/ 236 h 236"/>
                <a:gd name="T12" fmla="*/ 132 w 132"/>
                <a:gd name="T13" fmla="*/ 170 h 236"/>
                <a:gd name="T14" fmla="*/ 40 w 132"/>
                <a:gd name="T15" fmla="*/ 170 h 236"/>
                <a:gd name="T16" fmla="*/ 40 w 132"/>
                <a:gd name="T17" fmla="*/ 66 h 236"/>
                <a:gd name="T18" fmla="*/ 66 w 132"/>
                <a:gd name="T19" fmla="*/ 40 h 236"/>
                <a:gd name="T20" fmla="*/ 92 w 132"/>
                <a:gd name="T21" fmla="*/ 66 h 236"/>
                <a:gd name="T22" fmla="*/ 92 w 132"/>
                <a:gd name="T23" fmla="*/ 170 h 236"/>
                <a:gd name="T24" fmla="*/ 66 w 132"/>
                <a:gd name="T25" fmla="*/ 196 h 236"/>
                <a:gd name="T26" fmla="*/ 40 w 132"/>
                <a:gd name="T27" fmla="*/ 1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236">
                  <a:moveTo>
                    <a:pt x="132" y="170"/>
                  </a:moveTo>
                  <a:cubicBezTo>
                    <a:pt x="132" y="66"/>
                    <a:pt x="132" y="66"/>
                    <a:pt x="132" y="66"/>
                  </a:cubicBezTo>
                  <a:cubicBezTo>
                    <a:pt x="132" y="29"/>
                    <a:pt x="102" y="0"/>
                    <a:pt x="66" y="0"/>
                  </a:cubicBezTo>
                  <a:cubicBezTo>
                    <a:pt x="30" y="0"/>
                    <a:pt x="0" y="29"/>
                    <a:pt x="0" y="66"/>
                  </a:cubicBezTo>
                  <a:cubicBezTo>
                    <a:pt x="0" y="170"/>
                    <a:pt x="0" y="170"/>
                    <a:pt x="0" y="170"/>
                  </a:cubicBezTo>
                  <a:cubicBezTo>
                    <a:pt x="0" y="206"/>
                    <a:pt x="30" y="236"/>
                    <a:pt x="66" y="236"/>
                  </a:cubicBezTo>
                  <a:cubicBezTo>
                    <a:pt x="102" y="236"/>
                    <a:pt x="132" y="206"/>
                    <a:pt x="132" y="170"/>
                  </a:cubicBezTo>
                  <a:close/>
                  <a:moveTo>
                    <a:pt x="40" y="170"/>
                  </a:moveTo>
                  <a:cubicBezTo>
                    <a:pt x="40" y="66"/>
                    <a:pt x="40" y="66"/>
                    <a:pt x="40" y="66"/>
                  </a:cubicBezTo>
                  <a:cubicBezTo>
                    <a:pt x="40" y="51"/>
                    <a:pt x="52" y="40"/>
                    <a:pt x="66" y="40"/>
                  </a:cubicBezTo>
                  <a:cubicBezTo>
                    <a:pt x="80" y="40"/>
                    <a:pt x="92" y="51"/>
                    <a:pt x="92" y="66"/>
                  </a:cubicBezTo>
                  <a:cubicBezTo>
                    <a:pt x="92" y="170"/>
                    <a:pt x="92" y="170"/>
                    <a:pt x="92" y="170"/>
                  </a:cubicBezTo>
                  <a:cubicBezTo>
                    <a:pt x="92" y="184"/>
                    <a:pt x="80" y="196"/>
                    <a:pt x="66" y="196"/>
                  </a:cubicBezTo>
                  <a:cubicBezTo>
                    <a:pt x="52" y="196"/>
                    <a:pt x="40" y="184"/>
                    <a:pt x="40"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5" name="Freeform 149">
              <a:extLst>
                <a:ext uri="{FF2B5EF4-FFF2-40B4-BE49-F238E27FC236}">
                  <a16:creationId xmlns:a16="http://schemas.microsoft.com/office/drawing/2014/main" id="{26F69EE7-DBBA-4859-9A66-EBF64955E68D}"/>
                </a:ext>
              </a:extLst>
            </p:cNvPr>
            <p:cNvSpPr>
              <a:spLocks noEditPoints="1"/>
            </p:cNvSpPr>
            <p:nvPr/>
          </p:nvSpPr>
          <p:spPr bwMode="auto">
            <a:xfrm>
              <a:off x="7456488" y="3732213"/>
              <a:ext cx="127000" cy="225425"/>
            </a:xfrm>
            <a:custGeom>
              <a:avLst/>
              <a:gdLst>
                <a:gd name="T0" fmla="*/ 66 w 132"/>
                <a:gd name="T1" fmla="*/ 236 h 236"/>
                <a:gd name="T2" fmla="*/ 132 w 132"/>
                <a:gd name="T3" fmla="*/ 170 h 236"/>
                <a:gd name="T4" fmla="*/ 132 w 132"/>
                <a:gd name="T5" fmla="*/ 66 h 236"/>
                <a:gd name="T6" fmla="*/ 66 w 132"/>
                <a:gd name="T7" fmla="*/ 0 h 236"/>
                <a:gd name="T8" fmla="*/ 0 w 132"/>
                <a:gd name="T9" fmla="*/ 66 h 236"/>
                <a:gd name="T10" fmla="*/ 0 w 132"/>
                <a:gd name="T11" fmla="*/ 170 h 236"/>
                <a:gd name="T12" fmla="*/ 66 w 132"/>
                <a:gd name="T13" fmla="*/ 236 h 236"/>
                <a:gd name="T14" fmla="*/ 40 w 132"/>
                <a:gd name="T15" fmla="*/ 66 h 236"/>
                <a:gd name="T16" fmla="*/ 66 w 132"/>
                <a:gd name="T17" fmla="*/ 40 h 236"/>
                <a:gd name="T18" fmla="*/ 92 w 132"/>
                <a:gd name="T19" fmla="*/ 66 h 236"/>
                <a:gd name="T20" fmla="*/ 92 w 132"/>
                <a:gd name="T21" fmla="*/ 170 h 236"/>
                <a:gd name="T22" fmla="*/ 66 w 132"/>
                <a:gd name="T23" fmla="*/ 196 h 236"/>
                <a:gd name="T24" fmla="*/ 40 w 132"/>
                <a:gd name="T25" fmla="*/ 170 h 236"/>
                <a:gd name="T26" fmla="*/ 40 w 132"/>
                <a:gd name="T27" fmla="*/ 6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236">
                  <a:moveTo>
                    <a:pt x="66" y="236"/>
                  </a:moveTo>
                  <a:cubicBezTo>
                    <a:pt x="102" y="236"/>
                    <a:pt x="132" y="206"/>
                    <a:pt x="132" y="170"/>
                  </a:cubicBezTo>
                  <a:cubicBezTo>
                    <a:pt x="132" y="66"/>
                    <a:pt x="132" y="66"/>
                    <a:pt x="132" y="66"/>
                  </a:cubicBezTo>
                  <a:cubicBezTo>
                    <a:pt x="132" y="29"/>
                    <a:pt x="102" y="0"/>
                    <a:pt x="66" y="0"/>
                  </a:cubicBezTo>
                  <a:cubicBezTo>
                    <a:pt x="29" y="0"/>
                    <a:pt x="0" y="29"/>
                    <a:pt x="0" y="66"/>
                  </a:cubicBezTo>
                  <a:cubicBezTo>
                    <a:pt x="0" y="170"/>
                    <a:pt x="0" y="170"/>
                    <a:pt x="0" y="170"/>
                  </a:cubicBezTo>
                  <a:cubicBezTo>
                    <a:pt x="0" y="206"/>
                    <a:pt x="29" y="236"/>
                    <a:pt x="66" y="236"/>
                  </a:cubicBezTo>
                  <a:close/>
                  <a:moveTo>
                    <a:pt x="40" y="66"/>
                  </a:moveTo>
                  <a:cubicBezTo>
                    <a:pt x="40" y="51"/>
                    <a:pt x="51" y="40"/>
                    <a:pt x="66" y="40"/>
                  </a:cubicBezTo>
                  <a:cubicBezTo>
                    <a:pt x="80" y="40"/>
                    <a:pt x="92" y="51"/>
                    <a:pt x="92" y="66"/>
                  </a:cubicBezTo>
                  <a:cubicBezTo>
                    <a:pt x="92" y="170"/>
                    <a:pt x="92" y="170"/>
                    <a:pt x="92" y="170"/>
                  </a:cubicBezTo>
                  <a:cubicBezTo>
                    <a:pt x="92" y="184"/>
                    <a:pt x="80" y="196"/>
                    <a:pt x="66" y="196"/>
                  </a:cubicBezTo>
                  <a:cubicBezTo>
                    <a:pt x="51" y="196"/>
                    <a:pt x="40" y="184"/>
                    <a:pt x="40" y="170"/>
                  </a:cubicBezTo>
                  <a:lnTo>
                    <a:pt x="4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6" name="Freeform 150">
              <a:extLst>
                <a:ext uri="{FF2B5EF4-FFF2-40B4-BE49-F238E27FC236}">
                  <a16:creationId xmlns:a16="http://schemas.microsoft.com/office/drawing/2014/main" id="{5AB5E38F-7E57-4469-AAEB-C70E98210CBB}"/>
                </a:ext>
              </a:extLst>
            </p:cNvPr>
            <p:cNvSpPr>
              <a:spLocks/>
            </p:cNvSpPr>
            <p:nvPr/>
          </p:nvSpPr>
          <p:spPr bwMode="auto">
            <a:xfrm>
              <a:off x="7454901" y="4006850"/>
              <a:ext cx="182563" cy="322263"/>
            </a:xfrm>
            <a:custGeom>
              <a:avLst/>
              <a:gdLst>
                <a:gd name="T0" fmla="*/ 184 w 192"/>
                <a:gd name="T1" fmla="*/ 7 h 338"/>
                <a:gd name="T2" fmla="*/ 156 w 192"/>
                <a:gd name="T3" fmla="*/ 7 h 338"/>
                <a:gd name="T4" fmla="*/ 8 w 192"/>
                <a:gd name="T5" fmla="*/ 156 h 338"/>
                <a:gd name="T6" fmla="*/ 8 w 192"/>
                <a:gd name="T7" fmla="*/ 184 h 338"/>
                <a:gd name="T8" fmla="*/ 156 w 192"/>
                <a:gd name="T9" fmla="*/ 332 h 338"/>
                <a:gd name="T10" fmla="*/ 170 w 192"/>
                <a:gd name="T11" fmla="*/ 338 h 338"/>
                <a:gd name="T12" fmla="*/ 184 w 192"/>
                <a:gd name="T13" fmla="*/ 332 h 338"/>
                <a:gd name="T14" fmla="*/ 184 w 192"/>
                <a:gd name="T15" fmla="*/ 304 h 338"/>
                <a:gd name="T16" fmla="*/ 50 w 192"/>
                <a:gd name="T17" fmla="*/ 170 h 338"/>
                <a:gd name="T18" fmla="*/ 184 w 192"/>
                <a:gd name="T19" fmla="*/ 36 h 338"/>
                <a:gd name="T20" fmla="*/ 184 w 192"/>
                <a:gd name="T21" fmla="*/ 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338">
                  <a:moveTo>
                    <a:pt x="184" y="7"/>
                  </a:moveTo>
                  <a:cubicBezTo>
                    <a:pt x="176" y="0"/>
                    <a:pt x="164" y="0"/>
                    <a:pt x="156" y="7"/>
                  </a:cubicBezTo>
                  <a:cubicBezTo>
                    <a:pt x="8" y="156"/>
                    <a:pt x="8" y="156"/>
                    <a:pt x="8" y="156"/>
                  </a:cubicBezTo>
                  <a:cubicBezTo>
                    <a:pt x="0" y="163"/>
                    <a:pt x="0" y="176"/>
                    <a:pt x="8" y="184"/>
                  </a:cubicBezTo>
                  <a:cubicBezTo>
                    <a:pt x="156" y="332"/>
                    <a:pt x="156" y="332"/>
                    <a:pt x="156" y="332"/>
                  </a:cubicBezTo>
                  <a:cubicBezTo>
                    <a:pt x="160" y="336"/>
                    <a:pt x="165" y="338"/>
                    <a:pt x="170" y="338"/>
                  </a:cubicBezTo>
                  <a:cubicBezTo>
                    <a:pt x="175" y="338"/>
                    <a:pt x="180" y="336"/>
                    <a:pt x="184" y="332"/>
                  </a:cubicBezTo>
                  <a:cubicBezTo>
                    <a:pt x="192" y="324"/>
                    <a:pt x="192" y="312"/>
                    <a:pt x="184" y="304"/>
                  </a:cubicBezTo>
                  <a:cubicBezTo>
                    <a:pt x="50" y="170"/>
                    <a:pt x="50" y="170"/>
                    <a:pt x="50" y="170"/>
                  </a:cubicBezTo>
                  <a:cubicBezTo>
                    <a:pt x="184" y="36"/>
                    <a:pt x="184" y="36"/>
                    <a:pt x="184" y="36"/>
                  </a:cubicBezTo>
                  <a:cubicBezTo>
                    <a:pt x="192" y="28"/>
                    <a:pt x="192" y="15"/>
                    <a:pt x="18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7" name="Freeform 151">
              <a:extLst>
                <a:ext uri="{FF2B5EF4-FFF2-40B4-BE49-F238E27FC236}">
                  <a16:creationId xmlns:a16="http://schemas.microsoft.com/office/drawing/2014/main" id="{A3BED179-1DAD-4021-BBB9-0B38C6562A95}"/>
                </a:ext>
              </a:extLst>
            </p:cNvPr>
            <p:cNvSpPr>
              <a:spLocks/>
            </p:cNvSpPr>
            <p:nvPr/>
          </p:nvSpPr>
          <p:spPr bwMode="auto">
            <a:xfrm>
              <a:off x="7648576" y="4057650"/>
              <a:ext cx="80963" cy="219075"/>
            </a:xfrm>
            <a:custGeom>
              <a:avLst/>
              <a:gdLst>
                <a:gd name="T0" fmla="*/ 73 w 85"/>
                <a:gd name="T1" fmla="*/ 3 h 230"/>
                <a:gd name="T2" fmla="*/ 51 w 85"/>
                <a:gd name="T3" fmla="*/ 7 h 230"/>
                <a:gd name="T4" fmla="*/ 8 w 85"/>
                <a:gd name="T5" fmla="*/ 51 h 230"/>
                <a:gd name="T6" fmla="*/ 8 w 85"/>
                <a:gd name="T7" fmla="*/ 79 h 230"/>
                <a:gd name="T8" fmla="*/ 36 w 85"/>
                <a:gd name="T9" fmla="*/ 79 h 230"/>
                <a:gd name="T10" fmla="*/ 45 w 85"/>
                <a:gd name="T11" fmla="*/ 70 h 230"/>
                <a:gd name="T12" fmla="*/ 45 w 85"/>
                <a:gd name="T13" fmla="*/ 210 h 230"/>
                <a:gd name="T14" fmla="*/ 65 w 85"/>
                <a:gd name="T15" fmla="*/ 230 h 230"/>
                <a:gd name="T16" fmla="*/ 85 w 85"/>
                <a:gd name="T17" fmla="*/ 210 h 230"/>
                <a:gd name="T18" fmla="*/ 85 w 85"/>
                <a:gd name="T19" fmla="*/ 21 h 230"/>
                <a:gd name="T20" fmla="*/ 73 w 85"/>
                <a:gd name="T21"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230">
                  <a:moveTo>
                    <a:pt x="73" y="3"/>
                  </a:moveTo>
                  <a:cubicBezTo>
                    <a:pt x="65" y="0"/>
                    <a:pt x="57" y="2"/>
                    <a:pt x="51" y="7"/>
                  </a:cubicBezTo>
                  <a:cubicBezTo>
                    <a:pt x="8" y="51"/>
                    <a:pt x="8" y="51"/>
                    <a:pt x="8" y="51"/>
                  </a:cubicBezTo>
                  <a:cubicBezTo>
                    <a:pt x="0" y="58"/>
                    <a:pt x="0" y="71"/>
                    <a:pt x="8" y="79"/>
                  </a:cubicBezTo>
                  <a:cubicBezTo>
                    <a:pt x="15" y="87"/>
                    <a:pt x="28" y="87"/>
                    <a:pt x="36" y="79"/>
                  </a:cubicBezTo>
                  <a:cubicBezTo>
                    <a:pt x="45" y="70"/>
                    <a:pt x="45" y="70"/>
                    <a:pt x="45" y="70"/>
                  </a:cubicBezTo>
                  <a:cubicBezTo>
                    <a:pt x="45" y="210"/>
                    <a:pt x="45" y="210"/>
                    <a:pt x="45" y="210"/>
                  </a:cubicBezTo>
                  <a:cubicBezTo>
                    <a:pt x="45" y="221"/>
                    <a:pt x="54" y="230"/>
                    <a:pt x="65" y="230"/>
                  </a:cubicBezTo>
                  <a:cubicBezTo>
                    <a:pt x="76" y="230"/>
                    <a:pt x="85" y="221"/>
                    <a:pt x="85" y="210"/>
                  </a:cubicBezTo>
                  <a:cubicBezTo>
                    <a:pt x="85" y="21"/>
                    <a:pt x="85" y="21"/>
                    <a:pt x="85" y="21"/>
                  </a:cubicBezTo>
                  <a:cubicBezTo>
                    <a:pt x="85" y="13"/>
                    <a:pt x="80" y="6"/>
                    <a:pt x="7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8" name="Freeform 152">
              <a:extLst>
                <a:ext uri="{FF2B5EF4-FFF2-40B4-BE49-F238E27FC236}">
                  <a16:creationId xmlns:a16="http://schemas.microsoft.com/office/drawing/2014/main" id="{88720E4E-378F-456E-9A62-5F080C66419B}"/>
                </a:ext>
              </a:extLst>
            </p:cNvPr>
            <p:cNvSpPr>
              <a:spLocks/>
            </p:cNvSpPr>
            <p:nvPr/>
          </p:nvSpPr>
          <p:spPr bwMode="auto">
            <a:xfrm>
              <a:off x="7970838" y="4057650"/>
              <a:ext cx="80963" cy="219075"/>
            </a:xfrm>
            <a:custGeom>
              <a:avLst/>
              <a:gdLst>
                <a:gd name="T0" fmla="*/ 73 w 86"/>
                <a:gd name="T1" fmla="*/ 3 h 230"/>
                <a:gd name="T2" fmla="*/ 52 w 86"/>
                <a:gd name="T3" fmla="*/ 7 h 230"/>
                <a:gd name="T4" fmla="*/ 8 w 86"/>
                <a:gd name="T5" fmla="*/ 51 h 230"/>
                <a:gd name="T6" fmla="*/ 8 w 86"/>
                <a:gd name="T7" fmla="*/ 79 h 230"/>
                <a:gd name="T8" fmla="*/ 36 w 86"/>
                <a:gd name="T9" fmla="*/ 79 h 230"/>
                <a:gd name="T10" fmla="*/ 46 w 86"/>
                <a:gd name="T11" fmla="*/ 70 h 230"/>
                <a:gd name="T12" fmla="*/ 46 w 86"/>
                <a:gd name="T13" fmla="*/ 210 h 230"/>
                <a:gd name="T14" fmla="*/ 66 w 86"/>
                <a:gd name="T15" fmla="*/ 230 h 230"/>
                <a:gd name="T16" fmla="*/ 86 w 86"/>
                <a:gd name="T17" fmla="*/ 210 h 230"/>
                <a:gd name="T18" fmla="*/ 86 w 86"/>
                <a:gd name="T19" fmla="*/ 21 h 230"/>
                <a:gd name="T20" fmla="*/ 73 w 86"/>
                <a:gd name="T21"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30">
                  <a:moveTo>
                    <a:pt x="73" y="3"/>
                  </a:moveTo>
                  <a:cubicBezTo>
                    <a:pt x="66" y="0"/>
                    <a:pt x="57" y="2"/>
                    <a:pt x="52" y="7"/>
                  </a:cubicBezTo>
                  <a:cubicBezTo>
                    <a:pt x="8" y="51"/>
                    <a:pt x="8" y="51"/>
                    <a:pt x="8" y="51"/>
                  </a:cubicBezTo>
                  <a:cubicBezTo>
                    <a:pt x="0" y="58"/>
                    <a:pt x="0" y="71"/>
                    <a:pt x="8" y="79"/>
                  </a:cubicBezTo>
                  <a:cubicBezTo>
                    <a:pt x="16" y="87"/>
                    <a:pt x="29" y="87"/>
                    <a:pt x="36" y="79"/>
                  </a:cubicBezTo>
                  <a:cubicBezTo>
                    <a:pt x="46" y="70"/>
                    <a:pt x="46" y="70"/>
                    <a:pt x="46" y="70"/>
                  </a:cubicBezTo>
                  <a:cubicBezTo>
                    <a:pt x="46" y="210"/>
                    <a:pt x="46" y="210"/>
                    <a:pt x="46" y="210"/>
                  </a:cubicBezTo>
                  <a:cubicBezTo>
                    <a:pt x="46" y="221"/>
                    <a:pt x="55" y="230"/>
                    <a:pt x="66" y="230"/>
                  </a:cubicBezTo>
                  <a:cubicBezTo>
                    <a:pt x="77" y="230"/>
                    <a:pt x="86" y="221"/>
                    <a:pt x="86" y="210"/>
                  </a:cubicBezTo>
                  <a:cubicBezTo>
                    <a:pt x="86" y="21"/>
                    <a:pt x="86" y="21"/>
                    <a:pt x="86" y="21"/>
                  </a:cubicBezTo>
                  <a:cubicBezTo>
                    <a:pt x="86" y="13"/>
                    <a:pt x="81" y="6"/>
                    <a:pt x="7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89" name="Freeform 153">
              <a:extLst>
                <a:ext uri="{FF2B5EF4-FFF2-40B4-BE49-F238E27FC236}">
                  <a16:creationId xmlns:a16="http://schemas.microsoft.com/office/drawing/2014/main" id="{A1A7E856-FC12-4ABD-9AE2-60934C76C5E7}"/>
                </a:ext>
              </a:extLst>
            </p:cNvPr>
            <p:cNvSpPr>
              <a:spLocks/>
            </p:cNvSpPr>
            <p:nvPr/>
          </p:nvSpPr>
          <p:spPr bwMode="auto">
            <a:xfrm>
              <a:off x="8304213" y="4057650"/>
              <a:ext cx="82550" cy="219075"/>
            </a:xfrm>
            <a:custGeom>
              <a:avLst/>
              <a:gdLst>
                <a:gd name="T0" fmla="*/ 73 w 86"/>
                <a:gd name="T1" fmla="*/ 3 h 230"/>
                <a:gd name="T2" fmla="*/ 52 w 86"/>
                <a:gd name="T3" fmla="*/ 7 h 230"/>
                <a:gd name="T4" fmla="*/ 8 w 86"/>
                <a:gd name="T5" fmla="*/ 51 h 230"/>
                <a:gd name="T6" fmla="*/ 8 w 86"/>
                <a:gd name="T7" fmla="*/ 79 h 230"/>
                <a:gd name="T8" fmla="*/ 36 w 86"/>
                <a:gd name="T9" fmla="*/ 79 h 230"/>
                <a:gd name="T10" fmla="*/ 46 w 86"/>
                <a:gd name="T11" fmla="*/ 70 h 230"/>
                <a:gd name="T12" fmla="*/ 46 w 86"/>
                <a:gd name="T13" fmla="*/ 210 h 230"/>
                <a:gd name="T14" fmla="*/ 66 w 86"/>
                <a:gd name="T15" fmla="*/ 230 h 230"/>
                <a:gd name="T16" fmla="*/ 86 w 86"/>
                <a:gd name="T17" fmla="*/ 210 h 230"/>
                <a:gd name="T18" fmla="*/ 86 w 86"/>
                <a:gd name="T19" fmla="*/ 21 h 230"/>
                <a:gd name="T20" fmla="*/ 73 w 86"/>
                <a:gd name="T21"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30">
                  <a:moveTo>
                    <a:pt x="73" y="3"/>
                  </a:moveTo>
                  <a:cubicBezTo>
                    <a:pt x="66" y="0"/>
                    <a:pt x="57" y="2"/>
                    <a:pt x="52" y="7"/>
                  </a:cubicBezTo>
                  <a:cubicBezTo>
                    <a:pt x="8" y="51"/>
                    <a:pt x="8" y="51"/>
                    <a:pt x="8" y="51"/>
                  </a:cubicBezTo>
                  <a:cubicBezTo>
                    <a:pt x="0" y="58"/>
                    <a:pt x="0" y="71"/>
                    <a:pt x="8" y="79"/>
                  </a:cubicBezTo>
                  <a:cubicBezTo>
                    <a:pt x="16" y="87"/>
                    <a:pt x="29" y="87"/>
                    <a:pt x="36" y="79"/>
                  </a:cubicBezTo>
                  <a:cubicBezTo>
                    <a:pt x="46" y="70"/>
                    <a:pt x="46" y="70"/>
                    <a:pt x="46" y="70"/>
                  </a:cubicBezTo>
                  <a:cubicBezTo>
                    <a:pt x="46" y="210"/>
                    <a:pt x="46" y="210"/>
                    <a:pt x="46" y="210"/>
                  </a:cubicBezTo>
                  <a:cubicBezTo>
                    <a:pt x="46" y="221"/>
                    <a:pt x="55" y="230"/>
                    <a:pt x="66" y="230"/>
                  </a:cubicBezTo>
                  <a:cubicBezTo>
                    <a:pt x="77" y="230"/>
                    <a:pt x="86" y="221"/>
                    <a:pt x="86" y="210"/>
                  </a:cubicBezTo>
                  <a:cubicBezTo>
                    <a:pt x="86" y="21"/>
                    <a:pt x="86" y="21"/>
                    <a:pt x="86" y="21"/>
                  </a:cubicBezTo>
                  <a:cubicBezTo>
                    <a:pt x="86" y="13"/>
                    <a:pt x="81" y="6"/>
                    <a:pt x="7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0" name="Freeform 154">
              <a:extLst>
                <a:ext uri="{FF2B5EF4-FFF2-40B4-BE49-F238E27FC236}">
                  <a16:creationId xmlns:a16="http://schemas.microsoft.com/office/drawing/2014/main" id="{5B46C66D-EE88-4D8C-A3A4-5396F8FD44B5}"/>
                </a:ext>
              </a:extLst>
            </p:cNvPr>
            <p:cNvSpPr>
              <a:spLocks noEditPoints="1"/>
            </p:cNvSpPr>
            <p:nvPr/>
          </p:nvSpPr>
          <p:spPr bwMode="auto">
            <a:xfrm>
              <a:off x="7797801" y="4056063"/>
              <a:ext cx="125413" cy="225425"/>
            </a:xfrm>
            <a:custGeom>
              <a:avLst/>
              <a:gdLst>
                <a:gd name="T0" fmla="*/ 66 w 131"/>
                <a:gd name="T1" fmla="*/ 0 h 236"/>
                <a:gd name="T2" fmla="*/ 0 w 131"/>
                <a:gd name="T3" fmla="*/ 65 h 236"/>
                <a:gd name="T4" fmla="*/ 0 w 131"/>
                <a:gd name="T5" fmla="*/ 170 h 236"/>
                <a:gd name="T6" fmla="*/ 66 w 131"/>
                <a:gd name="T7" fmla="*/ 236 h 236"/>
                <a:gd name="T8" fmla="*/ 131 w 131"/>
                <a:gd name="T9" fmla="*/ 170 h 236"/>
                <a:gd name="T10" fmla="*/ 131 w 131"/>
                <a:gd name="T11" fmla="*/ 65 h 236"/>
                <a:gd name="T12" fmla="*/ 66 w 131"/>
                <a:gd name="T13" fmla="*/ 0 h 236"/>
                <a:gd name="T14" fmla="*/ 91 w 131"/>
                <a:gd name="T15" fmla="*/ 170 h 236"/>
                <a:gd name="T16" fmla="*/ 66 w 131"/>
                <a:gd name="T17" fmla="*/ 196 h 236"/>
                <a:gd name="T18" fmla="*/ 40 w 131"/>
                <a:gd name="T19" fmla="*/ 170 h 236"/>
                <a:gd name="T20" fmla="*/ 40 w 131"/>
                <a:gd name="T21" fmla="*/ 65 h 236"/>
                <a:gd name="T22" fmla="*/ 66 w 131"/>
                <a:gd name="T23" fmla="*/ 40 h 236"/>
                <a:gd name="T24" fmla="*/ 91 w 131"/>
                <a:gd name="T25" fmla="*/ 65 h 236"/>
                <a:gd name="T26" fmla="*/ 91 w 131"/>
                <a:gd name="T27" fmla="*/ 1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236">
                  <a:moveTo>
                    <a:pt x="66" y="0"/>
                  </a:moveTo>
                  <a:cubicBezTo>
                    <a:pt x="29" y="0"/>
                    <a:pt x="0" y="29"/>
                    <a:pt x="0" y="65"/>
                  </a:cubicBezTo>
                  <a:cubicBezTo>
                    <a:pt x="0" y="170"/>
                    <a:pt x="0" y="170"/>
                    <a:pt x="0" y="170"/>
                  </a:cubicBezTo>
                  <a:cubicBezTo>
                    <a:pt x="0" y="206"/>
                    <a:pt x="29" y="236"/>
                    <a:pt x="66" y="236"/>
                  </a:cubicBezTo>
                  <a:cubicBezTo>
                    <a:pt x="102" y="236"/>
                    <a:pt x="131" y="206"/>
                    <a:pt x="131" y="170"/>
                  </a:cubicBezTo>
                  <a:cubicBezTo>
                    <a:pt x="131" y="65"/>
                    <a:pt x="131" y="65"/>
                    <a:pt x="131" y="65"/>
                  </a:cubicBezTo>
                  <a:cubicBezTo>
                    <a:pt x="131" y="29"/>
                    <a:pt x="102" y="0"/>
                    <a:pt x="66" y="0"/>
                  </a:cubicBezTo>
                  <a:close/>
                  <a:moveTo>
                    <a:pt x="91" y="170"/>
                  </a:moveTo>
                  <a:cubicBezTo>
                    <a:pt x="91" y="184"/>
                    <a:pt x="80" y="196"/>
                    <a:pt x="66" y="196"/>
                  </a:cubicBezTo>
                  <a:cubicBezTo>
                    <a:pt x="51" y="196"/>
                    <a:pt x="40" y="184"/>
                    <a:pt x="40" y="170"/>
                  </a:cubicBezTo>
                  <a:cubicBezTo>
                    <a:pt x="40" y="65"/>
                    <a:pt x="40" y="65"/>
                    <a:pt x="40" y="65"/>
                  </a:cubicBezTo>
                  <a:cubicBezTo>
                    <a:pt x="40" y="51"/>
                    <a:pt x="51" y="40"/>
                    <a:pt x="66" y="40"/>
                  </a:cubicBezTo>
                  <a:cubicBezTo>
                    <a:pt x="80" y="40"/>
                    <a:pt x="91" y="51"/>
                    <a:pt x="91" y="65"/>
                  </a:cubicBezTo>
                  <a:lnTo>
                    <a:pt x="91"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1" name="Freeform 155">
              <a:extLst>
                <a:ext uri="{FF2B5EF4-FFF2-40B4-BE49-F238E27FC236}">
                  <a16:creationId xmlns:a16="http://schemas.microsoft.com/office/drawing/2014/main" id="{CF50A849-8142-48C2-B4BC-BE69CF6FA21C}"/>
                </a:ext>
              </a:extLst>
            </p:cNvPr>
            <p:cNvSpPr>
              <a:spLocks noEditPoints="1"/>
            </p:cNvSpPr>
            <p:nvPr/>
          </p:nvSpPr>
          <p:spPr bwMode="auto">
            <a:xfrm>
              <a:off x="8123238" y="4056063"/>
              <a:ext cx="127000" cy="225425"/>
            </a:xfrm>
            <a:custGeom>
              <a:avLst/>
              <a:gdLst>
                <a:gd name="T0" fmla="*/ 66 w 132"/>
                <a:gd name="T1" fmla="*/ 0 h 236"/>
                <a:gd name="T2" fmla="*/ 0 w 132"/>
                <a:gd name="T3" fmla="*/ 65 h 236"/>
                <a:gd name="T4" fmla="*/ 0 w 132"/>
                <a:gd name="T5" fmla="*/ 170 h 236"/>
                <a:gd name="T6" fmla="*/ 66 w 132"/>
                <a:gd name="T7" fmla="*/ 236 h 236"/>
                <a:gd name="T8" fmla="*/ 132 w 132"/>
                <a:gd name="T9" fmla="*/ 170 h 236"/>
                <a:gd name="T10" fmla="*/ 132 w 132"/>
                <a:gd name="T11" fmla="*/ 65 h 236"/>
                <a:gd name="T12" fmla="*/ 66 w 132"/>
                <a:gd name="T13" fmla="*/ 0 h 236"/>
                <a:gd name="T14" fmla="*/ 92 w 132"/>
                <a:gd name="T15" fmla="*/ 170 h 236"/>
                <a:gd name="T16" fmla="*/ 66 w 132"/>
                <a:gd name="T17" fmla="*/ 196 h 236"/>
                <a:gd name="T18" fmla="*/ 40 w 132"/>
                <a:gd name="T19" fmla="*/ 170 h 236"/>
                <a:gd name="T20" fmla="*/ 40 w 132"/>
                <a:gd name="T21" fmla="*/ 65 h 236"/>
                <a:gd name="T22" fmla="*/ 66 w 132"/>
                <a:gd name="T23" fmla="*/ 40 h 236"/>
                <a:gd name="T24" fmla="*/ 92 w 132"/>
                <a:gd name="T25" fmla="*/ 65 h 236"/>
                <a:gd name="T26" fmla="*/ 92 w 132"/>
                <a:gd name="T27" fmla="*/ 1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236">
                  <a:moveTo>
                    <a:pt x="66" y="0"/>
                  </a:moveTo>
                  <a:cubicBezTo>
                    <a:pt x="30" y="0"/>
                    <a:pt x="0" y="29"/>
                    <a:pt x="0" y="65"/>
                  </a:cubicBezTo>
                  <a:cubicBezTo>
                    <a:pt x="0" y="170"/>
                    <a:pt x="0" y="170"/>
                    <a:pt x="0" y="170"/>
                  </a:cubicBezTo>
                  <a:cubicBezTo>
                    <a:pt x="0" y="206"/>
                    <a:pt x="30" y="236"/>
                    <a:pt x="66" y="236"/>
                  </a:cubicBezTo>
                  <a:cubicBezTo>
                    <a:pt x="102" y="236"/>
                    <a:pt x="132" y="206"/>
                    <a:pt x="132" y="170"/>
                  </a:cubicBezTo>
                  <a:cubicBezTo>
                    <a:pt x="132" y="65"/>
                    <a:pt x="132" y="65"/>
                    <a:pt x="132" y="65"/>
                  </a:cubicBezTo>
                  <a:cubicBezTo>
                    <a:pt x="132" y="29"/>
                    <a:pt x="102" y="0"/>
                    <a:pt x="66" y="0"/>
                  </a:cubicBezTo>
                  <a:close/>
                  <a:moveTo>
                    <a:pt x="92" y="170"/>
                  </a:moveTo>
                  <a:cubicBezTo>
                    <a:pt x="92" y="184"/>
                    <a:pt x="80" y="196"/>
                    <a:pt x="66" y="196"/>
                  </a:cubicBezTo>
                  <a:cubicBezTo>
                    <a:pt x="52" y="196"/>
                    <a:pt x="40" y="184"/>
                    <a:pt x="40" y="170"/>
                  </a:cubicBezTo>
                  <a:cubicBezTo>
                    <a:pt x="40" y="65"/>
                    <a:pt x="40" y="65"/>
                    <a:pt x="40" y="65"/>
                  </a:cubicBezTo>
                  <a:cubicBezTo>
                    <a:pt x="40" y="51"/>
                    <a:pt x="52" y="40"/>
                    <a:pt x="66" y="40"/>
                  </a:cubicBezTo>
                  <a:cubicBezTo>
                    <a:pt x="80" y="40"/>
                    <a:pt x="92" y="51"/>
                    <a:pt x="92" y="65"/>
                  </a:cubicBezTo>
                  <a:lnTo>
                    <a:pt x="9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92" name="Group 391">
            <a:extLst>
              <a:ext uri="{FF2B5EF4-FFF2-40B4-BE49-F238E27FC236}">
                <a16:creationId xmlns:a16="http://schemas.microsoft.com/office/drawing/2014/main" id="{F96901AA-0A27-4432-B3AA-FCC00D865CFB}"/>
              </a:ext>
            </a:extLst>
          </p:cNvPr>
          <p:cNvGrpSpPr/>
          <p:nvPr/>
        </p:nvGrpSpPr>
        <p:grpSpPr>
          <a:xfrm>
            <a:off x="9257289" y="3526258"/>
            <a:ext cx="332061" cy="371937"/>
            <a:chOff x="234950" y="4714876"/>
            <a:chExt cx="766763" cy="858838"/>
          </a:xfrm>
          <a:solidFill>
            <a:schemeClr val="bg1"/>
          </a:solidFill>
        </p:grpSpPr>
        <p:sp>
          <p:nvSpPr>
            <p:cNvPr id="393" name="Freeform 57">
              <a:extLst>
                <a:ext uri="{FF2B5EF4-FFF2-40B4-BE49-F238E27FC236}">
                  <a16:creationId xmlns:a16="http://schemas.microsoft.com/office/drawing/2014/main" id="{FD9AB031-98AC-4D85-B607-CF52E5C7AEEC}"/>
                </a:ext>
              </a:extLst>
            </p:cNvPr>
            <p:cNvSpPr>
              <a:spLocks/>
            </p:cNvSpPr>
            <p:nvPr/>
          </p:nvSpPr>
          <p:spPr bwMode="auto">
            <a:xfrm>
              <a:off x="592138" y="4946651"/>
              <a:ext cx="331788" cy="627063"/>
            </a:xfrm>
            <a:custGeom>
              <a:avLst/>
              <a:gdLst>
                <a:gd name="T0" fmla="*/ 270 w 349"/>
                <a:gd name="T1" fmla="*/ 102 h 657"/>
                <a:gd name="T2" fmla="*/ 266 w 349"/>
                <a:gd name="T3" fmla="*/ 19 h 657"/>
                <a:gd name="T4" fmla="*/ 243 w 349"/>
                <a:gd name="T5" fmla="*/ 2 h 657"/>
                <a:gd name="T6" fmla="*/ 227 w 349"/>
                <a:gd name="T7" fmla="*/ 25 h 657"/>
                <a:gd name="T8" fmla="*/ 230 w 349"/>
                <a:gd name="T9" fmla="*/ 104 h 657"/>
                <a:gd name="T10" fmla="*/ 232 w 349"/>
                <a:gd name="T11" fmla="*/ 114 h 657"/>
                <a:gd name="T12" fmla="*/ 298 w 349"/>
                <a:gd name="T13" fmla="*/ 268 h 657"/>
                <a:gd name="T14" fmla="*/ 245 w 349"/>
                <a:gd name="T15" fmla="*/ 268 h 657"/>
                <a:gd name="T16" fmla="*/ 225 w 349"/>
                <a:gd name="T17" fmla="*/ 286 h 657"/>
                <a:gd name="T18" fmla="*/ 204 w 349"/>
                <a:gd name="T19" fmla="*/ 464 h 657"/>
                <a:gd name="T20" fmla="*/ 59 w 349"/>
                <a:gd name="T21" fmla="*/ 464 h 657"/>
                <a:gd name="T22" fmla="*/ 40 w 349"/>
                <a:gd name="T23" fmla="*/ 479 h 657"/>
                <a:gd name="T24" fmla="*/ 2 w 349"/>
                <a:gd name="T25" fmla="*/ 632 h 657"/>
                <a:gd name="T26" fmla="*/ 17 w 349"/>
                <a:gd name="T27" fmla="*/ 656 h 657"/>
                <a:gd name="T28" fmla="*/ 22 w 349"/>
                <a:gd name="T29" fmla="*/ 657 h 657"/>
                <a:gd name="T30" fmla="*/ 41 w 349"/>
                <a:gd name="T31" fmla="*/ 641 h 657"/>
                <a:gd name="T32" fmla="*/ 75 w 349"/>
                <a:gd name="T33" fmla="*/ 504 h 657"/>
                <a:gd name="T34" fmla="*/ 222 w 349"/>
                <a:gd name="T35" fmla="*/ 504 h 657"/>
                <a:gd name="T36" fmla="*/ 241 w 349"/>
                <a:gd name="T37" fmla="*/ 486 h 657"/>
                <a:gd name="T38" fmla="*/ 263 w 349"/>
                <a:gd name="T39" fmla="*/ 308 h 657"/>
                <a:gd name="T40" fmla="*/ 328 w 349"/>
                <a:gd name="T41" fmla="*/ 308 h 657"/>
                <a:gd name="T42" fmla="*/ 345 w 349"/>
                <a:gd name="T43" fmla="*/ 299 h 657"/>
                <a:gd name="T44" fmla="*/ 347 w 349"/>
                <a:gd name="T45" fmla="*/ 280 h 657"/>
                <a:gd name="T46" fmla="*/ 270 w 349"/>
                <a:gd name="T47" fmla="*/ 1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657">
                  <a:moveTo>
                    <a:pt x="270" y="102"/>
                  </a:moveTo>
                  <a:cubicBezTo>
                    <a:pt x="271" y="90"/>
                    <a:pt x="272" y="58"/>
                    <a:pt x="266" y="19"/>
                  </a:cubicBezTo>
                  <a:cubicBezTo>
                    <a:pt x="265" y="8"/>
                    <a:pt x="254" y="0"/>
                    <a:pt x="243" y="2"/>
                  </a:cubicBezTo>
                  <a:cubicBezTo>
                    <a:pt x="233" y="4"/>
                    <a:pt x="225" y="14"/>
                    <a:pt x="227" y="25"/>
                  </a:cubicBezTo>
                  <a:cubicBezTo>
                    <a:pt x="234" y="69"/>
                    <a:pt x="230" y="103"/>
                    <a:pt x="230" y="104"/>
                  </a:cubicBezTo>
                  <a:cubicBezTo>
                    <a:pt x="230" y="107"/>
                    <a:pt x="230" y="110"/>
                    <a:pt x="232" y="114"/>
                  </a:cubicBezTo>
                  <a:cubicBezTo>
                    <a:pt x="298" y="268"/>
                    <a:pt x="298" y="268"/>
                    <a:pt x="298" y="268"/>
                  </a:cubicBezTo>
                  <a:cubicBezTo>
                    <a:pt x="245" y="268"/>
                    <a:pt x="245" y="268"/>
                    <a:pt x="245" y="268"/>
                  </a:cubicBezTo>
                  <a:cubicBezTo>
                    <a:pt x="235" y="268"/>
                    <a:pt x="227" y="276"/>
                    <a:pt x="225" y="286"/>
                  </a:cubicBezTo>
                  <a:cubicBezTo>
                    <a:pt x="204" y="464"/>
                    <a:pt x="204" y="464"/>
                    <a:pt x="204" y="464"/>
                  </a:cubicBezTo>
                  <a:cubicBezTo>
                    <a:pt x="59" y="464"/>
                    <a:pt x="59" y="464"/>
                    <a:pt x="59" y="464"/>
                  </a:cubicBezTo>
                  <a:cubicBezTo>
                    <a:pt x="50" y="464"/>
                    <a:pt x="42" y="470"/>
                    <a:pt x="40" y="479"/>
                  </a:cubicBezTo>
                  <a:cubicBezTo>
                    <a:pt x="2" y="632"/>
                    <a:pt x="2" y="632"/>
                    <a:pt x="2" y="632"/>
                  </a:cubicBezTo>
                  <a:cubicBezTo>
                    <a:pt x="0" y="643"/>
                    <a:pt x="6" y="653"/>
                    <a:pt x="17" y="656"/>
                  </a:cubicBezTo>
                  <a:cubicBezTo>
                    <a:pt x="19" y="656"/>
                    <a:pt x="20" y="657"/>
                    <a:pt x="22" y="657"/>
                  </a:cubicBezTo>
                  <a:cubicBezTo>
                    <a:pt x="31" y="657"/>
                    <a:pt x="39" y="650"/>
                    <a:pt x="41" y="641"/>
                  </a:cubicBezTo>
                  <a:cubicBezTo>
                    <a:pt x="75" y="504"/>
                    <a:pt x="75" y="504"/>
                    <a:pt x="75" y="504"/>
                  </a:cubicBezTo>
                  <a:cubicBezTo>
                    <a:pt x="222" y="504"/>
                    <a:pt x="222" y="504"/>
                    <a:pt x="222" y="504"/>
                  </a:cubicBezTo>
                  <a:cubicBezTo>
                    <a:pt x="232" y="504"/>
                    <a:pt x="240" y="496"/>
                    <a:pt x="241" y="486"/>
                  </a:cubicBezTo>
                  <a:cubicBezTo>
                    <a:pt x="263" y="308"/>
                    <a:pt x="263" y="308"/>
                    <a:pt x="263" y="308"/>
                  </a:cubicBezTo>
                  <a:cubicBezTo>
                    <a:pt x="328" y="308"/>
                    <a:pt x="328" y="308"/>
                    <a:pt x="328" y="308"/>
                  </a:cubicBezTo>
                  <a:cubicBezTo>
                    <a:pt x="335" y="308"/>
                    <a:pt x="341" y="305"/>
                    <a:pt x="345" y="299"/>
                  </a:cubicBezTo>
                  <a:cubicBezTo>
                    <a:pt x="349" y="293"/>
                    <a:pt x="349" y="286"/>
                    <a:pt x="347" y="280"/>
                  </a:cubicBezTo>
                  <a:lnTo>
                    <a:pt x="27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4" name="Freeform 58">
              <a:extLst>
                <a:ext uri="{FF2B5EF4-FFF2-40B4-BE49-F238E27FC236}">
                  <a16:creationId xmlns:a16="http://schemas.microsoft.com/office/drawing/2014/main" id="{6DF15FF8-38E3-4E99-B202-C4086BBB31A2}"/>
                </a:ext>
              </a:extLst>
            </p:cNvPr>
            <p:cNvSpPr>
              <a:spLocks/>
            </p:cNvSpPr>
            <p:nvPr/>
          </p:nvSpPr>
          <p:spPr bwMode="auto">
            <a:xfrm>
              <a:off x="234950" y="4714876"/>
              <a:ext cx="544513" cy="731838"/>
            </a:xfrm>
            <a:custGeom>
              <a:avLst/>
              <a:gdLst>
                <a:gd name="T0" fmla="*/ 312 w 572"/>
                <a:gd name="T1" fmla="*/ 40 h 769"/>
                <a:gd name="T2" fmla="*/ 535 w 572"/>
                <a:gd name="T3" fmla="*/ 122 h 769"/>
                <a:gd name="T4" fmla="*/ 563 w 572"/>
                <a:gd name="T5" fmla="*/ 123 h 769"/>
                <a:gd name="T6" fmla="*/ 565 w 572"/>
                <a:gd name="T7" fmla="*/ 95 h 769"/>
                <a:gd name="T8" fmla="*/ 312 w 572"/>
                <a:gd name="T9" fmla="*/ 0 h 769"/>
                <a:gd name="T10" fmla="*/ 0 w 572"/>
                <a:gd name="T11" fmla="*/ 301 h 769"/>
                <a:gd name="T12" fmla="*/ 31 w 572"/>
                <a:gd name="T13" fmla="*/ 521 h 769"/>
                <a:gd name="T14" fmla="*/ 17 w 572"/>
                <a:gd name="T15" fmla="*/ 741 h 769"/>
                <a:gd name="T16" fmla="*/ 27 w 572"/>
                <a:gd name="T17" fmla="*/ 767 h 769"/>
                <a:gd name="T18" fmla="*/ 35 w 572"/>
                <a:gd name="T19" fmla="*/ 769 h 769"/>
                <a:gd name="T20" fmla="*/ 53 w 572"/>
                <a:gd name="T21" fmla="*/ 757 h 769"/>
                <a:gd name="T22" fmla="*/ 71 w 572"/>
                <a:gd name="T23" fmla="*/ 512 h 769"/>
                <a:gd name="T24" fmla="*/ 40 w 572"/>
                <a:gd name="T25" fmla="*/ 301 h 769"/>
                <a:gd name="T26" fmla="*/ 312 w 572"/>
                <a:gd name="T27" fmla="*/ 4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2" h="769">
                  <a:moveTo>
                    <a:pt x="312" y="40"/>
                  </a:moveTo>
                  <a:cubicBezTo>
                    <a:pt x="410" y="40"/>
                    <a:pt x="485" y="67"/>
                    <a:pt x="535" y="122"/>
                  </a:cubicBezTo>
                  <a:cubicBezTo>
                    <a:pt x="543" y="130"/>
                    <a:pt x="555" y="131"/>
                    <a:pt x="563" y="123"/>
                  </a:cubicBezTo>
                  <a:cubicBezTo>
                    <a:pt x="572" y="116"/>
                    <a:pt x="572" y="103"/>
                    <a:pt x="565" y="95"/>
                  </a:cubicBezTo>
                  <a:cubicBezTo>
                    <a:pt x="507" y="32"/>
                    <a:pt x="422" y="0"/>
                    <a:pt x="312" y="0"/>
                  </a:cubicBezTo>
                  <a:cubicBezTo>
                    <a:pt x="5" y="0"/>
                    <a:pt x="0" y="298"/>
                    <a:pt x="0" y="301"/>
                  </a:cubicBezTo>
                  <a:cubicBezTo>
                    <a:pt x="0" y="394"/>
                    <a:pt x="30" y="517"/>
                    <a:pt x="31" y="521"/>
                  </a:cubicBezTo>
                  <a:cubicBezTo>
                    <a:pt x="55" y="650"/>
                    <a:pt x="17" y="740"/>
                    <a:pt x="17" y="741"/>
                  </a:cubicBezTo>
                  <a:cubicBezTo>
                    <a:pt x="12" y="751"/>
                    <a:pt x="17" y="763"/>
                    <a:pt x="27" y="767"/>
                  </a:cubicBezTo>
                  <a:cubicBezTo>
                    <a:pt x="30" y="769"/>
                    <a:pt x="32" y="769"/>
                    <a:pt x="35" y="769"/>
                  </a:cubicBezTo>
                  <a:cubicBezTo>
                    <a:pt x="43" y="769"/>
                    <a:pt x="50" y="765"/>
                    <a:pt x="53" y="757"/>
                  </a:cubicBezTo>
                  <a:cubicBezTo>
                    <a:pt x="55" y="753"/>
                    <a:pt x="96" y="656"/>
                    <a:pt x="71" y="512"/>
                  </a:cubicBezTo>
                  <a:cubicBezTo>
                    <a:pt x="70" y="511"/>
                    <a:pt x="40" y="390"/>
                    <a:pt x="40" y="301"/>
                  </a:cubicBezTo>
                  <a:cubicBezTo>
                    <a:pt x="40" y="291"/>
                    <a:pt x="45" y="40"/>
                    <a:pt x="31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5" name="Freeform 59">
              <a:extLst>
                <a:ext uri="{FF2B5EF4-FFF2-40B4-BE49-F238E27FC236}">
                  <a16:creationId xmlns:a16="http://schemas.microsoft.com/office/drawing/2014/main" id="{EFA5080F-EECD-4426-B0DD-C2C90F4607D2}"/>
                </a:ext>
              </a:extLst>
            </p:cNvPr>
            <p:cNvSpPr>
              <a:spLocks/>
            </p:cNvSpPr>
            <p:nvPr/>
          </p:nvSpPr>
          <p:spPr bwMode="auto">
            <a:xfrm>
              <a:off x="392113" y="4824413"/>
              <a:ext cx="609600" cy="357188"/>
            </a:xfrm>
            <a:custGeom>
              <a:avLst/>
              <a:gdLst>
                <a:gd name="T0" fmla="*/ 633 w 641"/>
                <a:gd name="T1" fmla="*/ 61 h 375"/>
                <a:gd name="T2" fmla="*/ 580 w 641"/>
                <a:gd name="T3" fmla="*/ 7 h 375"/>
                <a:gd name="T4" fmla="*/ 552 w 641"/>
                <a:gd name="T5" fmla="*/ 7 h 375"/>
                <a:gd name="T6" fmla="*/ 552 w 641"/>
                <a:gd name="T7" fmla="*/ 36 h 375"/>
                <a:gd name="T8" fmla="*/ 572 w 641"/>
                <a:gd name="T9" fmla="*/ 56 h 375"/>
                <a:gd name="T10" fmla="*/ 160 w 641"/>
                <a:gd name="T11" fmla="*/ 56 h 375"/>
                <a:gd name="T12" fmla="*/ 0 w 641"/>
                <a:gd name="T13" fmla="*/ 215 h 375"/>
                <a:gd name="T14" fmla="*/ 160 w 641"/>
                <a:gd name="T15" fmla="*/ 375 h 375"/>
                <a:gd name="T16" fmla="*/ 320 w 641"/>
                <a:gd name="T17" fmla="*/ 215 h 375"/>
                <a:gd name="T18" fmla="*/ 300 w 641"/>
                <a:gd name="T19" fmla="*/ 195 h 375"/>
                <a:gd name="T20" fmla="*/ 280 w 641"/>
                <a:gd name="T21" fmla="*/ 215 h 375"/>
                <a:gd name="T22" fmla="*/ 160 w 641"/>
                <a:gd name="T23" fmla="*/ 335 h 375"/>
                <a:gd name="T24" fmla="*/ 40 w 641"/>
                <a:gd name="T25" fmla="*/ 215 h 375"/>
                <a:gd name="T26" fmla="*/ 160 w 641"/>
                <a:gd name="T27" fmla="*/ 96 h 375"/>
                <a:gd name="T28" fmla="*/ 570 w 641"/>
                <a:gd name="T29" fmla="*/ 96 h 375"/>
                <a:gd name="T30" fmla="*/ 552 w 641"/>
                <a:gd name="T31" fmla="*/ 114 h 375"/>
                <a:gd name="T32" fmla="*/ 552 w 641"/>
                <a:gd name="T33" fmla="*/ 143 h 375"/>
                <a:gd name="T34" fmla="*/ 566 w 641"/>
                <a:gd name="T35" fmla="*/ 148 h 375"/>
                <a:gd name="T36" fmla="*/ 580 w 641"/>
                <a:gd name="T37" fmla="*/ 143 h 375"/>
                <a:gd name="T38" fmla="*/ 633 w 641"/>
                <a:gd name="T39" fmla="*/ 89 h 375"/>
                <a:gd name="T40" fmla="*/ 633 w 641"/>
                <a:gd name="T41" fmla="*/ 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1" h="375">
                  <a:moveTo>
                    <a:pt x="633" y="61"/>
                  </a:moveTo>
                  <a:cubicBezTo>
                    <a:pt x="580" y="7"/>
                    <a:pt x="580" y="7"/>
                    <a:pt x="580" y="7"/>
                  </a:cubicBezTo>
                  <a:cubicBezTo>
                    <a:pt x="572" y="0"/>
                    <a:pt x="560" y="0"/>
                    <a:pt x="552" y="7"/>
                  </a:cubicBezTo>
                  <a:cubicBezTo>
                    <a:pt x="544" y="15"/>
                    <a:pt x="544" y="28"/>
                    <a:pt x="552" y="36"/>
                  </a:cubicBezTo>
                  <a:cubicBezTo>
                    <a:pt x="572" y="56"/>
                    <a:pt x="572" y="56"/>
                    <a:pt x="572" y="56"/>
                  </a:cubicBezTo>
                  <a:cubicBezTo>
                    <a:pt x="160" y="56"/>
                    <a:pt x="160" y="56"/>
                    <a:pt x="160" y="56"/>
                  </a:cubicBezTo>
                  <a:cubicBezTo>
                    <a:pt x="72" y="56"/>
                    <a:pt x="0" y="127"/>
                    <a:pt x="0" y="215"/>
                  </a:cubicBezTo>
                  <a:cubicBezTo>
                    <a:pt x="0" y="303"/>
                    <a:pt x="72" y="375"/>
                    <a:pt x="160" y="375"/>
                  </a:cubicBezTo>
                  <a:cubicBezTo>
                    <a:pt x="248" y="375"/>
                    <a:pt x="320" y="303"/>
                    <a:pt x="320" y="215"/>
                  </a:cubicBezTo>
                  <a:cubicBezTo>
                    <a:pt x="320" y="204"/>
                    <a:pt x="311" y="195"/>
                    <a:pt x="300" y="195"/>
                  </a:cubicBezTo>
                  <a:cubicBezTo>
                    <a:pt x="288" y="195"/>
                    <a:pt x="280" y="204"/>
                    <a:pt x="280" y="215"/>
                  </a:cubicBezTo>
                  <a:cubicBezTo>
                    <a:pt x="280" y="281"/>
                    <a:pt x="226" y="335"/>
                    <a:pt x="160" y="335"/>
                  </a:cubicBezTo>
                  <a:cubicBezTo>
                    <a:pt x="94" y="335"/>
                    <a:pt x="40" y="281"/>
                    <a:pt x="40" y="215"/>
                  </a:cubicBezTo>
                  <a:cubicBezTo>
                    <a:pt x="40" y="150"/>
                    <a:pt x="94" y="96"/>
                    <a:pt x="160" y="96"/>
                  </a:cubicBezTo>
                  <a:cubicBezTo>
                    <a:pt x="570" y="96"/>
                    <a:pt x="570" y="96"/>
                    <a:pt x="570" y="96"/>
                  </a:cubicBezTo>
                  <a:cubicBezTo>
                    <a:pt x="552" y="114"/>
                    <a:pt x="552" y="114"/>
                    <a:pt x="552" y="114"/>
                  </a:cubicBezTo>
                  <a:cubicBezTo>
                    <a:pt x="544" y="122"/>
                    <a:pt x="544" y="135"/>
                    <a:pt x="552" y="143"/>
                  </a:cubicBezTo>
                  <a:cubicBezTo>
                    <a:pt x="556" y="146"/>
                    <a:pt x="561" y="148"/>
                    <a:pt x="566" y="148"/>
                  </a:cubicBezTo>
                  <a:cubicBezTo>
                    <a:pt x="571" y="148"/>
                    <a:pt x="576" y="146"/>
                    <a:pt x="580" y="143"/>
                  </a:cubicBezTo>
                  <a:cubicBezTo>
                    <a:pt x="633" y="89"/>
                    <a:pt x="633" y="89"/>
                    <a:pt x="633" y="89"/>
                  </a:cubicBezTo>
                  <a:cubicBezTo>
                    <a:pt x="641" y="81"/>
                    <a:pt x="641" y="69"/>
                    <a:pt x="633"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96" name="Group 395">
            <a:extLst>
              <a:ext uri="{FF2B5EF4-FFF2-40B4-BE49-F238E27FC236}">
                <a16:creationId xmlns:a16="http://schemas.microsoft.com/office/drawing/2014/main" id="{E331287C-8E25-47BC-9BBA-A924191A0F4D}"/>
              </a:ext>
            </a:extLst>
          </p:cNvPr>
          <p:cNvGrpSpPr/>
          <p:nvPr/>
        </p:nvGrpSpPr>
        <p:grpSpPr>
          <a:xfrm>
            <a:off x="1469752" y="3578658"/>
            <a:ext cx="381159" cy="267137"/>
            <a:chOff x="9902825" y="3694113"/>
            <a:chExt cx="928688" cy="650875"/>
          </a:xfrm>
          <a:solidFill>
            <a:schemeClr val="bg1"/>
          </a:solidFill>
        </p:grpSpPr>
        <p:sp>
          <p:nvSpPr>
            <p:cNvPr id="397" name="Freeform 36">
              <a:extLst>
                <a:ext uri="{FF2B5EF4-FFF2-40B4-BE49-F238E27FC236}">
                  <a16:creationId xmlns:a16="http://schemas.microsoft.com/office/drawing/2014/main" id="{D18BC51C-1020-47F6-8077-4C193A336DB6}"/>
                </a:ext>
              </a:extLst>
            </p:cNvPr>
            <p:cNvSpPr>
              <a:spLocks/>
            </p:cNvSpPr>
            <p:nvPr/>
          </p:nvSpPr>
          <p:spPr bwMode="auto">
            <a:xfrm>
              <a:off x="10207625" y="3840163"/>
              <a:ext cx="623888" cy="355600"/>
            </a:xfrm>
            <a:custGeom>
              <a:avLst/>
              <a:gdLst>
                <a:gd name="T0" fmla="*/ 647 w 655"/>
                <a:gd name="T1" fmla="*/ 173 h 373"/>
                <a:gd name="T2" fmla="*/ 481 w 655"/>
                <a:gd name="T3" fmla="*/ 8 h 373"/>
                <a:gd name="T4" fmla="*/ 453 w 655"/>
                <a:gd name="T5" fmla="*/ 8 h 373"/>
                <a:gd name="T6" fmla="*/ 453 w 655"/>
                <a:gd name="T7" fmla="*/ 36 h 373"/>
                <a:gd name="T8" fmla="*/ 584 w 655"/>
                <a:gd name="T9" fmla="*/ 168 h 373"/>
                <a:gd name="T10" fmla="*/ 20 w 655"/>
                <a:gd name="T11" fmla="*/ 168 h 373"/>
                <a:gd name="T12" fmla="*/ 0 w 655"/>
                <a:gd name="T13" fmla="*/ 188 h 373"/>
                <a:gd name="T14" fmla="*/ 20 w 655"/>
                <a:gd name="T15" fmla="*/ 208 h 373"/>
                <a:gd name="T16" fmla="*/ 584 w 655"/>
                <a:gd name="T17" fmla="*/ 208 h 373"/>
                <a:gd name="T18" fmla="*/ 453 w 655"/>
                <a:gd name="T19" fmla="*/ 339 h 373"/>
                <a:gd name="T20" fmla="*/ 453 w 655"/>
                <a:gd name="T21" fmla="*/ 367 h 373"/>
                <a:gd name="T22" fmla="*/ 467 w 655"/>
                <a:gd name="T23" fmla="*/ 373 h 373"/>
                <a:gd name="T24" fmla="*/ 481 w 655"/>
                <a:gd name="T25" fmla="*/ 367 h 373"/>
                <a:gd name="T26" fmla="*/ 647 w 655"/>
                <a:gd name="T27" fmla="*/ 202 h 373"/>
                <a:gd name="T28" fmla="*/ 647 w 655"/>
                <a:gd name="T29" fmla="*/ 1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5" h="373">
                  <a:moveTo>
                    <a:pt x="647" y="173"/>
                  </a:moveTo>
                  <a:cubicBezTo>
                    <a:pt x="481" y="8"/>
                    <a:pt x="481" y="8"/>
                    <a:pt x="481" y="8"/>
                  </a:cubicBezTo>
                  <a:cubicBezTo>
                    <a:pt x="473" y="0"/>
                    <a:pt x="461" y="0"/>
                    <a:pt x="453" y="8"/>
                  </a:cubicBezTo>
                  <a:cubicBezTo>
                    <a:pt x="445" y="15"/>
                    <a:pt x="445" y="28"/>
                    <a:pt x="453" y="36"/>
                  </a:cubicBezTo>
                  <a:cubicBezTo>
                    <a:pt x="584" y="168"/>
                    <a:pt x="584" y="168"/>
                    <a:pt x="584" y="168"/>
                  </a:cubicBezTo>
                  <a:cubicBezTo>
                    <a:pt x="20" y="168"/>
                    <a:pt x="20" y="168"/>
                    <a:pt x="20" y="168"/>
                  </a:cubicBezTo>
                  <a:cubicBezTo>
                    <a:pt x="9" y="168"/>
                    <a:pt x="0" y="177"/>
                    <a:pt x="0" y="188"/>
                  </a:cubicBezTo>
                  <a:cubicBezTo>
                    <a:pt x="0" y="199"/>
                    <a:pt x="9" y="208"/>
                    <a:pt x="20" y="208"/>
                  </a:cubicBezTo>
                  <a:cubicBezTo>
                    <a:pt x="584" y="208"/>
                    <a:pt x="584" y="208"/>
                    <a:pt x="584" y="208"/>
                  </a:cubicBezTo>
                  <a:cubicBezTo>
                    <a:pt x="453" y="339"/>
                    <a:pt x="453" y="339"/>
                    <a:pt x="453" y="339"/>
                  </a:cubicBezTo>
                  <a:cubicBezTo>
                    <a:pt x="445" y="347"/>
                    <a:pt x="445" y="360"/>
                    <a:pt x="453" y="367"/>
                  </a:cubicBezTo>
                  <a:cubicBezTo>
                    <a:pt x="457" y="371"/>
                    <a:pt x="462" y="373"/>
                    <a:pt x="467" y="373"/>
                  </a:cubicBezTo>
                  <a:cubicBezTo>
                    <a:pt x="472" y="373"/>
                    <a:pt x="477" y="371"/>
                    <a:pt x="481" y="367"/>
                  </a:cubicBezTo>
                  <a:cubicBezTo>
                    <a:pt x="647" y="202"/>
                    <a:pt x="647" y="202"/>
                    <a:pt x="647" y="202"/>
                  </a:cubicBezTo>
                  <a:cubicBezTo>
                    <a:pt x="655" y="194"/>
                    <a:pt x="655" y="181"/>
                    <a:pt x="647"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98" name="Freeform 37">
              <a:extLst>
                <a:ext uri="{FF2B5EF4-FFF2-40B4-BE49-F238E27FC236}">
                  <a16:creationId xmlns:a16="http://schemas.microsoft.com/office/drawing/2014/main" id="{B1D6516E-0CD7-4D95-B644-68ED047BE678}"/>
                </a:ext>
              </a:extLst>
            </p:cNvPr>
            <p:cNvSpPr>
              <a:spLocks/>
            </p:cNvSpPr>
            <p:nvPr/>
          </p:nvSpPr>
          <p:spPr bwMode="auto">
            <a:xfrm>
              <a:off x="9902825" y="3694113"/>
              <a:ext cx="649288" cy="650875"/>
            </a:xfrm>
            <a:custGeom>
              <a:avLst/>
              <a:gdLst>
                <a:gd name="T0" fmla="*/ 663 w 683"/>
                <a:gd name="T1" fmla="*/ 415 h 683"/>
                <a:gd name="T2" fmla="*/ 643 w 683"/>
                <a:gd name="T3" fmla="*/ 435 h 683"/>
                <a:gd name="T4" fmla="*/ 643 w 683"/>
                <a:gd name="T5" fmla="*/ 643 h 683"/>
                <a:gd name="T6" fmla="*/ 40 w 683"/>
                <a:gd name="T7" fmla="*/ 643 h 683"/>
                <a:gd name="T8" fmla="*/ 40 w 683"/>
                <a:gd name="T9" fmla="*/ 40 h 683"/>
                <a:gd name="T10" fmla="*/ 643 w 683"/>
                <a:gd name="T11" fmla="*/ 40 h 683"/>
                <a:gd name="T12" fmla="*/ 643 w 683"/>
                <a:gd name="T13" fmla="*/ 248 h 683"/>
                <a:gd name="T14" fmla="*/ 663 w 683"/>
                <a:gd name="T15" fmla="*/ 268 h 683"/>
                <a:gd name="T16" fmla="*/ 683 w 683"/>
                <a:gd name="T17" fmla="*/ 248 h 683"/>
                <a:gd name="T18" fmla="*/ 683 w 683"/>
                <a:gd name="T19" fmla="*/ 20 h 683"/>
                <a:gd name="T20" fmla="*/ 663 w 683"/>
                <a:gd name="T21" fmla="*/ 0 h 683"/>
                <a:gd name="T22" fmla="*/ 20 w 683"/>
                <a:gd name="T23" fmla="*/ 0 h 683"/>
                <a:gd name="T24" fmla="*/ 0 w 683"/>
                <a:gd name="T25" fmla="*/ 20 h 683"/>
                <a:gd name="T26" fmla="*/ 0 w 683"/>
                <a:gd name="T27" fmla="*/ 663 h 683"/>
                <a:gd name="T28" fmla="*/ 20 w 683"/>
                <a:gd name="T29" fmla="*/ 683 h 683"/>
                <a:gd name="T30" fmla="*/ 663 w 683"/>
                <a:gd name="T31" fmla="*/ 683 h 683"/>
                <a:gd name="T32" fmla="*/ 683 w 683"/>
                <a:gd name="T33" fmla="*/ 663 h 683"/>
                <a:gd name="T34" fmla="*/ 683 w 683"/>
                <a:gd name="T35" fmla="*/ 435 h 683"/>
                <a:gd name="T36" fmla="*/ 663 w 683"/>
                <a:gd name="T37" fmla="*/ 415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3" h="683">
                  <a:moveTo>
                    <a:pt x="663" y="415"/>
                  </a:moveTo>
                  <a:cubicBezTo>
                    <a:pt x="652" y="415"/>
                    <a:pt x="643" y="424"/>
                    <a:pt x="643" y="435"/>
                  </a:cubicBezTo>
                  <a:cubicBezTo>
                    <a:pt x="643" y="643"/>
                    <a:pt x="643" y="643"/>
                    <a:pt x="643" y="643"/>
                  </a:cubicBezTo>
                  <a:cubicBezTo>
                    <a:pt x="40" y="643"/>
                    <a:pt x="40" y="643"/>
                    <a:pt x="40" y="643"/>
                  </a:cubicBezTo>
                  <a:cubicBezTo>
                    <a:pt x="40" y="40"/>
                    <a:pt x="40" y="40"/>
                    <a:pt x="40" y="40"/>
                  </a:cubicBezTo>
                  <a:cubicBezTo>
                    <a:pt x="643" y="40"/>
                    <a:pt x="643" y="40"/>
                    <a:pt x="643" y="40"/>
                  </a:cubicBezTo>
                  <a:cubicBezTo>
                    <a:pt x="643" y="248"/>
                    <a:pt x="643" y="248"/>
                    <a:pt x="643" y="248"/>
                  </a:cubicBezTo>
                  <a:cubicBezTo>
                    <a:pt x="643" y="259"/>
                    <a:pt x="652" y="268"/>
                    <a:pt x="663" y="268"/>
                  </a:cubicBezTo>
                  <a:cubicBezTo>
                    <a:pt x="674" y="268"/>
                    <a:pt x="683" y="259"/>
                    <a:pt x="683" y="248"/>
                  </a:cubicBezTo>
                  <a:cubicBezTo>
                    <a:pt x="683" y="20"/>
                    <a:pt x="683" y="20"/>
                    <a:pt x="683" y="20"/>
                  </a:cubicBezTo>
                  <a:cubicBezTo>
                    <a:pt x="683" y="9"/>
                    <a:pt x="674" y="0"/>
                    <a:pt x="663" y="0"/>
                  </a:cubicBezTo>
                  <a:cubicBezTo>
                    <a:pt x="20" y="0"/>
                    <a:pt x="20" y="0"/>
                    <a:pt x="20" y="0"/>
                  </a:cubicBezTo>
                  <a:cubicBezTo>
                    <a:pt x="9" y="0"/>
                    <a:pt x="0" y="9"/>
                    <a:pt x="0" y="20"/>
                  </a:cubicBezTo>
                  <a:cubicBezTo>
                    <a:pt x="0" y="663"/>
                    <a:pt x="0" y="663"/>
                    <a:pt x="0" y="663"/>
                  </a:cubicBezTo>
                  <a:cubicBezTo>
                    <a:pt x="0" y="674"/>
                    <a:pt x="9" y="683"/>
                    <a:pt x="20" y="683"/>
                  </a:cubicBezTo>
                  <a:cubicBezTo>
                    <a:pt x="663" y="683"/>
                    <a:pt x="663" y="683"/>
                    <a:pt x="663" y="683"/>
                  </a:cubicBezTo>
                  <a:cubicBezTo>
                    <a:pt x="674" y="683"/>
                    <a:pt x="683" y="674"/>
                    <a:pt x="683" y="663"/>
                  </a:cubicBezTo>
                  <a:cubicBezTo>
                    <a:pt x="683" y="435"/>
                    <a:pt x="683" y="435"/>
                    <a:pt x="683" y="435"/>
                  </a:cubicBezTo>
                  <a:cubicBezTo>
                    <a:pt x="683" y="424"/>
                    <a:pt x="674" y="415"/>
                    <a:pt x="663" y="4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99" name="Group 398">
            <a:extLst>
              <a:ext uri="{FF2B5EF4-FFF2-40B4-BE49-F238E27FC236}">
                <a16:creationId xmlns:a16="http://schemas.microsoft.com/office/drawing/2014/main" id="{CF1A1731-FE56-434C-8E4A-04B065989870}"/>
              </a:ext>
            </a:extLst>
          </p:cNvPr>
          <p:cNvGrpSpPr/>
          <p:nvPr/>
        </p:nvGrpSpPr>
        <p:grpSpPr>
          <a:xfrm>
            <a:off x="2627942" y="3536307"/>
            <a:ext cx="282774" cy="351838"/>
            <a:chOff x="5135563" y="4711700"/>
            <a:chExt cx="688975" cy="857250"/>
          </a:xfrm>
          <a:solidFill>
            <a:schemeClr val="bg1"/>
          </a:solidFill>
        </p:grpSpPr>
        <p:sp>
          <p:nvSpPr>
            <p:cNvPr id="400" name="Freeform 238">
              <a:extLst>
                <a:ext uri="{FF2B5EF4-FFF2-40B4-BE49-F238E27FC236}">
                  <a16:creationId xmlns:a16="http://schemas.microsoft.com/office/drawing/2014/main" id="{BB59089E-FED6-4B0C-99D1-064C603D0A24}"/>
                </a:ext>
              </a:extLst>
            </p:cNvPr>
            <p:cNvSpPr>
              <a:spLocks/>
            </p:cNvSpPr>
            <p:nvPr/>
          </p:nvSpPr>
          <p:spPr bwMode="auto">
            <a:xfrm>
              <a:off x="5135563" y="4711700"/>
              <a:ext cx="688975" cy="857250"/>
            </a:xfrm>
            <a:custGeom>
              <a:avLst/>
              <a:gdLst>
                <a:gd name="T0" fmla="*/ 720 w 723"/>
                <a:gd name="T1" fmla="*/ 524 h 901"/>
                <a:gd name="T2" fmla="*/ 644 w 723"/>
                <a:gd name="T3" fmla="*/ 347 h 901"/>
                <a:gd name="T4" fmla="*/ 566 w 723"/>
                <a:gd name="T5" fmla="*/ 97 h 901"/>
                <a:gd name="T6" fmla="*/ 311 w 723"/>
                <a:gd name="T7" fmla="*/ 0 h 901"/>
                <a:gd name="T8" fmla="*/ 0 w 723"/>
                <a:gd name="T9" fmla="*/ 302 h 901"/>
                <a:gd name="T10" fmla="*/ 31 w 723"/>
                <a:gd name="T11" fmla="*/ 522 h 901"/>
                <a:gd name="T12" fmla="*/ 16 w 723"/>
                <a:gd name="T13" fmla="*/ 741 h 901"/>
                <a:gd name="T14" fmla="*/ 27 w 723"/>
                <a:gd name="T15" fmla="*/ 768 h 901"/>
                <a:gd name="T16" fmla="*/ 53 w 723"/>
                <a:gd name="T17" fmla="*/ 757 h 901"/>
                <a:gd name="T18" fmla="*/ 70 w 723"/>
                <a:gd name="T19" fmla="*/ 514 h 901"/>
                <a:gd name="T20" fmla="*/ 70 w 723"/>
                <a:gd name="T21" fmla="*/ 513 h 901"/>
                <a:gd name="T22" fmla="*/ 40 w 723"/>
                <a:gd name="T23" fmla="*/ 302 h 901"/>
                <a:gd name="T24" fmla="*/ 311 w 723"/>
                <a:gd name="T25" fmla="*/ 40 h 901"/>
                <a:gd name="T26" fmla="*/ 536 w 723"/>
                <a:gd name="T27" fmla="*/ 123 h 901"/>
                <a:gd name="T28" fmla="*/ 604 w 723"/>
                <a:gd name="T29" fmla="*/ 348 h 901"/>
                <a:gd name="T30" fmla="*/ 605 w 723"/>
                <a:gd name="T31" fmla="*/ 358 h 901"/>
                <a:gd name="T32" fmla="*/ 671 w 723"/>
                <a:gd name="T33" fmla="*/ 512 h 901"/>
                <a:gd name="T34" fmla="*/ 619 w 723"/>
                <a:gd name="T35" fmla="*/ 512 h 901"/>
                <a:gd name="T36" fmla="*/ 599 w 723"/>
                <a:gd name="T37" fmla="*/ 530 h 901"/>
                <a:gd name="T38" fmla="*/ 577 w 723"/>
                <a:gd name="T39" fmla="*/ 708 h 901"/>
                <a:gd name="T40" fmla="*/ 433 w 723"/>
                <a:gd name="T41" fmla="*/ 708 h 901"/>
                <a:gd name="T42" fmla="*/ 413 w 723"/>
                <a:gd name="T43" fmla="*/ 724 h 901"/>
                <a:gd name="T44" fmla="*/ 376 w 723"/>
                <a:gd name="T45" fmla="*/ 876 h 901"/>
                <a:gd name="T46" fmla="*/ 391 w 723"/>
                <a:gd name="T47" fmla="*/ 900 h 901"/>
                <a:gd name="T48" fmla="*/ 395 w 723"/>
                <a:gd name="T49" fmla="*/ 901 h 901"/>
                <a:gd name="T50" fmla="*/ 415 w 723"/>
                <a:gd name="T51" fmla="*/ 886 h 901"/>
                <a:gd name="T52" fmla="*/ 448 w 723"/>
                <a:gd name="T53" fmla="*/ 748 h 901"/>
                <a:gd name="T54" fmla="*/ 595 w 723"/>
                <a:gd name="T55" fmla="*/ 748 h 901"/>
                <a:gd name="T56" fmla="*/ 615 w 723"/>
                <a:gd name="T57" fmla="*/ 731 h 901"/>
                <a:gd name="T58" fmla="*/ 636 w 723"/>
                <a:gd name="T59" fmla="*/ 552 h 901"/>
                <a:gd name="T60" fmla="*/ 702 w 723"/>
                <a:gd name="T61" fmla="*/ 552 h 901"/>
                <a:gd name="T62" fmla="*/ 718 w 723"/>
                <a:gd name="T63" fmla="*/ 543 h 901"/>
                <a:gd name="T64" fmla="*/ 720 w 723"/>
                <a:gd name="T65" fmla="*/ 524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3" h="901">
                  <a:moveTo>
                    <a:pt x="720" y="524"/>
                  </a:moveTo>
                  <a:cubicBezTo>
                    <a:pt x="644" y="347"/>
                    <a:pt x="644" y="347"/>
                    <a:pt x="644" y="347"/>
                  </a:cubicBezTo>
                  <a:cubicBezTo>
                    <a:pt x="646" y="318"/>
                    <a:pt x="650" y="190"/>
                    <a:pt x="566" y="97"/>
                  </a:cubicBezTo>
                  <a:cubicBezTo>
                    <a:pt x="508" y="33"/>
                    <a:pt x="422" y="0"/>
                    <a:pt x="311" y="0"/>
                  </a:cubicBezTo>
                  <a:cubicBezTo>
                    <a:pt x="4" y="0"/>
                    <a:pt x="0" y="298"/>
                    <a:pt x="0" y="302"/>
                  </a:cubicBezTo>
                  <a:cubicBezTo>
                    <a:pt x="0" y="392"/>
                    <a:pt x="28" y="511"/>
                    <a:pt x="31" y="522"/>
                  </a:cubicBezTo>
                  <a:cubicBezTo>
                    <a:pt x="54" y="651"/>
                    <a:pt x="17" y="740"/>
                    <a:pt x="16" y="741"/>
                  </a:cubicBezTo>
                  <a:cubicBezTo>
                    <a:pt x="12" y="752"/>
                    <a:pt x="16" y="763"/>
                    <a:pt x="27" y="768"/>
                  </a:cubicBezTo>
                  <a:cubicBezTo>
                    <a:pt x="37" y="772"/>
                    <a:pt x="48" y="767"/>
                    <a:pt x="53" y="757"/>
                  </a:cubicBezTo>
                  <a:cubicBezTo>
                    <a:pt x="55" y="753"/>
                    <a:pt x="96" y="656"/>
                    <a:pt x="70" y="514"/>
                  </a:cubicBezTo>
                  <a:cubicBezTo>
                    <a:pt x="70" y="513"/>
                    <a:pt x="70" y="513"/>
                    <a:pt x="70" y="513"/>
                  </a:cubicBezTo>
                  <a:cubicBezTo>
                    <a:pt x="70" y="511"/>
                    <a:pt x="40" y="390"/>
                    <a:pt x="40" y="302"/>
                  </a:cubicBezTo>
                  <a:cubicBezTo>
                    <a:pt x="40" y="291"/>
                    <a:pt x="45" y="40"/>
                    <a:pt x="311" y="40"/>
                  </a:cubicBezTo>
                  <a:cubicBezTo>
                    <a:pt x="410" y="40"/>
                    <a:pt x="486" y="68"/>
                    <a:pt x="536" y="123"/>
                  </a:cubicBezTo>
                  <a:cubicBezTo>
                    <a:pt x="617" y="213"/>
                    <a:pt x="604" y="347"/>
                    <a:pt x="604" y="348"/>
                  </a:cubicBezTo>
                  <a:cubicBezTo>
                    <a:pt x="603" y="351"/>
                    <a:pt x="604" y="355"/>
                    <a:pt x="605" y="358"/>
                  </a:cubicBezTo>
                  <a:cubicBezTo>
                    <a:pt x="671" y="512"/>
                    <a:pt x="671" y="512"/>
                    <a:pt x="671" y="512"/>
                  </a:cubicBezTo>
                  <a:cubicBezTo>
                    <a:pt x="619" y="512"/>
                    <a:pt x="619" y="512"/>
                    <a:pt x="619" y="512"/>
                  </a:cubicBezTo>
                  <a:cubicBezTo>
                    <a:pt x="609" y="512"/>
                    <a:pt x="600" y="520"/>
                    <a:pt x="599" y="530"/>
                  </a:cubicBezTo>
                  <a:cubicBezTo>
                    <a:pt x="577" y="708"/>
                    <a:pt x="577" y="708"/>
                    <a:pt x="577" y="708"/>
                  </a:cubicBezTo>
                  <a:cubicBezTo>
                    <a:pt x="433" y="708"/>
                    <a:pt x="433" y="708"/>
                    <a:pt x="433" y="708"/>
                  </a:cubicBezTo>
                  <a:cubicBezTo>
                    <a:pt x="423" y="708"/>
                    <a:pt x="415" y="715"/>
                    <a:pt x="413" y="724"/>
                  </a:cubicBezTo>
                  <a:cubicBezTo>
                    <a:pt x="376" y="876"/>
                    <a:pt x="376" y="876"/>
                    <a:pt x="376" y="876"/>
                  </a:cubicBezTo>
                  <a:cubicBezTo>
                    <a:pt x="373" y="887"/>
                    <a:pt x="380" y="898"/>
                    <a:pt x="391" y="900"/>
                  </a:cubicBezTo>
                  <a:cubicBezTo>
                    <a:pt x="392" y="901"/>
                    <a:pt x="394" y="901"/>
                    <a:pt x="395" y="901"/>
                  </a:cubicBezTo>
                  <a:cubicBezTo>
                    <a:pt x="404" y="901"/>
                    <a:pt x="413" y="895"/>
                    <a:pt x="415" y="886"/>
                  </a:cubicBezTo>
                  <a:cubicBezTo>
                    <a:pt x="448" y="748"/>
                    <a:pt x="448" y="748"/>
                    <a:pt x="448" y="748"/>
                  </a:cubicBezTo>
                  <a:cubicBezTo>
                    <a:pt x="595" y="748"/>
                    <a:pt x="595" y="748"/>
                    <a:pt x="595" y="748"/>
                  </a:cubicBezTo>
                  <a:cubicBezTo>
                    <a:pt x="605" y="748"/>
                    <a:pt x="614" y="741"/>
                    <a:pt x="615" y="731"/>
                  </a:cubicBezTo>
                  <a:cubicBezTo>
                    <a:pt x="636" y="552"/>
                    <a:pt x="636" y="552"/>
                    <a:pt x="636" y="552"/>
                  </a:cubicBezTo>
                  <a:cubicBezTo>
                    <a:pt x="702" y="552"/>
                    <a:pt x="702" y="552"/>
                    <a:pt x="702" y="552"/>
                  </a:cubicBezTo>
                  <a:cubicBezTo>
                    <a:pt x="708" y="552"/>
                    <a:pt x="715" y="549"/>
                    <a:pt x="718" y="543"/>
                  </a:cubicBezTo>
                  <a:cubicBezTo>
                    <a:pt x="722" y="538"/>
                    <a:pt x="723" y="531"/>
                    <a:pt x="720" y="5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1" name="Freeform 239">
              <a:extLst>
                <a:ext uri="{FF2B5EF4-FFF2-40B4-BE49-F238E27FC236}">
                  <a16:creationId xmlns:a16="http://schemas.microsoft.com/office/drawing/2014/main" id="{D9DEA407-8B4F-4C35-8203-065897393944}"/>
                </a:ext>
              </a:extLst>
            </p:cNvPr>
            <p:cNvSpPr>
              <a:spLocks/>
            </p:cNvSpPr>
            <p:nvPr/>
          </p:nvSpPr>
          <p:spPr bwMode="auto">
            <a:xfrm>
              <a:off x="5327650" y="4829175"/>
              <a:ext cx="209550" cy="330200"/>
            </a:xfrm>
            <a:custGeom>
              <a:avLst/>
              <a:gdLst>
                <a:gd name="T0" fmla="*/ 48 w 220"/>
                <a:gd name="T1" fmla="*/ 345 h 346"/>
                <a:gd name="T2" fmla="*/ 67 w 220"/>
                <a:gd name="T3" fmla="*/ 323 h 346"/>
                <a:gd name="T4" fmla="*/ 42 w 220"/>
                <a:gd name="T5" fmla="*/ 40 h 346"/>
                <a:gd name="T6" fmla="*/ 178 w 220"/>
                <a:gd name="T7" fmla="*/ 40 h 346"/>
                <a:gd name="T8" fmla="*/ 153 w 220"/>
                <a:gd name="T9" fmla="*/ 323 h 346"/>
                <a:gd name="T10" fmla="*/ 171 w 220"/>
                <a:gd name="T11" fmla="*/ 345 h 346"/>
                <a:gd name="T12" fmla="*/ 193 w 220"/>
                <a:gd name="T13" fmla="*/ 327 h 346"/>
                <a:gd name="T14" fmla="*/ 220 w 220"/>
                <a:gd name="T15" fmla="*/ 22 h 346"/>
                <a:gd name="T16" fmla="*/ 215 w 220"/>
                <a:gd name="T17" fmla="*/ 7 h 346"/>
                <a:gd name="T18" fmla="*/ 200 w 220"/>
                <a:gd name="T19" fmla="*/ 0 h 346"/>
                <a:gd name="T20" fmla="*/ 20 w 220"/>
                <a:gd name="T21" fmla="*/ 0 h 346"/>
                <a:gd name="T22" fmla="*/ 5 w 220"/>
                <a:gd name="T23" fmla="*/ 7 h 346"/>
                <a:gd name="T24" fmla="*/ 0 w 220"/>
                <a:gd name="T25" fmla="*/ 22 h 346"/>
                <a:gd name="T26" fmla="*/ 27 w 220"/>
                <a:gd name="T27" fmla="*/ 327 h 346"/>
                <a:gd name="T28" fmla="*/ 47 w 220"/>
                <a:gd name="T29" fmla="*/ 345 h 346"/>
                <a:gd name="T30" fmla="*/ 48 w 220"/>
                <a:gd name="T31" fmla="*/ 34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346">
                  <a:moveTo>
                    <a:pt x="48" y="345"/>
                  </a:moveTo>
                  <a:cubicBezTo>
                    <a:pt x="59" y="344"/>
                    <a:pt x="68" y="334"/>
                    <a:pt x="67" y="323"/>
                  </a:cubicBezTo>
                  <a:cubicBezTo>
                    <a:pt x="42" y="40"/>
                    <a:pt x="42" y="40"/>
                    <a:pt x="42" y="40"/>
                  </a:cubicBezTo>
                  <a:cubicBezTo>
                    <a:pt x="178" y="40"/>
                    <a:pt x="178" y="40"/>
                    <a:pt x="178" y="40"/>
                  </a:cubicBezTo>
                  <a:cubicBezTo>
                    <a:pt x="153" y="323"/>
                    <a:pt x="153" y="323"/>
                    <a:pt x="153" y="323"/>
                  </a:cubicBezTo>
                  <a:cubicBezTo>
                    <a:pt x="152" y="334"/>
                    <a:pt x="160" y="344"/>
                    <a:pt x="171" y="345"/>
                  </a:cubicBezTo>
                  <a:cubicBezTo>
                    <a:pt x="182" y="346"/>
                    <a:pt x="192" y="338"/>
                    <a:pt x="193" y="327"/>
                  </a:cubicBezTo>
                  <a:cubicBezTo>
                    <a:pt x="220" y="22"/>
                    <a:pt x="220" y="22"/>
                    <a:pt x="220" y="22"/>
                  </a:cubicBezTo>
                  <a:cubicBezTo>
                    <a:pt x="220" y="16"/>
                    <a:pt x="218" y="11"/>
                    <a:pt x="215" y="7"/>
                  </a:cubicBezTo>
                  <a:cubicBezTo>
                    <a:pt x="211" y="2"/>
                    <a:pt x="206" y="0"/>
                    <a:pt x="200" y="0"/>
                  </a:cubicBezTo>
                  <a:cubicBezTo>
                    <a:pt x="20" y="0"/>
                    <a:pt x="20" y="0"/>
                    <a:pt x="20" y="0"/>
                  </a:cubicBezTo>
                  <a:cubicBezTo>
                    <a:pt x="14" y="0"/>
                    <a:pt x="9" y="2"/>
                    <a:pt x="5" y="7"/>
                  </a:cubicBezTo>
                  <a:cubicBezTo>
                    <a:pt x="2" y="11"/>
                    <a:pt x="0" y="16"/>
                    <a:pt x="0" y="22"/>
                  </a:cubicBezTo>
                  <a:cubicBezTo>
                    <a:pt x="27" y="327"/>
                    <a:pt x="27" y="327"/>
                    <a:pt x="27" y="327"/>
                  </a:cubicBezTo>
                  <a:cubicBezTo>
                    <a:pt x="28" y="337"/>
                    <a:pt x="36" y="345"/>
                    <a:pt x="47" y="345"/>
                  </a:cubicBezTo>
                  <a:cubicBezTo>
                    <a:pt x="47" y="345"/>
                    <a:pt x="48" y="345"/>
                    <a:pt x="48"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2" name="Freeform 240">
              <a:extLst>
                <a:ext uri="{FF2B5EF4-FFF2-40B4-BE49-F238E27FC236}">
                  <a16:creationId xmlns:a16="http://schemas.microsoft.com/office/drawing/2014/main" id="{6FE5CD03-8BCF-4CD6-8093-4E35FE7C6DBD}"/>
                </a:ext>
              </a:extLst>
            </p:cNvPr>
            <p:cNvSpPr>
              <a:spLocks noEditPoints="1"/>
            </p:cNvSpPr>
            <p:nvPr/>
          </p:nvSpPr>
          <p:spPr bwMode="auto">
            <a:xfrm>
              <a:off x="5365750" y="5191125"/>
              <a:ext cx="134938" cy="134938"/>
            </a:xfrm>
            <a:custGeom>
              <a:avLst/>
              <a:gdLst>
                <a:gd name="T0" fmla="*/ 71 w 142"/>
                <a:gd name="T1" fmla="*/ 0 h 141"/>
                <a:gd name="T2" fmla="*/ 0 w 142"/>
                <a:gd name="T3" fmla="*/ 70 h 141"/>
                <a:gd name="T4" fmla="*/ 71 w 142"/>
                <a:gd name="T5" fmla="*/ 141 h 141"/>
                <a:gd name="T6" fmla="*/ 142 w 142"/>
                <a:gd name="T7" fmla="*/ 70 h 141"/>
                <a:gd name="T8" fmla="*/ 71 w 142"/>
                <a:gd name="T9" fmla="*/ 0 h 141"/>
                <a:gd name="T10" fmla="*/ 71 w 142"/>
                <a:gd name="T11" fmla="*/ 101 h 141"/>
                <a:gd name="T12" fmla="*/ 40 w 142"/>
                <a:gd name="T13" fmla="*/ 70 h 141"/>
                <a:gd name="T14" fmla="*/ 71 w 142"/>
                <a:gd name="T15" fmla="*/ 40 h 141"/>
                <a:gd name="T16" fmla="*/ 102 w 142"/>
                <a:gd name="T17" fmla="*/ 70 h 141"/>
                <a:gd name="T18" fmla="*/ 71 w 142"/>
                <a:gd name="T19" fmla="*/ 10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1">
                  <a:moveTo>
                    <a:pt x="71" y="0"/>
                  </a:moveTo>
                  <a:cubicBezTo>
                    <a:pt x="32" y="0"/>
                    <a:pt x="0" y="31"/>
                    <a:pt x="0" y="70"/>
                  </a:cubicBezTo>
                  <a:cubicBezTo>
                    <a:pt x="0" y="109"/>
                    <a:pt x="32" y="141"/>
                    <a:pt x="71" y="141"/>
                  </a:cubicBezTo>
                  <a:cubicBezTo>
                    <a:pt x="110" y="141"/>
                    <a:pt x="142" y="109"/>
                    <a:pt x="142" y="70"/>
                  </a:cubicBezTo>
                  <a:cubicBezTo>
                    <a:pt x="142" y="31"/>
                    <a:pt x="110" y="0"/>
                    <a:pt x="71" y="0"/>
                  </a:cubicBezTo>
                  <a:close/>
                  <a:moveTo>
                    <a:pt x="71" y="101"/>
                  </a:moveTo>
                  <a:cubicBezTo>
                    <a:pt x="54" y="101"/>
                    <a:pt x="40" y="87"/>
                    <a:pt x="40" y="70"/>
                  </a:cubicBezTo>
                  <a:cubicBezTo>
                    <a:pt x="40" y="54"/>
                    <a:pt x="54" y="40"/>
                    <a:pt x="71" y="40"/>
                  </a:cubicBezTo>
                  <a:cubicBezTo>
                    <a:pt x="88" y="40"/>
                    <a:pt x="102" y="54"/>
                    <a:pt x="102" y="70"/>
                  </a:cubicBezTo>
                  <a:cubicBezTo>
                    <a:pt x="102" y="87"/>
                    <a:pt x="88" y="101"/>
                    <a:pt x="71"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403" name="Group 402">
            <a:extLst>
              <a:ext uri="{FF2B5EF4-FFF2-40B4-BE49-F238E27FC236}">
                <a16:creationId xmlns:a16="http://schemas.microsoft.com/office/drawing/2014/main" id="{ED6DC48B-E5E6-4641-87F9-6FBC9C329E1A}"/>
              </a:ext>
            </a:extLst>
          </p:cNvPr>
          <p:cNvGrpSpPr/>
          <p:nvPr/>
        </p:nvGrpSpPr>
        <p:grpSpPr>
          <a:xfrm>
            <a:off x="3683850" y="3534988"/>
            <a:ext cx="388979" cy="354439"/>
            <a:chOff x="5016500" y="2424113"/>
            <a:chExt cx="947738" cy="863600"/>
          </a:xfrm>
          <a:solidFill>
            <a:schemeClr val="bg1"/>
          </a:solidFill>
        </p:grpSpPr>
        <p:sp>
          <p:nvSpPr>
            <p:cNvPr id="404" name="Freeform 65">
              <a:extLst>
                <a:ext uri="{FF2B5EF4-FFF2-40B4-BE49-F238E27FC236}">
                  <a16:creationId xmlns:a16="http://schemas.microsoft.com/office/drawing/2014/main" id="{87C61B7A-5CE8-42BE-8A49-E17E65B4C687}"/>
                </a:ext>
              </a:extLst>
            </p:cNvPr>
            <p:cNvSpPr>
              <a:spLocks/>
            </p:cNvSpPr>
            <p:nvPr/>
          </p:nvSpPr>
          <p:spPr bwMode="auto">
            <a:xfrm>
              <a:off x="5346700" y="2563813"/>
              <a:ext cx="288925" cy="38100"/>
            </a:xfrm>
            <a:custGeom>
              <a:avLst/>
              <a:gdLst>
                <a:gd name="T0" fmla="*/ 20 w 302"/>
                <a:gd name="T1" fmla="*/ 40 h 40"/>
                <a:gd name="T2" fmla="*/ 282 w 302"/>
                <a:gd name="T3" fmla="*/ 40 h 40"/>
                <a:gd name="T4" fmla="*/ 302 w 302"/>
                <a:gd name="T5" fmla="*/ 20 h 40"/>
                <a:gd name="T6" fmla="*/ 282 w 302"/>
                <a:gd name="T7" fmla="*/ 0 h 40"/>
                <a:gd name="T8" fmla="*/ 20 w 302"/>
                <a:gd name="T9" fmla="*/ 0 h 40"/>
                <a:gd name="T10" fmla="*/ 0 w 302"/>
                <a:gd name="T11" fmla="*/ 20 h 40"/>
                <a:gd name="T12" fmla="*/ 20 w 30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2" h="40">
                  <a:moveTo>
                    <a:pt x="20" y="40"/>
                  </a:moveTo>
                  <a:cubicBezTo>
                    <a:pt x="282" y="40"/>
                    <a:pt x="282" y="40"/>
                    <a:pt x="282" y="40"/>
                  </a:cubicBezTo>
                  <a:cubicBezTo>
                    <a:pt x="293" y="40"/>
                    <a:pt x="302" y="31"/>
                    <a:pt x="302" y="20"/>
                  </a:cubicBezTo>
                  <a:cubicBezTo>
                    <a:pt x="302" y="9"/>
                    <a:pt x="293" y="0"/>
                    <a:pt x="282" y="0"/>
                  </a:cubicBezTo>
                  <a:cubicBezTo>
                    <a:pt x="20" y="0"/>
                    <a:pt x="20" y="0"/>
                    <a:pt x="20" y="0"/>
                  </a:cubicBezTo>
                  <a:cubicBezTo>
                    <a:pt x="8" y="0"/>
                    <a:pt x="0" y="9"/>
                    <a:pt x="0" y="20"/>
                  </a:cubicBezTo>
                  <a:cubicBezTo>
                    <a:pt x="0" y="31"/>
                    <a:pt x="8"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5" name="Freeform 66">
              <a:extLst>
                <a:ext uri="{FF2B5EF4-FFF2-40B4-BE49-F238E27FC236}">
                  <a16:creationId xmlns:a16="http://schemas.microsoft.com/office/drawing/2014/main" id="{8F4CF90E-FAC7-451A-9174-E9845C62CA72}"/>
                </a:ext>
              </a:extLst>
            </p:cNvPr>
            <p:cNvSpPr>
              <a:spLocks/>
            </p:cNvSpPr>
            <p:nvPr/>
          </p:nvSpPr>
          <p:spPr bwMode="auto">
            <a:xfrm>
              <a:off x="5249863" y="2636838"/>
              <a:ext cx="482600" cy="38100"/>
            </a:xfrm>
            <a:custGeom>
              <a:avLst/>
              <a:gdLst>
                <a:gd name="T0" fmla="*/ 20 w 507"/>
                <a:gd name="T1" fmla="*/ 40 h 40"/>
                <a:gd name="T2" fmla="*/ 487 w 507"/>
                <a:gd name="T3" fmla="*/ 40 h 40"/>
                <a:gd name="T4" fmla="*/ 507 w 507"/>
                <a:gd name="T5" fmla="*/ 20 h 40"/>
                <a:gd name="T6" fmla="*/ 487 w 507"/>
                <a:gd name="T7" fmla="*/ 0 h 40"/>
                <a:gd name="T8" fmla="*/ 20 w 507"/>
                <a:gd name="T9" fmla="*/ 0 h 40"/>
                <a:gd name="T10" fmla="*/ 0 w 507"/>
                <a:gd name="T11" fmla="*/ 20 h 40"/>
                <a:gd name="T12" fmla="*/ 20 w 50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507" h="40">
                  <a:moveTo>
                    <a:pt x="20" y="40"/>
                  </a:moveTo>
                  <a:cubicBezTo>
                    <a:pt x="487" y="40"/>
                    <a:pt x="487" y="40"/>
                    <a:pt x="487" y="40"/>
                  </a:cubicBezTo>
                  <a:cubicBezTo>
                    <a:pt x="498" y="40"/>
                    <a:pt x="507" y="31"/>
                    <a:pt x="507" y="20"/>
                  </a:cubicBezTo>
                  <a:cubicBezTo>
                    <a:pt x="507" y="9"/>
                    <a:pt x="498" y="0"/>
                    <a:pt x="487" y="0"/>
                  </a:cubicBezTo>
                  <a:cubicBezTo>
                    <a:pt x="20" y="0"/>
                    <a:pt x="20" y="0"/>
                    <a:pt x="20" y="0"/>
                  </a:cubicBezTo>
                  <a:cubicBezTo>
                    <a:pt x="9" y="0"/>
                    <a:pt x="0" y="9"/>
                    <a:pt x="0" y="20"/>
                  </a:cubicBezTo>
                  <a:cubicBezTo>
                    <a:pt x="0" y="31"/>
                    <a:pt x="9"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6" name="Freeform 67">
              <a:extLst>
                <a:ext uri="{FF2B5EF4-FFF2-40B4-BE49-F238E27FC236}">
                  <a16:creationId xmlns:a16="http://schemas.microsoft.com/office/drawing/2014/main" id="{16618DD7-C090-4294-8103-E16C97A78A36}"/>
                </a:ext>
              </a:extLst>
            </p:cNvPr>
            <p:cNvSpPr>
              <a:spLocks noEditPoints="1"/>
            </p:cNvSpPr>
            <p:nvPr/>
          </p:nvSpPr>
          <p:spPr bwMode="auto">
            <a:xfrm>
              <a:off x="5311775" y="2711450"/>
              <a:ext cx="358775" cy="142875"/>
            </a:xfrm>
            <a:custGeom>
              <a:avLst/>
              <a:gdLst>
                <a:gd name="T0" fmla="*/ 356 w 377"/>
                <a:gd name="T1" fmla="*/ 0 h 150"/>
                <a:gd name="T2" fmla="*/ 21 w 377"/>
                <a:gd name="T3" fmla="*/ 0 h 150"/>
                <a:gd name="T4" fmla="*/ 5 w 377"/>
                <a:gd name="T5" fmla="*/ 9 h 150"/>
                <a:gd name="T6" fmla="*/ 2 w 377"/>
                <a:gd name="T7" fmla="*/ 27 h 150"/>
                <a:gd name="T8" fmla="*/ 42 w 377"/>
                <a:gd name="T9" fmla="*/ 137 h 150"/>
                <a:gd name="T10" fmla="*/ 61 w 377"/>
                <a:gd name="T11" fmla="*/ 150 h 150"/>
                <a:gd name="T12" fmla="*/ 316 w 377"/>
                <a:gd name="T13" fmla="*/ 150 h 150"/>
                <a:gd name="T14" fmla="*/ 335 w 377"/>
                <a:gd name="T15" fmla="*/ 137 h 150"/>
                <a:gd name="T16" fmla="*/ 375 w 377"/>
                <a:gd name="T17" fmla="*/ 27 h 150"/>
                <a:gd name="T18" fmla="*/ 373 w 377"/>
                <a:gd name="T19" fmla="*/ 9 h 150"/>
                <a:gd name="T20" fmla="*/ 356 w 377"/>
                <a:gd name="T21" fmla="*/ 0 h 150"/>
                <a:gd name="T22" fmla="*/ 224 w 377"/>
                <a:gd name="T23" fmla="*/ 40 h 150"/>
                <a:gd name="T24" fmla="*/ 224 w 377"/>
                <a:gd name="T25" fmla="*/ 110 h 150"/>
                <a:gd name="T26" fmla="*/ 154 w 377"/>
                <a:gd name="T27" fmla="*/ 110 h 150"/>
                <a:gd name="T28" fmla="*/ 154 w 377"/>
                <a:gd name="T29" fmla="*/ 40 h 150"/>
                <a:gd name="T30" fmla="*/ 224 w 377"/>
                <a:gd name="T31" fmla="*/ 40 h 150"/>
                <a:gd name="T32" fmla="*/ 50 w 377"/>
                <a:gd name="T33" fmla="*/ 40 h 150"/>
                <a:gd name="T34" fmla="*/ 114 w 377"/>
                <a:gd name="T35" fmla="*/ 40 h 150"/>
                <a:gd name="T36" fmla="*/ 114 w 377"/>
                <a:gd name="T37" fmla="*/ 110 h 150"/>
                <a:gd name="T38" fmla="*/ 75 w 377"/>
                <a:gd name="T39" fmla="*/ 110 h 150"/>
                <a:gd name="T40" fmla="*/ 50 w 377"/>
                <a:gd name="T41" fmla="*/ 40 h 150"/>
                <a:gd name="T42" fmla="*/ 302 w 377"/>
                <a:gd name="T43" fmla="*/ 110 h 150"/>
                <a:gd name="T44" fmla="*/ 264 w 377"/>
                <a:gd name="T45" fmla="*/ 110 h 150"/>
                <a:gd name="T46" fmla="*/ 264 w 377"/>
                <a:gd name="T47" fmla="*/ 40 h 150"/>
                <a:gd name="T48" fmla="*/ 328 w 377"/>
                <a:gd name="T49" fmla="*/ 40 h 150"/>
                <a:gd name="T50" fmla="*/ 302 w 377"/>
                <a:gd name="T5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7" h="150">
                  <a:moveTo>
                    <a:pt x="356" y="0"/>
                  </a:moveTo>
                  <a:cubicBezTo>
                    <a:pt x="21" y="0"/>
                    <a:pt x="21" y="0"/>
                    <a:pt x="21" y="0"/>
                  </a:cubicBezTo>
                  <a:cubicBezTo>
                    <a:pt x="15" y="0"/>
                    <a:pt x="9" y="4"/>
                    <a:pt x="5" y="9"/>
                  </a:cubicBezTo>
                  <a:cubicBezTo>
                    <a:pt x="1" y="14"/>
                    <a:pt x="0" y="21"/>
                    <a:pt x="2" y="27"/>
                  </a:cubicBezTo>
                  <a:cubicBezTo>
                    <a:pt x="42" y="137"/>
                    <a:pt x="42" y="137"/>
                    <a:pt x="42" y="137"/>
                  </a:cubicBezTo>
                  <a:cubicBezTo>
                    <a:pt x="45" y="145"/>
                    <a:pt x="53" y="150"/>
                    <a:pt x="61" y="150"/>
                  </a:cubicBezTo>
                  <a:cubicBezTo>
                    <a:pt x="316" y="150"/>
                    <a:pt x="316" y="150"/>
                    <a:pt x="316" y="150"/>
                  </a:cubicBezTo>
                  <a:cubicBezTo>
                    <a:pt x="324" y="150"/>
                    <a:pt x="332" y="145"/>
                    <a:pt x="335" y="137"/>
                  </a:cubicBezTo>
                  <a:cubicBezTo>
                    <a:pt x="375" y="27"/>
                    <a:pt x="375" y="27"/>
                    <a:pt x="375" y="27"/>
                  </a:cubicBezTo>
                  <a:cubicBezTo>
                    <a:pt x="377" y="21"/>
                    <a:pt x="376" y="14"/>
                    <a:pt x="373" y="9"/>
                  </a:cubicBezTo>
                  <a:cubicBezTo>
                    <a:pt x="369" y="4"/>
                    <a:pt x="363" y="0"/>
                    <a:pt x="356" y="0"/>
                  </a:cubicBezTo>
                  <a:close/>
                  <a:moveTo>
                    <a:pt x="224" y="40"/>
                  </a:moveTo>
                  <a:cubicBezTo>
                    <a:pt x="224" y="110"/>
                    <a:pt x="224" y="110"/>
                    <a:pt x="224" y="110"/>
                  </a:cubicBezTo>
                  <a:cubicBezTo>
                    <a:pt x="154" y="110"/>
                    <a:pt x="154" y="110"/>
                    <a:pt x="154" y="110"/>
                  </a:cubicBezTo>
                  <a:cubicBezTo>
                    <a:pt x="154" y="40"/>
                    <a:pt x="154" y="40"/>
                    <a:pt x="154" y="40"/>
                  </a:cubicBezTo>
                  <a:lnTo>
                    <a:pt x="224" y="40"/>
                  </a:lnTo>
                  <a:close/>
                  <a:moveTo>
                    <a:pt x="50" y="40"/>
                  </a:moveTo>
                  <a:cubicBezTo>
                    <a:pt x="114" y="40"/>
                    <a:pt x="114" y="40"/>
                    <a:pt x="114" y="40"/>
                  </a:cubicBezTo>
                  <a:cubicBezTo>
                    <a:pt x="114" y="110"/>
                    <a:pt x="114" y="110"/>
                    <a:pt x="114" y="110"/>
                  </a:cubicBezTo>
                  <a:cubicBezTo>
                    <a:pt x="75" y="110"/>
                    <a:pt x="75" y="110"/>
                    <a:pt x="75" y="110"/>
                  </a:cubicBezTo>
                  <a:lnTo>
                    <a:pt x="50" y="40"/>
                  </a:lnTo>
                  <a:close/>
                  <a:moveTo>
                    <a:pt x="302" y="110"/>
                  </a:moveTo>
                  <a:cubicBezTo>
                    <a:pt x="264" y="110"/>
                    <a:pt x="264" y="110"/>
                    <a:pt x="264" y="110"/>
                  </a:cubicBezTo>
                  <a:cubicBezTo>
                    <a:pt x="264" y="40"/>
                    <a:pt x="264" y="40"/>
                    <a:pt x="264" y="40"/>
                  </a:cubicBezTo>
                  <a:cubicBezTo>
                    <a:pt x="328" y="40"/>
                    <a:pt x="328" y="40"/>
                    <a:pt x="328" y="40"/>
                  </a:cubicBezTo>
                  <a:lnTo>
                    <a:pt x="302"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7" name="Freeform 68">
              <a:extLst>
                <a:ext uri="{FF2B5EF4-FFF2-40B4-BE49-F238E27FC236}">
                  <a16:creationId xmlns:a16="http://schemas.microsoft.com/office/drawing/2014/main" id="{238DD22C-029D-448D-B02D-900EDABADA53}"/>
                </a:ext>
              </a:extLst>
            </p:cNvPr>
            <p:cNvSpPr>
              <a:spLocks/>
            </p:cNvSpPr>
            <p:nvPr/>
          </p:nvSpPr>
          <p:spPr bwMode="auto">
            <a:xfrm>
              <a:off x="5556250" y="2424113"/>
              <a:ext cx="38100" cy="104775"/>
            </a:xfrm>
            <a:custGeom>
              <a:avLst/>
              <a:gdLst>
                <a:gd name="T0" fmla="*/ 20 w 40"/>
                <a:gd name="T1" fmla="*/ 111 h 111"/>
                <a:gd name="T2" fmla="*/ 40 w 40"/>
                <a:gd name="T3" fmla="*/ 91 h 111"/>
                <a:gd name="T4" fmla="*/ 40 w 40"/>
                <a:gd name="T5" fmla="*/ 20 h 111"/>
                <a:gd name="T6" fmla="*/ 20 w 40"/>
                <a:gd name="T7" fmla="*/ 0 h 111"/>
                <a:gd name="T8" fmla="*/ 0 w 40"/>
                <a:gd name="T9" fmla="*/ 20 h 111"/>
                <a:gd name="T10" fmla="*/ 0 w 40"/>
                <a:gd name="T11" fmla="*/ 91 h 111"/>
                <a:gd name="T12" fmla="*/ 20 w 40"/>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40" h="111">
                  <a:moveTo>
                    <a:pt x="20" y="111"/>
                  </a:moveTo>
                  <a:cubicBezTo>
                    <a:pt x="31" y="111"/>
                    <a:pt x="40" y="102"/>
                    <a:pt x="40" y="91"/>
                  </a:cubicBezTo>
                  <a:cubicBezTo>
                    <a:pt x="40" y="20"/>
                    <a:pt x="40" y="20"/>
                    <a:pt x="40" y="20"/>
                  </a:cubicBezTo>
                  <a:cubicBezTo>
                    <a:pt x="40" y="9"/>
                    <a:pt x="31" y="0"/>
                    <a:pt x="20" y="0"/>
                  </a:cubicBezTo>
                  <a:cubicBezTo>
                    <a:pt x="9" y="0"/>
                    <a:pt x="0" y="9"/>
                    <a:pt x="0" y="20"/>
                  </a:cubicBezTo>
                  <a:cubicBezTo>
                    <a:pt x="0" y="91"/>
                    <a:pt x="0" y="91"/>
                    <a:pt x="0" y="91"/>
                  </a:cubicBezTo>
                  <a:cubicBezTo>
                    <a:pt x="0" y="102"/>
                    <a:pt x="9" y="111"/>
                    <a:pt x="2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8" name="Freeform 69">
              <a:extLst>
                <a:ext uri="{FF2B5EF4-FFF2-40B4-BE49-F238E27FC236}">
                  <a16:creationId xmlns:a16="http://schemas.microsoft.com/office/drawing/2014/main" id="{77D503F8-84F7-4807-9BF2-6AA0090E67C1}"/>
                </a:ext>
              </a:extLst>
            </p:cNvPr>
            <p:cNvSpPr>
              <a:spLocks/>
            </p:cNvSpPr>
            <p:nvPr/>
          </p:nvSpPr>
          <p:spPr bwMode="auto">
            <a:xfrm>
              <a:off x="5386388" y="2455863"/>
              <a:ext cx="38100" cy="73025"/>
            </a:xfrm>
            <a:custGeom>
              <a:avLst/>
              <a:gdLst>
                <a:gd name="T0" fmla="*/ 20 w 40"/>
                <a:gd name="T1" fmla="*/ 77 h 77"/>
                <a:gd name="T2" fmla="*/ 40 w 40"/>
                <a:gd name="T3" fmla="*/ 57 h 77"/>
                <a:gd name="T4" fmla="*/ 40 w 40"/>
                <a:gd name="T5" fmla="*/ 20 h 77"/>
                <a:gd name="T6" fmla="*/ 20 w 40"/>
                <a:gd name="T7" fmla="*/ 0 h 77"/>
                <a:gd name="T8" fmla="*/ 0 w 40"/>
                <a:gd name="T9" fmla="*/ 20 h 77"/>
                <a:gd name="T10" fmla="*/ 0 w 40"/>
                <a:gd name="T11" fmla="*/ 57 h 77"/>
                <a:gd name="T12" fmla="*/ 20 w 40"/>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40" h="77">
                  <a:moveTo>
                    <a:pt x="20" y="77"/>
                  </a:moveTo>
                  <a:cubicBezTo>
                    <a:pt x="31" y="77"/>
                    <a:pt x="40" y="68"/>
                    <a:pt x="40" y="57"/>
                  </a:cubicBezTo>
                  <a:cubicBezTo>
                    <a:pt x="40" y="20"/>
                    <a:pt x="40" y="20"/>
                    <a:pt x="40" y="20"/>
                  </a:cubicBezTo>
                  <a:cubicBezTo>
                    <a:pt x="40" y="9"/>
                    <a:pt x="31" y="0"/>
                    <a:pt x="20" y="0"/>
                  </a:cubicBezTo>
                  <a:cubicBezTo>
                    <a:pt x="9" y="0"/>
                    <a:pt x="0" y="9"/>
                    <a:pt x="0" y="20"/>
                  </a:cubicBezTo>
                  <a:cubicBezTo>
                    <a:pt x="0" y="57"/>
                    <a:pt x="0" y="57"/>
                    <a:pt x="0" y="57"/>
                  </a:cubicBezTo>
                  <a:cubicBezTo>
                    <a:pt x="0" y="68"/>
                    <a:pt x="9" y="77"/>
                    <a:pt x="2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09" name="Freeform 70">
              <a:extLst>
                <a:ext uri="{FF2B5EF4-FFF2-40B4-BE49-F238E27FC236}">
                  <a16:creationId xmlns:a16="http://schemas.microsoft.com/office/drawing/2014/main" id="{8480479C-318B-42F2-BF7B-629243CA1389}"/>
                </a:ext>
              </a:extLst>
            </p:cNvPr>
            <p:cNvSpPr>
              <a:spLocks/>
            </p:cNvSpPr>
            <p:nvPr/>
          </p:nvSpPr>
          <p:spPr bwMode="auto">
            <a:xfrm>
              <a:off x="5207000" y="2705100"/>
              <a:ext cx="200025" cy="582613"/>
            </a:xfrm>
            <a:custGeom>
              <a:avLst/>
              <a:gdLst>
                <a:gd name="T0" fmla="*/ 190 w 210"/>
                <a:gd name="T1" fmla="*/ 200 h 612"/>
                <a:gd name="T2" fmla="*/ 111 w 210"/>
                <a:gd name="T3" fmla="*/ 200 h 612"/>
                <a:gd name="T4" fmla="*/ 41 w 210"/>
                <a:gd name="T5" fmla="*/ 16 h 612"/>
                <a:gd name="T6" fmla="*/ 15 w 210"/>
                <a:gd name="T7" fmla="*/ 4 h 612"/>
                <a:gd name="T8" fmla="*/ 4 w 210"/>
                <a:gd name="T9" fmla="*/ 30 h 612"/>
                <a:gd name="T10" fmla="*/ 78 w 210"/>
                <a:gd name="T11" fmla="*/ 227 h 612"/>
                <a:gd name="T12" fmla="*/ 97 w 210"/>
                <a:gd name="T13" fmla="*/ 240 h 612"/>
                <a:gd name="T14" fmla="*/ 168 w 210"/>
                <a:gd name="T15" fmla="*/ 240 h 612"/>
                <a:gd name="T16" fmla="*/ 138 w 210"/>
                <a:gd name="T17" fmla="*/ 590 h 612"/>
                <a:gd name="T18" fmla="*/ 157 w 210"/>
                <a:gd name="T19" fmla="*/ 612 h 612"/>
                <a:gd name="T20" fmla="*/ 158 w 210"/>
                <a:gd name="T21" fmla="*/ 612 h 612"/>
                <a:gd name="T22" fmla="*/ 178 w 210"/>
                <a:gd name="T23" fmla="*/ 594 h 612"/>
                <a:gd name="T24" fmla="*/ 210 w 210"/>
                <a:gd name="T25" fmla="*/ 222 h 612"/>
                <a:gd name="T26" fmla="*/ 205 w 210"/>
                <a:gd name="T27" fmla="*/ 206 h 612"/>
                <a:gd name="T28" fmla="*/ 190 w 210"/>
                <a:gd name="T29" fmla="*/ 20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612">
                  <a:moveTo>
                    <a:pt x="190" y="200"/>
                  </a:moveTo>
                  <a:cubicBezTo>
                    <a:pt x="111" y="200"/>
                    <a:pt x="111" y="200"/>
                    <a:pt x="111" y="200"/>
                  </a:cubicBezTo>
                  <a:cubicBezTo>
                    <a:pt x="41" y="16"/>
                    <a:pt x="41" y="16"/>
                    <a:pt x="41" y="16"/>
                  </a:cubicBezTo>
                  <a:cubicBezTo>
                    <a:pt x="37" y="5"/>
                    <a:pt x="26" y="0"/>
                    <a:pt x="15" y="4"/>
                  </a:cubicBezTo>
                  <a:cubicBezTo>
                    <a:pt x="5" y="8"/>
                    <a:pt x="0" y="19"/>
                    <a:pt x="4" y="30"/>
                  </a:cubicBezTo>
                  <a:cubicBezTo>
                    <a:pt x="78" y="227"/>
                    <a:pt x="78" y="227"/>
                    <a:pt x="78" y="227"/>
                  </a:cubicBezTo>
                  <a:cubicBezTo>
                    <a:pt x="81" y="235"/>
                    <a:pt x="89" y="240"/>
                    <a:pt x="97" y="240"/>
                  </a:cubicBezTo>
                  <a:cubicBezTo>
                    <a:pt x="168" y="240"/>
                    <a:pt x="168" y="240"/>
                    <a:pt x="168" y="240"/>
                  </a:cubicBezTo>
                  <a:cubicBezTo>
                    <a:pt x="138" y="590"/>
                    <a:pt x="138" y="590"/>
                    <a:pt x="138" y="590"/>
                  </a:cubicBezTo>
                  <a:cubicBezTo>
                    <a:pt x="137" y="601"/>
                    <a:pt x="146" y="611"/>
                    <a:pt x="157" y="612"/>
                  </a:cubicBezTo>
                  <a:cubicBezTo>
                    <a:pt x="157" y="612"/>
                    <a:pt x="158" y="612"/>
                    <a:pt x="158" y="612"/>
                  </a:cubicBezTo>
                  <a:cubicBezTo>
                    <a:pt x="169" y="612"/>
                    <a:pt x="177" y="604"/>
                    <a:pt x="178" y="594"/>
                  </a:cubicBezTo>
                  <a:cubicBezTo>
                    <a:pt x="210" y="222"/>
                    <a:pt x="210" y="222"/>
                    <a:pt x="210" y="222"/>
                  </a:cubicBezTo>
                  <a:cubicBezTo>
                    <a:pt x="210" y="216"/>
                    <a:pt x="208" y="211"/>
                    <a:pt x="205" y="206"/>
                  </a:cubicBezTo>
                  <a:cubicBezTo>
                    <a:pt x="201" y="202"/>
                    <a:pt x="195" y="200"/>
                    <a:pt x="190"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0" name="Freeform 71">
              <a:extLst>
                <a:ext uri="{FF2B5EF4-FFF2-40B4-BE49-F238E27FC236}">
                  <a16:creationId xmlns:a16="http://schemas.microsoft.com/office/drawing/2014/main" id="{CF831063-8E25-4077-BB6D-0C59CC7F62B2}"/>
                </a:ext>
              </a:extLst>
            </p:cNvPr>
            <p:cNvSpPr>
              <a:spLocks/>
            </p:cNvSpPr>
            <p:nvPr/>
          </p:nvSpPr>
          <p:spPr bwMode="auto">
            <a:xfrm>
              <a:off x="5016500" y="3032125"/>
              <a:ext cx="304800" cy="252413"/>
            </a:xfrm>
            <a:custGeom>
              <a:avLst/>
              <a:gdLst>
                <a:gd name="T0" fmla="*/ 300 w 320"/>
                <a:gd name="T1" fmla="*/ 0 h 265"/>
                <a:gd name="T2" fmla="*/ 20 w 320"/>
                <a:gd name="T3" fmla="*/ 0 h 265"/>
                <a:gd name="T4" fmla="*/ 0 w 320"/>
                <a:gd name="T5" fmla="*/ 20 h 265"/>
                <a:gd name="T6" fmla="*/ 0 w 320"/>
                <a:gd name="T7" fmla="*/ 245 h 265"/>
                <a:gd name="T8" fmla="*/ 20 w 320"/>
                <a:gd name="T9" fmla="*/ 265 h 265"/>
                <a:gd name="T10" fmla="*/ 40 w 320"/>
                <a:gd name="T11" fmla="*/ 245 h 265"/>
                <a:gd name="T12" fmla="*/ 40 w 320"/>
                <a:gd name="T13" fmla="*/ 40 h 265"/>
                <a:gd name="T14" fmla="*/ 300 w 320"/>
                <a:gd name="T15" fmla="*/ 40 h 265"/>
                <a:gd name="T16" fmla="*/ 320 w 320"/>
                <a:gd name="T17" fmla="*/ 20 h 265"/>
                <a:gd name="T18" fmla="*/ 300 w 320"/>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65">
                  <a:moveTo>
                    <a:pt x="300" y="0"/>
                  </a:moveTo>
                  <a:cubicBezTo>
                    <a:pt x="20" y="0"/>
                    <a:pt x="20" y="0"/>
                    <a:pt x="20" y="0"/>
                  </a:cubicBezTo>
                  <a:cubicBezTo>
                    <a:pt x="9" y="0"/>
                    <a:pt x="0" y="9"/>
                    <a:pt x="0" y="20"/>
                  </a:cubicBezTo>
                  <a:cubicBezTo>
                    <a:pt x="0" y="245"/>
                    <a:pt x="0" y="245"/>
                    <a:pt x="0" y="245"/>
                  </a:cubicBezTo>
                  <a:cubicBezTo>
                    <a:pt x="0" y="256"/>
                    <a:pt x="9" y="265"/>
                    <a:pt x="20" y="265"/>
                  </a:cubicBezTo>
                  <a:cubicBezTo>
                    <a:pt x="32" y="265"/>
                    <a:pt x="40" y="256"/>
                    <a:pt x="40" y="245"/>
                  </a:cubicBezTo>
                  <a:cubicBezTo>
                    <a:pt x="40" y="40"/>
                    <a:pt x="40" y="40"/>
                    <a:pt x="40" y="40"/>
                  </a:cubicBezTo>
                  <a:cubicBezTo>
                    <a:pt x="300" y="40"/>
                    <a:pt x="300" y="40"/>
                    <a:pt x="300" y="40"/>
                  </a:cubicBezTo>
                  <a:cubicBezTo>
                    <a:pt x="311" y="40"/>
                    <a:pt x="320" y="31"/>
                    <a:pt x="320" y="20"/>
                  </a:cubicBezTo>
                  <a:cubicBezTo>
                    <a:pt x="320" y="9"/>
                    <a:pt x="311" y="0"/>
                    <a:pt x="3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1" name="Freeform 72">
              <a:extLst>
                <a:ext uri="{FF2B5EF4-FFF2-40B4-BE49-F238E27FC236}">
                  <a16:creationId xmlns:a16="http://schemas.microsoft.com/office/drawing/2014/main" id="{36DA825C-5832-4E4C-90DE-F065724CEF29}"/>
                </a:ext>
              </a:extLst>
            </p:cNvPr>
            <p:cNvSpPr>
              <a:spLocks/>
            </p:cNvSpPr>
            <p:nvPr/>
          </p:nvSpPr>
          <p:spPr bwMode="auto">
            <a:xfrm>
              <a:off x="5094288"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2" name="Freeform 73">
              <a:extLst>
                <a:ext uri="{FF2B5EF4-FFF2-40B4-BE49-F238E27FC236}">
                  <a16:creationId xmlns:a16="http://schemas.microsoft.com/office/drawing/2014/main" id="{EE5AAD00-7FCD-48D2-8F59-66FCC8511F7B}"/>
                </a:ext>
              </a:extLst>
            </p:cNvPr>
            <p:cNvSpPr>
              <a:spLocks/>
            </p:cNvSpPr>
            <p:nvPr/>
          </p:nvSpPr>
          <p:spPr bwMode="auto">
            <a:xfrm>
              <a:off x="517525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3" name="Freeform 74">
              <a:extLst>
                <a:ext uri="{FF2B5EF4-FFF2-40B4-BE49-F238E27FC236}">
                  <a16:creationId xmlns:a16="http://schemas.microsoft.com/office/drawing/2014/main" id="{CCA0A293-5103-4EE2-B0D3-6296A110BE9D}"/>
                </a:ext>
              </a:extLst>
            </p:cNvPr>
            <p:cNvSpPr>
              <a:spLocks/>
            </p:cNvSpPr>
            <p:nvPr/>
          </p:nvSpPr>
          <p:spPr bwMode="auto">
            <a:xfrm>
              <a:off x="5254625"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4" name="Freeform 75">
              <a:extLst>
                <a:ext uri="{FF2B5EF4-FFF2-40B4-BE49-F238E27FC236}">
                  <a16:creationId xmlns:a16="http://schemas.microsoft.com/office/drawing/2014/main" id="{84B7AA9B-9111-4317-8FAB-3B99BDB93D65}"/>
                </a:ext>
              </a:extLst>
            </p:cNvPr>
            <p:cNvSpPr>
              <a:spLocks/>
            </p:cNvSpPr>
            <p:nvPr/>
          </p:nvSpPr>
          <p:spPr bwMode="auto">
            <a:xfrm>
              <a:off x="5575300" y="2705100"/>
              <a:ext cx="200025" cy="582613"/>
            </a:xfrm>
            <a:custGeom>
              <a:avLst/>
              <a:gdLst>
                <a:gd name="T0" fmla="*/ 114 w 211"/>
                <a:gd name="T1" fmla="*/ 240 h 612"/>
                <a:gd name="T2" fmla="*/ 132 w 211"/>
                <a:gd name="T3" fmla="*/ 227 h 612"/>
                <a:gd name="T4" fmla="*/ 207 w 211"/>
                <a:gd name="T5" fmla="*/ 30 h 612"/>
                <a:gd name="T6" fmla="*/ 195 w 211"/>
                <a:gd name="T7" fmla="*/ 4 h 612"/>
                <a:gd name="T8" fmla="*/ 169 w 211"/>
                <a:gd name="T9" fmla="*/ 16 h 612"/>
                <a:gd name="T10" fmla="*/ 100 w 211"/>
                <a:gd name="T11" fmla="*/ 200 h 612"/>
                <a:gd name="T12" fmla="*/ 21 w 211"/>
                <a:gd name="T13" fmla="*/ 200 h 612"/>
                <a:gd name="T14" fmla="*/ 6 w 211"/>
                <a:gd name="T15" fmla="*/ 206 h 612"/>
                <a:gd name="T16" fmla="*/ 1 w 211"/>
                <a:gd name="T17" fmla="*/ 222 h 612"/>
                <a:gd name="T18" fmla="*/ 32 w 211"/>
                <a:gd name="T19" fmla="*/ 594 h 612"/>
                <a:gd name="T20" fmla="*/ 52 w 211"/>
                <a:gd name="T21" fmla="*/ 612 h 612"/>
                <a:gd name="T22" fmla="*/ 54 w 211"/>
                <a:gd name="T23" fmla="*/ 612 h 612"/>
                <a:gd name="T24" fmla="*/ 72 w 211"/>
                <a:gd name="T25" fmla="*/ 590 h 612"/>
                <a:gd name="T26" fmla="*/ 42 w 211"/>
                <a:gd name="T27" fmla="*/ 240 h 612"/>
                <a:gd name="T28" fmla="*/ 114 w 211"/>
                <a:gd name="T29" fmla="*/ 24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612">
                  <a:moveTo>
                    <a:pt x="114" y="240"/>
                  </a:moveTo>
                  <a:cubicBezTo>
                    <a:pt x="122" y="240"/>
                    <a:pt x="129" y="235"/>
                    <a:pt x="132" y="227"/>
                  </a:cubicBezTo>
                  <a:cubicBezTo>
                    <a:pt x="207" y="30"/>
                    <a:pt x="207" y="30"/>
                    <a:pt x="207" y="30"/>
                  </a:cubicBezTo>
                  <a:cubicBezTo>
                    <a:pt x="211" y="19"/>
                    <a:pt x="205" y="8"/>
                    <a:pt x="195" y="4"/>
                  </a:cubicBezTo>
                  <a:cubicBezTo>
                    <a:pt x="185" y="0"/>
                    <a:pt x="173" y="5"/>
                    <a:pt x="169" y="16"/>
                  </a:cubicBezTo>
                  <a:cubicBezTo>
                    <a:pt x="100" y="200"/>
                    <a:pt x="100" y="200"/>
                    <a:pt x="100" y="200"/>
                  </a:cubicBezTo>
                  <a:cubicBezTo>
                    <a:pt x="21" y="200"/>
                    <a:pt x="21" y="200"/>
                    <a:pt x="21" y="200"/>
                  </a:cubicBezTo>
                  <a:cubicBezTo>
                    <a:pt x="15" y="200"/>
                    <a:pt x="10" y="202"/>
                    <a:pt x="6" y="206"/>
                  </a:cubicBezTo>
                  <a:cubicBezTo>
                    <a:pt x="2" y="211"/>
                    <a:pt x="0" y="216"/>
                    <a:pt x="1" y="222"/>
                  </a:cubicBezTo>
                  <a:cubicBezTo>
                    <a:pt x="32" y="594"/>
                    <a:pt x="32" y="594"/>
                    <a:pt x="32" y="594"/>
                  </a:cubicBezTo>
                  <a:cubicBezTo>
                    <a:pt x="33" y="604"/>
                    <a:pt x="42" y="612"/>
                    <a:pt x="52" y="612"/>
                  </a:cubicBezTo>
                  <a:cubicBezTo>
                    <a:pt x="53" y="612"/>
                    <a:pt x="53" y="612"/>
                    <a:pt x="54" y="612"/>
                  </a:cubicBezTo>
                  <a:cubicBezTo>
                    <a:pt x="65" y="611"/>
                    <a:pt x="73" y="601"/>
                    <a:pt x="72" y="590"/>
                  </a:cubicBezTo>
                  <a:cubicBezTo>
                    <a:pt x="42" y="240"/>
                    <a:pt x="42" y="240"/>
                    <a:pt x="42" y="240"/>
                  </a:cubicBezTo>
                  <a:lnTo>
                    <a:pt x="114"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5" name="Freeform 76">
              <a:extLst>
                <a:ext uri="{FF2B5EF4-FFF2-40B4-BE49-F238E27FC236}">
                  <a16:creationId xmlns:a16="http://schemas.microsoft.com/office/drawing/2014/main" id="{EBE2FEC4-5277-49DF-8946-78E5A772CE77}"/>
                </a:ext>
              </a:extLst>
            </p:cNvPr>
            <p:cNvSpPr>
              <a:spLocks/>
            </p:cNvSpPr>
            <p:nvPr/>
          </p:nvSpPr>
          <p:spPr bwMode="auto">
            <a:xfrm>
              <a:off x="5661025" y="3032125"/>
              <a:ext cx="303213" cy="252413"/>
            </a:xfrm>
            <a:custGeom>
              <a:avLst/>
              <a:gdLst>
                <a:gd name="T0" fmla="*/ 299 w 319"/>
                <a:gd name="T1" fmla="*/ 0 h 265"/>
                <a:gd name="T2" fmla="*/ 20 w 319"/>
                <a:gd name="T3" fmla="*/ 0 h 265"/>
                <a:gd name="T4" fmla="*/ 0 w 319"/>
                <a:gd name="T5" fmla="*/ 20 h 265"/>
                <a:gd name="T6" fmla="*/ 20 w 319"/>
                <a:gd name="T7" fmla="*/ 40 h 265"/>
                <a:gd name="T8" fmla="*/ 279 w 319"/>
                <a:gd name="T9" fmla="*/ 40 h 265"/>
                <a:gd name="T10" fmla="*/ 279 w 319"/>
                <a:gd name="T11" fmla="*/ 245 h 265"/>
                <a:gd name="T12" fmla="*/ 299 w 319"/>
                <a:gd name="T13" fmla="*/ 265 h 265"/>
                <a:gd name="T14" fmla="*/ 319 w 319"/>
                <a:gd name="T15" fmla="*/ 245 h 265"/>
                <a:gd name="T16" fmla="*/ 319 w 319"/>
                <a:gd name="T17" fmla="*/ 20 h 265"/>
                <a:gd name="T18" fmla="*/ 299 w 319"/>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265">
                  <a:moveTo>
                    <a:pt x="299" y="0"/>
                  </a:moveTo>
                  <a:cubicBezTo>
                    <a:pt x="20" y="0"/>
                    <a:pt x="20" y="0"/>
                    <a:pt x="20" y="0"/>
                  </a:cubicBezTo>
                  <a:cubicBezTo>
                    <a:pt x="9" y="0"/>
                    <a:pt x="0" y="9"/>
                    <a:pt x="0" y="20"/>
                  </a:cubicBezTo>
                  <a:cubicBezTo>
                    <a:pt x="0" y="31"/>
                    <a:pt x="9" y="40"/>
                    <a:pt x="20" y="40"/>
                  </a:cubicBezTo>
                  <a:cubicBezTo>
                    <a:pt x="279" y="40"/>
                    <a:pt x="279" y="40"/>
                    <a:pt x="279" y="40"/>
                  </a:cubicBezTo>
                  <a:cubicBezTo>
                    <a:pt x="279" y="245"/>
                    <a:pt x="279" y="245"/>
                    <a:pt x="279" y="245"/>
                  </a:cubicBezTo>
                  <a:cubicBezTo>
                    <a:pt x="279" y="256"/>
                    <a:pt x="288" y="265"/>
                    <a:pt x="299" y="265"/>
                  </a:cubicBezTo>
                  <a:cubicBezTo>
                    <a:pt x="310" y="265"/>
                    <a:pt x="319" y="256"/>
                    <a:pt x="319" y="245"/>
                  </a:cubicBezTo>
                  <a:cubicBezTo>
                    <a:pt x="319" y="20"/>
                    <a:pt x="319" y="20"/>
                    <a:pt x="319" y="20"/>
                  </a:cubicBezTo>
                  <a:cubicBezTo>
                    <a:pt x="319" y="9"/>
                    <a:pt x="310" y="0"/>
                    <a:pt x="2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6" name="Freeform 77">
              <a:extLst>
                <a:ext uri="{FF2B5EF4-FFF2-40B4-BE49-F238E27FC236}">
                  <a16:creationId xmlns:a16="http://schemas.microsoft.com/office/drawing/2014/main" id="{DC79BD85-BC1E-4F5C-9DBB-FEEE43AE0435}"/>
                </a:ext>
              </a:extLst>
            </p:cNvPr>
            <p:cNvSpPr>
              <a:spLocks/>
            </p:cNvSpPr>
            <p:nvPr/>
          </p:nvSpPr>
          <p:spPr bwMode="auto">
            <a:xfrm>
              <a:off x="584835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7" name="Freeform 78">
              <a:extLst>
                <a:ext uri="{FF2B5EF4-FFF2-40B4-BE49-F238E27FC236}">
                  <a16:creationId xmlns:a16="http://schemas.microsoft.com/office/drawing/2014/main" id="{8B08DFD4-5B1B-44E6-808C-54C1DB9A5121}"/>
                </a:ext>
              </a:extLst>
            </p:cNvPr>
            <p:cNvSpPr>
              <a:spLocks/>
            </p:cNvSpPr>
            <p:nvPr/>
          </p:nvSpPr>
          <p:spPr bwMode="auto">
            <a:xfrm>
              <a:off x="5768975"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18" name="Freeform 79">
              <a:extLst>
                <a:ext uri="{FF2B5EF4-FFF2-40B4-BE49-F238E27FC236}">
                  <a16:creationId xmlns:a16="http://schemas.microsoft.com/office/drawing/2014/main" id="{BB091377-FE06-4655-9ED3-2EEA7B755128}"/>
                </a:ext>
              </a:extLst>
            </p:cNvPr>
            <p:cNvSpPr>
              <a:spLocks/>
            </p:cNvSpPr>
            <p:nvPr/>
          </p:nvSpPr>
          <p:spPr bwMode="auto">
            <a:xfrm>
              <a:off x="568960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419" name="Group 418">
            <a:extLst>
              <a:ext uri="{FF2B5EF4-FFF2-40B4-BE49-F238E27FC236}">
                <a16:creationId xmlns:a16="http://schemas.microsoft.com/office/drawing/2014/main" id="{789462F0-4738-46AD-80AB-DD763185DEC7}"/>
              </a:ext>
            </a:extLst>
          </p:cNvPr>
          <p:cNvGrpSpPr/>
          <p:nvPr/>
        </p:nvGrpSpPr>
        <p:grpSpPr>
          <a:xfrm>
            <a:off x="7029081" y="3535980"/>
            <a:ext cx="352491" cy="352490"/>
            <a:chOff x="3843338" y="1276350"/>
            <a:chExt cx="858838" cy="858837"/>
          </a:xfrm>
          <a:solidFill>
            <a:schemeClr val="bg1"/>
          </a:solidFill>
        </p:grpSpPr>
        <p:sp>
          <p:nvSpPr>
            <p:cNvPr id="420" name="Freeform 27">
              <a:extLst>
                <a:ext uri="{FF2B5EF4-FFF2-40B4-BE49-F238E27FC236}">
                  <a16:creationId xmlns:a16="http://schemas.microsoft.com/office/drawing/2014/main" id="{E40CDEDA-7C9D-4A6D-AF59-0277F8D28794}"/>
                </a:ext>
              </a:extLst>
            </p:cNvPr>
            <p:cNvSpPr>
              <a:spLocks noEditPoints="1"/>
            </p:cNvSpPr>
            <p:nvPr/>
          </p:nvSpPr>
          <p:spPr bwMode="auto">
            <a:xfrm>
              <a:off x="4170363" y="1520825"/>
              <a:ext cx="207963" cy="209550"/>
            </a:xfrm>
            <a:custGeom>
              <a:avLst/>
              <a:gdLst>
                <a:gd name="T0" fmla="*/ 109 w 218"/>
                <a:gd name="T1" fmla="*/ 219 h 219"/>
                <a:gd name="T2" fmla="*/ 218 w 218"/>
                <a:gd name="T3" fmla="*/ 109 h 219"/>
                <a:gd name="T4" fmla="*/ 109 w 218"/>
                <a:gd name="T5" fmla="*/ 0 h 219"/>
                <a:gd name="T6" fmla="*/ 0 w 218"/>
                <a:gd name="T7" fmla="*/ 109 h 219"/>
                <a:gd name="T8" fmla="*/ 109 w 218"/>
                <a:gd name="T9" fmla="*/ 219 h 219"/>
                <a:gd name="T10" fmla="*/ 109 w 218"/>
                <a:gd name="T11" fmla="*/ 40 h 219"/>
                <a:gd name="T12" fmla="*/ 178 w 218"/>
                <a:gd name="T13" fmla="*/ 109 h 219"/>
                <a:gd name="T14" fmla="*/ 109 w 218"/>
                <a:gd name="T15" fmla="*/ 179 h 219"/>
                <a:gd name="T16" fmla="*/ 40 w 218"/>
                <a:gd name="T17" fmla="*/ 109 h 219"/>
                <a:gd name="T18" fmla="*/ 109 w 218"/>
                <a:gd name="T19" fmla="*/ 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8" h="219">
                  <a:moveTo>
                    <a:pt x="109" y="219"/>
                  </a:moveTo>
                  <a:cubicBezTo>
                    <a:pt x="169" y="219"/>
                    <a:pt x="218" y="170"/>
                    <a:pt x="218" y="109"/>
                  </a:cubicBezTo>
                  <a:cubicBezTo>
                    <a:pt x="218" y="49"/>
                    <a:pt x="169" y="0"/>
                    <a:pt x="109" y="0"/>
                  </a:cubicBezTo>
                  <a:cubicBezTo>
                    <a:pt x="49" y="0"/>
                    <a:pt x="0" y="49"/>
                    <a:pt x="0" y="109"/>
                  </a:cubicBezTo>
                  <a:cubicBezTo>
                    <a:pt x="0" y="170"/>
                    <a:pt x="49" y="219"/>
                    <a:pt x="109" y="219"/>
                  </a:cubicBezTo>
                  <a:close/>
                  <a:moveTo>
                    <a:pt x="109" y="40"/>
                  </a:moveTo>
                  <a:cubicBezTo>
                    <a:pt x="147" y="40"/>
                    <a:pt x="178" y="71"/>
                    <a:pt x="178" y="109"/>
                  </a:cubicBezTo>
                  <a:cubicBezTo>
                    <a:pt x="178" y="148"/>
                    <a:pt x="147" y="179"/>
                    <a:pt x="109" y="179"/>
                  </a:cubicBezTo>
                  <a:cubicBezTo>
                    <a:pt x="71" y="179"/>
                    <a:pt x="40" y="148"/>
                    <a:pt x="40" y="109"/>
                  </a:cubicBezTo>
                  <a:cubicBezTo>
                    <a:pt x="40" y="71"/>
                    <a:pt x="71" y="40"/>
                    <a:pt x="10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1" name="Freeform 28">
              <a:extLst>
                <a:ext uri="{FF2B5EF4-FFF2-40B4-BE49-F238E27FC236}">
                  <a16:creationId xmlns:a16="http://schemas.microsoft.com/office/drawing/2014/main" id="{19C8AC87-0B14-49B1-99F1-311C294B17C6}"/>
                </a:ext>
              </a:extLst>
            </p:cNvPr>
            <p:cNvSpPr>
              <a:spLocks noEditPoints="1"/>
            </p:cNvSpPr>
            <p:nvPr/>
          </p:nvSpPr>
          <p:spPr bwMode="auto">
            <a:xfrm>
              <a:off x="4184650" y="1276350"/>
              <a:ext cx="176213" cy="177800"/>
            </a:xfrm>
            <a:custGeom>
              <a:avLst/>
              <a:gdLst>
                <a:gd name="T0" fmla="*/ 93 w 186"/>
                <a:gd name="T1" fmla="*/ 187 h 187"/>
                <a:gd name="T2" fmla="*/ 186 w 186"/>
                <a:gd name="T3" fmla="*/ 93 h 187"/>
                <a:gd name="T4" fmla="*/ 93 w 186"/>
                <a:gd name="T5" fmla="*/ 0 h 187"/>
                <a:gd name="T6" fmla="*/ 0 w 186"/>
                <a:gd name="T7" fmla="*/ 93 h 187"/>
                <a:gd name="T8" fmla="*/ 93 w 186"/>
                <a:gd name="T9" fmla="*/ 187 h 187"/>
                <a:gd name="T10" fmla="*/ 93 w 186"/>
                <a:gd name="T11" fmla="*/ 40 h 187"/>
                <a:gd name="T12" fmla="*/ 146 w 186"/>
                <a:gd name="T13" fmla="*/ 93 h 187"/>
                <a:gd name="T14" fmla="*/ 93 w 186"/>
                <a:gd name="T15" fmla="*/ 147 h 187"/>
                <a:gd name="T16" fmla="*/ 40 w 186"/>
                <a:gd name="T17" fmla="*/ 93 h 187"/>
                <a:gd name="T18" fmla="*/ 93 w 186"/>
                <a:gd name="T19" fmla="*/ 4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7">
                  <a:moveTo>
                    <a:pt x="93" y="187"/>
                  </a:moveTo>
                  <a:cubicBezTo>
                    <a:pt x="144" y="187"/>
                    <a:pt x="186" y="145"/>
                    <a:pt x="186" y="93"/>
                  </a:cubicBezTo>
                  <a:cubicBezTo>
                    <a:pt x="186" y="42"/>
                    <a:pt x="144" y="0"/>
                    <a:pt x="93" y="0"/>
                  </a:cubicBezTo>
                  <a:cubicBezTo>
                    <a:pt x="41" y="0"/>
                    <a:pt x="0" y="42"/>
                    <a:pt x="0" y="93"/>
                  </a:cubicBezTo>
                  <a:cubicBezTo>
                    <a:pt x="0" y="145"/>
                    <a:pt x="41" y="187"/>
                    <a:pt x="93" y="187"/>
                  </a:cubicBezTo>
                  <a:close/>
                  <a:moveTo>
                    <a:pt x="93" y="40"/>
                  </a:moveTo>
                  <a:cubicBezTo>
                    <a:pt x="122" y="40"/>
                    <a:pt x="146" y="64"/>
                    <a:pt x="146" y="93"/>
                  </a:cubicBezTo>
                  <a:cubicBezTo>
                    <a:pt x="146" y="123"/>
                    <a:pt x="122" y="147"/>
                    <a:pt x="93" y="147"/>
                  </a:cubicBezTo>
                  <a:cubicBezTo>
                    <a:pt x="64" y="147"/>
                    <a:pt x="40" y="123"/>
                    <a:pt x="40" y="93"/>
                  </a:cubicBezTo>
                  <a:cubicBezTo>
                    <a:pt x="40" y="64"/>
                    <a:pt x="64" y="40"/>
                    <a:pt x="9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2" name="Freeform 29">
              <a:extLst>
                <a:ext uri="{FF2B5EF4-FFF2-40B4-BE49-F238E27FC236}">
                  <a16:creationId xmlns:a16="http://schemas.microsoft.com/office/drawing/2014/main" id="{FEEFD1E7-3E8C-41D4-BB29-5830AB566EB9}"/>
                </a:ext>
              </a:extLst>
            </p:cNvPr>
            <p:cNvSpPr>
              <a:spLocks noEditPoints="1"/>
            </p:cNvSpPr>
            <p:nvPr/>
          </p:nvSpPr>
          <p:spPr bwMode="auto">
            <a:xfrm>
              <a:off x="4184650" y="1958975"/>
              <a:ext cx="176213" cy="176212"/>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46 h 186"/>
                <a:gd name="T12" fmla="*/ 40 w 186"/>
                <a:gd name="T13" fmla="*/ 93 h 186"/>
                <a:gd name="T14" fmla="*/ 93 w 186"/>
                <a:gd name="T15" fmla="*/ 40 h 186"/>
                <a:gd name="T16" fmla="*/ 146 w 186"/>
                <a:gd name="T17" fmla="*/ 93 h 186"/>
                <a:gd name="T18" fmla="*/ 93 w 186"/>
                <a:gd name="T19" fmla="*/ 14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1" y="0"/>
                    <a:pt x="0" y="42"/>
                    <a:pt x="0" y="93"/>
                  </a:cubicBezTo>
                  <a:cubicBezTo>
                    <a:pt x="0" y="144"/>
                    <a:pt x="41" y="186"/>
                    <a:pt x="93" y="186"/>
                  </a:cubicBezTo>
                  <a:cubicBezTo>
                    <a:pt x="144" y="186"/>
                    <a:pt x="186" y="144"/>
                    <a:pt x="186" y="93"/>
                  </a:cubicBezTo>
                  <a:cubicBezTo>
                    <a:pt x="186" y="42"/>
                    <a:pt x="144" y="0"/>
                    <a:pt x="93" y="0"/>
                  </a:cubicBezTo>
                  <a:close/>
                  <a:moveTo>
                    <a:pt x="93" y="146"/>
                  </a:moveTo>
                  <a:cubicBezTo>
                    <a:pt x="64" y="146"/>
                    <a:pt x="40" y="122"/>
                    <a:pt x="40" y="93"/>
                  </a:cubicBezTo>
                  <a:cubicBezTo>
                    <a:pt x="40" y="64"/>
                    <a:pt x="64" y="40"/>
                    <a:pt x="93" y="40"/>
                  </a:cubicBezTo>
                  <a:cubicBezTo>
                    <a:pt x="122" y="40"/>
                    <a:pt x="146" y="64"/>
                    <a:pt x="146" y="93"/>
                  </a:cubicBezTo>
                  <a:cubicBezTo>
                    <a:pt x="146" y="122"/>
                    <a:pt x="122" y="146"/>
                    <a:pt x="93"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3" name="Freeform 30">
              <a:extLst>
                <a:ext uri="{FF2B5EF4-FFF2-40B4-BE49-F238E27FC236}">
                  <a16:creationId xmlns:a16="http://schemas.microsoft.com/office/drawing/2014/main" id="{D29C3A28-80D4-44D9-97E0-9679165610CC}"/>
                </a:ext>
              </a:extLst>
            </p:cNvPr>
            <p:cNvSpPr>
              <a:spLocks noEditPoints="1"/>
            </p:cNvSpPr>
            <p:nvPr/>
          </p:nvSpPr>
          <p:spPr bwMode="auto">
            <a:xfrm>
              <a:off x="4525963" y="1617663"/>
              <a:ext cx="176213" cy="177800"/>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46 h 186"/>
                <a:gd name="T12" fmla="*/ 40 w 186"/>
                <a:gd name="T13" fmla="*/ 93 h 186"/>
                <a:gd name="T14" fmla="*/ 93 w 186"/>
                <a:gd name="T15" fmla="*/ 40 h 186"/>
                <a:gd name="T16" fmla="*/ 146 w 186"/>
                <a:gd name="T17" fmla="*/ 93 h 186"/>
                <a:gd name="T18" fmla="*/ 93 w 186"/>
                <a:gd name="T19" fmla="*/ 14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1" y="0"/>
                    <a:pt x="0" y="42"/>
                    <a:pt x="0" y="93"/>
                  </a:cubicBezTo>
                  <a:cubicBezTo>
                    <a:pt x="0" y="145"/>
                    <a:pt x="41" y="186"/>
                    <a:pt x="93" y="186"/>
                  </a:cubicBezTo>
                  <a:cubicBezTo>
                    <a:pt x="144" y="186"/>
                    <a:pt x="186" y="145"/>
                    <a:pt x="186" y="93"/>
                  </a:cubicBezTo>
                  <a:cubicBezTo>
                    <a:pt x="186" y="42"/>
                    <a:pt x="144" y="0"/>
                    <a:pt x="93" y="0"/>
                  </a:cubicBezTo>
                  <a:close/>
                  <a:moveTo>
                    <a:pt x="93" y="146"/>
                  </a:moveTo>
                  <a:cubicBezTo>
                    <a:pt x="63" y="146"/>
                    <a:pt x="40" y="123"/>
                    <a:pt x="40" y="93"/>
                  </a:cubicBezTo>
                  <a:cubicBezTo>
                    <a:pt x="40" y="64"/>
                    <a:pt x="63" y="40"/>
                    <a:pt x="93" y="40"/>
                  </a:cubicBezTo>
                  <a:cubicBezTo>
                    <a:pt x="122" y="40"/>
                    <a:pt x="146" y="64"/>
                    <a:pt x="146" y="93"/>
                  </a:cubicBezTo>
                  <a:cubicBezTo>
                    <a:pt x="146" y="123"/>
                    <a:pt x="122" y="146"/>
                    <a:pt x="93"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4" name="Freeform 31">
              <a:extLst>
                <a:ext uri="{FF2B5EF4-FFF2-40B4-BE49-F238E27FC236}">
                  <a16:creationId xmlns:a16="http://schemas.microsoft.com/office/drawing/2014/main" id="{C12D1887-C874-4D55-B22F-2F7E40E30F13}"/>
                </a:ext>
              </a:extLst>
            </p:cNvPr>
            <p:cNvSpPr>
              <a:spLocks noEditPoints="1"/>
            </p:cNvSpPr>
            <p:nvPr/>
          </p:nvSpPr>
          <p:spPr bwMode="auto">
            <a:xfrm>
              <a:off x="3843338" y="1617663"/>
              <a:ext cx="177800" cy="177800"/>
            </a:xfrm>
            <a:custGeom>
              <a:avLst/>
              <a:gdLst>
                <a:gd name="T0" fmla="*/ 186 w 186"/>
                <a:gd name="T1" fmla="*/ 93 h 186"/>
                <a:gd name="T2" fmla="*/ 93 w 186"/>
                <a:gd name="T3" fmla="*/ 0 h 186"/>
                <a:gd name="T4" fmla="*/ 0 w 186"/>
                <a:gd name="T5" fmla="*/ 93 h 186"/>
                <a:gd name="T6" fmla="*/ 93 w 186"/>
                <a:gd name="T7" fmla="*/ 186 h 186"/>
                <a:gd name="T8" fmla="*/ 186 w 186"/>
                <a:gd name="T9" fmla="*/ 93 h 186"/>
                <a:gd name="T10" fmla="*/ 93 w 186"/>
                <a:gd name="T11" fmla="*/ 146 h 186"/>
                <a:gd name="T12" fmla="*/ 40 w 186"/>
                <a:gd name="T13" fmla="*/ 93 h 186"/>
                <a:gd name="T14" fmla="*/ 93 w 186"/>
                <a:gd name="T15" fmla="*/ 40 h 186"/>
                <a:gd name="T16" fmla="*/ 146 w 186"/>
                <a:gd name="T17" fmla="*/ 93 h 186"/>
                <a:gd name="T18" fmla="*/ 93 w 186"/>
                <a:gd name="T19" fmla="*/ 14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186" y="93"/>
                  </a:moveTo>
                  <a:cubicBezTo>
                    <a:pt x="186" y="42"/>
                    <a:pt x="144" y="0"/>
                    <a:pt x="93" y="0"/>
                  </a:cubicBezTo>
                  <a:cubicBezTo>
                    <a:pt x="42" y="0"/>
                    <a:pt x="0" y="42"/>
                    <a:pt x="0" y="93"/>
                  </a:cubicBezTo>
                  <a:cubicBezTo>
                    <a:pt x="0" y="145"/>
                    <a:pt x="42" y="186"/>
                    <a:pt x="93" y="186"/>
                  </a:cubicBezTo>
                  <a:cubicBezTo>
                    <a:pt x="144" y="186"/>
                    <a:pt x="186" y="145"/>
                    <a:pt x="186" y="93"/>
                  </a:cubicBezTo>
                  <a:close/>
                  <a:moveTo>
                    <a:pt x="93" y="146"/>
                  </a:moveTo>
                  <a:cubicBezTo>
                    <a:pt x="64" y="146"/>
                    <a:pt x="40" y="123"/>
                    <a:pt x="40" y="93"/>
                  </a:cubicBezTo>
                  <a:cubicBezTo>
                    <a:pt x="40" y="64"/>
                    <a:pt x="64" y="40"/>
                    <a:pt x="93" y="40"/>
                  </a:cubicBezTo>
                  <a:cubicBezTo>
                    <a:pt x="122" y="40"/>
                    <a:pt x="146" y="64"/>
                    <a:pt x="146" y="93"/>
                  </a:cubicBezTo>
                  <a:cubicBezTo>
                    <a:pt x="146" y="123"/>
                    <a:pt x="122" y="146"/>
                    <a:pt x="93"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5" name="Freeform 32">
              <a:extLst>
                <a:ext uri="{FF2B5EF4-FFF2-40B4-BE49-F238E27FC236}">
                  <a16:creationId xmlns:a16="http://schemas.microsoft.com/office/drawing/2014/main" id="{4DA96721-B773-49B0-982F-9C417488CD34}"/>
                </a:ext>
              </a:extLst>
            </p:cNvPr>
            <p:cNvSpPr>
              <a:spLocks/>
            </p:cNvSpPr>
            <p:nvPr/>
          </p:nvSpPr>
          <p:spPr bwMode="auto">
            <a:xfrm>
              <a:off x="4113213" y="1776413"/>
              <a:ext cx="320675" cy="117475"/>
            </a:xfrm>
            <a:custGeom>
              <a:avLst/>
              <a:gdLst>
                <a:gd name="T0" fmla="*/ 336 w 336"/>
                <a:gd name="T1" fmla="*/ 104 h 124"/>
                <a:gd name="T2" fmla="*/ 336 w 336"/>
                <a:gd name="T3" fmla="*/ 20 h 124"/>
                <a:gd name="T4" fmla="*/ 316 w 336"/>
                <a:gd name="T5" fmla="*/ 0 h 124"/>
                <a:gd name="T6" fmla="*/ 20 w 336"/>
                <a:gd name="T7" fmla="*/ 0 h 124"/>
                <a:gd name="T8" fmla="*/ 0 w 336"/>
                <a:gd name="T9" fmla="*/ 20 h 124"/>
                <a:gd name="T10" fmla="*/ 0 w 336"/>
                <a:gd name="T11" fmla="*/ 104 h 124"/>
                <a:gd name="T12" fmla="*/ 20 w 336"/>
                <a:gd name="T13" fmla="*/ 124 h 124"/>
                <a:gd name="T14" fmla="*/ 40 w 336"/>
                <a:gd name="T15" fmla="*/ 104 h 124"/>
                <a:gd name="T16" fmla="*/ 40 w 336"/>
                <a:gd name="T17" fmla="*/ 40 h 124"/>
                <a:gd name="T18" fmla="*/ 296 w 336"/>
                <a:gd name="T19" fmla="*/ 40 h 124"/>
                <a:gd name="T20" fmla="*/ 296 w 336"/>
                <a:gd name="T21" fmla="*/ 104 h 124"/>
                <a:gd name="T22" fmla="*/ 316 w 336"/>
                <a:gd name="T23" fmla="*/ 124 h 124"/>
                <a:gd name="T24" fmla="*/ 336 w 336"/>
                <a:gd name="T25" fmla="*/ 10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124">
                  <a:moveTo>
                    <a:pt x="336" y="104"/>
                  </a:moveTo>
                  <a:cubicBezTo>
                    <a:pt x="336" y="20"/>
                    <a:pt x="336" y="20"/>
                    <a:pt x="336" y="20"/>
                  </a:cubicBezTo>
                  <a:cubicBezTo>
                    <a:pt x="336" y="9"/>
                    <a:pt x="327" y="0"/>
                    <a:pt x="316" y="0"/>
                  </a:cubicBezTo>
                  <a:cubicBezTo>
                    <a:pt x="20" y="0"/>
                    <a:pt x="20" y="0"/>
                    <a:pt x="20" y="0"/>
                  </a:cubicBezTo>
                  <a:cubicBezTo>
                    <a:pt x="9" y="0"/>
                    <a:pt x="0" y="9"/>
                    <a:pt x="0" y="20"/>
                  </a:cubicBezTo>
                  <a:cubicBezTo>
                    <a:pt x="0" y="104"/>
                    <a:pt x="0" y="104"/>
                    <a:pt x="0" y="104"/>
                  </a:cubicBezTo>
                  <a:cubicBezTo>
                    <a:pt x="0" y="115"/>
                    <a:pt x="9" y="124"/>
                    <a:pt x="20" y="124"/>
                  </a:cubicBezTo>
                  <a:cubicBezTo>
                    <a:pt x="31" y="124"/>
                    <a:pt x="40" y="115"/>
                    <a:pt x="40" y="104"/>
                  </a:cubicBezTo>
                  <a:cubicBezTo>
                    <a:pt x="40" y="40"/>
                    <a:pt x="40" y="40"/>
                    <a:pt x="40" y="40"/>
                  </a:cubicBezTo>
                  <a:cubicBezTo>
                    <a:pt x="296" y="40"/>
                    <a:pt x="296" y="40"/>
                    <a:pt x="296" y="40"/>
                  </a:cubicBezTo>
                  <a:cubicBezTo>
                    <a:pt x="296" y="104"/>
                    <a:pt x="296" y="104"/>
                    <a:pt x="296" y="104"/>
                  </a:cubicBezTo>
                  <a:cubicBezTo>
                    <a:pt x="296" y="115"/>
                    <a:pt x="305" y="124"/>
                    <a:pt x="316" y="124"/>
                  </a:cubicBezTo>
                  <a:cubicBezTo>
                    <a:pt x="327" y="124"/>
                    <a:pt x="336" y="115"/>
                    <a:pt x="336"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6" name="Freeform 33">
              <a:extLst>
                <a:ext uri="{FF2B5EF4-FFF2-40B4-BE49-F238E27FC236}">
                  <a16:creationId xmlns:a16="http://schemas.microsoft.com/office/drawing/2014/main" id="{8F4F7114-FC03-424D-94BE-18986348DDEC}"/>
                </a:ext>
              </a:extLst>
            </p:cNvPr>
            <p:cNvSpPr>
              <a:spLocks/>
            </p:cNvSpPr>
            <p:nvPr/>
          </p:nvSpPr>
          <p:spPr bwMode="auto">
            <a:xfrm>
              <a:off x="3951288" y="1382713"/>
              <a:ext cx="180975" cy="176212"/>
            </a:xfrm>
            <a:custGeom>
              <a:avLst/>
              <a:gdLst>
                <a:gd name="T0" fmla="*/ 13 w 189"/>
                <a:gd name="T1" fmla="*/ 184 h 186"/>
                <a:gd name="T2" fmla="*/ 22 w 189"/>
                <a:gd name="T3" fmla="*/ 186 h 186"/>
                <a:gd name="T4" fmla="*/ 40 w 189"/>
                <a:gd name="T5" fmla="*/ 176 h 186"/>
                <a:gd name="T6" fmla="*/ 98 w 189"/>
                <a:gd name="T7" fmla="*/ 98 h 186"/>
                <a:gd name="T8" fmla="*/ 176 w 189"/>
                <a:gd name="T9" fmla="*/ 40 h 186"/>
                <a:gd name="T10" fmla="*/ 184 w 189"/>
                <a:gd name="T11" fmla="*/ 13 h 186"/>
                <a:gd name="T12" fmla="*/ 156 w 189"/>
                <a:gd name="T13" fmla="*/ 5 h 186"/>
                <a:gd name="T14" fmla="*/ 70 w 189"/>
                <a:gd name="T15" fmla="*/ 70 h 186"/>
                <a:gd name="T16" fmla="*/ 5 w 189"/>
                <a:gd name="T17" fmla="*/ 157 h 186"/>
                <a:gd name="T18" fmla="*/ 13 w 189"/>
                <a:gd name="T19" fmla="*/ 1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6">
                  <a:moveTo>
                    <a:pt x="13" y="184"/>
                  </a:moveTo>
                  <a:cubicBezTo>
                    <a:pt x="16" y="185"/>
                    <a:pt x="19" y="186"/>
                    <a:pt x="22" y="186"/>
                  </a:cubicBezTo>
                  <a:cubicBezTo>
                    <a:pt x="30" y="186"/>
                    <a:pt x="36" y="182"/>
                    <a:pt x="40" y="176"/>
                  </a:cubicBezTo>
                  <a:cubicBezTo>
                    <a:pt x="55" y="147"/>
                    <a:pt x="75" y="121"/>
                    <a:pt x="98" y="98"/>
                  </a:cubicBezTo>
                  <a:cubicBezTo>
                    <a:pt x="121" y="75"/>
                    <a:pt x="147" y="56"/>
                    <a:pt x="176" y="40"/>
                  </a:cubicBezTo>
                  <a:cubicBezTo>
                    <a:pt x="185" y="35"/>
                    <a:pt x="189" y="23"/>
                    <a:pt x="184" y="13"/>
                  </a:cubicBezTo>
                  <a:cubicBezTo>
                    <a:pt x="178" y="4"/>
                    <a:pt x="166" y="0"/>
                    <a:pt x="156" y="5"/>
                  </a:cubicBezTo>
                  <a:cubicBezTo>
                    <a:pt x="125" y="23"/>
                    <a:pt x="95" y="44"/>
                    <a:pt x="70" y="70"/>
                  </a:cubicBezTo>
                  <a:cubicBezTo>
                    <a:pt x="44" y="96"/>
                    <a:pt x="22" y="125"/>
                    <a:pt x="5" y="157"/>
                  </a:cubicBezTo>
                  <a:cubicBezTo>
                    <a:pt x="0" y="166"/>
                    <a:pt x="3" y="179"/>
                    <a:pt x="13"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7" name="Freeform 34">
              <a:extLst>
                <a:ext uri="{FF2B5EF4-FFF2-40B4-BE49-F238E27FC236}">
                  <a16:creationId xmlns:a16="http://schemas.microsoft.com/office/drawing/2014/main" id="{A14B9DF9-5080-4C04-B618-D142091F1B4A}"/>
                </a:ext>
              </a:extLst>
            </p:cNvPr>
            <p:cNvSpPr>
              <a:spLocks/>
            </p:cNvSpPr>
            <p:nvPr/>
          </p:nvSpPr>
          <p:spPr bwMode="auto">
            <a:xfrm>
              <a:off x="4408488" y="1382713"/>
              <a:ext cx="180975" cy="176212"/>
            </a:xfrm>
            <a:custGeom>
              <a:avLst/>
              <a:gdLst>
                <a:gd name="T0" fmla="*/ 13 w 189"/>
                <a:gd name="T1" fmla="*/ 40 h 186"/>
                <a:gd name="T2" fmla="*/ 90 w 189"/>
                <a:gd name="T3" fmla="*/ 98 h 186"/>
                <a:gd name="T4" fmla="*/ 148 w 189"/>
                <a:gd name="T5" fmla="*/ 176 h 186"/>
                <a:gd name="T6" fmla="*/ 166 w 189"/>
                <a:gd name="T7" fmla="*/ 186 h 186"/>
                <a:gd name="T8" fmla="*/ 176 w 189"/>
                <a:gd name="T9" fmla="*/ 184 h 186"/>
                <a:gd name="T10" fmla="*/ 184 w 189"/>
                <a:gd name="T11" fmla="*/ 157 h 186"/>
                <a:gd name="T12" fmla="*/ 119 w 189"/>
                <a:gd name="T13" fmla="*/ 70 h 186"/>
                <a:gd name="T14" fmla="*/ 32 w 189"/>
                <a:gd name="T15" fmla="*/ 5 h 186"/>
                <a:gd name="T16" fmla="*/ 5 w 189"/>
                <a:gd name="T17" fmla="*/ 13 h 186"/>
                <a:gd name="T18" fmla="*/ 13 w 189"/>
                <a:gd name="T19" fmla="*/ 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6">
                  <a:moveTo>
                    <a:pt x="13" y="40"/>
                  </a:moveTo>
                  <a:cubicBezTo>
                    <a:pt x="41" y="56"/>
                    <a:pt x="67" y="75"/>
                    <a:pt x="90" y="98"/>
                  </a:cubicBezTo>
                  <a:cubicBezTo>
                    <a:pt x="113" y="121"/>
                    <a:pt x="133" y="147"/>
                    <a:pt x="148" y="176"/>
                  </a:cubicBezTo>
                  <a:cubicBezTo>
                    <a:pt x="152" y="182"/>
                    <a:pt x="159" y="186"/>
                    <a:pt x="166" y="186"/>
                  </a:cubicBezTo>
                  <a:cubicBezTo>
                    <a:pt x="169" y="186"/>
                    <a:pt x="172" y="185"/>
                    <a:pt x="176" y="184"/>
                  </a:cubicBezTo>
                  <a:cubicBezTo>
                    <a:pt x="185" y="179"/>
                    <a:pt x="189" y="166"/>
                    <a:pt x="184" y="157"/>
                  </a:cubicBezTo>
                  <a:cubicBezTo>
                    <a:pt x="166" y="125"/>
                    <a:pt x="144" y="96"/>
                    <a:pt x="119" y="70"/>
                  </a:cubicBezTo>
                  <a:cubicBezTo>
                    <a:pt x="93" y="44"/>
                    <a:pt x="64" y="23"/>
                    <a:pt x="32" y="5"/>
                  </a:cubicBezTo>
                  <a:cubicBezTo>
                    <a:pt x="22" y="0"/>
                    <a:pt x="10" y="4"/>
                    <a:pt x="5" y="13"/>
                  </a:cubicBezTo>
                  <a:cubicBezTo>
                    <a:pt x="0" y="23"/>
                    <a:pt x="3" y="35"/>
                    <a:pt x="1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8" name="Freeform 35">
              <a:extLst>
                <a:ext uri="{FF2B5EF4-FFF2-40B4-BE49-F238E27FC236}">
                  <a16:creationId xmlns:a16="http://schemas.microsoft.com/office/drawing/2014/main" id="{B454DFED-43C1-4522-BF23-79B95C59872D}"/>
                </a:ext>
              </a:extLst>
            </p:cNvPr>
            <p:cNvSpPr>
              <a:spLocks/>
            </p:cNvSpPr>
            <p:nvPr/>
          </p:nvSpPr>
          <p:spPr bwMode="auto">
            <a:xfrm>
              <a:off x="4408488" y="1844675"/>
              <a:ext cx="180975" cy="176212"/>
            </a:xfrm>
            <a:custGeom>
              <a:avLst/>
              <a:gdLst>
                <a:gd name="T0" fmla="*/ 176 w 189"/>
                <a:gd name="T1" fmla="*/ 5 h 186"/>
                <a:gd name="T2" fmla="*/ 148 w 189"/>
                <a:gd name="T3" fmla="*/ 13 h 186"/>
                <a:gd name="T4" fmla="*/ 90 w 189"/>
                <a:gd name="T5" fmla="*/ 91 h 186"/>
                <a:gd name="T6" fmla="*/ 13 w 189"/>
                <a:gd name="T7" fmla="*/ 149 h 186"/>
                <a:gd name="T8" fmla="*/ 5 w 189"/>
                <a:gd name="T9" fmla="*/ 176 h 186"/>
                <a:gd name="T10" fmla="*/ 22 w 189"/>
                <a:gd name="T11" fmla="*/ 186 h 186"/>
                <a:gd name="T12" fmla="*/ 32 w 189"/>
                <a:gd name="T13" fmla="*/ 184 h 186"/>
                <a:gd name="T14" fmla="*/ 119 w 189"/>
                <a:gd name="T15" fmla="*/ 119 h 186"/>
                <a:gd name="T16" fmla="*/ 184 w 189"/>
                <a:gd name="T17" fmla="*/ 32 h 186"/>
                <a:gd name="T18" fmla="*/ 176 w 189"/>
                <a:gd name="T19" fmla="*/ 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6">
                  <a:moveTo>
                    <a:pt x="176" y="5"/>
                  </a:moveTo>
                  <a:cubicBezTo>
                    <a:pt x="166" y="0"/>
                    <a:pt x="154" y="3"/>
                    <a:pt x="148" y="13"/>
                  </a:cubicBezTo>
                  <a:cubicBezTo>
                    <a:pt x="133" y="42"/>
                    <a:pt x="113" y="68"/>
                    <a:pt x="90" y="91"/>
                  </a:cubicBezTo>
                  <a:cubicBezTo>
                    <a:pt x="67" y="114"/>
                    <a:pt x="41" y="133"/>
                    <a:pt x="13" y="149"/>
                  </a:cubicBezTo>
                  <a:cubicBezTo>
                    <a:pt x="3" y="154"/>
                    <a:pt x="0" y="166"/>
                    <a:pt x="5" y="176"/>
                  </a:cubicBezTo>
                  <a:cubicBezTo>
                    <a:pt x="8" y="182"/>
                    <a:pt x="15" y="186"/>
                    <a:pt x="22" y="186"/>
                  </a:cubicBezTo>
                  <a:cubicBezTo>
                    <a:pt x="26" y="186"/>
                    <a:pt x="29" y="185"/>
                    <a:pt x="32" y="184"/>
                  </a:cubicBezTo>
                  <a:cubicBezTo>
                    <a:pt x="64" y="167"/>
                    <a:pt x="93" y="145"/>
                    <a:pt x="119" y="119"/>
                  </a:cubicBezTo>
                  <a:cubicBezTo>
                    <a:pt x="144" y="93"/>
                    <a:pt x="166" y="64"/>
                    <a:pt x="184" y="32"/>
                  </a:cubicBezTo>
                  <a:cubicBezTo>
                    <a:pt x="189" y="23"/>
                    <a:pt x="185" y="10"/>
                    <a:pt x="17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29" name="Freeform 36">
              <a:extLst>
                <a:ext uri="{FF2B5EF4-FFF2-40B4-BE49-F238E27FC236}">
                  <a16:creationId xmlns:a16="http://schemas.microsoft.com/office/drawing/2014/main" id="{E1EBC999-0F56-4846-82AD-3AD88FA9A185}"/>
                </a:ext>
              </a:extLst>
            </p:cNvPr>
            <p:cNvSpPr>
              <a:spLocks/>
            </p:cNvSpPr>
            <p:nvPr/>
          </p:nvSpPr>
          <p:spPr bwMode="auto">
            <a:xfrm>
              <a:off x="3951288" y="1844675"/>
              <a:ext cx="180975" cy="176212"/>
            </a:xfrm>
            <a:custGeom>
              <a:avLst/>
              <a:gdLst>
                <a:gd name="T0" fmla="*/ 176 w 189"/>
                <a:gd name="T1" fmla="*/ 149 h 186"/>
                <a:gd name="T2" fmla="*/ 98 w 189"/>
                <a:gd name="T3" fmla="*/ 91 h 186"/>
                <a:gd name="T4" fmla="*/ 40 w 189"/>
                <a:gd name="T5" fmla="*/ 13 h 186"/>
                <a:gd name="T6" fmla="*/ 13 w 189"/>
                <a:gd name="T7" fmla="*/ 5 h 186"/>
                <a:gd name="T8" fmla="*/ 5 w 189"/>
                <a:gd name="T9" fmla="*/ 32 h 186"/>
                <a:gd name="T10" fmla="*/ 70 w 189"/>
                <a:gd name="T11" fmla="*/ 119 h 186"/>
                <a:gd name="T12" fmla="*/ 156 w 189"/>
                <a:gd name="T13" fmla="*/ 184 h 186"/>
                <a:gd name="T14" fmla="*/ 166 w 189"/>
                <a:gd name="T15" fmla="*/ 186 h 186"/>
                <a:gd name="T16" fmla="*/ 184 w 189"/>
                <a:gd name="T17" fmla="*/ 176 h 186"/>
                <a:gd name="T18" fmla="*/ 176 w 189"/>
                <a:gd name="T19" fmla="*/ 14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6">
                  <a:moveTo>
                    <a:pt x="176" y="149"/>
                  </a:moveTo>
                  <a:cubicBezTo>
                    <a:pt x="147" y="133"/>
                    <a:pt x="121" y="114"/>
                    <a:pt x="98" y="91"/>
                  </a:cubicBezTo>
                  <a:cubicBezTo>
                    <a:pt x="75" y="68"/>
                    <a:pt x="55" y="42"/>
                    <a:pt x="40" y="13"/>
                  </a:cubicBezTo>
                  <a:cubicBezTo>
                    <a:pt x="35" y="3"/>
                    <a:pt x="23" y="0"/>
                    <a:pt x="13" y="5"/>
                  </a:cubicBezTo>
                  <a:cubicBezTo>
                    <a:pt x="3" y="10"/>
                    <a:pt x="0" y="23"/>
                    <a:pt x="5" y="32"/>
                  </a:cubicBezTo>
                  <a:cubicBezTo>
                    <a:pt x="22" y="64"/>
                    <a:pt x="44" y="93"/>
                    <a:pt x="70" y="119"/>
                  </a:cubicBezTo>
                  <a:cubicBezTo>
                    <a:pt x="95" y="145"/>
                    <a:pt x="125" y="166"/>
                    <a:pt x="156" y="184"/>
                  </a:cubicBezTo>
                  <a:cubicBezTo>
                    <a:pt x="159" y="185"/>
                    <a:pt x="163" y="186"/>
                    <a:pt x="166" y="186"/>
                  </a:cubicBezTo>
                  <a:cubicBezTo>
                    <a:pt x="173" y="186"/>
                    <a:pt x="180" y="182"/>
                    <a:pt x="184" y="176"/>
                  </a:cubicBezTo>
                  <a:cubicBezTo>
                    <a:pt x="189" y="166"/>
                    <a:pt x="185" y="154"/>
                    <a:pt x="17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430" name="Group 429">
            <a:extLst>
              <a:ext uri="{FF2B5EF4-FFF2-40B4-BE49-F238E27FC236}">
                <a16:creationId xmlns:a16="http://schemas.microsoft.com/office/drawing/2014/main" id="{5A0FC870-36AD-42BC-9694-C2BCED556985}"/>
              </a:ext>
            </a:extLst>
          </p:cNvPr>
          <p:cNvGrpSpPr/>
          <p:nvPr/>
        </p:nvGrpSpPr>
        <p:grpSpPr>
          <a:xfrm>
            <a:off x="4783683" y="3612026"/>
            <a:ext cx="407284" cy="424483"/>
            <a:chOff x="2646363" y="3579813"/>
            <a:chExt cx="827088" cy="862013"/>
          </a:xfrm>
          <a:solidFill>
            <a:schemeClr val="bg1"/>
          </a:solidFill>
        </p:grpSpPr>
        <p:sp>
          <p:nvSpPr>
            <p:cNvPr id="431" name="Freeform 5">
              <a:extLst>
                <a:ext uri="{FF2B5EF4-FFF2-40B4-BE49-F238E27FC236}">
                  <a16:creationId xmlns:a16="http://schemas.microsoft.com/office/drawing/2014/main" id="{0B722C00-30DD-424C-ABC1-733A43B907ED}"/>
                </a:ext>
              </a:extLst>
            </p:cNvPr>
            <p:cNvSpPr>
              <a:spLocks/>
            </p:cNvSpPr>
            <p:nvPr/>
          </p:nvSpPr>
          <p:spPr bwMode="auto">
            <a:xfrm>
              <a:off x="2646363" y="3579813"/>
              <a:ext cx="827088" cy="469900"/>
            </a:xfrm>
            <a:custGeom>
              <a:avLst/>
              <a:gdLst>
                <a:gd name="T0" fmla="*/ 811 w 868"/>
                <a:gd name="T1" fmla="*/ 180 h 493"/>
                <a:gd name="T2" fmla="*/ 656 w 868"/>
                <a:gd name="T3" fmla="*/ 133 h 493"/>
                <a:gd name="T4" fmla="*/ 442 w 868"/>
                <a:gd name="T5" fmla="*/ 0 h 493"/>
                <a:gd name="T6" fmla="*/ 427 w 868"/>
                <a:gd name="T7" fmla="*/ 0 h 493"/>
                <a:gd name="T8" fmla="*/ 212 w 868"/>
                <a:gd name="T9" fmla="*/ 133 h 493"/>
                <a:gd name="T10" fmla="*/ 58 w 868"/>
                <a:gd name="T11" fmla="*/ 180 h 493"/>
                <a:gd name="T12" fmla="*/ 4 w 868"/>
                <a:gd name="T13" fmla="*/ 318 h 493"/>
                <a:gd name="T14" fmla="*/ 55 w 868"/>
                <a:gd name="T15" fmla="*/ 444 h 493"/>
                <a:gd name="T16" fmla="*/ 207 w 868"/>
                <a:gd name="T17" fmla="*/ 475 h 493"/>
                <a:gd name="T18" fmla="*/ 223 w 868"/>
                <a:gd name="T19" fmla="*/ 452 h 493"/>
                <a:gd name="T20" fmla="*/ 200 w 868"/>
                <a:gd name="T21" fmla="*/ 436 h 493"/>
                <a:gd name="T22" fmla="*/ 80 w 868"/>
                <a:gd name="T23" fmla="*/ 413 h 493"/>
                <a:gd name="T24" fmla="*/ 44 w 868"/>
                <a:gd name="T25" fmla="*/ 317 h 493"/>
                <a:gd name="T26" fmla="*/ 85 w 868"/>
                <a:gd name="T27" fmla="*/ 209 h 493"/>
                <a:gd name="T28" fmla="*/ 222 w 868"/>
                <a:gd name="T29" fmla="*/ 174 h 493"/>
                <a:gd name="T30" fmla="*/ 242 w 868"/>
                <a:gd name="T31" fmla="*/ 163 h 493"/>
                <a:gd name="T32" fmla="*/ 427 w 868"/>
                <a:gd name="T33" fmla="*/ 40 h 493"/>
                <a:gd name="T34" fmla="*/ 442 w 868"/>
                <a:gd name="T35" fmla="*/ 40 h 493"/>
                <a:gd name="T36" fmla="*/ 627 w 868"/>
                <a:gd name="T37" fmla="*/ 163 h 493"/>
                <a:gd name="T38" fmla="*/ 647 w 868"/>
                <a:gd name="T39" fmla="*/ 174 h 493"/>
                <a:gd name="T40" fmla="*/ 783 w 868"/>
                <a:gd name="T41" fmla="*/ 209 h 493"/>
                <a:gd name="T42" fmla="*/ 825 w 868"/>
                <a:gd name="T43" fmla="*/ 318 h 493"/>
                <a:gd name="T44" fmla="*/ 789 w 868"/>
                <a:gd name="T45" fmla="*/ 413 h 493"/>
                <a:gd name="T46" fmla="*/ 669 w 868"/>
                <a:gd name="T47" fmla="*/ 436 h 493"/>
                <a:gd name="T48" fmla="*/ 646 w 868"/>
                <a:gd name="T49" fmla="*/ 452 h 493"/>
                <a:gd name="T50" fmla="*/ 661 w 868"/>
                <a:gd name="T51" fmla="*/ 475 h 493"/>
                <a:gd name="T52" fmla="*/ 702 w 868"/>
                <a:gd name="T53" fmla="*/ 479 h 493"/>
                <a:gd name="T54" fmla="*/ 814 w 868"/>
                <a:gd name="T55" fmla="*/ 444 h 493"/>
                <a:gd name="T56" fmla="*/ 865 w 868"/>
                <a:gd name="T57" fmla="*/ 319 h 493"/>
                <a:gd name="T58" fmla="*/ 811 w 868"/>
                <a:gd name="T59" fmla="*/ 18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8" h="493">
                  <a:moveTo>
                    <a:pt x="811" y="180"/>
                  </a:moveTo>
                  <a:cubicBezTo>
                    <a:pt x="774" y="145"/>
                    <a:pt x="722" y="130"/>
                    <a:pt x="656" y="133"/>
                  </a:cubicBezTo>
                  <a:cubicBezTo>
                    <a:pt x="636" y="98"/>
                    <a:pt x="568" y="0"/>
                    <a:pt x="442" y="0"/>
                  </a:cubicBezTo>
                  <a:cubicBezTo>
                    <a:pt x="427" y="0"/>
                    <a:pt x="427" y="0"/>
                    <a:pt x="427" y="0"/>
                  </a:cubicBezTo>
                  <a:cubicBezTo>
                    <a:pt x="301" y="0"/>
                    <a:pt x="233" y="98"/>
                    <a:pt x="212" y="133"/>
                  </a:cubicBezTo>
                  <a:cubicBezTo>
                    <a:pt x="146" y="130"/>
                    <a:pt x="94" y="145"/>
                    <a:pt x="58" y="180"/>
                  </a:cubicBezTo>
                  <a:cubicBezTo>
                    <a:pt x="0" y="235"/>
                    <a:pt x="4" y="315"/>
                    <a:pt x="4" y="318"/>
                  </a:cubicBezTo>
                  <a:cubicBezTo>
                    <a:pt x="4" y="374"/>
                    <a:pt x="21" y="416"/>
                    <a:pt x="55" y="444"/>
                  </a:cubicBezTo>
                  <a:cubicBezTo>
                    <a:pt x="115" y="493"/>
                    <a:pt x="204" y="476"/>
                    <a:pt x="207" y="475"/>
                  </a:cubicBezTo>
                  <a:cubicBezTo>
                    <a:pt x="218" y="473"/>
                    <a:pt x="225" y="463"/>
                    <a:pt x="223" y="452"/>
                  </a:cubicBezTo>
                  <a:cubicBezTo>
                    <a:pt x="221" y="441"/>
                    <a:pt x="210" y="434"/>
                    <a:pt x="200" y="436"/>
                  </a:cubicBezTo>
                  <a:cubicBezTo>
                    <a:pt x="199" y="436"/>
                    <a:pt x="125" y="450"/>
                    <a:pt x="80" y="413"/>
                  </a:cubicBezTo>
                  <a:cubicBezTo>
                    <a:pt x="56" y="393"/>
                    <a:pt x="44" y="361"/>
                    <a:pt x="44" y="317"/>
                  </a:cubicBezTo>
                  <a:cubicBezTo>
                    <a:pt x="44" y="316"/>
                    <a:pt x="41" y="252"/>
                    <a:pt x="85" y="209"/>
                  </a:cubicBezTo>
                  <a:cubicBezTo>
                    <a:pt x="116" y="180"/>
                    <a:pt x="162" y="168"/>
                    <a:pt x="222" y="174"/>
                  </a:cubicBezTo>
                  <a:cubicBezTo>
                    <a:pt x="230" y="175"/>
                    <a:pt x="238" y="170"/>
                    <a:pt x="242" y="163"/>
                  </a:cubicBezTo>
                  <a:cubicBezTo>
                    <a:pt x="244" y="158"/>
                    <a:pt x="302" y="40"/>
                    <a:pt x="427" y="40"/>
                  </a:cubicBezTo>
                  <a:cubicBezTo>
                    <a:pt x="442" y="40"/>
                    <a:pt x="442" y="40"/>
                    <a:pt x="442" y="40"/>
                  </a:cubicBezTo>
                  <a:cubicBezTo>
                    <a:pt x="567" y="40"/>
                    <a:pt x="624" y="158"/>
                    <a:pt x="627" y="163"/>
                  </a:cubicBezTo>
                  <a:cubicBezTo>
                    <a:pt x="630" y="170"/>
                    <a:pt x="638" y="175"/>
                    <a:pt x="647" y="174"/>
                  </a:cubicBezTo>
                  <a:cubicBezTo>
                    <a:pt x="707" y="169"/>
                    <a:pt x="753" y="180"/>
                    <a:pt x="783" y="209"/>
                  </a:cubicBezTo>
                  <a:cubicBezTo>
                    <a:pt x="827" y="251"/>
                    <a:pt x="825" y="316"/>
                    <a:pt x="825" y="318"/>
                  </a:cubicBezTo>
                  <a:cubicBezTo>
                    <a:pt x="825" y="361"/>
                    <a:pt x="813" y="393"/>
                    <a:pt x="789" y="413"/>
                  </a:cubicBezTo>
                  <a:cubicBezTo>
                    <a:pt x="744" y="450"/>
                    <a:pt x="670" y="436"/>
                    <a:pt x="669" y="436"/>
                  </a:cubicBezTo>
                  <a:cubicBezTo>
                    <a:pt x="658" y="434"/>
                    <a:pt x="648" y="441"/>
                    <a:pt x="646" y="452"/>
                  </a:cubicBezTo>
                  <a:cubicBezTo>
                    <a:pt x="643" y="463"/>
                    <a:pt x="651" y="473"/>
                    <a:pt x="661" y="475"/>
                  </a:cubicBezTo>
                  <a:cubicBezTo>
                    <a:pt x="663" y="476"/>
                    <a:pt x="679" y="479"/>
                    <a:pt x="702" y="479"/>
                  </a:cubicBezTo>
                  <a:cubicBezTo>
                    <a:pt x="734" y="479"/>
                    <a:pt x="779" y="472"/>
                    <a:pt x="814" y="444"/>
                  </a:cubicBezTo>
                  <a:cubicBezTo>
                    <a:pt x="848" y="416"/>
                    <a:pt x="865" y="374"/>
                    <a:pt x="865" y="319"/>
                  </a:cubicBezTo>
                  <a:cubicBezTo>
                    <a:pt x="865" y="315"/>
                    <a:pt x="868" y="235"/>
                    <a:pt x="811"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2" name="Freeform 6">
              <a:extLst>
                <a:ext uri="{FF2B5EF4-FFF2-40B4-BE49-F238E27FC236}">
                  <a16:creationId xmlns:a16="http://schemas.microsoft.com/office/drawing/2014/main" id="{7A5AF611-5568-42D4-93E5-8D84E3AF0068}"/>
                </a:ext>
              </a:extLst>
            </p:cNvPr>
            <p:cNvSpPr>
              <a:spLocks/>
            </p:cNvSpPr>
            <p:nvPr/>
          </p:nvSpPr>
          <p:spPr bwMode="auto">
            <a:xfrm>
              <a:off x="3041651" y="4021138"/>
              <a:ext cx="38100" cy="282575"/>
            </a:xfrm>
            <a:custGeom>
              <a:avLst/>
              <a:gdLst>
                <a:gd name="T0" fmla="*/ 40 w 40"/>
                <a:gd name="T1" fmla="*/ 276 h 296"/>
                <a:gd name="T2" fmla="*/ 40 w 40"/>
                <a:gd name="T3" fmla="*/ 20 h 296"/>
                <a:gd name="T4" fmla="*/ 20 w 40"/>
                <a:gd name="T5" fmla="*/ 0 h 296"/>
                <a:gd name="T6" fmla="*/ 0 w 40"/>
                <a:gd name="T7" fmla="*/ 20 h 296"/>
                <a:gd name="T8" fmla="*/ 0 w 40"/>
                <a:gd name="T9" fmla="*/ 276 h 296"/>
                <a:gd name="T10" fmla="*/ 20 w 40"/>
                <a:gd name="T11" fmla="*/ 296 h 296"/>
                <a:gd name="T12" fmla="*/ 40 w 40"/>
                <a:gd name="T13" fmla="*/ 276 h 296"/>
              </a:gdLst>
              <a:ahLst/>
              <a:cxnLst>
                <a:cxn ang="0">
                  <a:pos x="T0" y="T1"/>
                </a:cxn>
                <a:cxn ang="0">
                  <a:pos x="T2" y="T3"/>
                </a:cxn>
                <a:cxn ang="0">
                  <a:pos x="T4" y="T5"/>
                </a:cxn>
                <a:cxn ang="0">
                  <a:pos x="T6" y="T7"/>
                </a:cxn>
                <a:cxn ang="0">
                  <a:pos x="T8" y="T9"/>
                </a:cxn>
                <a:cxn ang="0">
                  <a:pos x="T10" y="T11"/>
                </a:cxn>
                <a:cxn ang="0">
                  <a:pos x="T12" y="T13"/>
                </a:cxn>
              </a:cxnLst>
              <a:rect l="0" t="0" r="r" b="b"/>
              <a:pathLst>
                <a:path w="40" h="296">
                  <a:moveTo>
                    <a:pt x="40" y="276"/>
                  </a:moveTo>
                  <a:cubicBezTo>
                    <a:pt x="40" y="20"/>
                    <a:pt x="40" y="20"/>
                    <a:pt x="40" y="20"/>
                  </a:cubicBezTo>
                  <a:cubicBezTo>
                    <a:pt x="40" y="9"/>
                    <a:pt x="31" y="0"/>
                    <a:pt x="20" y="0"/>
                  </a:cubicBezTo>
                  <a:cubicBezTo>
                    <a:pt x="9" y="0"/>
                    <a:pt x="0" y="9"/>
                    <a:pt x="0" y="20"/>
                  </a:cubicBezTo>
                  <a:cubicBezTo>
                    <a:pt x="0" y="276"/>
                    <a:pt x="0" y="276"/>
                    <a:pt x="0" y="276"/>
                  </a:cubicBezTo>
                  <a:cubicBezTo>
                    <a:pt x="0" y="287"/>
                    <a:pt x="9" y="296"/>
                    <a:pt x="20" y="296"/>
                  </a:cubicBezTo>
                  <a:cubicBezTo>
                    <a:pt x="31" y="296"/>
                    <a:pt x="40" y="287"/>
                    <a:pt x="40" y="2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3" name="Freeform 7">
              <a:extLst>
                <a:ext uri="{FF2B5EF4-FFF2-40B4-BE49-F238E27FC236}">
                  <a16:creationId xmlns:a16="http://schemas.microsoft.com/office/drawing/2014/main" id="{9EF41316-C6C5-4A42-A91E-A719C05F4BF4}"/>
                </a:ext>
              </a:extLst>
            </p:cNvPr>
            <p:cNvSpPr>
              <a:spLocks/>
            </p:cNvSpPr>
            <p:nvPr/>
          </p:nvSpPr>
          <p:spPr bwMode="auto">
            <a:xfrm>
              <a:off x="2862263" y="4022725"/>
              <a:ext cx="117475" cy="231775"/>
            </a:xfrm>
            <a:custGeom>
              <a:avLst/>
              <a:gdLst>
                <a:gd name="T0" fmla="*/ 104 w 124"/>
                <a:gd name="T1" fmla="*/ 0 h 243"/>
                <a:gd name="T2" fmla="*/ 84 w 124"/>
                <a:gd name="T3" fmla="*/ 20 h 243"/>
                <a:gd name="T4" fmla="*/ 84 w 124"/>
                <a:gd name="T5" fmla="*/ 132 h 243"/>
                <a:gd name="T6" fmla="*/ 8 w 124"/>
                <a:gd name="T7" fmla="*/ 208 h 243"/>
                <a:gd name="T8" fmla="*/ 8 w 124"/>
                <a:gd name="T9" fmla="*/ 237 h 243"/>
                <a:gd name="T10" fmla="*/ 22 w 124"/>
                <a:gd name="T11" fmla="*/ 243 h 243"/>
                <a:gd name="T12" fmla="*/ 36 w 124"/>
                <a:gd name="T13" fmla="*/ 237 h 243"/>
                <a:gd name="T14" fmla="*/ 118 w 124"/>
                <a:gd name="T15" fmla="*/ 155 h 243"/>
                <a:gd name="T16" fmla="*/ 124 w 124"/>
                <a:gd name="T17" fmla="*/ 141 h 243"/>
                <a:gd name="T18" fmla="*/ 124 w 124"/>
                <a:gd name="T19" fmla="*/ 20 h 243"/>
                <a:gd name="T20" fmla="*/ 104 w 124"/>
                <a:gd name="T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243">
                  <a:moveTo>
                    <a:pt x="104" y="0"/>
                  </a:moveTo>
                  <a:cubicBezTo>
                    <a:pt x="93" y="0"/>
                    <a:pt x="84" y="9"/>
                    <a:pt x="84" y="20"/>
                  </a:cubicBezTo>
                  <a:cubicBezTo>
                    <a:pt x="84" y="132"/>
                    <a:pt x="84" y="132"/>
                    <a:pt x="84" y="132"/>
                  </a:cubicBezTo>
                  <a:cubicBezTo>
                    <a:pt x="8" y="208"/>
                    <a:pt x="8" y="208"/>
                    <a:pt x="8" y="208"/>
                  </a:cubicBezTo>
                  <a:cubicBezTo>
                    <a:pt x="0" y="216"/>
                    <a:pt x="0" y="229"/>
                    <a:pt x="8" y="237"/>
                  </a:cubicBezTo>
                  <a:cubicBezTo>
                    <a:pt x="12" y="241"/>
                    <a:pt x="17" y="243"/>
                    <a:pt x="22" y="243"/>
                  </a:cubicBezTo>
                  <a:cubicBezTo>
                    <a:pt x="27" y="243"/>
                    <a:pt x="32" y="241"/>
                    <a:pt x="36" y="237"/>
                  </a:cubicBezTo>
                  <a:cubicBezTo>
                    <a:pt x="118" y="155"/>
                    <a:pt x="118" y="155"/>
                    <a:pt x="118" y="155"/>
                  </a:cubicBezTo>
                  <a:cubicBezTo>
                    <a:pt x="122" y="151"/>
                    <a:pt x="124" y="146"/>
                    <a:pt x="124" y="141"/>
                  </a:cubicBezTo>
                  <a:cubicBezTo>
                    <a:pt x="124" y="20"/>
                    <a:pt x="124" y="20"/>
                    <a:pt x="124" y="20"/>
                  </a:cubicBezTo>
                  <a:cubicBezTo>
                    <a:pt x="124" y="9"/>
                    <a:pt x="115" y="0"/>
                    <a:pt x="1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4" name="Freeform 8">
              <a:extLst>
                <a:ext uri="{FF2B5EF4-FFF2-40B4-BE49-F238E27FC236}">
                  <a16:creationId xmlns:a16="http://schemas.microsoft.com/office/drawing/2014/main" id="{B7CEE7CC-DE69-417E-83EC-E7B836A87103}"/>
                </a:ext>
              </a:extLst>
            </p:cNvPr>
            <p:cNvSpPr>
              <a:spLocks noEditPoints="1"/>
            </p:cNvSpPr>
            <p:nvPr/>
          </p:nvSpPr>
          <p:spPr bwMode="auto">
            <a:xfrm>
              <a:off x="2754313" y="4251325"/>
              <a:ext cx="111125" cy="114300"/>
            </a:xfrm>
            <a:custGeom>
              <a:avLst/>
              <a:gdLst>
                <a:gd name="T0" fmla="*/ 59 w 118"/>
                <a:gd name="T1" fmla="*/ 0 h 119"/>
                <a:gd name="T2" fmla="*/ 0 w 118"/>
                <a:gd name="T3" fmla="*/ 59 h 119"/>
                <a:gd name="T4" fmla="*/ 59 w 118"/>
                <a:gd name="T5" fmla="*/ 119 h 119"/>
                <a:gd name="T6" fmla="*/ 118 w 118"/>
                <a:gd name="T7" fmla="*/ 59 h 119"/>
                <a:gd name="T8" fmla="*/ 59 w 118"/>
                <a:gd name="T9" fmla="*/ 0 h 119"/>
                <a:gd name="T10" fmla="*/ 59 w 118"/>
                <a:gd name="T11" fmla="*/ 79 h 119"/>
                <a:gd name="T12" fmla="*/ 40 w 118"/>
                <a:gd name="T13" fmla="*/ 59 h 119"/>
                <a:gd name="T14" fmla="*/ 59 w 118"/>
                <a:gd name="T15" fmla="*/ 40 h 119"/>
                <a:gd name="T16" fmla="*/ 78 w 118"/>
                <a:gd name="T17" fmla="*/ 59 h 119"/>
                <a:gd name="T18" fmla="*/ 59 w 118"/>
                <a:gd name="T19" fmla="*/ 7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59" y="79"/>
                  </a:moveTo>
                  <a:cubicBezTo>
                    <a:pt x="49" y="79"/>
                    <a:pt x="40" y="70"/>
                    <a:pt x="40" y="59"/>
                  </a:cubicBezTo>
                  <a:cubicBezTo>
                    <a:pt x="40" y="49"/>
                    <a:pt x="49" y="40"/>
                    <a:pt x="59" y="40"/>
                  </a:cubicBezTo>
                  <a:cubicBezTo>
                    <a:pt x="70" y="40"/>
                    <a:pt x="78" y="49"/>
                    <a:pt x="78" y="59"/>
                  </a:cubicBezTo>
                  <a:cubicBezTo>
                    <a:pt x="78" y="70"/>
                    <a:pt x="70" y="79"/>
                    <a:pt x="59"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5" name="Freeform 9">
              <a:extLst>
                <a:ext uri="{FF2B5EF4-FFF2-40B4-BE49-F238E27FC236}">
                  <a16:creationId xmlns:a16="http://schemas.microsoft.com/office/drawing/2014/main" id="{9C36F9DF-5F07-442F-AF0E-2E3EA8085F2D}"/>
                </a:ext>
              </a:extLst>
            </p:cNvPr>
            <p:cNvSpPr>
              <a:spLocks/>
            </p:cNvSpPr>
            <p:nvPr/>
          </p:nvSpPr>
          <p:spPr bwMode="auto">
            <a:xfrm>
              <a:off x="3141663" y="4022725"/>
              <a:ext cx="117475" cy="231775"/>
            </a:xfrm>
            <a:custGeom>
              <a:avLst/>
              <a:gdLst>
                <a:gd name="T0" fmla="*/ 116 w 124"/>
                <a:gd name="T1" fmla="*/ 208 h 243"/>
                <a:gd name="T2" fmla="*/ 40 w 124"/>
                <a:gd name="T3" fmla="*/ 132 h 243"/>
                <a:gd name="T4" fmla="*/ 40 w 124"/>
                <a:gd name="T5" fmla="*/ 20 h 243"/>
                <a:gd name="T6" fmla="*/ 20 w 124"/>
                <a:gd name="T7" fmla="*/ 0 h 243"/>
                <a:gd name="T8" fmla="*/ 0 w 124"/>
                <a:gd name="T9" fmla="*/ 20 h 243"/>
                <a:gd name="T10" fmla="*/ 0 w 124"/>
                <a:gd name="T11" fmla="*/ 141 h 243"/>
                <a:gd name="T12" fmla="*/ 6 w 124"/>
                <a:gd name="T13" fmla="*/ 155 h 243"/>
                <a:gd name="T14" fmla="*/ 88 w 124"/>
                <a:gd name="T15" fmla="*/ 237 h 243"/>
                <a:gd name="T16" fmla="*/ 102 w 124"/>
                <a:gd name="T17" fmla="*/ 243 h 243"/>
                <a:gd name="T18" fmla="*/ 116 w 124"/>
                <a:gd name="T19" fmla="*/ 237 h 243"/>
                <a:gd name="T20" fmla="*/ 116 w 124"/>
                <a:gd name="T21" fmla="*/ 20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243">
                  <a:moveTo>
                    <a:pt x="116" y="208"/>
                  </a:moveTo>
                  <a:cubicBezTo>
                    <a:pt x="40" y="132"/>
                    <a:pt x="40" y="132"/>
                    <a:pt x="40" y="132"/>
                  </a:cubicBezTo>
                  <a:cubicBezTo>
                    <a:pt x="40" y="20"/>
                    <a:pt x="40" y="20"/>
                    <a:pt x="40" y="20"/>
                  </a:cubicBezTo>
                  <a:cubicBezTo>
                    <a:pt x="40" y="9"/>
                    <a:pt x="31" y="0"/>
                    <a:pt x="20" y="0"/>
                  </a:cubicBezTo>
                  <a:cubicBezTo>
                    <a:pt x="9" y="0"/>
                    <a:pt x="0" y="9"/>
                    <a:pt x="0" y="20"/>
                  </a:cubicBezTo>
                  <a:cubicBezTo>
                    <a:pt x="0" y="141"/>
                    <a:pt x="0" y="141"/>
                    <a:pt x="0" y="141"/>
                  </a:cubicBezTo>
                  <a:cubicBezTo>
                    <a:pt x="0" y="146"/>
                    <a:pt x="2" y="151"/>
                    <a:pt x="6" y="155"/>
                  </a:cubicBezTo>
                  <a:cubicBezTo>
                    <a:pt x="88" y="237"/>
                    <a:pt x="88" y="237"/>
                    <a:pt x="88" y="237"/>
                  </a:cubicBezTo>
                  <a:cubicBezTo>
                    <a:pt x="91" y="241"/>
                    <a:pt x="97" y="243"/>
                    <a:pt x="102" y="243"/>
                  </a:cubicBezTo>
                  <a:cubicBezTo>
                    <a:pt x="107" y="243"/>
                    <a:pt x="112" y="241"/>
                    <a:pt x="116" y="237"/>
                  </a:cubicBezTo>
                  <a:cubicBezTo>
                    <a:pt x="124" y="229"/>
                    <a:pt x="124" y="216"/>
                    <a:pt x="116"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6" name="Freeform 10">
              <a:extLst>
                <a:ext uri="{FF2B5EF4-FFF2-40B4-BE49-F238E27FC236}">
                  <a16:creationId xmlns:a16="http://schemas.microsoft.com/office/drawing/2014/main" id="{7C14DD7B-3534-4076-86EB-495154369F89}"/>
                </a:ext>
              </a:extLst>
            </p:cNvPr>
            <p:cNvSpPr>
              <a:spLocks noEditPoints="1"/>
            </p:cNvSpPr>
            <p:nvPr/>
          </p:nvSpPr>
          <p:spPr bwMode="auto">
            <a:xfrm>
              <a:off x="3254376" y="4251325"/>
              <a:ext cx="114300" cy="114300"/>
            </a:xfrm>
            <a:custGeom>
              <a:avLst/>
              <a:gdLst>
                <a:gd name="T0" fmla="*/ 60 w 119"/>
                <a:gd name="T1" fmla="*/ 0 h 119"/>
                <a:gd name="T2" fmla="*/ 0 w 119"/>
                <a:gd name="T3" fmla="*/ 59 h 119"/>
                <a:gd name="T4" fmla="*/ 60 w 119"/>
                <a:gd name="T5" fmla="*/ 119 h 119"/>
                <a:gd name="T6" fmla="*/ 119 w 119"/>
                <a:gd name="T7" fmla="*/ 59 h 119"/>
                <a:gd name="T8" fmla="*/ 60 w 119"/>
                <a:gd name="T9" fmla="*/ 0 h 119"/>
                <a:gd name="T10" fmla="*/ 60 w 119"/>
                <a:gd name="T11" fmla="*/ 79 h 119"/>
                <a:gd name="T12" fmla="*/ 40 w 119"/>
                <a:gd name="T13" fmla="*/ 59 h 119"/>
                <a:gd name="T14" fmla="*/ 60 w 119"/>
                <a:gd name="T15" fmla="*/ 40 h 119"/>
                <a:gd name="T16" fmla="*/ 79 w 119"/>
                <a:gd name="T17" fmla="*/ 59 h 119"/>
                <a:gd name="T18" fmla="*/ 60 w 119"/>
                <a:gd name="T19" fmla="*/ 7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19">
                  <a:moveTo>
                    <a:pt x="60" y="0"/>
                  </a:moveTo>
                  <a:cubicBezTo>
                    <a:pt x="27" y="0"/>
                    <a:pt x="0" y="27"/>
                    <a:pt x="0" y="59"/>
                  </a:cubicBezTo>
                  <a:cubicBezTo>
                    <a:pt x="0" y="92"/>
                    <a:pt x="27" y="119"/>
                    <a:pt x="60" y="119"/>
                  </a:cubicBezTo>
                  <a:cubicBezTo>
                    <a:pt x="92" y="119"/>
                    <a:pt x="119" y="92"/>
                    <a:pt x="119" y="59"/>
                  </a:cubicBezTo>
                  <a:cubicBezTo>
                    <a:pt x="119" y="27"/>
                    <a:pt x="92" y="0"/>
                    <a:pt x="60" y="0"/>
                  </a:cubicBezTo>
                  <a:close/>
                  <a:moveTo>
                    <a:pt x="60" y="79"/>
                  </a:moveTo>
                  <a:cubicBezTo>
                    <a:pt x="49" y="79"/>
                    <a:pt x="40" y="70"/>
                    <a:pt x="40" y="59"/>
                  </a:cubicBezTo>
                  <a:cubicBezTo>
                    <a:pt x="40" y="49"/>
                    <a:pt x="49" y="40"/>
                    <a:pt x="60" y="40"/>
                  </a:cubicBezTo>
                  <a:cubicBezTo>
                    <a:pt x="70" y="40"/>
                    <a:pt x="79" y="49"/>
                    <a:pt x="79" y="59"/>
                  </a:cubicBezTo>
                  <a:cubicBezTo>
                    <a:pt x="79" y="70"/>
                    <a:pt x="70" y="79"/>
                    <a:pt x="6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37" name="Freeform 11">
              <a:extLst>
                <a:ext uri="{FF2B5EF4-FFF2-40B4-BE49-F238E27FC236}">
                  <a16:creationId xmlns:a16="http://schemas.microsoft.com/office/drawing/2014/main" id="{954F2808-F6ED-412A-906E-4A1542E64860}"/>
                </a:ext>
              </a:extLst>
            </p:cNvPr>
            <p:cNvSpPr>
              <a:spLocks noEditPoints="1"/>
            </p:cNvSpPr>
            <p:nvPr/>
          </p:nvSpPr>
          <p:spPr bwMode="auto">
            <a:xfrm>
              <a:off x="3003551" y="4329113"/>
              <a:ext cx="114300" cy="112713"/>
            </a:xfrm>
            <a:custGeom>
              <a:avLst/>
              <a:gdLst>
                <a:gd name="T0" fmla="*/ 59 w 119"/>
                <a:gd name="T1" fmla="*/ 0 h 119"/>
                <a:gd name="T2" fmla="*/ 0 w 119"/>
                <a:gd name="T3" fmla="*/ 59 h 119"/>
                <a:gd name="T4" fmla="*/ 59 w 119"/>
                <a:gd name="T5" fmla="*/ 119 h 119"/>
                <a:gd name="T6" fmla="*/ 119 w 119"/>
                <a:gd name="T7" fmla="*/ 59 h 119"/>
                <a:gd name="T8" fmla="*/ 59 w 119"/>
                <a:gd name="T9" fmla="*/ 0 h 119"/>
                <a:gd name="T10" fmla="*/ 59 w 119"/>
                <a:gd name="T11" fmla="*/ 79 h 119"/>
                <a:gd name="T12" fmla="*/ 40 w 119"/>
                <a:gd name="T13" fmla="*/ 59 h 119"/>
                <a:gd name="T14" fmla="*/ 59 w 119"/>
                <a:gd name="T15" fmla="*/ 40 h 119"/>
                <a:gd name="T16" fmla="*/ 79 w 119"/>
                <a:gd name="T17" fmla="*/ 59 h 119"/>
                <a:gd name="T18" fmla="*/ 59 w 119"/>
                <a:gd name="T19" fmla="*/ 7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19">
                  <a:moveTo>
                    <a:pt x="59" y="0"/>
                  </a:moveTo>
                  <a:cubicBezTo>
                    <a:pt x="27" y="0"/>
                    <a:pt x="0" y="27"/>
                    <a:pt x="0" y="59"/>
                  </a:cubicBezTo>
                  <a:cubicBezTo>
                    <a:pt x="0" y="92"/>
                    <a:pt x="27" y="119"/>
                    <a:pt x="59" y="119"/>
                  </a:cubicBezTo>
                  <a:cubicBezTo>
                    <a:pt x="92" y="119"/>
                    <a:pt x="119" y="92"/>
                    <a:pt x="119" y="59"/>
                  </a:cubicBezTo>
                  <a:cubicBezTo>
                    <a:pt x="119" y="27"/>
                    <a:pt x="92" y="0"/>
                    <a:pt x="59" y="0"/>
                  </a:cubicBezTo>
                  <a:close/>
                  <a:moveTo>
                    <a:pt x="59" y="79"/>
                  </a:moveTo>
                  <a:cubicBezTo>
                    <a:pt x="49" y="79"/>
                    <a:pt x="40" y="70"/>
                    <a:pt x="40" y="59"/>
                  </a:cubicBezTo>
                  <a:cubicBezTo>
                    <a:pt x="40" y="49"/>
                    <a:pt x="49" y="40"/>
                    <a:pt x="59" y="40"/>
                  </a:cubicBezTo>
                  <a:cubicBezTo>
                    <a:pt x="70" y="40"/>
                    <a:pt x="79" y="49"/>
                    <a:pt x="79" y="59"/>
                  </a:cubicBezTo>
                  <a:cubicBezTo>
                    <a:pt x="79" y="70"/>
                    <a:pt x="70" y="79"/>
                    <a:pt x="59"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sp>
        <p:nvSpPr>
          <p:cNvPr id="438" name="Rectangle 437">
            <a:extLst>
              <a:ext uri="{FF2B5EF4-FFF2-40B4-BE49-F238E27FC236}">
                <a16:creationId xmlns:a16="http://schemas.microsoft.com/office/drawing/2014/main" id="{BC9C8DAE-F39E-4927-8943-117538FB6D2D}"/>
              </a:ext>
            </a:extLst>
          </p:cNvPr>
          <p:cNvSpPr/>
          <p:nvPr/>
        </p:nvSpPr>
        <p:spPr>
          <a:xfrm>
            <a:off x="4641732" y="4375850"/>
            <a:ext cx="163846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ea typeface="Calibri" charset="0"/>
                <a:cs typeface="Calibri" charset="0"/>
              </a:rPr>
              <a:t>Luminate Platform</a:t>
            </a:r>
          </a:p>
        </p:txBody>
      </p:sp>
      <p:sp>
        <p:nvSpPr>
          <p:cNvPr id="440" name="Rectangle: Rounded Corners 439">
            <a:extLst>
              <a:ext uri="{FF2B5EF4-FFF2-40B4-BE49-F238E27FC236}">
                <a16:creationId xmlns:a16="http://schemas.microsoft.com/office/drawing/2014/main" id="{DDD0B2E6-04C5-4A58-9FD4-5239F647422F}"/>
              </a:ext>
            </a:extLst>
          </p:cNvPr>
          <p:cNvSpPr/>
          <p:nvPr/>
        </p:nvSpPr>
        <p:spPr>
          <a:xfrm>
            <a:off x="1196736" y="812180"/>
            <a:ext cx="2834640" cy="2461787"/>
          </a:xfrm>
          <a:prstGeom prst="roundRect">
            <a:avLst>
              <a:gd name="adj" fmla="val 3630"/>
            </a:avLst>
          </a:prstGeom>
          <a:solidFill>
            <a:schemeClr val="bg1"/>
          </a:solidFill>
          <a:ln>
            <a:solidFill>
              <a:schemeClr val="bg1">
                <a:lumMod val="75000"/>
              </a:schemeClr>
            </a:solidFill>
          </a:ln>
          <a:effectLst>
            <a:outerShdw blurRad="76200" dir="18900000" sy="23000" kx="-1200000" algn="bl"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9144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11647">
                    <a:lumMod val="90000"/>
                    <a:lumOff val="10000"/>
                  </a:srgbClr>
                </a:solidFill>
                <a:effectLst/>
                <a:uLnTx/>
                <a:uFillTx/>
                <a:ea typeface="+mn-ea"/>
                <a:cs typeface="+mn-cs"/>
              </a:rPr>
              <a:t>Planning</a:t>
            </a:r>
          </a:p>
        </p:txBody>
      </p:sp>
      <p:sp>
        <p:nvSpPr>
          <p:cNvPr id="450" name="Rectangle: Rounded Corners 149">
            <a:extLst>
              <a:ext uri="{FF2B5EF4-FFF2-40B4-BE49-F238E27FC236}">
                <a16:creationId xmlns:a16="http://schemas.microsoft.com/office/drawing/2014/main" id="{63748FF9-B2B8-4AED-89D5-0ABFD665E8AE}"/>
              </a:ext>
            </a:extLst>
          </p:cNvPr>
          <p:cNvSpPr/>
          <p:nvPr/>
        </p:nvSpPr>
        <p:spPr>
          <a:xfrm>
            <a:off x="4149289" y="810341"/>
            <a:ext cx="2834640" cy="2461787"/>
          </a:xfrm>
          <a:prstGeom prst="roundRect">
            <a:avLst>
              <a:gd name="adj" fmla="val 3845"/>
            </a:avLst>
          </a:prstGeom>
          <a:solidFill>
            <a:schemeClr val="bg1"/>
          </a:solidFill>
          <a:ln>
            <a:solidFill>
              <a:schemeClr val="bg1">
                <a:lumMod val="75000"/>
              </a:schemeClr>
            </a:solidFill>
          </a:ln>
          <a:effectLst>
            <a:outerShdw blurRad="76200" dir="18900000" sy="23000" kx="-1200000" algn="bl"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9144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11647">
                    <a:lumMod val="90000"/>
                    <a:lumOff val="10000"/>
                  </a:srgbClr>
                </a:solidFill>
                <a:effectLst/>
                <a:uLnTx/>
                <a:uFillTx/>
                <a:ea typeface="+mn-ea"/>
                <a:cs typeface="+mn-cs"/>
              </a:rPr>
              <a:t>Execution</a:t>
            </a:r>
          </a:p>
        </p:txBody>
      </p:sp>
      <p:sp>
        <p:nvSpPr>
          <p:cNvPr id="466" name="Rounded Rectangle 146">
            <a:extLst>
              <a:ext uri="{FF2B5EF4-FFF2-40B4-BE49-F238E27FC236}">
                <a16:creationId xmlns:a16="http://schemas.microsoft.com/office/drawing/2014/main" id="{F82CE952-E37F-44A0-BD4F-D916906D2E91}"/>
              </a:ext>
            </a:extLst>
          </p:cNvPr>
          <p:cNvSpPr/>
          <p:nvPr/>
        </p:nvSpPr>
        <p:spPr>
          <a:xfrm>
            <a:off x="7101842" y="783100"/>
            <a:ext cx="2834640" cy="2459736"/>
          </a:xfrm>
          <a:prstGeom prst="roundRect">
            <a:avLst>
              <a:gd name="adj" fmla="val 3475"/>
            </a:avLst>
          </a:prstGeom>
          <a:solidFill>
            <a:schemeClr val="bg1"/>
          </a:solidFill>
          <a:ln>
            <a:solidFill>
              <a:schemeClr val="bg1">
                <a:lumMod val="75000"/>
              </a:schemeClr>
            </a:solidFill>
          </a:ln>
          <a:effectLst>
            <a:outerShdw blurRad="76200" dir="18900000" sy="23000" kx="-1200000" algn="bl"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11647">
                    <a:lumMod val="90000"/>
                    <a:lumOff val="10000"/>
                  </a:srgbClr>
                </a:solidFill>
                <a:effectLst/>
                <a:uLnTx/>
                <a:uFillTx/>
                <a:ea typeface="+mn-ea"/>
                <a:cs typeface="+mn-cs"/>
              </a:rPr>
              <a:t>Commerce</a:t>
            </a:r>
          </a:p>
        </p:txBody>
      </p:sp>
      <p:graphicFrame>
        <p:nvGraphicFramePr>
          <p:cNvPr id="680" name="Table 680">
            <a:extLst>
              <a:ext uri="{FF2B5EF4-FFF2-40B4-BE49-F238E27FC236}">
                <a16:creationId xmlns:a16="http://schemas.microsoft.com/office/drawing/2014/main" id="{482C5958-3498-4379-9FCF-C7D077F2A943}"/>
              </a:ext>
            </a:extLst>
          </p:cNvPr>
          <p:cNvGraphicFramePr>
            <a:graphicFrameLocks noGrp="1"/>
          </p:cNvGraphicFramePr>
          <p:nvPr/>
        </p:nvGraphicFramePr>
        <p:xfrm>
          <a:off x="1347567" y="1450320"/>
          <a:ext cx="2470200" cy="288808"/>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823400">
                  <a:extLst>
                    <a:ext uri="{9D8B030D-6E8A-4147-A177-3AD203B41FA5}">
                      <a16:colId xmlns:a16="http://schemas.microsoft.com/office/drawing/2014/main" val="2356125966"/>
                    </a:ext>
                  </a:extLst>
                </a:gridCol>
                <a:gridCol w="823400">
                  <a:extLst>
                    <a:ext uri="{9D8B030D-6E8A-4147-A177-3AD203B41FA5}">
                      <a16:colId xmlns:a16="http://schemas.microsoft.com/office/drawing/2014/main" val="2692940316"/>
                    </a:ext>
                  </a:extLst>
                </a:gridCol>
              </a:tblGrid>
              <a:tr h="288808">
                <a:tc>
                  <a:txBody>
                    <a:bodyPr/>
                    <a:lstStyle/>
                    <a:p>
                      <a:pPr marL="0" marR="0" lvl="0" indent="0" algn="ctr" defTabSz="457063">
                        <a:lnSpc>
                          <a:spcPts val="1000"/>
                        </a:lnSpc>
                        <a:spcBef>
                          <a:spcPts val="0"/>
                        </a:spcBef>
                        <a:spcAft>
                          <a:spcPts val="0"/>
                        </a:spcAft>
                        <a:buClrTx/>
                        <a:buSzTx/>
                        <a:buNone/>
                        <a:tabLst/>
                        <a:defRPr/>
                      </a:pPr>
                      <a:r>
                        <a:rPr lang="en-US" sz="1000">
                          <a:solidFill>
                            <a:schemeClr val="accent2"/>
                          </a:solidFill>
                          <a:latin typeface="+mn-lt"/>
                        </a:rPr>
                        <a:t>Demand</a:t>
                      </a:r>
                    </a:p>
                    <a:p>
                      <a:pPr marL="0" marR="0" lvl="0" indent="0" algn="ctr" defTabSz="457063">
                        <a:lnSpc>
                          <a:spcPts val="1000"/>
                        </a:lnSpc>
                        <a:spcBef>
                          <a:spcPts val="0"/>
                        </a:spcBef>
                        <a:spcAft>
                          <a:spcPts val="0"/>
                        </a:spcAft>
                        <a:buClrTx/>
                        <a:buSzTx/>
                        <a:buNone/>
                        <a:tabLst/>
                        <a:defRPr/>
                      </a:pPr>
                      <a:r>
                        <a:rPr lang="en-US" sz="1000">
                          <a:solidFill>
                            <a:schemeClr val="accent2"/>
                          </a:solidFill>
                          <a:latin typeface="+mn-lt"/>
                          <a:ea typeface="+mn-ea"/>
                          <a:cs typeface="+mn-cs"/>
                        </a:rPr>
                        <a:t>Planning</a:t>
                      </a:r>
                      <a:endParaRPr lang="en-US" sz="1000">
                        <a:solidFill>
                          <a:schemeClr val="accent2"/>
                        </a:solidFill>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2"/>
                          </a:solidFill>
                          <a:effectLst/>
                          <a:uLnTx/>
                          <a:uFillTx/>
                          <a:latin typeface="+mn-lt"/>
                          <a:ea typeface="+mn-ea"/>
                          <a:cs typeface="+mn-cs"/>
                        </a:rPr>
                        <a:t>Supply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a:solidFill>
                            <a:schemeClr val="accent2"/>
                          </a:solidFill>
                          <a:latin typeface="+mn-lt"/>
                        </a:rPr>
                        <a:t>Planning</a:t>
                      </a:r>
                      <a:endParaRPr kumimoji="0" lang="en-US" sz="900" b="0" i="0" u="none" strike="noStrike" kern="1200" cap="none" spc="0" normalizeH="0" baseline="0" noProof="0">
                        <a:ln>
                          <a:noFill/>
                        </a:ln>
                        <a:solidFill>
                          <a:schemeClr val="accent2"/>
                        </a:solidFill>
                        <a:effectLst/>
                        <a:uLnTx/>
                        <a:uFillTx/>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lang="en-US" sz="1000" kern="1200" noProof="0">
                          <a:solidFill>
                            <a:schemeClr val="accent2"/>
                          </a:solidFill>
                          <a:latin typeface="+mn-lt"/>
                          <a:ea typeface="+mn-ea"/>
                          <a:cs typeface="+mn-cs"/>
                        </a:rPr>
                        <a:t>Production Planning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682" name="Table 680">
            <a:extLst>
              <a:ext uri="{FF2B5EF4-FFF2-40B4-BE49-F238E27FC236}">
                <a16:creationId xmlns:a16="http://schemas.microsoft.com/office/drawing/2014/main" id="{AE46476E-A1CA-4FF4-A4A4-A87F37773CA1}"/>
              </a:ext>
            </a:extLst>
          </p:cNvPr>
          <p:cNvGraphicFramePr>
            <a:graphicFrameLocks noGrp="1"/>
          </p:cNvGraphicFramePr>
          <p:nvPr/>
        </p:nvGraphicFramePr>
        <p:xfrm>
          <a:off x="1347567" y="2185512"/>
          <a:ext cx="2470200" cy="381000"/>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823400">
                  <a:extLst>
                    <a:ext uri="{9D8B030D-6E8A-4147-A177-3AD203B41FA5}">
                      <a16:colId xmlns:a16="http://schemas.microsoft.com/office/drawing/2014/main" val="2356125966"/>
                    </a:ext>
                  </a:extLst>
                </a:gridCol>
                <a:gridCol w="823400">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Network</a:t>
                      </a:r>
                      <a:br>
                        <a:rPr kumimoji="0" lang="en-US" sz="1000" b="0" i="0" u="none" strike="noStrike" kern="1200" cap="none" spc="0" normalizeH="0" baseline="0" noProof="0">
                          <a:ln>
                            <a:noFill/>
                          </a:ln>
                          <a:solidFill>
                            <a:schemeClr val="accent2"/>
                          </a:solidFill>
                          <a:effectLst/>
                          <a:uLnTx/>
                          <a:uFillTx/>
                          <a:latin typeface="+mn-lt"/>
                          <a:ea typeface="+mn-ea"/>
                          <a:cs typeface="+mn-cs"/>
                        </a:rPr>
                      </a:br>
                      <a:r>
                        <a:rPr kumimoji="0" lang="en-US" sz="1000" b="0" i="0" u="none" strike="noStrike" kern="1200" cap="none" spc="0" normalizeH="0" baseline="0" noProof="0">
                          <a:ln>
                            <a:noFill/>
                          </a:ln>
                          <a:solidFill>
                            <a:schemeClr val="accent2"/>
                          </a:solidFill>
                          <a:effectLst/>
                          <a:uLnTx/>
                          <a:uFillTx/>
                          <a:latin typeface="+mn-lt"/>
                          <a:ea typeface="+mn-ea"/>
                          <a:cs typeface="+mn-cs"/>
                        </a:rPr>
                        <a:t>Design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Inventory Optimization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Allocation &amp; Replenishment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693" name="Table 680">
            <a:extLst>
              <a:ext uri="{FF2B5EF4-FFF2-40B4-BE49-F238E27FC236}">
                <a16:creationId xmlns:a16="http://schemas.microsoft.com/office/drawing/2014/main" id="{C8B35B71-DF41-4DAA-9A86-8EDCAA21FCDE}"/>
              </a:ext>
            </a:extLst>
          </p:cNvPr>
          <p:cNvGraphicFramePr>
            <a:graphicFrameLocks noGrp="1"/>
          </p:cNvGraphicFramePr>
          <p:nvPr/>
        </p:nvGraphicFramePr>
        <p:xfrm>
          <a:off x="7273684" y="2156220"/>
          <a:ext cx="2459736" cy="288808"/>
        </p:xfrm>
        <a:graphic>
          <a:graphicData uri="http://schemas.openxmlformats.org/drawingml/2006/table">
            <a:tbl>
              <a:tblPr firstRow="1" bandRow="1">
                <a:tableStyleId>{2D5ABB26-0587-4C30-8999-92F81FD0307C}</a:tableStyleId>
              </a:tblPr>
              <a:tblGrid>
                <a:gridCol w="819912">
                  <a:extLst>
                    <a:ext uri="{9D8B030D-6E8A-4147-A177-3AD203B41FA5}">
                      <a16:colId xmlns:a16="http://schemas.microsoft.com/office/drawing/2014/main" val="1667138108"/>
                    </a:ext>
                  </a:extLst>
                </a:gridCol>
                <a:gridCol w="819912">
                  <a:extLst>
                    <a:ext uri="{9D8B030D-6E8A-4147-A177-3AD203B41FA5}">
                      <a16:colId xmlns:a16="http://schemas.microsoft.com/office/drawing/2014/main" val="2356125966"/>
                    </a:ext>
                  </a:extLst>
                </a:gridCol>
                <a:gridCol w="819912">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Space &amp; Floor Planning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Store</a:t>
                      </a:r>
                    </a:p>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Execution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Workforce Mgmt.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694" name="Table 680">
            <a:extLst>
              <a:ext uri="{FF2B5EF4-FFF2-40B4-BE49-F238E27FC236}">
                <a16:creationId xmlns:a16="http://schemas.microsoft.com/office/drawing/2014/main" id="{B4F26B89-67D9-4AE9-9E4D-0412FD32C6A4}"/>
              </a:ext>
            </a:extLst>
          </p:cNvPr>
          <p:cNvGraphicFramePr>
            <a:graphicFrameLocks noGrp="1"/>
          </p:cNvGraphicFramePr>
          <p:nvPr/>
        </p:nvGraphicFramePr>
        <p:xfrm>
          <a:off x="7273684" y="1421028"/>
          <a:ext cx="2459736" cy="288808"/>
        </p:xfrm>
        <a:graphic>
          <a:graphicData uri="http://schemas.openxmlformats.org/drawingml/2006/table">
            <a:tbl>
              <a:tblPr firstRow="1" bandRow="1">
                <a:tableStyleId>{2D5ABB26-0587-4C30-8999-92F81FD0307C}</a:tableStyleId>
              </a:tblPr>
              <a:tblGrid>
                <a:gridCol w="819912">
                  <a:extLst>
                    <a:ext uri="{9D8B030D-6E8A-4147-A177-3AD203B41FA5}">
                      <a16:colId xmlns:a16="http://schemas.microsoft.com/office/drawing/2014/main" val="1667138108"/>
                    </a:ext>
                  </a:extLst>
                </a:gridCol>
                <a:gridCol w="819912">
                  <a:extLst>
                    <a:ext uri="{9D8B030D-6E8A-4147-A177-3AD203B41FA5}">
                      <a16:colId xmlns:a16="http://schemas.microsoft.com/office/drawing/2014/main" val="2356125966"/>
                    </a:ext>
                  </a:extLst>
                </a:gridCol>
                <a:gridCol w="819912">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Assortment Mgmt.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Inventory &amp; Order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Lifecycle</a:t>
                      </a:r>
                    </a:p>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Pricing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695" name="Table 680">
            <a:extLst>
              <a:ext uri="{FF2B5EF4-FFF2-40B4-BE49-F238E27FC236}">
                <a16:creationId xmlns:a16="http://schemas.microsoft.com/office/drawing/2014/main" id="{E82FDD31-DFC7-4E90-BE3C-E6F3FD23AA6A}"/>
              </a:ext>
            </a:extLst>
          </p:cNvPr>
          <p:cNvGraphicFramePr>
            <a:graphicFrameLocks noGrp="1"/>
          </p:cNvGraphicFramePr>
          <p:nvPr/>
        </p:nvGraphicFramePr>
        <p:xfrm>
          <a:off x="7273684" y="2875421"/>
          <a:ext cx="2459736" cy="288808"/>
        </p:xfrm>
        <a:graphic>
          <a:graphicData uri="http://schemas.openxmlformats.org/drawingml/2006/table">
            <a:tbl>
              <a:tblPr firstRow="1" bandRow="1">
                <a:tableStyleId>{2D5ABB26-0587-4C30-8999-92F81FD0307C}</a:tableStyleId>
              </a:tblPr>
              <a:tblGrid>
                <a:gridCol w="819912">
                  <a:extLst>
                    <a:ext uri="{9D8B030D-6E8A-4147-A177-3AD203B41FA5}">
                      <a16:colId xmlns:a16="http://schemas.microsoft.com/office/drawing/2014/main" val="1667138108"/>
                    </a:ext>
                  </a:extLst>
                </a:gridCol>
                <a:gridCol w="819912">
                  <a:extLst>
                    <a:ext uri="{9D8B030D-6E8A-4147-A177-3AD203B41FA5}">
                      <a16:colId xmlns:a16="http://schemas.microsoft.com/office/drawing/2014/main" val="2356125966"/>
                    </a:ext>
                  </a:extLst>
                </a:gridCol>
                <a:gridCol w="819912">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Merchandise Operations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sp>
        <p:nvSpPr>
          <p:cNvPr id="700" name="Freeform 40">
            <a:extLst>
              <a:ext uri="{FF2B5EF4-FFF2-40B4-BE49-F238E27FC236}">
                <a16:creationId xmlns:a16="http://schemas.microsoft.com/office/drawing/2014/main" id="{E97BF94C-ADC5-4285-974D-A125EE3E5E73}"/>
              </a:ext>
            </a:extLst>
          </p:cNvPr>
          <p:cNvSpPr>
            <a:spLocks/>
          </p:cNvSpPr>
          <p:nvPr/>
        </p:nvSpPr>
        <p:spPr bwMode="auto">
          <a:xfrm>
            <a:off x="1596862" y="1082321"/>
            <a:ext cx="335590" cy="296868"/>
          </a:xfrm>
          <a:custGeom>
            <a:avLst/>
            <a:gdLst>
              <a:gd name="T0" fmla="*/ 933 w 953"/>
              <a:gd name="T1" fmla="*/ 804 h 844"/>
              <a:gd name="T2" fmla="*/ 40 w 953"/>
              <a:gd name="T3" fmla="*/ 804 h 844"/>
              <a:gd name="T4" fmla="*/ 40 w 953"/>
              <a:gd name="T5" fmla="*/ 666 h 844"/>
              <a:gd name="T6" fmla="*/ 285 w 953"/>
              <a:gd name="T7" fmla="*/ 424 h 844"/>
              <a:gd name="T8" fmla="*/ 414 w 953"/>
              <a:gd name="T9" fmla="*/ 572 h 844"/>
              <a:gd name="T10" fmla="*/ 429 w 953"/>
              <a:gd name="T11" fmla="*/ 578 h 844"/>
              <a:gd name="T12" fmla="*/ 443 w 953"/>
              <a:gd name="T13" fmla="*/ 573 h 844"/>
              <a:gd name="T14" fmla="*/ 808 w 953"/>
              <a:gd name="T15" fmla="*/ 217 h 844"/>
              <a:gd name="T16" fmla="*/ 808 w 953"/>
              <a:gd name="T17" fmla="*/ 422 h 844"/>
              <a:gd name="T18" fmla="*/ 828 w 953"/>
              <a:gd name="T19" fmla="*/ 442 h 844"/>
              <a:gd name="T20" fmla="*/ 848 w 953"/>
              <a:gd name="T21" fmla="*/ 422 h 844"/>
              <a:gd name="T22" fmla="*/ 848 w 953"/>
              <a:gd name="T23" fmla="*/ 169 h 844"/>
              <a:gd name="T24" fmla="*/ 828 w 953"/>
              <a:gd name="T25" fmla="*/ 149 h 844"/>
              <a:gd name="T26" fmla="*/ 575 w 953"/>
              <a:gd name="T27" fmla="*/ 149 h 844"/>
              <a:gd name="T28" fmla="*/ 555 w 953"/>
              <a:gd name="T29" fmla="*/ 169 h 844"/>
              <a:gd name="T30" fmla="*/ 575 w 953"/>
              <a:gd name="T31" fmla="*/ 189 h 844"/>
              <a:gd name="T32" fmla="*/ 779 w 953"/>
              <a:gd name="T33" fmla="*/ 189 h 844"/>
              <a:gd name="T34" fmla="*/ 431 w 953"/>
              <a:gd name="T35" fmla="*/ 529 h 844"/>
              <a:gd name="T36" fmla="*/ 301 w 953"/>
              <a:gd name="T37" fmla="*/ 381 h 844"/>
              <a:gd name="T38" fmla="*/ 286 w 953"/>
              <a:gd name="T39" fmla="*/ 375 h 844"/>
              <a:gd name="T40" fmla="*/ 271 w 953"/>
              <a:gd name="T41" fmla="*/ 380 h 844"/>
              <a:gd name="T42" fmla="*/ 40 w 953"/>
              <a:gd name="T43" fmla="*/ 610 h 844"/>
              <a:gd name="T44" fmla="*/ 40 w 953"/>
              <a:gd name="T45" fmla="*/ 20 h 844"/>
              <a:gd name="T46" fmla="*/ 20 w 953"/>
              <a:gd name="T47" fmla="*/ 0 h 844"/>
              <a:gd name="T48" fmla="*/ 0 w 953"/>
              <a:gd name="T49" fmla="*/ 20 h 844"/>
              <a:gd name="T50" fmla="*/ 0 w 953"/>
              <a:gd name="T51" fmla="*/ 824 h 844"/>
              <a:gd name="T52" fmla="*/ 20 w 953"/>
              <a:gd name="T53" fmla="*/ 844 h 844"/>
              <a:gd name="T54" fmla="*/ 933 w 953"/>
              <a:gd name="T55" fmla="*/ 844 h 844"/>
              <a:gd name="T56" fmla="*/ 953 w 953"/>
              <a:gd name="T57" fmla="*/ 824 h 844"/>
              <a:gd name="T58" fmla="*/ 933 w 953"/>
              <a:gd name="T59" fmla="*/ 80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3" h="844">
                <a:moveTo>
                  <a:pt x="933" y="804"/>
                </a:moveTo>
                <a:cubicBezTo>
                  <a:pt x="40" y="804"/>
                  <a:pt x="40" y="804"/>
                  <a:pt x="40" y="804"/>
                </a:cubicBezTo>
                <a:cubicBezTo>
                  <a:pt x="40" y="666"/>
                  <a:pt x="40" y="666"/>
                  <a:pt x="40" y="666"/>
                </a:cubicBezTo>
                <a:cubicBezTo>
                  <a:pt x="285" y="424"/>
                  <a:pt x="285" y="424"/>
                  <a:pt x="285" y="424"/>
                </a:cubicBezTo>
                <a:cubicBezTo>
                  <a:pt x="414" y="572"/>
                  <a:pt x="414" y="572"/>
                  <a:pt x="414" y="572"/>
                </a:cubicBezTo>
                <a:cubicBezTo>
                  <a:pt x="418" y="576"/>
                  <a:pt x="423" y="578"/>
                  <a:pt x="429" y="578"/>
                </a:cubicBezTo>
                <a:cubicBezTo>
                  <a:pt x="434" y="578"/>
                  <a:pt x="439" y="576"/>
                  <a:pt x="443" y="573"/>
                </a:cubicBezTo>
                <a:cubicBezTo>
                  <a:pt x="808" y="217"/>
                  <a:pt x="808" y="217"/>
                  <a:pt x="808" y="217"/>
                </a:cubicBezTo>
                <a:cubicBezTo>
                  <a:pt x="808" y="422"/>
                  <a:pt x="808" y="422"/>
                  <a:pt x="808" y="422"/>
                </a:cubicBezTo>
                <a:cubicBezTo>
                  <a:pt x="808" y="433"/>
                  <a:pt x="817" y="442"/>
                  <a:pt x="828" y="442"/>
                </a:cubicBezTo>
                <a:cubicBezTo>
                  <a:pt x="839" y="442"/>
                  <a:pt x="848" y="433"/>
                  <a:pt x="848" y="422"/>
                </a:cubicBezTo>
                <a:cubicBezTo>
                  <a:pt x="848" y="169"/>
                  <a:pt x="848" y="169"/>
                  <a:pt x="848" y="169"/>
                </a:cubicBezTo>
                <a:cubicBezTo>
                  <a:pt x="848" y="158"/>
                  <a:pt x="839" y="149"/>
                  <a:pt x="828" y="149"/>
                </a:cubicBezTo>
                <a:cubicBezTo>
                  <a:pt x="575" y="149"/>
                  <a:pt x="575" y="149"/>
                  <a:pt x="575" y="149"/>
                </a:cubicBezTo>
                <a:cubicBezTo>
                  <a:pt x="564" y="149"/>
                  <a:pt x="555" y="158"/>
                  <a:pt x="555" y="169"/>
                </a:cubicBezTo>
                <a:cubicBezTo>
                  <a:pt x="555" y="180"/>
                  <a:pt x="564" y="189"/>
                  <a:pt x="575" y="189"/>
                </a:cubicBezTo>
                <a:cubicBezTo>
                  <a:pt x="779" y="189"/>
                  <a:pt x="779" y="189"/>
                  <a:pt x="779" y="189"/>
                </a:cubicBezTo>
                <a:cubicBezTo>
                  <a:pt x="431" y="529"/>
                  <a:pt x="431" y="529"/>
                  <a:pt x="431" y="529"/>
                </a:cubicBezTo>
                <a:cubicBezTo>
                  <a:pt x="301" y="381"/>
                  <a:pt x="301" y="381"/>
                  <a:pt x="301" y="381"/>
                </a:cubicBezTo>
                <a:cubicBezTo>
                  <a:pt x="297" y="377"/>
                  <a:pt x="292" y="375"/>
                  <a:pt x="286" y="375"/>
                </a:cubicBezTo>
                <a:cubicBezTo>
                  <a:pt x="281" y="374"/>
                  <a:pt x="275" y="377"/>
                  <a:pt x="271" y="380"/>
                </a:cubicBezTo>
                <a:cubicBezTo>
                  <a:pt x="40" y="610"/>
                  <a:pt x="40" y="610"/>
                  <a:pt x="40" y="610"/>
                </a:cubicBezTo>
                <a:cubicBezTo>
                  <a:pt x="40" y="20"/>
                  <a:pt x="40" y="20"/>
                  <a:pt x="40" y="20"/>
                </a:cubicBezTo>
                <a:cubicBezTo>
                  <a:pt x="40" y="9"/>
                  <a:pt x="31" y="0"/>
                  <a:pt x="20" y="0"/>
                </a:cubicBezTo>
                <a:cubicBezTo>
                  <a:pt x="9" y="0"/>
                  <a:pt x="0" y="9"/>
                  <a:pt x="0" y="20"/>
                </a:cubicBezTo>
                <a:cubicBezTo>
                  <a:pt x="0" y="824"/>
                  <a:pt x="0" y="824"/>
                  <a:pt x="0" y="824"/>
                </a:cubicBezTo>
                <a:cubicBezTo>
                  <a:pt x="0" y="835"/>
                  <a:pt x="9" y="844"/>
                  <a:pt x="20" y="844"/>
                </a:cubicBezTo>
                <a:cubicBezTo>
                  <a:pt x="933" y="844"/>
                  <a:pt x="933" y="844"/>
                  <a:pt x="933" y="844"/>
                </a:cubicBezTo>
                <a:cubicBezTo>
                  <a:pt x="944" y="844"/>
                  <a:pt x="953" y="835"/>
                  <a:pt x="953" y="824"/>
                </a:cubicBezTo>
                <a:cubicBezTo>
                  <a:pt x="953" y="813"/>
                  <a:pt x="944" y="804"/>
                  <a:pt x="933" y="80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nvGrpSpPr>
          <p:cNvPr id="701" name="Group 700">
            <a:extLst>
              <a:ext uri="{FF2B5EF4-FFF2-40B4-BE49-F238E27FC236}">
                <a16:creationId xmlns:a16="http://schemas.microsoft.com/office/drawing/2014/main" id="{41638B8A-A808-44AC-AB02-25213D2B5446}"/>
              </a:ext>
            </a:extLst>
          </p:cNvPr>
          <p:cNvGrpSpPr/>
          <p:nvPr/>
        </p:nvGrpSpPr>
        <p:grpSpPr>
          <a:xfrm>
            <a:off x="2398165" y="1102269"/>
            <a:ext cx="349671" cy="256973"/>
            <a:chOff x="9890126" y="1354138"/>
            <a:chExt cx="946150" cy="695325"/>
          </a:xfrm>
        </p:grpSpPr>
        <p:sp>
          <p:nvSpPr>
            <p:cNvPr id="702" name="Freeform 37">
              <a:extLst>
                <a:ext uri="{FF2B5EF4-FFF2-40B4-BE49-F238E27FC236}">
                  <a16:creationId xmlns:a16="http://schemas.microsoft.com/office/drawing/2014/main" id="{66502E17-20B9-4C7C-88C2-0D4828404AF6}"/>
                </a:ext>
              </a:extLst>
            </p:cNvPr>
            <p:cNvSpPr>
              <a:spLocks noEditPoints="1"/>
            </p:cNvSpPr>
            <p:nvPr/>
          </p:nvSpPr>
          <p:spPr bwMode="auto">
            <a:xfrm>
              <a:off x="9890126" y="1354138"/>
              <a:ext cx="946150" cy="608013"/>
            </a:xfrm>
            <a:custGeom>
              <a:avLst/>
              <a:gdLst>
                <a:gd name="T0" fmla="*/ 972 w 992"/>
                <a:gd name="T1" fmla="*/ 0 h 638"/>
                <a:gd name="T2" fmla="*/ 20 w 992"/>
                <a:gd name="T3" fmla="*/ 0 h 638"/>
                <a:gd name="T4" fmla="*/ 0 w 992"/>
                <a:gd name="T5" fmla="*/ 20 h 638"/>
                <a:gd name="T6" fmla="*/ 0 w 992"/>
                <a:gd name="T7" fmla="*/ 618 h 638"/>
                <a:gd name="T8" fmla="*/ 20 w 992"/>
                <a:gd name="T9" fmla="*/ 638 h 638"/>
                <a:gd name="T10" fmla="*/ 972 w 992"/>
                <a:gd name="T11" fmla="*/ 638 h 638"/>
                <a:gd name="T12" fmla="*/ 992 w 992"/>
                <a:gd name="T13" fmla="*/ 618 h 638"/>
                <a:gd name="T14" fmla="*/ 992 w 992"/>
                <a:gd name="T15" fmla="*/ 20 h 638"/>
                <a:gd name="T16" fmla="*/ 972 w 992"/>
                <a:gd name="T17" fmla="*/ 0 h 638"/>
                <a:gd name="T18" fmla="*/ 952 w 992"/>
                <a:gd name="T19" fmla="*/ 598 h 638"/>
                <a:gd name="T20" fmla="*/ 40 w 992"/>
                <a:gd name="T21" fmla="*/ 598 h 638"/>
                <a:gd name="T22" fmla="*/ 40 w 992"/>
                <a:gd name="T23" fmla="*/ 40 h 638"/>
                <a:gd name="T24" fmla="*/ 952 w 992"/>
                <a:gd name="T25" fmla="*/ 40 h 638"/>
                <a:gd name="T26" fmla="*/ 952 w 992"/>
                <a:gd name="T27" fmla="*/ 5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2" h="638">
                  <a:moveTo>
                    <a:pt x="972" y="0"/>
                  </a:moveTo>
                  <a:cubicBezTo>
                    <a:pt x="20" y="0"/>
                    <a:pt x="20" y="0"/>
                    <a:pt x="20" y="0"/>
                  </a:cubicBezTo>
                  <a:cubicBezTo>
                    <a:pt x="9" y="0"/>
                    <a:pt x="0" y="9"/>
                    <a:pt x="0" y="20"/>
                  </a:cubicBezTo>
                  <a:cubicBezTo>
                    <a:pt x="0" y="618"/>
                    <a:pt x="0" y="618"/>
                    <a:pt x="0" y="618"/>
                  </a:cubicBezTo>
                  <a:cubicBezTo>
                    <a:pt x="0" y="629"/>
                    <a:pt x="9" y="638"/>
                    <a:pt x="20" y="638"/>
                  </a:cubicBezTo>
                  <a:cubicBezTo>
                    <a:pt x="972" y="638"/>
                    <a:pt x="972" y="638"/>
                    <a:pt x="972" y="638"/>
                  </a:cubicBezTo>
                  <a:cubicBezTo>
                    <a:pt x="983" y="638"/>
                    <a:pt x="992" y="629"/>
                    <a:pt x="992" y="618"/>
                  </a:cubicBezTo>
                  <a:cubicBezTo>
                    <a:pt x="992" y="20"/>
                    <a:pt x="992" y="20"/>
                    <a:pt x="992" y="20"/>
                  </a:cubicBezTo>
                  <a:cubicBezTo>
                    <a:pt x="992" y="9"/>
                    <a:pt x="983" y="0"/>
                    <a:pt x="972" y="0"/>
                  </a:cubicBezTo>
                  <a:close/>
                  <a:moveTo>
                    <a:pt x="952" y="598"/>
                  </a:moveTo>
                  <a:cubicBezTo>
                    <a:pt x="40" y="598"/>
                    <a:pt x="40" y="598"/>
                    <a:pt x="40" y="598"/>
                  </a:cubicBezTo>
                  <a:cubicBezTo>
                    <a:pt x="40" y="40"/>
                    <a:pt x="40" y="40"/>
                    <a:pt x="40" y="40"/>
                  </a:cubicBezTo>
                  <a:cubicBezTo>
                    <a:pt x="952" y="40"/>
                    <a:pt x="952" y="40"/>
                    <a:pt x="952" y="40"/>
                  </a:cubicBezTo>
                  <a:lnTo>
                    <a:pt x="952" y="598"/>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3" name="Freeform 38">
              <a:extLst>
                <a:ext uri="{FF2B5EF4-FFF2-40B4-BE49-F238E27FC236}">
                  <a16:creationId xmlns:a16="http://schemas.microsoft.com/office/drawing/2014/main" id="{9EB3A4ED-956C-47EA-8AA9-56C9378B2548}"/>
                </a:ext>
              </a:extLst>
            </p:cNvPr>
            <p:cNvSpPr>
              <a:spLocks/>
            </p:cNvSpPr>
            <p:nvPr/>
          </p:nvSpPr>
          <p:spPr bwMode="auto">
            <a:xfrm>
              <a:off x="10066338" y="2011363"/>
              <a:ext cx="593725" cy="38100"/>
            </a:xfrm>
            <a:custGeom>
              <a:avLst/>
              <a:gdLst>
                <a:gd name="T0" fmla="*/ 602 w 622"/>
                <a:gd name="T1" fmla="*/ 0 h 40"/>
                <a:gd name="T2" fmla="*/ 20 w 622"/>
                <a:gd name="T3" fmla="*/ 0 h 40"/>
                <a:gd name="T4" fmla="*/ 0 w 622"/>
                <a:gd name="T5" fmla="*/ 20 h 40"/>
                <a:gd name="T6" fmla="*/ 20 w 622"/>
                <a:gd name="T7" fmla="*/ 40 h 40"/>
                <a:gd name="T8" fmla="*/ 602 w 622"/>
                <a:gd name="T9" fmla="*/ 40 h 40"/>
                <a:gd name="T10" fmla="*/ 622 w 622"/>
                <a:gd name="T11" fmla="*/ 20 h 40"/>
                <a:gd name="T12" fmla="*/ 602 w 62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622" h="40">
                  <a:moveTo>
                    <a:pt x="602" y="0"/>
                  </a:moveTo>
                  <a:cubicBezTo>
                    <a:pt x="20" y="0"/>
                    <a:pt x="20" y="0"/>
                    <a:pt x="20" y="0"/>
                  </a:cubicBezTo>
                  <a:cubicBezTo>
                    <a:pt x="9" y="0"/>
                    <a:pt x="0" y="9"/>
                    <a:pt x="0" y="20"/>
                  </a:cubicBezTo>
                  <a:cubicBezTo>
                    <a:pt x="0" y="31"/>
                    <a:pt x="9" y="40"/>
                    <a:pt x="20" y="40"/>
                  </a:cubicBezTo>
                  <a:cubicBezTo>
                    <a:pt x="602" y="40"/>
                    <a:pt x="602" y="40"/>
                    <a:pt x="602" y="40"/>
                  </a:cubicBezTo>
                  <a:cubicBezTo>
                    <a:pt x="613" y="40"/>
                    <a:pt x="622" y="31"/>
                    <a:pt x="622" y="20"/>
                  </a:cubicBezTo>
                  <a:cubicBezTo>
                    <a:pt x="622" y="9"/>
                    <a:pt x="613" y="0"/>
                    <a:pt x="602"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4" name="Freeform 39">
              <a:extLst>
                <a:ext uri="{FF2B5EF4-FFF2-40B4-BE49-F238E27FC236}">
                  <a16:creationId xmlns:a16="http://schemas.microsoft.com/office/drawing/2014/main" id="{21A0274D-7508-4D38-94AA-098E6EF2D899}"/>
                </a:ext>
              </a:extLst>
            </p:cNvPr>
            <p:cNvSpPr>
              <a:spLocks/>
            </p:cNvSpPr>
            <p:nvPr/>
          </p:nvSpPr>
          <p:spPr bwMode="auto">
            <a:xfrm>
              <a:off x="9963151" y="1428750"/>
              <a:ext cx="798513" cy="461963"/>
            </a:xfrm>
            <a:custGeom>
              <a:avLst/>
              <a:gdLst>
                <a:gd name="T0" fmla="*/ 23 w 839"/>
                <a:gd name="T1" fmla="*/ 485 h 485"/>
                <a:gd name="T2" fmla="*/ 38 w 839"/>
                <a:gd name="T3" fmla="*/ 478 h 485"/>
                <a:gd name="T4" fmla="*/ 176 w 839"/>
                <a:gd name="T5" fmla="*/ 311 h 485"/>
                <a:gd name="T6" fmla="*/ 302 w 839"/>
                <a:gd name="T7" fmla="*/ 441 h 485"/>
                <a:gd name="T8" fmla="*/ 329 w 839"/>
                <a:gd name="T9" fmla="*/ 443 h 485"/>
                <a:gd name="T10" fmla="*/ 432 w 839"/>
                <a:gd name="T11" fmla="*/ 362 h 485"/>
                <a:gd name="T12" fmla="*/ 485 w 839"/>
                <a:gd name="T13" fmla="*/ 411 h 485"/>
                <a:gd name="T14" fmla="*/ 500 w 839"/>
                <a:gd name="T15" fmla="*/ 416 h 485"/>
                <a:gd name="T16" fmla="*/ 514 w 839"/>
                <a:gd name="T17" fmla="*/ 409 h 485"/>
                <a:gd name="T18" fmla="*/ 832 w 839"/>
                <a:gd name="T19" fmla="*/ 35 h 485"/>
                <a:gd name="T20" fmla="*/ 830 w 839"/>
                <a:gd name="T21" fmla="*/ 7 h 485"/>
                <a:gd name="T22" fmla="*/ 802 w 839"/>
                <a:gd name="T23" fmla="*/ 10 h 485"/>
                <a:gd name="T24" fmla="*/ 497 w 839"/>
                <a:gd name="T25" fmla="*/ 368 h 485"/>
                <a:gd name="T26" fmla="*/ 446 w 839"/>
                <a:gd name="T27" fmla="*/ 321 h 485"/>
                <a:gd name="T28" fmla="*/ 421 w 839"/>
                <a:gd name="T29" fmla="*/ 320 h 485"/>
                <a:gd name="T30" fmla="*/ 318 w 839"/>
                <a:gd name="T31" fmla="*/ 400 h 485"/>
                <a:gd name="T32" fmla="*/ 190 w 839"/>
                <a:gd name="T33" fmla="*/ 267 h 485"/>
                <a:gd name="T34" fmla="*/ 174 w 839"/>
                <a:gd name="T35" fmla="*/ 261 h 485"/>
                <a:gd name="T36" fmla="*/ 160 w 839"/>
                <a:gd name="T37" fmla="*/ 268 h 485"/>
                <a:gd name="T38" fmla="*/ 7 w 839"/>
                <a:gd name="T39" fmla="*/ 452 h 485"/>
                <a:gd name="T40" fmla="*/ 10 w 839"/>
                <a:gd name="T41" fmla="*/ 481 h 485"/>
                <a:gd name="T42" fmla="*/ 23 w 839"/>
                <a:gd name="T43"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9" h="485">
                  <a:moveTo>
                    <a:pt x="23" y="485"/>
                  </a:moveTo>
                  <a:cubicBezTo>
                    <a:pt x="28" y="485"/>
                    <a:pt x="34" y="483"/>
                    <a:pt x="38" y="478"/>
                  </a:cubicBezTo>
                  <a:cubicBezTo>
                    <a:pt x="176" y="311"/>
                    <a:pt x="176" y="311"/>
                    <a:pt x="176" y="311"/>
                  </a:cubicBezTo>
                  <a:cubicBezTo>
                    <a:pt x="302" y="441"/>
                    <a:pt x="302" y="441"/>
                    <a:pt x="302" y="441"/>
                  </a:cubicBezTo>
                  <a:cubicBezTo>
                    <a:pt x="309" y="448"/>
                    <a:pt x="321" y="449"/>
                    <a:pt x="329" y="443"/>
                  </a:cubicBezTo>
                  <a:cubicBezTo>
                    <a:pt x="432" y="362"/>
                    <a:pt x="432" y="362"/>
                    <a:pt x="432" y="362"/>
                  </a:cubicBezTo>
                  <a:cubicBezTo>
                    <a:pt x="485" y="411"/>
                    <a:pt x="485" y="411"/>
                    <a:pt x="485" y="411"/>
                  </a:cubicBezTo>
                  <a:cubicBezTo>
                    <a:pt x="489" y="415"/>
                    <a:pt x="495" y="417"/>
                    <a:pt x="500" y="416"/>
                  </a:cubicBezTo>
                  <a:cubicBezTo>
                    <a:pt x="506" y="416"/>
                    <a:pt x="511" y="414"/>
                    <a:pt x="514" y="409"/>
                  </a:cubicBezTo>
                  <a:cubicBezTo>
                    <a:pt x="832" y="35"/>
                    <a:pt x="832" y="35"/>
                    <a:pt x="832" y="35"/>
                  </a:cubicBezTo>
                  <a:cubicBezTo>
                    <a:pt x="839" y="27"/>
                    <a:pt x="838" y="14"/>
                    <a:pt x="830" y="7"/>
                  </a:cubicBezTo>
                  <a:cubicBezTo>
                    <a:pt x="822" y="0"/>
                    <a:pt x="809" y="1"/>
                    <a:pt x="802" y="10"/>
                  </a:cubicBezTo>
                  <a:cubicBezTo>
                    <a:pt x="497" y="368"/>
                    <a:pt x="497" y="368"/>
                    <a:pt x="497" y="368"/>
                  </a:cubicBezTo>
                  <a:cubicBezTo>
                    <a:pt x="446" y="321"/>
                    <a:pt x="446" y="321"/>
                    <a:pt x="446" y="321"/>
                  </a:cubicBezTo>
                  <a:cubicBezTo>
                    <a:pt x="439" y="314"/>
                    <a:pt x="428" y="314"/>
                    <a:pt x="421" y="320"/>
                  </a:cubicBezTo>
                  <a:cubicBezTo>
                    <a:pt x="318" y="400"/>
                    <a:pt x="318" y="400"/>
                    <a:pt x="318" y="400"/>
                  </a:cubicBezTo>
                  <a:cubicBezTo>
                    <a:pt x="190" y="267"/>
                    <a:pt x="190" y="267"/>
                    <a:pt x="190" y="267"/>
                  </a:cubicBezTo>
                  <a:cubicBezTo>
                    <a:pt x="186" y="263"/>
                    <a:pt x="180" y="261"/>
                    <a:pt x="174" y="261"/>
                  </a:cubicBezTo>
                  <a:cubicBezTo>
                    <a:pt x="169" y="261"/>
                    <a:pt x="163" y="264"/>
                    <a:pt x="160" y="268"/>
                  </a:cubicBezTo>
                  <a:cubicBezTo>
                    <a:pt x="7" y="452"/>
                    <a:pt x="7" y="452"/>
                    <a:pt x="7" y="452"/>
                  </a:cubicBezTo>
                  <a:cubicBezTo>
                    <a:pt x="0" y="461"/>
                    <a:pt x="1" y="474"/>
                    <a:pt x="10" y="481"/>
                  </a:cubicBezTo>
                  <a:cubicBezTo>
                    <a:pt x="14" y="484"/>
                    <a:pt x="18" y="485"/>
                    <a:pt x="23" y="48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05" name="Group 704">
            <a:extLst>
              <a:ext uri="{FF2B5EF4-FFF2-40B4-BE49-F238E27FC236}">
                <a16:creationId xmlns:a16="http://schemas.microsoft.com/office/drawing/2014/main" id="{879753E5-6546-49D5-AF97-3A64E2109754}"/>
              </a:ext>
            </a:extLst>
          </p:cNvPr>
          <p:cNvGrpSpPr/>
          <p:nvPr/>
        </p:nvGrpSpPr>
        <p:grpSpPr>
          <a:xfrm>
            <a:off x="3256968" y="1072933"/>
            <a:ext cx="288068" cy="315642"/>
            <a:chOff x="5106988" y="1279525"/>
            <a:chExt cx="779463" cy="854076"/>
          </a:xfrm>
        </p:grpSpPr>
        <p:sp>
          <p:nvSpPr>
            <p:cNvPr id="706" name="Freeform 24">
              <a:extLst>
                <a:ext uri="{FF2B5EF4-FFF2-40B4-BE49-F238E27FC236}">
                  <a16:creationId xmlns:a16="http://schemas.microsoft.com/office/drawing/2014/main" id="{FF8FBF4F-402D-43EF-98CE-93AD7D50B728}"/>
                </a:ext>
              </a:extLst>
            </p:cNvPr>
            <p:cNvSpPr>
              <a:spLocks/>
            </p:cNvSpPr>
            <p:nvPr/>
          </p:nvSpPr>
          <p:spPr bwMode="auto">
            <a:xfrm>
              <a:off x="5106988" y="1554163"/>
              <a:ext cx="779463" cy="579438"/>
            </a:xfrm>
            <a:custGeom>
              <a:avLst/>
              <a:gdLst>
                <a:gd name="T0" fmla="*/ 808 w 818"/>
                <a:gd name="T1" fmla="*/ 182 h 609"/>
                <a:gd name="T2" fmla="*/ 788 w 818"/>
                <a:gd name="T3" fmla="*/ 181 h 609"/>
                <a:gd name="T4" fmla="*/ 612 w 818"/>
                <a:gd name="T5" fmla="*/ 282 h 609"/>
                <a:gd name="T6" fmla="*/ 612 w 818"/>
                <a:gd name="T7" fmla="*/ 198 h 609"/>
                <a:gd name="T8" fmla="*/ 602 w 818"/>
                <a:gd name="T9" fmla="*/ 180 h 609"/>
                <a:gd name="T10" fmla="*/ 582 w 818"/>
                <a:gd name="T11" fmla="*/ 180 h 609"/>
                <a:gd name="T12" fmla="*/ 408 w 818"/>
                <a:gd name="T13" fmla="*/ 280 h 609"/>
                <a:gd name="T14" fmla="*/ 408 w 818"/>
                <a:gd name="T15" fmla="*/ 200 h 609"/>
                <a:gd name="T16" fmla="*/ 398 w 818"/>
                <a:gd name="T17" fmla="*/ 183 h 609"/>
                <a:gd name="T18" fmla="*/ 379 w 818"/>
                <a:gd name="T19" fmla="*/ 183 h 609"/>
                <a:gd name="T20" fmla="*/ 206 w 818"/>
                <a:gd name="T21" fmla="*/ 281 h 609"/>
                <a:gd name="T22" fmla="*/ 206 w 818"/>
                <a:gd name="T23" fmla="*/ 20 h 609"/>
                <a:gd name="T24" fmla="*/ 186 w 818"/>
                <a:gd name="T25" fmla="*/ 0 h 609"/>
                <a:gd name="T26" fmla="*/ 20 w 818"/>
                <a:gd name="T27" fmla="*/ 0 h 609"/>
                <a:gd name="T28" fmla="*/ 0 w 818"/>
                <a:gd name="T29" fmla="*/ 20 h 609"/>
                <a:gd name="T30" fmla="*/ 0 w 818"/>
                <a:gd name="T31" fmla="*/ 589 h 609"/>
                <a:gd name="T32" fmla="*/ 20 w 818"/>
                <a:gd name="T33" fmla="*/ 609 h 609"/>
                <a:gd name="T34" fmla="*/ 40 w 818"/>
                <a:gd name="T35" fmla="*/ 589 h 609"/>
                <a:gd name="T36" fmla="*/ 40 w 818"/>
                <a:gd name="T37" fmla="*/ 40 h 609"/>
                <a:gd name="T38" fmla="*/ 166 w 818"/>
                <a:gd name="T39" fmla="*/ 40 h 609"/>
                <a:gd name="T40" fmla="*/ 166 w 818"/>
                <a:gd name="T41" fmla="*/ 315 h 609"/>
                <a:gd name="T42" fmla="*/ 176 w 818"/>
                <a:gd name="T43" fmla="*/ 333 h 609"/>
                <a:gd name="T44" fmla="*/ 196 w 818"/>
                <a:gd name="T45" fmla="*/ 333 h 609"/>
                <a:gd name="T46" fmla="*/ 368 w 818"/>
                <a:gd name="T47" fmla="*/ 235 h 609"/>
                <a:gd name="T48" fmla="*/ 368 w 818"/>
                <a:gd name="T49" fmla="*/ 314 h 609"/>
                <a:gd name="T50" fmla="*/ 378 w 818"/>
                <a:gd name="T51" fmla="*/ 331 h 609"/>
                <a:gd name="T52" fmla="*/ 398 w 818"/>
                <a:gd name="T53" fmla="*/ 332 h 609"/>
                <a:gd name="T54" fmla="*/ 572 w 818"/>
                <a:gd name="T55" fmla="*/ 232 h 609"/>
                <a:gd name="T56" fmla="*/ 572 w 818"/>
                <a:gd name="T57" fmla="*/ 317 h 609"/>
                <a:gd name="T58" fmla="*/ 582 w 818"/>
                <a:gd name="T59" fmla="*/ 334 h 609"/>
                <a:gd name="T60" fmla="*/ 602 w 818"/>
                <a:gd name="T61" fmla="*/ 334 h 609"/>
                <a:gd name="T62" fmla="*/ 778 w 818"/>
                <a:gd name="T63" fmla="*/ 233 h 609"/>
                <a:gd name="T64" fmla="*/ 778 w 818"/>
                <a:gd name="T65" fmla="*/ 589 h 609"/>
                <a:gd name="T66" fmla="*/ 798 w 818"/>
                <a:gd name="T67" fmla="*/ 609 h 609"/>
                <a:gd name="T68" fmla="*/ 818 w 818"/>
                <a:gd name="T69" fmla="*/ 589 h 609"/>
                <a:gd name="T70" fmla="*/ 818 w 818"/>
                <a:gd name="T71" fmla="*/ 199 h 609"/>
                <a:gd name="T72" fmla="*/ 808 w 818"/>
                <a:gd name="T73" fmla="*/ 18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8" h="609">
                  <a:moveTo>
                    <a:pt x="808" y="182"/>
                  </a:moveTo>
                  <a:cubicBezTo>
                    <a:pt x="802" y="178"/>
                    <a:pt x="794" y="178"/>
                    <a:pt x="788" y="181"/>
                  </a:cubicBezTo>
                  <a:cubicBezTo>
                    <a:pt x="612" y="282"/>
                    <a:pt x="612" y="282"/>
                    <a:pt x="612" y="282"/>
                  </a:cubicBezTo>
                  <a:cubicBezTo>
                    <a:pt x="612" y="198"/>
                    <a:pt x="612" y="198"/>
                    <a:pt x="612" y="198"/>
                  </a:cubicBezTo>
                  <a:cubicBezTo>
                    <a:pt x="612" y="190"/>
                    <a:pt x="608" y="184"/>
                    <a:pt x="602" y="180"/>
                  </a:cubicBezTo>
                  <a:cubicBezTo>
                    <a:pt x="596" y="177"/>
                    <a:pt x="588" y="177"/>
                    <a:pt x="582" y="180"/>
                  </a:cubicBezTo>
                  <a:cubicBezTo>
                    <a:pt x="408" y="280"/>
                    <a:pt x="408" y="280"/>
                    <a:pt x="408" y="280"/>
                  </a:cubicBezTo>
                  <a:cubicBezTo>
                    <a:pt x="408" y="200"/>
                    <a:pt x="408" y="200"/>
                    <a:pt x="408" y="200"/>
                  </a:cubicBezTo>
                  <a:cubicBezTo>
                    <a:pt x="408" y="193"/>
                    <a:pt x="405" y="186"/>
                    <a:pt x="398" y="183"/>
                  </a:cubicBezTo>
                  <a:cubicBezTo>
                    <a:pt x="392" y="179"/>
                    <a:pt x="385" y="179"/>
                    <a:pt x="379" y="183"/>
                  </a:cubicBezTo>
                  <a:cubicBezTo>
                    <a:pt x="206" y="281"/>
                    <a:pt x="206" y="281"/>
                    <a:pt x="206" y="281"/>
                  </a:cubicBezTo>
                  <a:cubicBezTo>
                    <a:pt x="206" y="20"/>
                    <a:pt x="206" y="20"/>
                    <a:pt x="206" y="20"/>
                  </a:cubicBezTo>
                  <a:cubicBezTo>
                    <a:pt x="206" y="9"/>
                    <a:pt x="197" y="0"/>
                    <a:pt x="186" y="0"/>
                  </a:cubicBezTo>
                  <a:cubicBezTo>
                    <a:pt x="20" y="0"/>
                    <a:pt x="20" y="0"/>
                    <a:pt x="20" y="0"/>
                  </a:cubicBezTo>
                  <a:cubicBezTo>
                    <a:pt x="9" y="0"/>
                    <a:pt x="0" y="9"/>
                    <a:pt x="0" y="20"/>
                  </a:cubicBezTo>
                  <a:cubicBezTo>
                    <a:pt x="0" y="589"/>
                    <a:pt x="0" y="589"/>
                    <a:pt x="0" y="589"/>
                  </a:cubicBezTo>
                  <a:cubicBezTo>
                    <a:pt x="0" y="600"/>
                    <a:pt x="9" y="609"/>
                    <a:pt x="20" y="609"/>
                  </a:cubicBezTo>
                  <a:cubicBezTo>
                    <a:pt x="31" y="609"/>
                    <a:pt x="40" y="600"/>
                    <a:pt x="40" y="589"/>
                  </a:cubicBezTo>
                  <a:cubicBezTo>
                    <a:pt x="40" y="40"/>
                    <a:pt x="40" y="40"/>
                    <a:pt x="40" y="40"/>
                  </a:cubicBezTo>
                  <a:cubicBezTo>
                    <a:pt x="166" y="40"/>
                    <a:pt x="166" y="40"/>
                    <a:pt x="166" y="40"/>
                  </a:cubicBezTo>
                  <a:cubicBezTo>
                    <a:pt x="166" y="315"/>
                    <a:pt x="166" y="315"/>
                    <a:pt x="166" y="315"/>
                  </a:cubicBezTo>
                  <a:cubicBezTo>
                    <a:pt x="166" y="323"/>
                    <a:pt x="170" y="329"/>
                    <a:pt x="176" y="333"/>
                  </a:cubicBezTo>
                  <a:cubicBezTo>
                    <a:pt x="182" y="336"/>
                    <a:pt x="190" y="336"/>
                    <a:pt x="196" y="333"/>
                  </a:cubicBezTo>
                  <a:cubicBezTo>
                    <a:pt x="368" y="235"/>
                    <a:pt x="368" y="235"/>
                    <a:pt x="368" y="235"/>
                  </a:cubicBezTo>
                  <a:cubicBezTo>
                    <a:pt x="368" y="314"/>
                    <a:pt x="368" y="314"/>
                    <a:pt x="368" y="314"/>
                  </a:cubicBezTo>
                  <a:cubicBezTo>
                    <a:pt x="368" y="321"/>
                    <a:pt x="372" y="328"/>
                    <a:pt x="378" y="331"/>
                  </a:cubicBezTo>
                  <a:cubicBezTo>
                    <a:pt x="385" y="335"/>
                    <a:pt x="392" y="335"/>
                    <a:pt x="398" y="332"/>
                  </a:cubicBezTo>
                  <a:cubicBezTo>
                    <a:pt x="572" y="232"/>
                    <a:pt x="572" y="232"/>
                    <a:pt x="572" y="232"/>
                  </a:cubicBezTo>
                  <a:cubicBezTo>
                    <a:pt x="572" y="317"/>
                    <a:pt x="572" y="317"/>
                    <a:pt x="572" y="317"/>
                  </a:cubicBezTo>
                  <a:cubicBezTo>
                    <a:pt x="572" y="324"/>
                    <a:pt x="576" y="330"/>
                    <a:pt x="582" y="334"/>
                  </a:cubicBezTo>
                  <a:cubicBezTo>
                    <a:pt x="588" y="338"/>
                    <a:pt x="596" y="338"/>
                    <a:pt x="602" y="334"/>
                  </a:cubicBezTo>
                  <a:cubicBezTo>
                    <a:pt x="778" y="233"/>
                    <a:pt x="778" y="233"/>
                    <a:pt x="778" y="233"/>
                  </a:cubicBezTo>
                  <a:cubicBezTo>
                    <a:pt x="778" y="589"/>
                    <a:pt x="778" y="589"/>
                    <a:pt x="778" y="589"/>
                  </a:cubicBezTo>
                  <a:cubicBezTo>
                    <a:pt x="778" y="600"/>
                    <a:pt x="787" y="609"/>
                    <a:pt x="798" y="609"/>
                  </a:cubicBezTo>
                  <a:cubicBezTo>
                    <a:pt x="809" y="609"/>
                    <a:pt x="818" y="600"/>
                    <a:pt x="818" y="589"/>
                  </a:cubicBezTo>
                  <a:cubicBezTo>
                    <a:pt x="818" y="199"/>
                    <a:pt x="818" y="199"/>
                    <a:pt x="818" y="199"/>
                  </a:cubicBezTo>
                  <a:cubicBezTo>
                    <a:pt x="818" y="192"/>
                    <a:pt x="814" y="185"/>
                    <a:pt x="808" y="18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7" name="Freeform 25">
              <a:extLst>
                <a:ext uri="{FF2B5EF4-FFF2-40B4-BE49-F238E27FC236}">
                  <a16:creationId xmlns:a16="http://schemas.microsoft.com/office/drawing/2014/main" id="{31BA9B12-D585-4DE0-961F-DE4E28EFDA98}"/>
                </a:ext>
              </a:extLst>
            </p:cNvPr>
            <p:cNvSpPr>
              <a:spLocks/>
            </p:cNvSpPr>
            <p:nvPr/>
          </p:nvSpPr>
          <p:spPr bwMode="auto">
            <a:xfrm>
              <a:off x="5294313" y="1951038"/>
              <a:ext cx="122238" cy="38100"/>
            </a:xfrm>
            <a:custGeom>
              <a:avLst/>
              <a:gdLst>
                <a:gd name="T0" fmla="*/ 107 w 127"/>
                <a:gd name="T1" fmla="*/ 0 h 40"/>
                <a:gd name="T2" fmla="*/ 20 w 127"/>
                <a:gd name="T3" fmla="*/ 0 h 40"/>
                <a:gd name="T4" fmla="*/ 0 w 127"/>
                <a:gd name="T5" fmla="*/ 20 h 40"/>
                <a:gd name="T6" fmla="*/ 20 w 127"/>
                <a:gd name="T7" fmla="*/ 40 h 40"/>
                <a:gd name="T8" fmla="*/ 107 w 127"/>
                <a:gd name="T9" fmla="*/ 40 h 40"/>
                <a:gd name="T10" fmla="*/ 127 w 127"/>
                <a:gd name="T11" fmla="*/ 20 h 40"/>
                <a:gd name="T12" fmla="*/ 107 w 1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27" h="40">
                  <a:moveTo>
                    <a:pt x="107" y="0"/>
                  </a:moveTo>
                  <a:cubicBezTo>
                    <a:pt x="20" y="0"/>
                    <a:pt x="20" y="0"/>
                    <a:pt x="20" y="0"/>
                  </a:cubicBezTo>
                  <a:cubicBezTo>
                    <a:pt x="9" y="0"/>
                    <a:pt x="0" y="9"/>
                    <a:pt x="0" y="20"/>
                  </a:cubicBezTo>
                  <a:cubicBezTo>
                    <a:pt x="0" y="31"/>
                    <a:pt x="9" y="40"/>
                    <a:pt x="20" y="40"/>
                  </a:cubicBezTo>
                  <a:cubicBezTo>
                    <a:pt x="107" y="40"/>
                    <a:pt x="107" y="40"/>
                    <a:pt x="107" y="40"/>
                  </a:cubicBezTo>
                  <a:cubicBezTo>
                    <a:pt x="118" y="40"/>
                    <a:pt x="127" y="31"/>
                    <a:pt x="127" y="20"/>
                  </a:cubicBezTo>
                  <a:cubicBezTo>
                    <a:pt x="127" y="9"/>
                    <a:pt x="118" y="0"/>
                    <a:pt x="107"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8" name="Freeform 26">
              <a:extLst>
                <a:ext uri="{FF2B5EF4-FFF2-40B4-BE49-F238E27FC236}">
                  <a16:creationId xmlns:a16="http://schemas.microsoft.com/office/drawing/2014/main" id="{A66CC237-DF5D-4703-AA2F-9F0792B8660C}"/>
                </a:ext>
              </a:extLst>
            </p:cNvPr>
            <p:cNvSpPr>
              <a:spLocks/>
            </p:cNvSpPr>
            <p:nvPr/>
          </p:nvSpPr>
          <p:spPr bwMode="auto">
            <a:xfrm>
              <a:off x="5489575" y="1951038"/>
              <a:ext cx="122238" cy="38100"/>
            </a:xfrm>
            <a:custGeom>
              <a:avLst/>
              <a:gdLst>
                <a:gd name="T0" fmla="*/ 107 w 127"/>
                <a:gd name="T1" fmla="*/ 0 h 40"/>
                <a:gd name="T2" fmla="*/ 20 w 127"/>
                <a:gd name="T3" fmla="*/ 0 h 40"/>
                <a:gd name="T4" fmla="*/ 0 w 127"/>
                <a:gd name="T5" fmla="*/ 20 h 40"/>
                <a:gd name="T6" fmla="*/ 20 w 127"/>
                <a:gd name="T7" fmla="*/ 40 h 40"/>
                <a:gd name="T8" fmla="*/ 107 w 127"/>
                <a:gd name="T9" fmla="*/ 40 h 40"/>
                <a:gd name="T10" fmla="*/ 127 w 127"/>
                <a:gd name="T11" fmla="*/ 20 h 40"/>
                <a:gd name="T12" fmla="*/ 107 w 1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27" h="40">
                  <a:moveTo>
                    <a:pt x="107" y="0"/>
                  </a:moveTo>
                  <a:cubicBezTo>
                    <a:pt x="20" y="0"/>
                    <a:pt x="20" y="0"/>
                    <a:pt x="20" y="0"/>
                  </a:cubicBezTo>
                  <a:cubicBezTo>
                    <a:pt x="9" y="0"/>
                    <a:pt x="0" y="9"/>
                    <a:pt x="0" y="20"/>
                  </a:cubicBezTo>
                  <a:cubicBezTo>
                    <a:pt x="0" y="31"/>
                    <a:pt x="9" y="40"/>
                    <a:pt x="20" y="40"/>
                  </a:cubicBezTo>
                  <a:cubicBezTo>
                    <a:pt x="107" y="40"/>
                    <a:pt x="107" y="40"/>
                    <a:pt x="107" y="40"/>
                  </a:cubicBezTo>
                  <a:cubicBezTo>
                    <a:pt x="118" y="40"/>
                    <a:pt x="127" y="31"/>
                    <a:pt x="127" y="20"/>
                  </a:cubicBezTo>
                  <a:cubicBezTo>
                    <a:pt x="127" y="9"/>
                    <a:pt x="118" y="0"/>
                    <a:pt x="107"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09" name="Freeform 27">
              <a:extLst>
                <a:ext uri="{FF2B5EF4-FFF2-40B4-BE49-F238E27FC236}">
                  <a16:creationId xmlns:a16="http://schemas.microsoft.com/office/drawing/2014/main" id="{E4D73FA8-F2CD-4F91-8348-70B3F8EF368A}"/>
                </a:ext>
              </a:extLst>
            </p:cNvPr>
            <p:cNvSpPr>
              <a:spLocks/>
            </p:cNvSpPr>
            <p:nvPr/>
          </p:nvSpPr>
          <p:spPr bwMode="auto">
            <a:xfrm>
              <a:off x="5684838" y="1951038"/>
              <a:ext cx="120650" cy="38100"/>
            </a:xfrm>
            <a:custGeom>
              <a:avLst/>
              <a:gdLst>
                <a:gd name="T0" fmla="*/ 106 w 126"/>
                <a:gd name="T1" fmla="*/ 0 h 40"/>
                <a:gd name="T2" fmla="*/ 20 w 126"/>
                <a:gd name="T3" fmla="*/ 0 h 40"/>
                <a:gd name="T4" fmla="*/ 0 w 126"/>
                <a:gd name="T5" fmla="*/ 20 h 40"/>
                <a:gd name="T6" fmla="*/ 20 w 126"/>
                <a:gd name="T7" fmla="*/ 40 h 40"/>
                <a:gd name="T8" fmla="*/ 106 w 126"/>
                <a:gd name="T9" fmla="*/ 40 h 40"/>
                <a:gd name="T10" fmla="*/ 126 w 126"/>
                <a:gd name="T11" fmla="*/ 20 h 40"/>
                <a:gd name="T12" fmla="*/ 106 w 126"/>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26" h="40">
                  <a:moveTo>
                    <a:pt x="106" y="0"/>
                  </a:moveTo>
                  <a:cubicBezTo>
                    <a:pt x="20" y="0"/>
                    <a:pt x="20" y="0"/>
                    <a:pt x="20" y="0"/>
                  </a:cubicBezTo>
                  <a:cubicBezTo>
                    <a:pt x="9" y="0"/>
                    <a:pt x="0" y="9"/>
                    <a:pt x="0" y="20"/>
                  </a:cubicBezTo>
                  <a:cubicBezTo>
                    <a:pt x="0" y="31"/>
                    <a:pt x="9" y="40"/>
                    <a:pt x="20" y="40"/>
                  </a:cubicBezTo>
                  <a:cubicBezTo>
                    <a:pt x="106" y="40"/>
                    <a:pt x="106" y="40"/>
                    <a:pt x="106" y="40"/>
                  </a:cubicBezTo>
                  <a:cubicBezTo>
                    <a:pt x="117" y="40"/>
                    <a:pt x="126" y="31"/>
                    <a:pt x="126" y="20"/>
                  </a:cubicBezTo>
                  <a:cubicBezTo>
                    <a:pt x="126" y="9"/>
                    <a:pt x="117" y="0"/>
                    <a:pt x="106"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0" name="Freeform 28">
              <a:extLst>
                <a:ext uri="{FF2B5EF4-FFF2-40B4-BE49-F238E27FC236}">
                  <a16:creationId xmlns:a16="http://schemas.microsoft.com/office/drawing/2014/main" id="{CFD9022D-387E-4B99-A145-F8018C21F49C}"/>
                </a:ext>
              </a:extLst>
            </p:cNvPr>
            <p:cNvSpPr>
              <a:spLocks/>
            </p:cNvSpPr>
            <p:nvPr/>
          </p:nvSpPr>
          <p:spPr bwMode="auto">
            <a:xfrm>
              <a:off x="5181600" y="1279525"/>
              <a:ext cx="360363" cy="234950"/>
            </a:xfrm>
            <a:custGeom>
              <a:avLst/>
              <a:gdLst>
                <a:gd name="T0" fmla="*/ 20 w 379"/>
                <a:gd name="T1" fmla="*/ 247 h 247"/>
                <a:gd name="T2" fmla="*/ 40 w 379"/>
                <a:gd name="T3" fmla="*/ 227 h 247"/>
                <a:gd name="T4" fmla="*/ 134 w 379"/>
                <a:gd name="T5" fmla="*/ 133 h 247"/>
                <a:gd name="T6" fmla="*/ 208 w 379"/>
                <a:gd name="T7" fmla="*/ 170 h 247"/>
                <a:gd name="T8" fmla="*/ 236 w 379"/>
                <a:gd name="T9" fmla="*/ 173 h 247"/>
                <a:gd name="T10" fmla="*/ 240 w 379"/>
                <a:gd name="T11" fmla="*/ 145 h 247"/>
                <a:gd name="T12" fmla="*/ 179 w 379"/>
                <a:gd name="T13" fmla="*/ 101 h 247"/>
                <a:gd name="T14" fmla="*/ 267 w 379"/>
                <a:gd name="T15" fmla="*/ 40 h 247"/>
                <a:gd name="T16" fmla="*/ 341 w 379"/>
                <a:gd name="T17" fmla="*/ 76 h 247"/>
                <a:gd name="T18" fmla="*/ 369 w 379"/>
                <a:gd name="T19" fmla="*/ 80 h 247"/>
                <a:gd name="T20" fmla="*/ 373 w 379"/>
                <a:gd name="T21" fmla="*/ 52 h 247"/>
                <a:gd name="T22" fmla="*/ 267 w 379"/>
                <a:gd name="T23" fmla="*/ 0 h 247"/>
                <a:gd name="T24" fmla="*/ 139 w 379"/>
                <a:gd name="T25" fmla="*/ 94 h 247"/>
                <a:gd name="T26" fmla="*/ 134 w 379"/>
                <a:gd name="T27" fmla="*/ 93 h 247"/>
                <a:gd name="T28" fmla="*/ 0 w 379"/>
                <a:gd name="T29" fmla="*/ 227 h 247"/>
                <a:gd name="T30" fmla="*/ 20 w 379"/>
                <a:gd name="T31"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9" h="247">
                  <a:moveTo>
                    <a:pt x="20" y="247"/>
                  </a:moveTo>
                  <a:cubicBezTo>
                    <a:pt x="31" y="247"/>
                    <a:pt x="40" y="238"/>
                    <a:pt x="40" y="227"/>
                  </a:cubicBezTo>
                  <a:cubicBezTo>
                    <a:pt x="40" y="175"/>
                    <a:pt x="82" y="133"/>
                    <a:pt x="134" y="133"/>
                  </a:cubicBezTo>
                  <a:cubicBezTo>
                    <a:pt x="163" y="133"/>
                    <a:pt x="190" y="146"/>
                    <a:pt x="208" y="170"/>
                  </a:cubicBezTo>
                  <a:cubicBezTo>
                    <a:pt x="215" y="178"/>
                    <a:pt x="228" y="180"/>
                    <a:pt x="236" y="173"/>
                  </a:cubicBezTo>
                  <a:cubicBezTo>
                    <a:pt x="245" y="166"/>
                    <a:pt x="247" y="154"/>
                    <a:pt x="240" y="145"/>
                  </a:cubicBezTo>
                  <a:cubicBezTo>
                    <a:pt x="224" y="124"/>
                    <a:pt x="203" y="109"/>
                    <a:pt x="179" y="101"/>
                  </a:cubicBezTo>
                  <a:cubicBezTo>
                    <a:pt x="193" y="65"/>
                    <a:pt x="228" y="40"/>
                    <a:pt x="267" y="40"/>
                  </a:cubicBezTo>
                  <a:cubicBezTo>
                    <a:pt x="296" y="40"/>
                    <a:pt x="323" y="53"/>
                    <a:pt x="341" y="76"/>
                  </a:cubicBezTo>
                  <a:cubicBezTo>
                    <a:pt x="348" y="85"/>
                    <a:pt x="360" y="87"/>
                    <a:pt x="369" y="80"/>
                  </a:cubicBezTo>
                  <a:cubicBezTo>
                    <a:pt x="378" y="73"/>
                    <a:pt x="379" y="61"/>
                    <a:pt x="373" y="52"/>
                  </a:cubicBezTo>
                  <a:cubicBezTo>
                    <a:pt x="347" y="19"/>
                    <a:pt x="308" y="0"/>
                    <a:pt x="267" y="0"/>
                  </a:cubicBezTo>
                  <a:cubicBezTo>
                    <a:pt x="208" y="0"/>
                    <a:pt x="157" y="39"/>
                    <a:pt x="139" y="94"/>
                  </a:cubicBezTo>
                  <a:cubicBezTo>
                    <a:pt x="138" y="93"/>
                    <a:pt x="136" y="93"/>
                    <a:pt x="134" y="93"/>
                  </a:cubicBezTo>
                  <a:cubicBezTo>
                    <a:pt x="60" y="93"/>
                    <a:pt x="0" y="153"/>
                    <a:pt x="0" y="227"/>
                  </a:cubicBezTo>
                  <a:cubicBezTo>
                    <a:pt x="0" y="238"/>
                    <a:pt x="9" y="247"/>
                    <a:pt x="20" y="24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11" name="Group 710">
            <a:extLst>
              <a:ext uri="{FF2B5EF4-FFF2-40B4-BE49-F238E27FC236}">
                <a16:creationId xmlns:a16="http://schemas.microsoft.com/office/drawing/2014/main" id="{DC8B6B4F-DAE6-4E18-9E59-1E05094537F2}"/>
              </a:ext>
            </a:extLst>
          </p:cNvPr>
          <p:cNvGrpSpPr/>
          <p:nvPr/>
        </p:nvGrpSpPr>
        <p:grpSpPr>
          <a:xfrm>
            <a:off x="1615927" y="1824154"/>
            <a:ext cx="306840" cy="315643"/>
            <a:chOff x="5083175" y="1285876"/>
            <a:chExt cx="830263" cy="854075"/>
          </a:xfrm>
        </p:grpSpPr>
        <p:sp>
          <p:nvSpPr>
            <p:cNvPr id="712" name="Freeform 41">
              <a:extLst>
                <a:ext uri="{FF2B5EF4-FFF2-40B4-BE49-F238E27FC236}">
                  <a16:creationId xmlns:a16="http://schemas.microsoft.com/office/drawing/2014/main" id="{502C238A-3AED-4266-B8CF-A73A68004E5D}"/>
                </a:ext>
              </a:extLst>
            </p:cNvPr>
            <p:cNvSpPr>
              <a:spLocks noEditPoints="1"/>
            </p:cNvSpPr>
            <p:nvPr/>
          </p:nvSpPr>
          <p:spPr bwMode="auto">
            <a:xfrm>
              <a:off x="5397500" y="1866901"/>
              <a:ext cx="144463" cy="273050"/>
            </a:xfrm>
            <a:custGeom>
              <a:avLst/>
              <a:gdLst>
                <a:gd name="T0" fmla="*/ 96 w 153"/>
                <a:gd name="T1" fmla="*/ 136 h 287"/>
                <a:gd name="T2" fmla="*/ 96 w 153"/>
                <a:gd name="T3" fmla="*/ 20 h 287"/>
                <a:gd name="T4" fmla="*/ 76 w 153"/>
                <a:gd name="T5" fmla="*/ 0 h 287"/>
                <a:gd name="T6" fmla="*/ 76 w 153"/>
                <a:gd name="T7" fmla="*/ 0 h 287"/>
                <a:gd name="T8" fmla="*/ 56 w 153"/>
                <a:gd name="T9" fmla="*/ 20 h 287"/>
                <a:gd name="T10" fmla="*/ 56 w 153"/>
                <a:gd name="T11" fmla="*/ 137 h 287"/>
                <a:gd name="T12" fmla="*/ 0 w 153"/>
                <a:gd name="T13" fmla="*/ 211 h 287"/>
                <a:gd name="T14" fmla="*/ 76 w 153"/>
                <a:gd name="T15" fmla="*/ 287 h 287"/>
                <a:gd name="T16" fmla="*/ 153 w 153"/>
                <a:gd name="T17" fmla="*/ 211 h 287"/>
                <a:gd name="T18" fmla="*/ 96 w 153"/>
                <a:gd name="T19" fmla="*/ 136 h 287"/>
                <a:gd name="T20" fmla="*/ 76 w 153"/>
                <a:gd name="T21" fmla="*/ 247 h 287"/>
                <a:gd name="T22" fmla="*/ 40 w 153"/>
                <a:gd name="T23" fmla="*/ 211 h 287"/>
                <a:gd name="T24" fmla="*/ 76 w 153"/>
                <a:gd name="T25" fmla="*/ 174 h 287"/>
                <a:gd name="T26" fmla="*/ 113 w 153"/>
                <a:gd name="T27" fmla="*/ 211 h 287"/>
                <a:gd name="T28" fmla="*/ 76 w 153"/>
                <a:gd name="T29" fmla="*/ 24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287">
                  <a:moveTo>
                    <a:pt x="96" y="136"/>
                  </a:moveTo>
                  <a:cubicBezTo>
                    <a:pt x="96" y="20"/>
                    <a:pt x="96" y="20"/>
                    <a:pt x="96" y="20"/>
                  </a:cubicBezTo>
                  <a:cubicBezTo>
                    <a:pt x="96" y="9"/>
                    <a:pt x="88" y="0"/>
                    <a:pt x="76" y="0"/>
                  </a:cubicBezTo>
                  <a:cubicBezTo>
                    <a:pt x="76" y="0"/>
                    <a:pt x="76" y="0"/>
                    <a:pt x="76" y="0"/>
                  </a:cubicBezTo>
                  <a:cubicBezTo>
                    <a:pt x="65" y="0"/>
                    <a:pt x="56" y="9"/>
                    <a:pt x="56" y="20"/>
                  </a:cubicBezTo>
                  <a:cubicBezTo>
                    <a:pt x="56" y="137"/>
                    <a:pt x="56" y="137"/>
                    <a:pt x="56" y="137"/>
                  </a:cubicBezTo>
                  <a:cubicBezTo>
                    <a:pt x="23" y="146"/>
                    <a:pt x="0" y="175"/>
                    <a:pt x="0" y="211"/>
                  </a:cubicBezTo>
                  <a:cubicBezTo>
                    <a:pt x="0" y="253"/>
                    <a:pt x="34" y="287"/>
                    <a:pt x="76" y="287"/>
                  </a:cubicBezTo>
                  <a:cubicBezTo>
                    <a:pt x="119" y="287"/>
                    <a:pt x="153" y="253"/>
                    <a:pt x="153" y="211"/>
                  </a:cubicBezTo>
                  <a:cubicBezTo>
                    <a:pt x="153" y="175"/>
                    <a:pt x="129" y="145"/>
                    <a:pt x="96" y="136"/>
                  </a:cubicBezTo>
                  <a:close/>
                  <a:moveTo>
                    <a:pt x="76" y="247"/>
                  </a:moveTo>
                  <a:cubicBezTo>
                    <a:pt x="56" y="247"/>
                    <a:pt x="40" y="231"/>
                    <a:pt x="40" y="211"/>
                  </a:cubicBezTo>
                  <a:cubicBezTo>
                    <a:pt x="40" y="190"/>
                    <a:pt x="56" y="174"/>
                    <a:pt x="76" y="174"/>
                  </a:cubicBezTo>
                  <a:cubicBezTo>
                    <a:pt x="97" y="174"/>
                    <a:pt x="113" y="190"/>
                    <a:pt x="113" y="211"/>
                  </a:cubicBezTo>
                  <a:cubicBezTo>
                    <a:pt x="113" y="231"/>
                    <a:pt x="97" y="247"/>
                    <a:pt x="76" y="24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3" name="Freeform 42">
              <a:extLst>
                <a:ext uri="{FF2B5EF4-FFF2-40B4-BE49-F238E27FC236}">
                  <a16:creationId xmlns:a16="http://schemas.microsoft.com/office/drawing/2014/main" id="{CBFB870D-54A1-4424-8701-6F5CA25F8034}"/>
                </a:ext>
              </a:extLst>
            </p:cNvPr>
            <p:cNvSpPr>
              <a:spLocks noEditPoints="1"/>
            </p:cNvSpPr>
            <p:nvPr/>
          </p:nvSpPr>
          <p:spPr bwMode="auto">
            <a:xfrm>
              <a:off x="5627688" y="1400176"/>
              <a:ext cx="285750" cy="201613"/>
            </a:xfrm>
            <a:custGeom>
              <a:avLst/>
              <a:gdLst>
                <a:gd name="T0" fmla="*/ 223 w 300"/>
                <a:gd name="T1" fmla="*/ 0 h 211"/>
                <a:gd name="T2" fmla="*/ 147 w 300"/>
                <a:gd name="T3" fmla="*/ 77 h 211"/>
                <a:gd name="T4" fmla="*/ 149 w 300"/>
                <a:gd name="T5" fmla="*/ 95 h 211"/>
                <a:gd name="T6" fmla="*/ 13 w 300"/>
                <a:gd name="T7" fmla="*/ 173 h 211"/>
                <a:gd name="T8" fmla="*/ 5 w 300"/>
                <a:gd name="T9" fmla="*/ 201 h 211"/>
                <a:gd name="T10" fmla="*/ 22 w 300"/>
                <a:gd name="T11" fmla="*/ 211 h 211"/>
                <a:gd name="T12" fmla="*/ 32 w 300"/>
                <a:gd name="T13" fmla="*/ 208 h 211"/>
                <a:gd name="T14" fmla="*/ 168 w 300"/>
                <a:gd name="T15" fmla="*/ 130 h 211"/>
                <a:gd name="T16" fmla="*/ 223 w 300"/>
                <a:gd name="T17" fmla="*/ 154 h 211"/>
                <a:gd name="T18" fmla="*/ 300 w 300"/>
                <a:gd name="T19" fmla="*/ 77 h 211"/>
                <a:gd name="T20" fmla="*/ 223 w 300"/>
                <a:gd name="T21" fmla="*/ 0 h 211"/>
                <a:gd name="T22" fmla="*/ 223 w 300"/>
                <a:gd name="T23" fmla="*/ 114 h 211"/>
                <a:gd name="T24" fmla="*/ 187 w 300"/>
                <a:gd name="T25" fmla="*/ 77 h 211"/>
                <a:gd name="T26" fmla="*/ 223 w 300"/>
                <a:gd name="T27" fmla="*/ 40 h 211"/>
                <a:gd name="T28" fmla="*/ 260 w 300"/>
                <a:gd name="T29" fmla="*/ 77 h 211"/>
                <a:gd name="T30" fmla="*/ 223 w 300"/>
                <a:gd name="T31" fmla="*/ 11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0" h="211">
                  <a:moveTo>
                    <a:pt x="223" y="0"/>
                  </a:moveTo>
                  <a:cubicBezTo>
                    <a:pt x="181" y="0"/>
                    <a:pt x="147" y="35"/>
                    <a:pt x="147" y="77"/>
                  </a:cubicBezTo>
                  <a:cubicBezTo>
                    <a:pt x="147" y="83"/>
                    <a:pt x="147" y="90"/>
                    <a:pt x="149" y="95"/>
                  </a:cubicBezTo>
                  <a:cubicBezTo>
                    <a:pt x="13" y="173"/>
                    <a:pt x="13" y="173"/>
                    <a:pt x="13" y="173"/>
                  </a:cubicBezTo>
                  <a:cubicBezTo>
                    <a:pt x="3" y="179"/>
                    <a:pt x="0" y="191"/>
                    <a:pt x="5" y="201"/>
                  </a:cubicBezTo>
                  <a:cubicBezTo>
                    <a:pt x="9" y="207"/>
                    <a:pt x="16" y="211"/>
                    <a:pt x="22" y="211"/>
                  </a:cubicBezTo>
                  <a:cubicBezTo>
                    <a:pt x="26" y="211"/>
                    <a:pt x="29" y="210"/>
                    <a:pt x="32" y="208"/>
                  </a:cubicBezTo>
                  <a:cubicBezTo>
                    <a:pt x="168" y="130"/>
                    <a:pt x="168" y="130"/>
                    <a:pt x="168" y="130"/>
                  </a:cubicBezTo>
                  <a:cubicBezTo>
                    <a:pt x="182" y="145"/>
                    <a:pt x="202" y="154"/>
                    <a:pt x="223" y="154"/>
                  </a:cubicBezTo>
                  <a:cubicBezTo>
                    <a:pt x="266" y="154"/>
                    <a:pt x="300" y="120"/>
                    <a:pt x="300" y="77"/>
                  </a:cubicBezTo>
                  <a:cubicBezTo>
                    <a:pt x="300" y="35"/>
                    <a:pt x="266" y="0"/>
                    <a:pt x="223" y="0"/>
                  </a:cubicBezTo>
                  <a:close/>
                  <a:moveTo>
                    <a:pt x="223" y="114"/>
                  </a:moveTo>
                  <a:cubicBezTo>
                    <a:pt x="203" y="114"/>
                    <a:pt x="187" y="97"/>
                    <a:pt x="187" y="77"/>
                  </a:cubicBezTo>
                  <a:cubicBezTo>
                    <a:pt x="187" y="57"/>
                    <a:pt x="203" y="40"/>
                    <a:pt x="223" y="40"/>
                  </a:cubicBezTo>
                  <a:cubicBezTo>
                    <a:pt x="244" y="40"/>
                    <a:pt x="260" y="57"/>
                    <a:pt x="260" y="77"/>
                  </a:cubicBezTo>
                  <a:cubicBezTo>
                    <a:pt x="260" y="97"/>
                    <a:pt x="244" y="114"/>
                    <a:pt x="223" y="11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4" name="Freeform 43">
              <a:extLst>
                <a:ext uri="{FF2B5EF4-FFF2-40B4-BE49-F238E27FC236}">
                  <a16:creationId xmlns:a16="http://schemas.microsoft.com/office/drawing/2014/main" id="{E233E774-F05F-4788-A58A-9319457334E6}"/>
                </a:ext>
              </a:extLst>
            </p:cNvPr>
            <p:cNvSpPr>
              <a:spLocks noEditPoints="1"/>
            </p:cNvSpPr>
            <p:nvPr/>
          </p:nvSpPr>
          <p:spPr bwMode="auto">
            <a:xfrm>
              <a:off x="5146675" y="1285876"/>
              <a:ext cx="727075" cy="666750"/>
            </a:xfrm>
            <a:custGeom>
              <a:avLst/>
              <a:gdLst>
                <a:gd name="T0" fmla="*/ 686 w 762"/>
                <a:gd name="T1" fmla="*/ 547 h 700"/>
                <a:gd name="T2" fmla="*/ 633 w 762"/>
                <a:gd name="T3" fmla="*/ 568 h 700"/>
                <a:gd name="T4" fmla="*/ 478 w 762"/>
                <a:gd name="T5" fmla="*/ 479 h 700"/>
                <a:gd name="T6" fmla="*/ 490 w 762"/>
                <a:gd name="T7" fmla="*/ 420 h 700"/>
                <a:gd name="T8" fmla="*/ 358 w 762"/>
                <a:gd name="T9" fmla="*/ 270 h 700"/>
                <a:gd name="T10" fmla="*/ 358 w 762"/>
                <a:gd name="T11" fmla="*/ 150 h 700"/>
                <a:gd name="T12" fmla="*/ 415 w 762"/>
                <a:gd name="T13" fmla="*/ 76 h 700"/>
                <a:gd name="T14" fmla="*/ 338 w 762"/>
                <a:gd name="T15" fmla="*/ 0 h 700"/>
                <a:gd name="T16" fmla="*/ 262 w 762"/>
                <a:gd name="T17" fmla="*/ 76 h 700"/>
                <a:gd name="T18" fmla="*/ 318 w 762"/>
                <a:gd name="T19" fmla="*/ 150 h 700"/>
                <a:gd name="T20" fmla="*/ 318 w 762"/>
                <a:gd name="T21" fmla="*/ 270 h 700"/>
                <a:gd name="T22" fmla="*/ 187 w 762"/>
                <a:gd name="T23" fmla="*/ 420 h 700"/>
                <a:gd name="T24" fmla="*/ 198 w 762"/>
                <a:gd name="T25" fmla="*/ 477 h 700"/>
                <a:gd name="T26" fmla="*/ 134 w 762"/>
                <a:gd name="T27" fmla="*/ 517 h 700"/>
                <a:gd name="T28" fmla="*/ 77 w 762"/>
                <a:gd name="T29" fmla="*/ 492 h 700"/>
                <a:gd name="T30" fmla="*/ 0 w 762"/>
                <a:gd name="T31" fmla="*/ 568 h 700"/>
                <a:gd name="T32" fmla="*/ 77 w 762"/>
                <a:gd name="T33" fmla="*/ 645 h 700"/>
                <a:gd name="T34" fmla="*/ 154 w 762"/>
                <a:gd name="T35" fmla="*/ 568 h 700"/>
                <a:gd name="T36" fmla="*/ 152 w 762"/>
                <a:gd name="T37" fmla="*/ 552 h 700"/>
                <a:gd name="T38" fmla="*/ 218 w 762"/>
                <a:gd name="T39" fmla="*/ 512 h 700"/>
                <a:gd name="T40" fmla="*/ 338 w 762"/>
                <a:gd name="T41" fmla="*/ 571 h 700"/>
                <a:gd name="T42" fmla="*/ 457 w 762"/>
                <a:gd name="T43" fmla="*/ 513 h 700"/>
                <a:gd name="T44" fmla="*/ 612 w 762"/>
                <a:gd name="T45" fmla="*/ 602 h 700"/>
                <a:gd name="T46" fmla="*/ 609 w 762"/>
                <a:gd name="T47" fmla="*/ 623 h 700"/>
                <a:gd name="T48" fmla="*/ 686 w 762"/>
                <a:gd name="T49" fmla="*/ 700 h 700"/>
                <a:gd name="T50" fmla="*/ 762 w 762"/>
                <a:gd name="T51" fmla="*/ 623 h 700"/>
                <a:gd name="T52" fmla="*/ 686 w 762"/>
                <a:gd name="T53" fmla="*/ 547 h 700"/>
                <a:gd name="T54" fmla="*/ 77 w 762"/>
                <a:gd name="T55" fmla="*/ 605 h 700"/>
                <a:gd name="T56" fmla="*/ 40 w 762"/>
                <a:gd name="T57" fmla="*/ 568 h 700"/>
                <a:gd name="T58" fmla="*/ 77 w 762"/>
                <a:gd name="T59" fmla="*/ 532 h 700"/>
                <a:gd name="T60" fmla="*/ 114 w 762"/>
                <a:gd name="T61" fmla="*/ 568 h 700"/>
                <a:gd name="T62" fmla="*/ 77 w 762"/>
                <a:gd name="T63" fmla="*/ 605 h 700"/>
                <a:gd name="T64" fmla="*/ 302 w 762"/>
                <a:gd name="T65" fmla="*/ 76 h 700"/>
                <a:gd name="T66" fmla="*/ 338 w 762"/>
                <a:gd name="T67" fmla="*/ 40 h 700"/>
                <a:gd name="T68" fmla="*/ 375 w 762"/>
                <a:gd name="T69" fmla="*/ 76 h 700"/>
                <a:gd name="T70" fmla="*/ 338 w 762"/>
                <a:gd name="T71" fmla="*/ 113 h 700"/>
                <a:gd name="T72" fmla="*/ 302 w 762"/>
                <a:gd name="T73" fmla="*/ 76 h 700"/>
                <a:gd name="T74" fmla="*/ 338 w 762"/>
                <a:gd name="T75" fmla="*/ 531 h 700"/>
                <a:gd name="T76" fmla="*/ 227 w 762"/>
                <a:gd name="T77" fmla="*/ 420 h 700"/>
                <a:gd name="T78" fmla="*/ 338 w 762"/>
                <a:gd name="T79" fmla="*/ 308 h 700"/>
                <a:gd name="T80" fmla="*/ 450 w 762"/>
                <a:gd name="T81" fmla="*/ 420 h 700"/>
                <a:gd name="T82" fmla="*/ 338 w 762"/>
                <a:gd name="T83" fmla="*/ 531 h 700"/>
                <a:gd name="T84" fmla="*/ 686 w 762"/>
                <a:gd name="T85" fmla="*/ 660 h 700"/>
                <a:gd name="T86" fmla="*/ 649 w 762"/>
                <a:gd name="T87" fmla="*/ 623 h 700"/>
                <a:gd name="T88" fmla="*/ 686 w 762"/>
                <a:gd name="T89" fmla="*/ 587 h 700"/>
                <a:gd name="T90" fmla="*/ 722 w 762"/>
                <a:gd name="T91" fmla="*/ 623 h 700"/>
                <a:gd name="T92" fmla="*/ 686 w 762"/>
                <a:gd name="T93" fmla="*/ 66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2" h="700">
                  <a:moveTo>
                    <a:pt x="686" y="547"/>
                  </a:moveTo>
                  <a:cubicBezTo>
                    <a:pt x="665" y="547"/>
                    <a:pt x="646" y="555"/>
                    <a:pt x="633" y="568"/>
                  </a:cubicBezTo>
                  <a:cubicBezTo>
                    <a:pt x="478" y="479"/>
                    <a:pt x="478" y="479"/>
                    <a:pt x="478" y="479"/>
                  </a:cubicBezTo>
                  <a:cubicBezTo>
                    <a:pt x="486" y="461"/>
                    <a:pt x="490" y="441"/>
                    <a:pt x="490" y="420"/>
                  </a:cubicBezTo>
                  <a:cubicBezTo>
                    <a:pt x="490" y="343"/>
                    <a:pt x="432" y="280"/>
                    <a:pt x="358" y="270"/>
                  </a:cubicBezTo>
                  <a:cubicBezTo>
                    <a:pt x="358" y="150"/>
                    <a:pt x="358" y="150"/>
                    <a:pt x="358" y="150"/>
                  </a:cubicBezTo>
                  <a:cubicBezTo>
                    <a:pt x="391" y="141"/>
                    <a:pt x="415" y="112"/>
                    <a:pt x="415" y="76"/>
                  </a:cubicBezTo>
                  <a:cubicBezTo>
                    <a:pt x="415" y="34"/>
                    <a:pt x="381" y="0"/>
                    <a:pt x="338" y="0"/>
                  </a:cubicBezTo>
                  <a:cubicBezTo>
                    <a:pt x="296" y="0"/>
                    <a:pt x="262" y="34"/>
                    <a:pt x="262" y="76"/>
                  </a:cubicBezTo>
                  <a:cubicBezTo>
                    <a:pt x="262" y="112"/>
                    <a:pt x="286" y="141"/>
                    <a:pt x="318" y="150"/>
                  </a:cubicBezTo>
                  <a:cubicBezTo>
                    <a:pt x="318" y="270"/>
                    <a:pt x="318" y="270"/>
                    <a:pt x="318" y="270"/>
                  </a:cubicBezTo>
                  <a:cubicBezTo>
                    <a:pt x="244" y="280"/>
                    <a:pt x="187" y="343"/>
                    <a:pt x="187" y="420"/>
                  </a:cubicBezTo>
                  <a:cubicBezTo>
                    <a:pt x="187" y="440"/>
                    <a:pt x="191" y="460"/>
                    <a:pt x="198" y="477"/>
                  </a:cubicBezTo>
                  <a:cubicBezTo>
                    <a:pt x="134" y="517"/>
                    <a:pt x="134" y="517"/>
                    <a:pt x="134" y="517"/>
                  </a:cubicBezTo>
                  <a:cubicBezTo>
                    <a:pt x="120" y="501"/>
                    <a:pt x="100" y="492"/>
                    <a:pt x="77" y="492"/>
                  </a:cubicBezTo>
                  <a:cubicBezTo>
                    <a:pt x="35" y="492"/>
                    <a:pt x="0" y="526"/>
                    <a:pt x="0" y="568"/>
                  </a:cubicBezTo>
                  <a:cubicBezTo>
                    <a:pt x="0" y="611"/>
                    <a:pt x="35" y="645"/>
                    <a:pt x="77" y="645"/>
                  </a:cubicBezTo>
                  <a:cubicBezTo>
                    <a:pt x="120" y="645"/>
                    <a:pt x="154" y="611"/>
                    <a:pt x="154" y="568"/>
                  </a:cubicBezTo>
                  <a:cubicBezTo>
                    <a:pt x="154" y="563"/>
                    <a:pt x="153" y="558"/>
                    <a:pt x="152" y="552"/>
                  </a:cubicBezTo>
                  <a:cubicBezTo>
                    <a:pt x="218" y="512"/>
                    <a:pt x="218" y="512"/>
                    <a:pt x="218" y="512"/>
                  </a:cubicBezTo>
                  <a:cubicBezTo>
                    <a:pt x="246" y="548"/>
                    <a:pt x="289" y="571"/>
                    <a:pt x="338" y="571"/>
                  </a:cubicBezTo>
                  <a:cubicBezTo>
                    <a:pt x="387" y="571"/>
                    <a:pt x="430" y="549"/>
                    <a:pt x="457" y="513"/>
                  </a:cubicBezTo>
                  <a:cubicBezTo>
                    <a:pt x="612" y="602"/>
                    <a:pt x="612" y="602"/>
                    <a:pt x="612" y="602"/>
                  </a:cubicBezTo>
                  <a:cubicBezTo>
                    <a:pt x="610" y="609"/>
                    <a:pt x="609" y="616"/>
                    <a:pt x="609" y="623"/>
                  </a:cubicBezTo>
                  <a:cubicBezTo>
                    <a:pt x="609" y="666"/>
                    <a:pt x="643" y="700"/>
                    <a:pt x="686" y="700"/>
                  </a:cubicBezTo>
                  <a:cubicBezTo>
                    <a:pt x="728" y="700"/>
                    <a:pt x="762" y="666"/>
                    <a:pt x="762" y="623"/>
                  </a:cubicBezTo>
                  <a:cubicBezTo>
                    <a:pt x="762" y="581"/>
                    <a:pt x="728" y="547"/>
                    <a:pt x="686" y="547"/>
                  </a:cubicBezTo>
                  <a:close/>
                  <a:moveTo>
                    <a:pt x="77" y="605"/>
                  </a:moveTo>
                  <a:cubicBezTo>
                    <a:pt x="57" y="605"/>
                    <a:pt x="40" y="589"/>
                    <a:pt x="40" y="568"/>
                  </a:cubicBezTo>
                  <a:cubicBezTo>
                    <a:pt x="40" y="548"/>
                    <a:pt x="57" y="532"/>
                    <a:pt x="77" y="532"/>
                  </a:cubicBezTo>
                  <a:cubicBezTo>
                    <a:pt x="97" y="532"/>
                    <a:pt x="114" y="548"/>
                    <a:pt x="114" y="568"/>
                  </a:cubicBezTo>
                  <a:cubicBezTo>
                    <a:pt x="114" y="589"/>
                    <a:pt x="97" y="605"/>
                    <a:pt x="77" y="605"/>
                  </a:cubicBezTo>
                  <a:close/>
                  <a:moveTo>
                    <a:pt x="302" y="76"/>
                  </a:moveTo>
                  <a:cubicBezTo>
                    <a:pt x="302" y="56"/>
                    <a:pt x="318" y="40"/>
                    <a:pt x="338" y="40"/>
                  </a:cubicBezTo>
                  <a:cubicBezTo>
                    <a:pt x="359" y="40"/>
                    <a:pt x="375" y="56"/>
                    <a:pt x="375" y="76"/>
                  </a:cubicBezTo>
                  <a:cubicBezTo>
                    <a:pt x="375" y="97"/>
                    <a:pt x="359" y="113"/>
                    <a:pt x="338" y="113"/>
                  </a:cubicBezTo>
                  <a:cubicBezTo>
                    <a:pt x="318" y="113"/>
                    <a:pt x="302" y="97"/>
                    <a:pt x="302" y="76"/>
                  </a:cubicBezTo>
                  <a:close/>
                  <a:moveTo>
                    <a:pt x="338" y="531"/>
                  </a:moveTo>
                  <a:cubicBezTo>
                    <a:pt x="277" y="531"/>
                    <a:pt x="227" y="481"/>
                    <a:pt x="227" y="420"/>
                  </a:cubicBezTo>
                  <a:cubicBezTo>
                    <a:pt x="227" y="358"/>
                    <a:pt x="277" y="308"/>
                    <a:pt x="338" y="308"/>
                  </a:cubicBezTo>
                  <a:cubicBezTo>
                    <a:pt x="400" y="308"/>
                    <a:pt x="450" y="358"/>
                    <a:pt x="450" y="420"/>
                  </a:cubicBezTo>
                  <a:cubicBezTo>
                    <a:pt x="450" y="481"/>
                    <a:pt x="400" y="531"/>
                    <a:pt x="338" y="531"/>
                  </a:cubicBezTo>
                  <a:close/>
                  <a:moveTo>
                    <a:pt x="686" y="660"/>
                  </a:moveTo>
                  <a:cubicBezTo>
                    <a:pt x="665" y="660"/>
                    <a:pt x="649" y="644"/>
                    <a:pt x="649" y="623"/>
                  </a:cubicBezTo>
                  <a:cubicBezTo>
                    <a:pt x="649" y="603"/>
                    <a:pt x="665" y="587"/>
                    <a:pt x="686" y="587"/>
                  </a:cubicBezTo>
                  <a:cubicBezTo>
                    <a:pt x="706" y="587"/>
                    <a:pt x="722" y="603"/>
                    <a:pt x="722" y="623"/>
                  </a:cubicBezTo>
                  <a:cubicBezTo>
                    <a:pt x="722" y="644"/>
                    <a:pt x="706" y="660"/>
                    <a:pt x="686" y="66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5" name="Freeform 44">
              <a:extLst>
                <a:ext uri="{FF2B5EF4-FFF2-40B4-BE49-F238E27FC236}">
                  <a16:creationId xmlns:a16="http://schemas.microsoft.com/office/drawing/2014/main" id="{30932D53-8D7A-4905-B470-C4A2E2A9629B}"/>
                </a:ext>
              </a:extLst>
            </p:cNvPr>
            <p:cNvSpPr>
              <a:spLocks noEditPoints="1"/>
            </p:cNvSpPr>
            <p:nvPr/>
          </p:nvSpPr>
          <p:spPr bwMode="auto">
            <a:xfrm>
              <a:off x="5083175" y="1433513"/>
              <a:ext cx="231775" cy="169863"/>
            </a:xfrm>
            <a:custGeom>
              <a:avLst/>
              <a:gdLst>
                <a:gd name="T0" fmla="*/ 132 w 243"/>
                <a:gd name="T1" fmla="*/ 130 h 178"/>
                <a:gd name="T2" fmla="*/ 137 w 243"/>
                <a:gd name="T3" fmla="*/ 134 h 178"/>
                <a:gd name="T4" fmla="*/ 211 w 243"/>
                <a:gd name="T5" fmla="*/ 175 h 178"/>
                <a:gd name="T6" fmla="*/ 220 w 243"/>
                <a:gd name="T7" fmla="*/ 178 h 178"/>
                <a:gd name="T8" fmla="*/ 238 w 243"/>
                <a:gd name="T9" fmla="*/ 167 h 178"/>
                <a:gd name="T10" fmla="*/ 230 w 243"/>
                <a:gd name="T11" fmla="*/ 140 h 178"/>
                <a:gd name="T12" fmla="*/ 157 w 243"/>
                <a:gd name="T13" fmla="*/ 99 h 178"/>
                <a:gd name="T14" fmla="*/ 150 w 243"/>
                <a:gd name="T15" fmla="*/ 97 h 178"/>
                <a:gd name="T16" fmla="*/ 153 w 243"/>
                <a:gd name="T17" fmla="*/ 77 h 178"/>
                <a:gd name="T18" fmla="*/ 76 w 243"/>
                <a:gd name="T19" fmla="*/ 0 h 178"/>
                <a:gd name="T20" fmla="*/ 0 w 243"/>
                <a:gd name="T21" fmla="*/ 77 h 178"/>
                <a:gd name="T22" fmla="*/ 76 w 243"/>
                <a:gd name="T23" fmla="*/ 153 h 178"/>
                <a:gd name="T24" fmla="*/ 132 w 243"/>
                <a:gd name="T25" fmla="*/ 130 h 178"/>
                <a:gd name="T26" fmla="*/ 40 w 243"/>
                <a:gd name="T27" fmla="*/ 77 h 178"/>
                <a:gd name="T28" fmla="*/ 76 w 243"/>
                <a:gd name="T29" fmla="*/ 40 h 178"/>
                <a:gd name="T30" fmla="*/ 113 w 243"/>
                <a:gd name="T31" fmla="*/ 77 h 178"/>
                <a:gd name="T32" fmla="*/ 76 w 243"/>
                <a:gd name="T33" fmla="*/ 113 h 178"/>
                <a:gd name="T34" fmla="*/ 40 w 243"/>
                <a:gd name="T35" fmla="*/ 7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178">
                  <a:moveTo>
                    <a:pt x="132" y="130"/>
                  </a:moveTo>
                  <a:cubicBezTo>
                    <a:pt x="133" y="131"/>
                    <a:pt x="135" y="133"/>
                    <a:pt x="137" y="134"/>
                  </a:cubicBezTo>
                  <a:cubicBezTo>
                    <a:pt x="211" y="175"/>
                    <a:pt x="211" y="175"/>
                    <a:pt x="211" y="175"/>
                  </a:cubicBezTo>
                  <a:cubicBezTo>
                    <a:pt x="214" y="177"/>
                    <a:pt x="217" y="178"/>
                    <a:pt x="220" y="178"/>
                  </a:cubicBezTo>
                  <a:cubicBezTo>
                    <a:pt x="227" y="178"/>
                    <a:pt x="234" y="174"/>
                    <a:pt x="238" y="167"/>
                  </a:cubicBezTo>
                  <a:cubicBezTo>
                    <a:pt x="243" y="158"/>
                    <a:pt x="240" y="146"/>
                    <a:pt x="230" y="140"/>
                  </a:cubicBezTo>
                  <a:cubicBezTo>
                    <a:pt x="157" y="99"/>
                    <a:pt x="157" y="99"/>
                    <a:pt x="157" y="99"/>
                  </a:cubicBezTo>
                  <a:cubicBezTo>
                    <a:pt x="155" y="98"/>
                    <a:pt x="152" y="98"/>
                    <a:pt x="150" y="97"/>
                  </a:cubicBezTo>
                  <a:cubicBezTo>
                    <a:pt x="152" y="91"/>
                    <a:pt x="153" y="84"/>
                    <a:pt x="153" y="77"/>
                  </a:cubicBezTo>
                  <a:cubicBezTo>
                    <a:pt x="153" y="34"/>
                    <a:pt x="119" y="0"/>
                    <a:pt x="76" y="0"/>
                  </a:cubicBezTo>
                  <a:cubicBezTo>
                    <a:pt x="34" y="0"/>
                    <a:pt x="0" y="34"/>
                    <a:pt x="0" y="77"/>
                  </a:cubicBezTo>
                  <a:cubicBezTo>
                    <a:pt x="0" y="119"/>
                    <a:pt x="34" y="153"/>
                    <a:pt x="76" y="153"/>
                  </a:cubicBezTo>
                  <a:cubicBezTo>
                    <a:pt x="98" y="153"/>
                    <a:pt x="118" y="144"/>
                    <a:pt x="132" y="130"/>
                  </a:cubicBezTo>
                  <a:close/>
                  <a:moveTo>
                    <a:pt x="40" y="77"/>
                  </a:moveTo>
                  <a:cubicBezTo>
                    <a:pt x="40" y="56"/>
                    <a:pt x="56" y="40"/>
                    <a:pt x="76" y="40"/>
                  </a:cubicBezTo>
                  <a:cubicBezTo>
                    <a:pt x="97" y="40"/>
                    <a:pt x="113" y="56"/>
                    <a:pt x="113" y="77"/>
                  </a:cubicBezTo>
                  <a:cubicBezTo>
                    <a:pt x="113" y="97"/>
                    <a:pt x="97" y="113"/>
                    <a:pt x="76" y="113"/>
                  </a:cubicBezTo>
                  <a:cubicBezTo>
                    <a:pt x="56" y="113"/>
                    <a:pt x="40" y="97"/>
                    <a:pt x="40" y="7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16" name="Group 715">
            <a:extLst>
              <a:ext uri="{FF2B5EF4-FFF2-40B4-BE49-F238E27FC236}">
                <a16:creationId xmlns:a16="http://schemas.microsoft.com/office/drawing/2014/main" id="{518EE845-3CEB-4766-BF09-6F262C7BADAB}"/>
              </a:ext>
            </a:extLst>
          </p:cNvPr>
          <p:cNvGrpSpPr/>
          <p:nvPr/>
        </p:nvGrpSpPr>
        <p:grpSpPr>
          <a:xfrm>
            <a:off x="2414286" y="1824449"/>
            <a:ext cx="336763" cy="315055"/>
            <a:chOff x="160338" y="2432050"/>
            <a:chExt cx="911225" cy="852488"/>
          </a:xfrm>
        </p:grpSpPr>
        <p:sp>
          <p:nvSpPr>
            <p:cNvPr id="717" name="Freeform 56">
              <a:extLst>
                <a:ext uri="{FF2B5EF4-FFF2-40B4-BE49-F238E27FC236}">
                  <a16:creationId xmlns:a16="http://schemas.microsoft.com/office/drawing/2014/main" id="{FA579EFC-3A53-4661-BB73-3DD02D2B5A4C}"/>
                </a:ext>
              </a:extLst>
            </p:cNvPr>
            <p:cNvSpPr>
              <a:spLocks noEditPoints="1"/>
            </p:cNvSpPr>
            <p:nvPr/>
          </p:nvSpPr>
          <p:spPr bwMode="auto">
            <a:xfrm>
              <a:off x="160338" y="2432050"/>
              <a:ext cx="666750" cy="638175"/>
            </a:xfrm>
            <a:custGeom>
              <a:avLst/>
              <a:gdLst>
                <a:gd name="T0" fmla="*/ 422 w 700"/>
                <a:gd name="T1" fmla="*/ 659 h 670"/>
                <a:gd name="T2" fmla="*/ 413 w 700"/>
                <a:gd name="T3" fmla="*/ 632 h 670"/>
                <a:gd name="T4" fmla="*/ 47 w 700"/>
                <a:gd name="T5" fmla="*/ 457 h 670"/>
                <a:gd name="T6" fmla="*/ 243 w 700"/>
                <a:gd name="T7" fmla="*/ 50 h 670"/>
                <a:gd name="T8" fmla="*/ 379 w 700"/>
                <a:gd name="T9" fmla="*/ 115 h 670"/>
                <a:gd name="T10" fmla="*/ 312 w 700"/>
                <a:gd name="T11" fmla="*/ 254 h 670"/>
                <a:gd name="T12" fmla="*/ 312 w 700"/>
                <a:gd name="T13" fmla="*/ 269 h 670"/>
                <a:gd name="T14" fmla="*/ 322 w 700"/>
                <a:gd name="T15" fmla="*/ 281 h 670"/>
                <a:gd name="T16" fmla="*/ 420 w 700"/>
                <a:gd name="T17" fmla="*/ 328 h 670"/>
                <a:gd name="T18" fmla="*/ 429 w 700"/>
                <a:gd name="T19" fmla="*/ 330 h 670"/>
                <a:gd name="T20" fmla="*/ 447 w 700"/>
                <a:gd name="T21" fmla="*/ 319 h 670"/>
                <a:gd name="T22" fmla="*/ 514 w 700"/>
                <a:gd name="T23" fmla="*/ 180 h 670"/>
                <a:gd name="T24" fmla="*/ 650 w 700"/>
                <a:gd name="T25" fmla="*/ 246 h 670"/>
                <a:gd name="T26" fmla="*/ 491 w 700"/>
                <a:gd name="T27" fmla="*/ 578 h 670"/>
                <a:gd name="T28" fmla="*/ 500 w 700"/>
                <a:gd name="T29" fmla="*/ 605 h 670"/>
                <a:gd name="T30" fmla="*/ 527 w 700"/>
                <a:gd name="T31" fmla="*/ 595 h 670"/>
                <a:gd name="T32" fmla="*/ 695 w 700"/>
                <a:gd name="T33" fmla="*/ 245 h 670"/>
                <a:gd name="T34" fmla="*/ 686 w 700"/>
                <a:gd name="T35" fmla="*/ 218 h 670"/>
                <a:gd name="T36" fmla="*/ 243 w 700"/>
                <a:gd name="T37" fmla="*/ 5 h 670"/>
                <a:gd name="T38" fmla="*/ 216 w 700"/>
                <a:gd name="T39" fmla="*/ 14 h 670"/>
                <a:gd name="T40" fmla="*/ 3 w 700"/>
                <a:gd name="T41" fmla="*/ 458 h 670"/>
                <a:gd name="T42" fmla="*/ 2 w 700"/>
                <a:gd name="T43" fmla="*/ 473 h 670"/>
                <a:gd name="T44" fmla="*/ 12 w 700"/>
                <a:gd name="T45" fmla="*/ 484 h 670"/>
                <a:gd name="T46" fmla="*/ 395 w 700"/>
                <a:gd name="T47" fmla="*/ 668 h 670"/>
                <a:gd name="T48" fmla="*/ 404 w 700"/>
                <a:gd name="T49" fmla="*/ 670 h 670"/>
                <a:gd name="T50" fmla="*/ 422 w 700"/>
                <a:gd name="T51" fmla="*/ 659 h 670"/>
                <a:gd name="T52" fmla="*/ 420 w 700"/>
                <a:gd name="T53" fmla="*/ 283 h 670"/>
                <a:gd name="T54" fmla="*/ 357 w 700"/>
                <a:gd name="T55" fmla="*/ 253 h 670"/>
                <a:gd name="T56" fmla="*/ 415 w 700"/>
                <a:gd name="T57" fmla="*/ 133 h 670"/>
                <a:gd name="T58" fmla="*/ 478 w 700"/>
                <a:gd name="T59" fmla="*/ 163 h 670"/>
                <a:gd name="T60" fmla="*/ 420 w 700"/>
                <a:gd name="T61" fmla="*/ 28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0" h="670">
                  <a:moveTo>
                    <a:pt x="422" y="659"/>
                  </a:moveTo>
                  <a:cubicBezTo>
                    <a:pt x="427" y="649"/>
                    <a:pt x="423" y="637"/>
                    <a:pt x="413" y="632"/>
                  </a:cubicBezTo>
                  <a:cubicBezTo>
                    <a:pt x="47" y="457"/>
                    <a:pt x="47" y="457"/>
                    <a:pt x="47" y="457"/>
                  </a:cubicBezTo>
                  <a:cubicBezTo>
                    <a:pt x="243" y="50"/>
                    <a:pt x="243" y="50"/>
                    <a:pt x="243" y="50"/>
                  </a:cubicBezTo>
                  <a:cubicBezTo>
                    <a:pt x="379" y="115"/>
                    <a:pt x="379" y="115"/>
                    <a:pt x="379" y="115"/>
                  </a:cubicBezTo>
                  <a:cubicBezTo>
                    <a:pt x="312" y="254"/>
                    <a:pt x="312" y="254"/>
                    <a:pt x="312" y="254"/>
                  </a:cubicBezTo>
                  <a:cubicBezTo>
                    <a:pt x="310" y="259"/>
                    <a:pt x="310" y="264"/>
                    <a:pt x="312" y="269"/>
                  </a:cubicBezTo>
                  <a:cubicBezTo>
                    <a:pt x="313" y="274"/>
                    <a:pt x="317" y="278"/>
                    <a:pt x="322" y="281"/>
                  </a:cubicBezTo>
                  <a:cubicBezTo>
                    <a:pt x="420" y="328"/>
                    <a:pt x="420" y="328"/>
                    <a:pt x="420" y="328"/>
                  </a:cubicBezTo>
                  <a:cubicBezTo>
                    <a:pt x="423" y="329"/>
                    <a:pt x="426" y="330"/>
                    <a:pt x="429" y="330"/>
                  </a:cubicBezTo>
                  <a:cubicBezTo>
                    <a:pt x="436" y="330"/>
                    <a:pt x="444" y="326"/>
                    <a:pt x="447" y="319"/>
                  </a:cubicBezTo>
                  <a:cubicBezTo>
                    <a:pt x="514" y="180"/>
                    <a:pt x="514" y="180"/>
                    <a:pt x="514" y="180"/>
                  </a:cubicBezTo>
                  <a:cubicBezTo>
                    <a:pt x="650" y="246"/>
                    <a:pt x="650" y="246"/>
                    <a:pt x="650" y="246"/>
                  </a:cubicBezTo>
                  <a:cubicBezTo>
                    <a:pt x="491" y="578"/>
                    <a:pt x="491" y="578"/>
                    <a:pt x="491" y="578"/>
                  </a:cubicBezTo>
                  <a:cubicBezTo>
                    <a:pt x="486" y="588"/>
                    <a:pt x="490" y="600"/>
                    <a:pt x="500" y="605"/>
                  </a:cubicBezTo>
                  <a:cubicBezTo>
                    <a:pt x="510" y="609"/>
                    <a:pt x="522" y="605"/>
                    <a:pt x="527" y="595"/>
                  </a:cubicBezTo>
                  <a:cubicBezTo>
                    <a:pt x="695" y="245"/>
                    <a:pt x="695" y="245"/>
                    <a:pt x="695" y="245"/>
                  </a:cubicBezTo>
                  <a:cubicBezTo>
                    <a:pt x="700" y="235"/>
                    <a:pt x="696" y="223"/>
                    <a:pt x="686" y="218"/>
                  </a:cubicBezTo>
                  <a:cubicBezTo>
                    <a:pt x="243" y="5"/>
                    <a:pt x="243" y="5"/>
                    <a:pt x="243" y="5"/>
                  </a:cubicBezTo>
                  <a:cubicBezTo>
                    <a:pt x="233" y="0"/>
                    <a:pt x="221" y="5"/>
                    <a:pt x="216" y="14"/>
                  </a:cubicBezTo>
                  <a:cubicBezTo>
                    <a:pt x="3" y="458"/>
                    <a:pt x="3" y="458"/>
                    <a:pt x="3" y="458"/>
                  </a:cubicBezTo>
                  <a:cubicBezTo>
                    <a:pt x="0" y="462"/>
                    <a:pt x="0" y="468"/>
                    <a:pt x="2" y="473"/>
                  </a:cubicBezTo>
                  <a:cubicBezTo>
                    <a:pt x="4" y="478"/>
                    <a:pt x="7" y="482"/>
                    <a:pt x="12" y="484"/>
                  </a:cubicBezTo>
                  <a:cubicBezTo>
                    <a:pt x="395" y="668"/>
                    <a:pt x="395" y="668"/>
                    <a:pt x="395" y="668"/>
                  </a:cubicBezTo>
                  <a:cubicBezTo>
                    <a:pt x="398" y="670"/>
                    <a:pt x="401" y="670"/>
                    <a:pt x="404" y="670"/>
                  </a:cubicBezTo>
                  <a:cubicBezTo>
                    <a:pt x="412" y="670"/>
                    <a:pt x="419" y="666"/>
                    <a:pt x="422" y="659"/>
                  </a:cubicBezTo>
                  <a:close/>
                  <a:moveTo>
                    <a:pt x="420" y="283"/>
                  </a:moveTo>
                  <a:cubicBezTo>
                    <a:pt x="357" y="253"/>
                    <a:pt x="357" y="253"/>
                    <a:pt x="357" y="253"/>
                  </a:cubicBezTo>
                  <a:cubicBezTo>
                    <a:pt x="415" y="133"/>
                    <a:pt x="415" y="133"/>
                    <a:pt x="415" y="133"/>
                  </a:cubicBezTo>
                  <a:cubicBezTo>
                    <a:pt x="478" y="163"/>
                    <a:pt x="478" y="163"/>
                    <a:pt x="478" y="163"/>
                  </a:cubicBezTo>
                  <a:lnTo>
                    <a:pt x="420" y="283"/>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8" name="Freeform 57">
              <a:extLst>
                <a:ext uri="{FF2B5EF4-FFF2-40B4-BE49-F238E27FC236}">
                  <a16:creationId xmlns:a16="http://schemas.microsoft.com/office/drawing/2014/main" id="{0764BC4A-3CA8-45D7-8EE1-E7F9BD13B19E}"/>
                </a:ext>
              </a:extLst>
            </p:cNvPr>
            <p:cNvSpPr>
              <a:spLocks/>
            </p:cNvSpPr>
            <p:nvPr/>
          </p:nvSpPr>
          <p:spPr bwMode="auto">
            <a:xfrm>
              <a:off x="711200" y="2571750"/>
              <a:ext cx="360363" cy="482600"/>
            </a:xfrm>
            <a:custGeom>
              <a:avLst/>
              <a:gdLst>
                <a:gd name="T0" fmla="*/ 359 w 379"/>
                <a:gd name="T1" fmla="*/ 0 h 507"/>
                <a:gd name="T2" fmla="*/ 247 w 379"/>
                <a:gd name="T3" fmla="*/ 0 h 507"/>
                <a:gd name="T4" fmla="*/ 229 w 379"/>
                <a:gd name="T5" fmla="*/ 11 h 507"/>
                <a:gd name="T6" fmla="*/ 4 w 379"/>
                <a:gd name="T7" fmla="*/ 479 h 507"/>
                <a:gd name="T8" fmla="*/ 14 w 379"/>
                <a:gd name="T9" fmla="*/ 505 h 507"/>
                <a:gd name="T10" fmla="*/ 22 w 379"/>
                <a:gd name="T11" fmla="*/ 507 h 507"/>
                <a:gd name="T12" fmla="*/ 40 w 379"/>
                <a:gd name="T13" fmla="*/ 496 h 507"/>
                <a:gd name="T14" fmla="*/ 259 w 379"/>
                <a:gd name="T15" fmla="*/ 40 h 507"/>
                <a:gd name="T16" fmla="*/ 359 w 379"/>
                <a:gd name="T17" fmla="*/ 40 h 507"/>
                <a:gd name="T18" fmla="*/ 379 w 379"/>
                <a:gd name="T19" fmla="*/ 20 h 507"/>
                <a:gd name="T20" fmla="*/ 359 w 379"/>
                <a:gd name="T21"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507">
                  <a:moveTo>
                    <a:pt x="359" y="0"/>
                  </a:moveTo>
                  <a:cubicBezTo>
                    <a:pt x="247" y="0"/>
                    <a:pt x="247" y="0"/>
                    <a:pt x="247" y="0"/>
                  </a:cubicBezTo>
                  <a:cubicBezTo>
                    <a:pt x="239" y="0"/>
                    <a:pt x="232" y="4"/>
                    <a:pt x="229" y="11"/>
                  </a:cubicBezTo>
                  <a:cubicBezTo>
                    <a:pt x="4" y="479"/>
                    <a:pt x="4" y="479"/>
                    <a:pt x="4" y="479"/>
                  </a:cubicBezTo>
                  <a:cubicBezTo>
                    <a:pt x="0" y="489"/>
                    <a:pt x="4" y="501"/>
                    <a:pt x="14" y="505"/>
                  </a:cubicBezTo>
                  <a:cubicBezTo>
                    <a:pt x="17" y="507"/>
                    <a:pt x="20" y="507"/>
                    <a:pt x="22" y="507"/>
                  </a:cubicBezTo>
                  <a:cubicBezTo>
                    <a:pt x="30" y="507"/>
                    <a:pt x="37" y="503"/>
                    <a:pt x="40" y="496"/>
                  </a:cubicBezTo>
                  <a:cubicBezTo>
                    <a:pt x="259" y="40"/>
                    <a:pt x="259" y="40"/>
                    <a:pt x="259" y="40"/>
                  </a:cubicBezTo>
                  <a:cubicBezTo>
                    <a:pt x="359" y="40"/>
                    <a:pt x="359" y="40"/>
                    <a:pt x="359" y="40"/>
                  </a:cubicBezTo>
                  <a:cubicBezTo>
                    <a:pt x="370" y="40"/>
                    <a:pt x="379" y="31"/>
                    <a:pt x="379" y="20"/>
                  </a:cubicBezTo>
                  <a:cubicBezTo>
                    <a:pt x="379" y="8"/>
                    <a:pt x="370" y="0"/>
                    <a:pt x="359"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19" name="Freeform 58">
              <a:extLst>
                <a:ext uri="{FF2B5EF4-FFF2-40B4-BE49-F238E27FC236}">
                  <a16:creationId xmlns:a16="http://schemas.microsoft.com/office/drawing/2014/main" id="{92BDEA86-FFDC-4E61-8037-80C026F52A8E}"/>
                </a:ext>
              </a:extLst>
            </p:cNvPr>
            <p:cNvSpPr>
              <a:spLocks/>
            </p:cNvSpPr>
            <p:nvPr/>
          </p:nvSpPr>
          <p:spPr bwMode="auto">
            <a:xfrm>
              <a:off x="207963" y="2974975"/>
              <a:ext cx="314325" cy="169863"/>
            </a:xfrm>
            <a:custGeom>
              <a:avLst/>
              <a:gdLst>
                <a:gd name="T0" fmla="*/ 315 w 329"/>
                <a:gd name="T1" fmla="*/ 140 h 178"/>
                <a:gd name="T2" fmla="*/ 31 w 329"/>
                <a:gd name="T3" fmla="*/ 5 h 178"/>
                <a:gd name="T4" fmla="*/ 5 w 329"/>
                <a:gd name="T5" fmla="*/ 15 h 178"/>
                <a:gd name="T6" fmla="*/ 14 w 329"/>
                <a:gd name="T7" fmla="*/ 41 h 178"/>
                <a:gd name="T8" fmla="*/ 298 w 329"/>
                <a:gd name="T9" fmla="*/ 176 h 178"/>
                <a:gd name="T10" fmla="*/ 307 w 329"/>
                <a:gd name="T11" fmla="*/ 178 h 178"/>
                <a:gd name="T12" fmla="*/ 325 w 329"/>
                <a:gd name="T13" fmla="*/ 167 h 178"/>
                <a:gd name="T14" fmla="*/ 315 w 329"/>
                <a:gd name="T15" fmla="*/ 14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178">
                  <a:moveTo>
                    <a:pt x="315" y="140"/>
                  </a:moveTo>
                  <a:cubicBezTo>
                    <a:pt x="31" y="5"/>
                    <a:pt x="31" y="5"/>
                    <a:pt x="31" y="5"/>
                  </a:cubicBezTo>
                  <a:cubicBezTo>
                    <a:pt x="21" y="0"/>
                    <a:pt x="9" y="5"/>
                    <a:pt x="5" y="15"/>
                  </a:cubicBezTo>
                  <a:cubicBezTo>
                    <a:pt x="0" y="24"/>
                    <a:pt x="4" y="36"/>
                    <a:pt x="14" y="41"/>
                  </a:cubicBezTo>
                  <a:cubicBezTo>
                    <a:pt x="298" y="176"/>
                    <a:pt x="298" y="176"/>
                    <a:pt x="298" y="176"/>
                  </a:cubicBezTo>
                  <a:cubicBezTo>
                    <a:pt x="301" y="178"/>
                    <a:pt x="304" y="178"/>
                    <a:pt x="307" y="178"/>
                  </a:cubicBezTo>
                  <a:cubicBezTo>
                    <a:pt x="314" y="178"/>
                    <a:pt x="321" y="174"/>
                    <a:pt x="325" y="167"/>
                  </a:cubicBezTo>
                  <a:cubicBezTo>
                    <a:pt x="329" y="157"/>
                    <a:pt x="325" y="145"/>
                    <a:pt x="315" y="1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0" name="Freeform 59">
              <a:extLst>
                <a:ext uri="{FF2B5EF4-FFF2-40B4-BE49-F238E27FC236}">
                  <a16:creationId xmlns:a16="http://schemas.microsoft.com/office/drawing/2014/main" id="{2BCA3F74-A246-406C-B79B-9841980AD7AF}"/>
                </a:ext>
              </a:extLst>
            </p:cNvPr>
            <p:cNvSpPr>
              <a:spLocks noEditPoints="1"/>
            </p:cNvSpPr>
            <p:nvPr/>
          </p:nvSpPr>
          <p:spPr bwMode="auto">
            <a:xfrm>
              <a:off x="544513" y="3068638"/>
              <a:ext cx="214313" cy="215900"/>
            </a:xfrm>
            <a:custGeom>
              <a:avLst/>
              <a:gdLst>
                <a:gd name="T0" fmla="*/ 113 w 226"/>
                <a:gd name="T1" fmla="*/ 0 h 226"/>
                <a:gd name="T2" fmla="*/ 0 w 226"/>
                <a:gd name="T3" fmla="*/ 113 h 226"/>
                <a:gd name="T4" fmla="*/ 113 w 226"/>
                <a:gd name="T5" fmla="*/ 226 h 226"/>
                <a:gd name="T6" fmla="*/ 226 w 226"/>
                <a:gd name="T7" fmla="*/ 113 h 226"/>
                <a:gd name="T8" fmla="*/ 113 w 226"/>
                <a:gd name="T9" fmla="*/ 0 h 226"/>
                <a:gd name="T10" fmla="*/ 113 w 226"/>
                <a:gd name="T11" fmla="*/ 186 h 226"/>
                <a:gd name="T12" fmla="*/ 40 w 226"/>
                <a:gd name="T13" fmla="*/ 113 h 226"/>
                <a:gd name="T14" fmla="*/ 113 w 226"/>
                <a:gd name="T15" fmla="*/ 40 h 226"/>
                <a:gd name="T16" fmla="*/ 186 w 226"/>
                <a:gd name="T17" fmla="*/ 113 h 226"/>
                <a:gd name="T18" fmla="*/ 113 w 226"/>
                <a:gd name="T19" fmla="*/ 18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13" y="0"/>
                  </a:moveTo>
                  <a:cubicBezTo>
                    <a:pt x="50" y="0"/>
                    <a:pt x="0" y="51"/>
                    <a:pt x="0" y="113"/>
                  </a:cubicBezTo>
                  <a:cubicBezTo>
                    <a:pt x="0" y="176"/>
                    <a:pt x="50" y="226"/>
                    <a:pt x="113" y="226"/>
                  </a:cubicBezTo>
                  <a:cubicBezTo>
                    <a:pt x="175" y="226"/>
                    <a:pt x="226" y="176"/>
                    <a:pt x="226" y="113"/>
                  </a:cubicBezTo>
                  <a:cubicBezTo>
                    <a:pt x="226" y="51"/>
                    <a:pt x="175" y="0"/>
                    <a:pt x="113" y="0"/>
                  </a:cubicBezTo>
                  <a:close/>
                  <a:moveTo>
                    <a:pt x="113" y="186"/>
                  </a:moveTo>
                  <a:cubicBezTo>
                    <a:pt x="73" y="186"/>
                    <a:pt x="40" y="154"/>
                    <a:pt x="40" y="113"/>
                  </a:cubicBezTo>
                  <a:cubicBezTo>
                    <a:pt x="40" y="73"/>
                    <a:pt x="73" y="40"/>
                    <a:pt x="113" y="40"/>
                  </a:cubicBezTo>
                  <a:cubicBezTo>
                    <a:pt x="153" y="40"/>
                    <a:pt x="186" y="73"/>
                    <a:pt x="186" y="113"/>
                  </a:cubicBezTo>
                  <a:cubicBezTo>
                    <a:pt x="186" y="154"/>
                    <a:pt x="153" y="186"/>
                    <a:pt x="113" y="18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21" name="Group 720">
            <a:extLst>
              <a:ext uri="{FF2B5EF4-FFF2-40B4-BE49-F238E27FC236}">
                <a16:creationId xmlns:a16="http://schemas.microsoft.com/office/drawing/2014/main" id="{F4B21D28-C6FB-4DC4-87BC-5FEFF5C5C9C5}"/>
              </a:ext>
            </a:extLst>
          </p:cNvPr>
          <p:cNvGrpSpPr/>
          <p:nvPr/>
        </p:nvGrpSpPr>
        <p:grpSpPr>
          <a:xfrm>
            <a:off x="3217771" y="1825033"/>
            <a:ext cx="337937" cy="313883"/>
            <a:chOff x="3811588" y="1284288"/>
            <a:chExt cx="914400" cy="849313"/>
          </a:xfrm>
        </p:grpSpPr>
        <p:sp>
          <p:nvSpPr>
            <p:cNvPr id="722" name="Freeform 50">
              <a:extLst>
                <a:ext uri="{FF2B5EF4-FFF2-40B4-BE49-F238E27FC236}">
                  <a16:creationId xmlns:a16="http://schemas.microsoft.com/office/drawing/2014/main" id="{913E9427-2F06-46A3-92C5-E16575A6FA52}"/>
                </a:ext>
              </a:extLst>
            </p:cNvPr>
            <p:cNvSpPr>
              <a:spLocks noEditPoints="1"/>
            </p:cNvSpPr>
            <p:nvPr/>
          </p:nvSpPr>
          <p:spPr bwMode="auto">
            <a:xfrm>
              <a:off x="4473575" y="1284288"/>
              <a:ext cx="252413" cy="252413"/>
            </a:xfrm>
            <a:custGeom>
              <a:avLst/>
              <a:gdLst>
                <a:gd name="T0" fmla="*/ 132 w 265"/>
                <a:gd name="T1" fmla="*/ 265 h 265"/>
                <a:gd name="T2" fmla="*/ 265 w 265"/>
                <a:gd name="T3" fmla="*/ 133 h 265"/>
                <a:gd name="T4" fmla="*/ 132 w 265"/>
                <a:gd name="T5" fmla="*/ 0 h 265"/>
                <a:gd name="T6" fmla="*/ 0 w 265"/>
                <a:gd name="T7" fmla="*/ 133 h 265"/>
                <a:gd name="T8" fmla="*/ 132 w 265"/>
                <a:gd name="T9" fmla="*/ 265 h 265"/>
                <a:gd name="T10" fmla="*/ 132 w 265"/>
                <a:gd name="T11" fmla="*/ 40 h 265"/>
                <a:gd name="T12" fmla="*/ 225 w 265"/>
                <a:gd name="T13" fmla="*/ 133 h 265"/>
                <a:gd name="T14" fmla="*/ 132 w 265"/>
                <a:gd name="T15" fmla="*/ 225 h 265"/>
                <a:gd name="T16" fmla="*/ 40 w 265"/>
                <a:gd name="T17" fmla="*/ 133 h 265"/>
                <a:gd name="T18" fmla="*/ 132 w 265"/>
                <a:gd name="T19" fmla="*/ 4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265"/>
                  </a:moveTo>
                  <a:cubicBezTo>
                    <a:pt x="206" y="265"/>
                    <a:pt x="265" y="206"/>
                    <a:pt x="265" y="133"/>
                  </a:cubicBezTo>
                  <a:cubicBezTo>
                    <a:pt x="265" y="59"/>
                    <a:pt x="206" y="0"/>
                    <a:pt x="132" y="0"/>
                  </a:cubicBezTo>
                  <a:cubicBezTo>
                    <a:pt x="59" y="0"/>
                    <a:pt x="0" y="59"/>
                    <a:pt x="0" y="133"/>
                  </a:cubicBezTo>
                  <a:cubicBezTo>
                    <a:pt x="0" y="206"/>
                    <a:pt x="59" y="265"/>
                    <a:pt x="132" y="265"/>
                  </a:cubicBezTo>
                  <a:close/>
                  <a:moveTo>
                    <a:pt x="132" y="40"/>
                  </a:moveTo>
                  <a:cubicBezTo>
                    <a:pt x="183" y="40"/>
                    <a:pt x="225" y="81"/>
                    <a:pt x="225" y="133"/>
                  </a:cubicBezTo>
                  <a:cubicBezTo>
                    <a:pt x="225" y="184"/>
                    <a:pt x="183" y="225"/>
                    <a:pt x="132" y="225"/>
                  </a:cubicBezTo>
                  <a:cubicBezTo>
                    <a:pt x="81" y="225"/>
                    <a:pt x="40" y="184"/>
                    <a:pt x="40" y="133"/>
                  </a:cubicBezTo>
                  <a:cubicBezTo>
                    <a:pt x="40" y="81"/>
                    <a:pt x="81" y="40"/>
                    <a:pt x="132"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3" name="Freeform 51">
              <a:extLst>
                <a:ext uri="{FF2B5EF4-FFF2-40B4-BE49-F238E27FC236}">
                  <a16:creationId xmlns:a16="http://schemas.microsoft.com/office/drawing/2014/main" id="{776A3FD2-6F32-4DC4-953B-5838E5ACFF4A}"/>
                </a:ext>
              </a:extLst>
            </p:cNvPr>
            <p:cNvSpPr>
              <a:spLocks noEditPoints="1"/>
            </p:cNvSpPr>
            <p:nvPr/>
          </p:nvSpPr>
          <p:spPr bwMode="auto">
            <a:xfrm>
              <a:off x="4473575" y="1582738"/>
              <a:ext cx="252413" cy="252413"/>
            </a:xfrm>
            <a:custGeom>
              <a:avLst/>
              <a:gdLst>
                <a:gd name="T0" fmla="*/ 132 w 265"/>
                <a:gd name="T1" fmla="*/ 0 h 265"/>
                <a:gd name="T2" fmla="*/ 0 w 265"/>
                <a:gd name="T3" fmla="*/ 133 h 265"/>
                <a:gd name="T4" fmla="*/ 132 w 265"/>
                <a:gd name="T5" fmla="*/ 265 h 265"/>
                <a:gd name="T6" fmla="*/ 265 w 265"/>
                <a:gd name="T7" fmla="*/ 133 h 265"/>
                <a:gd name="T8" fmla="*/ 132 w 265"/>
                <a:gd name="T9" fmla="*/ 0 h 265"/>
                <a:gd name="T10" fmla="*/ 132 w 265"/>
                <a:gd name="T11" fmla="*/ 225 h 265"/>
                <a:gd name="T12" fmla="*/ 40 w 265"/>
                <a:gd name="T13" fmla="*/ 133 h 265"/>
                <a:gd name="T14" fmla="*/ 132 w 265"/>
                <a:gd name="T15" fmla="*/ 40 h 265"/>
                <a:gd name="T16" fmla="*/ 225 w 265"/>
                <a:gd name="T17" fmla="*/ 133 h 265"/>
                <a:gd name="T18" fmla="*/ 132 w 265"/>
                <a:gd name="T19" fmla="*/ 22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0"/>
                  </a:moveTo>
                  <a:cubicBezTo>
                    <a:pt x="59" y="0"/>
                    <a:pt x="0" y="59"/>
                    <a:pt x="0" y="133"/>
                  </a:cubicBezTo>
                  <a:cubicBezTo>
                    <a:pt x="0" y="206"/>
                    <a:pt x="59" y="265"/>
                    <a:pt x="132" y="265"/>
                  </a:cubicBezTo>
                  <a:cubicBezTo>
                    <a:pt x="206" y="265"/>
                    <a:pt x="265" y="206"/>
                    <a:pt x="265" y="133"/>
                  </a:cubicBezTo>
                  <a:cubicBezTo>
                    <a:pt x="265" y="59"/>
                    <a:pt x="206" y="0"/>
                    <a:pt x="132" y="0"/>
                  </a:cubicBezTo>
                  <a:close/>
                  <a:moveTo>
                    <a:pt x="132" y="225"/>
                  </a:moveTo>
                  <a:cubicBezTo>
                    <a:pt x="81" y="225"/>
                    <a:pt x="40" y="184"/>
                    <a:pt x="40" y="133"/>
                  </a:cubicBezTo>
                  <a:cubicBezTo>
                    <a:pt x="40" y="81"/>
                    <a:pt x="81" y="40"/>
                    <a:pt x="132" y="40"/>
                  </a:cubicBezTo>
                  <a:cubicBezTo>
                    <a:pt x="183" y="40"/>
                    <a:pt x="225" y="81"/>
                    <a:pt x="225" y="133"/>
                  </a:cubicBezTo>
                  <a:cubicBezTo>
                    <a:pt x="225" y="184"/>
                    <a:pt x="183" y="225"/>
                    <a:pt x="132" y="22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4" name="Freeform 52">
              <a:extLst>
                <a:ext uri="{FF2B5EF4-FFF2-40B4-BE49-F238E27FC236}">
                  <a16:creationId xmlns:a16="http://schemas.microsoft.com/office/drawing/2014/main" id="{71D2068C-F35D-4962-9884-DD1A04F5A733}"/>
                </a:ext>
              </a:extLst>
            </p:cNvPr>
            <p:cNvSpPr>
              <a:spLocks noEditPoints="1"/>
            </p:cNvSpPr>
            <p:nvPr/>
          </p:nvSpPr>
          <p:spPr bwMode="auto">
            <a:xfrm>
              <a:off x="4473575" y="1881188"/>
              <a:ext cx="252413" cy="252413"/>
            </a:xfrm>
            <a:custGeom>
              <a:avLst/>
              <a:gdLst>
                <a:gd name="T0" fmla="*/ 132 w 265"/>
                <a:gd name="T1" fmla="*/ 0 h 265"/>
                <a:gd name="T2" fmla="*/ 0 w 265"/>
                <a:gd name="T3" fmla="*/ 133 h 265"/>
                <a:gd name="T4" fmla="*/ 132 w 265"/>
                <a:gd name="T5" fmla="*/ 265 h 265"/>
                <a:gd name="T6" fmla="*/ 265 w 265"/>
                <a:gd name="T7" fmla="*/ 133 h 265"/>
                <a:gd name="T8" fmla="*/ 132 w 265"/>
                <a:gd name="T9" fmla="*/ 0 h 265"/>
                <a:gd name="T10" fmla="*/ 132 w 265"/>
                <a:gd name="T11" fmla="*/ 225 h 265"/>
                <a:gd name="T12" fmla="*/ 40 w 265"/>
                <a:gd name="T13" fmla="*/ 133 h 265"/>
                <a:gd name="T14" fmla="*/ 132 w 265"/>
                <a:gd name="T15" fmla="*/ 40 h 265"/>
                <a:gd name="T16" fmla="*/ 225 w 265"/>
                <a:gd name="T17" fmla="*/ 133 h 265"/>
                <a:gd name="T18" fmla="*/ 132 w 265"/>
                <a:gd name="T19" fmla="*/ 22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0"/>
                  </a:moveTo>
                  <a:cubicBezTo>
                    <a:pt x="59" y="0"/>
                    <a:pt x="0" y="59"/>
                    <a:pt x="0" y="133"/>
                  </a:cubicBezTo>
                  <a:cubicBezTo>
                    <a:pt x="0" y="206"/>
                    <a:pt x="59" y="265"/>
                    <a:pt x="132" y="265"/>
                  </a:cubicBezTo>
                  <a:cubicBezTo>
                    <a:pt x="206" y="265"/>
                    <a:pt x="265" y="206"/>
                    <a:pt x="265" y="133"/>
                  </a:cubicBezTo>
                  <a:cubicBezTo>
                    <a:pt x="265" y="59"/>
                    <a:pt x="206" y="0"/>
                    <a:pt x="132" y="0"/>
                  </a:cubicBezTo>
                  <a:close/>
                  <a:moveTo>
                    <a:pt x="132" y="225"/>
                  </a:moveTo>
                  <a:cubicBezTo>
                    <a:pt x="81" y="225"/>
                    <a:pt x="40" y="184"/>
                    <a:pt x="40" y="133"/>
                  </a:cubicBezTo>
                  <a:cubicBezTo>
                    <a:pt x="40" y="81"/>
                    <a:pt x="81" y="40"/>
                    <a:pt x="132" y="40"/>
                  </a:cubicBezTo>
                  <a:cubicBezTo>
                    <a:pt x="183" y="40"/>
                    <a:pt x="225" y="81"/>
                    <a:pt x="225" y="133"/>
                  </a:cubicBezTo>
                  <a:cubicBezTo>
                    <a:pt x="225" y="184"/>
                    <a:pt x="183" y="225"/>
                    <a:pt x="132" y="22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5" name="Freeform 53">
              <a:extLst>
                <a:ext uri="{FF2B5EF4-FFF2-40B4-BE49-F238E27FC236}">
                  <a16:creationId xmlns:a16="http://schemas.microsoft.com/office/drawing/2014/main" id="{9FE6253B-AE37-4947-A12B-A277208B6DCB}"/>
                </a:ext>
              </a:extLst>
            </p:cNvPr>
            <p:cNvSpPr>
              <a:spLocks noEditPoints="1"/>
            </p:cNvSpPr>
            <p:nvPr/>
          </p:nvSpPr>
          <p:spPr bwMode="auto">
            <a:xfrm>
              <a:off x="3811588" y="1389063"/>
              <a:ext cx="600075" cy="638175"/>
            </a:xfrm>
            <a:custGeom>
              <a:avLst/>
              <a:gdLst>
                <a:gd name="T0" fmla="*/ 610 w 630"/>
                <a:gd name="T1" fmla="*/ 40 h 669"/>
                <a:gd name="T2" fmla="*/ 630 w 630"/>
                <a:gd name="T3" fmla="*/ 20 h 669"/>
                <a:gd name="T4" fmla="*/ 610 w 630"/>
                <a:gd name="T5" fmla="*/ 0 h 669"/>
                <a:gd name="T6" fmla="*/ 412 w 630"/>
                <a:gd name="T7" fmla="*/ 0 h 669"/>
                <a:gd name="T8" fmla="*/ 392 w 630"/>
                <a:gd name="T9" fmla="*/ 20 h 669"/>
                <a:gd name="T10" fmla="*/ 392 w 630"/>
                <a:gd name="T11" fmla="*/ 313 h 669"/>
                <a:gd name="T12" fmla="*/ 264 w 630"/>
                <a:gd name="T13" fmla="*/ 313 h 669"/>
                <a:gd name="T14" fmla="*/ 133 w 630"/>
                <a:gd name="T15" fmla="*/ 200 h 669"/>
                <a:gd name="T16" fmla="*/ 0 w 630"/>
                <a:gd name="T17" fmla="*/ 333 h 669"/>
                <a:gd name="T18" fmla="*/ 133 w 630"/>
                <a:gd name="T19" fmla="*/ 466 h 669"/>
                <a:gd name="T20" fmla="*/ 264 w 630"/>
                <a:gd name="T21" fmla="*/ 353 h 669"/>
                <a:gd name="T22" fmla="*/ 392 w 630"/>
                <a:gd name="T23" fmla="*/ 353 h 669"/>
                <a:gd name="T24" fmla="*/ 392 w 630"/>
                <a:gd name="T25" fmla="*/ 649 h 669"/>
                <a:gd name="T26" fmla="*/ 412 w 630"/>
                <a:gd name="T27" fmla="*/ 669 h 669"/>
                <a:gd name="T28" fmla="*/ 610 w 630"/>
                <a:gd name="T29" fmla="*/ 669 h 669"/>
                <a:gd name="T30" fmla="*/ 630 w 630"/>
                <a:gd name="T31" fmla="*/ 649 h 669"/>
                <a:gd name="T32" fmla="*/ 610 w 630"/>
                <a:gd name="T33" fmla="*/ 629 h 669"/>
                <a:gd name="T34" fmla="*/ 432 w 630"/>
                <a:gd name="T35" fmla="*/ 629 h 669"/>
                <a:gd name="T36" fmla="*/ 432 w 630"/>
                <a:gd name="T37" fmla="*/ 353 h 669"/>
                <a:gd name="T38" fmla="*/ 604 w 630"/>
                <a:gd name="T39" fmla="*/ 353 h 669"/>
                <a:gd name="T40" fmla="*/ 624 w 630"/>
                <a:gd name="T41" fmla="*/ 333 h 669"/>
                <a:gd name="T42" fmla="*/ 604 w 630"/>
                <a:gd name="T43" fmla="*/ 313 h 669"/>
                <a:gd name="T44" fmla="*/ 432 w 630"/>
                <a:gd name="T45" fmla="*/ 313 h 669"/>
                <a:gd name="T46" fmla="*/ 432 w 630"/>
                <a:gd name="T47" fmla="*/ 40 h 669"/>
                <a:gd name="T48" fmla="*/ 610 w 630"/>
                <a:gd name="T49" fmla="*/ 40 h 669"/>
                <a:gd name="T50" fmla="*/ 133 w 630"/>
                <a:gd name="T51" fmla="*/ 426 h 669"/>
                <a:gd name="T52" fmla="*/ 40 w 630"/>
                <a:gd name="T53" fmla="*/ 333 h 669"/>
                <a:gd name="T54" fmla="*/ 133 w 630"/>
                <a:gd name="T55" fmla="*/ 240 h 669"/>
                <a:gd name="T56" fmla="*/ 225 w 630"/>
                <a:gd name="T57" fmla="*/ 333 h 669"/>
                <a:gd name="T58" fmla="*/ 133 w 630"/>
                <a:gd name="T59" fmla="*/ 426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0" h="669">
                  <a:moveTo>
                    <a:pt x="610" y="40"/>
                  </a:moveTo>
                  <a:cubicBezTo>
                    <a:pt x="621" y="40"/>
                    <a:pt x="630" y="31"/>
                    <a:pt x="630" y="20"/>
                  </a:cubicBezTo>
                  <a:cubicBezTo>
                    <a:pt x="630" y="8"/>
                    <a:pt x="621" y="0"/>
                    <a:pt x="610" y="0"/>
                  </a:cubicBezTo>
                  <a:cubicBezTo>
                    <a:pt x="412" y="0"/>
                    <a:pt x="412" y="0"/>
                    <a:pt x="412" y="0"/>
                  </a:cubicBezTo>
                  <a:cubicBezTo>
                    <a:pt x="401" y="0"/>
                    <a:pt x="392" y="8"/>
                    <a:pt x="392" y="20"/>
                  </a:cubicBezTo>
                  <a:cubicBezTo>
                    <a:pt x="392" y="313"/>
                    <a:pt x="392" y="313"/>
                    <a:pt x="392" y="313"/>
                  </a:cubicBezTo>
                  <a:cubicBezTo>
                    <a:pt x="264" y="313"/>
                    <a:pt x="264" y="313"/>
                    <a:pt x="264" y="313"/>
                  </a:cubicBezTo>
                  <a:cubicBezTo>
                    <a:pt x="254" y="249"/>
                    <a:pt x="199" y="200"/>
                    <a:pt x="133" y="200"/>
                  </a:cubicBezTo>
                  <a:cubicBezTo>
                    <a:pt x="59" y="200"/>
                    <a:pt x="0" y="260"/>
                    <a:pt x="0" y="333"/>
                  </a:cubicBezTo>
                  <a:cubicBezTo>
                    <a:pt x="0" y="406"/>
                    <a:pt x="59" y="466"/>
                    <a:pt x="133" y="466"/>
                  </a:cubicBezTo>
                  <a:cubicBezTo>
                    <a:pt x="199" y="466"/>
                    <a:pt x="254" y="417"/>
                    <a:pt x="264" y="353"/>
                  </a:cubicBezTo>
                  <a:cubicBezTo>
                    <a:pt x="392" y="353"/>
                    <a:pt x="392" y="353"/>
                    <a:pt x="392" y="353"/>
                  </a:cubicBezTo>
                  <a:cubicBezTo>
                    <a:pt x="392" y="649"/>
                    <a:pt x="392" y="649"/>
                    <a:pt x="392" y="649"/>
                  </a:cubicBezTo>
                  <a:cubicBezTo>
                    <a:pt x="392" y="660"/>
                    <a:pt x="401" y="669"/>
                    <a:pt x="412" y="669"/>
                  </a:cubicBezTo>
                  <a:cubicBezTo>
                    <a:pt x="610" y="669"/>
                    <a:pt x="610" y="669"/>
                    <a:pt x="610" y="669"/>
                  </a:cubicBezTo>
                  <a:cubicBezTo>
                    <a:pt x="621" y="669"/>
                    <a:pt x="630" y="660"/>
                    <a:pt x="630" y="649"/>
                  </a:cubicBezTo>
                  <a:cubicBezTo>
                    <a:pt x="630" y="638"/>
                    <a:pt x="621" y="629"/>
                    <a:pt x="610" y="629"/>
                  </a:cubicBezTo>
                  <a:cubicBezTo>
                    <a:pt x="432" y="629"/>
                    <a:pt x="432" y="629"/>
                    <a:pt x="432" y="629"/>
                  </a:cubicBezTo>
                  <a:cubicBezTo>
                    <a:pt x="432" y="353"/>
                    <a:pt x="432" y="353"/>
                    <a:pt x="432" y="353"/>
                  </a:cubicBezTo>
                  <a:cubicBezTo>
                    <a:pt x="604" y="353"/>
                    <a:pt x="604" y="353"/>
                    <a:pt x="604" y="353"/>
                  </a:cubicBezTo>
                  <a:cubicBezTo>
                    <a:pt x="615" y="353"/>
                    <a:pt x="624" y="344"/>
                    <a:pt x="624" y="333"/>
                  </a:cubicBezTo>
                  <a:cubicBezTo>
                    <a:pt x="624" y="322"/>
                    <a:pt x="615" y="313"/>
                    <a:pt x="604" y="313"/>
                  </a:cubicBezTo>
                  <a:cubicBezTo>
                    <a:pt x="432" y="313"/>
                    <a:pt x="432" y="313"/>
                    <a:pt x="432" y="313"/>
                  </a:cubicBezTo>
                  <a:cubicBezTo>
                    <a:pt x="432" y="40"/>
                    <a:pt x="432" y="40"/>
                    <a:pt x="432" y="40"/>
                  </a:cubicBezTo>
                  <a:lnTo>
                    <a:pt x="610" y="40"/>
                  </a:lnTo>
                  <a:close/>
                  <a:moveTo>
                    <a:pt x="133" y="426"/>
                  </a:moveTo>
                  <a:cubicBezTo>
                    <a:pt x="82" y="426"/>
                    <a:pt x="40" y="384"/>
                    <a:pt x="40" y="333"/>
                  </a:cubicBezTo>
                  <a:cubicBezTo>
                    <a:pt x="40" y="282"/>
                    <a:pt x="82" y="240"/>
                    <a:pt x="133" y="240"/>
                  </a:cubicBezTo>
                  <a:cubicBezTo>
                    <a:pt x="184" y="240"/>
                    <a:pt x="225" y="282"/>
                    <a:pt x="225" y="333"/>
                  </a:cubicBezTo>
                  <a:cubicBezTo>
                    <a:pt x="225" y="384"/>
                    <a:pt x="184" y="426"/>
                    <a:pt x="133" y="42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26" name="Group 725">
            <a:extLst>
              <a:ext uri="{FF2B5EF4-FFF2-40B4-BE49-F238E27FC236}">
                <a16:creationId xmlns:a16="http://schemas.microsoft.com/office/drawing/2014/main" id="{0B57A09C-FC7E-4C0B-B6D4-856C17EA0B46}"/>
              </a:ext>
            </a:extLst>
          </p:cNvPr>
          <p:cNvGrpSpPr/>
          <p:nvPr/>
        </p:nvGrpSpPr>
        <p:grpSpPr>
          <a:xfrm>
            <a:off x="3206017" y="2537430"/>
            <a:ext cx="348497" cy="314470"/>
            <a:chOff x="6240463" y="1285875"/>
            <a:chExt cx="942975" cy="850901"/>
          </a:xfrm>
        </p:grpSpPr>
        <p:sp>
          <p:nvSpPr>
            <p:cNvPr id="727" name="Freeform 20">
              <a:extLst>
                <a:ext uri="{FF2B5EF4-FFF2-40B4-BE49-F238E27FC236}">
                  <a16:creationId xmlns:a16="http://schemas.microsoft.com/office/drawing/2014/main" id="{59A4B522-FC28-4E0A-AD42-A04A258D40D5}"/>
                </a:ext>
              </a:extLst>
            </p:cNvPr>
            <p:cNvSpPr>
              <a:spLocks noEditPoints="1"/>
            </p:cNvSpPr>
            <p:nvPr/>
          </p:nvSpPr>
          <p:spPr bwMode="auto">
            <a:xfrm>
              <a:off x="6240463" y="1931988"/>
              <a:ext cx="942975" cy="204788"/>
            </a:xfrm>
            <a:custGeom>
              <a:avLst/>
              <a:gdLst>
                <a:gd name="T0" fmla="*/ 969 w 989"/>
                <a:gd name="T1" fmla="*/ 0 h 215"/>
                <a:gd name="T2" fmla="*/ 20 w 989"/>
                <a:gd name="T3" fmla="*/ 0 h 215"/>
                <a:gd name="T4" fmla="*/ 0 w 989"/>
                <a:gd name="T5" fmla="*/ 20 h 215"/>
                <a:gd name="T6" fmla="*/ 0 w 989"/>
                <a:gd name="T7" fmla="*/ 195 h 215"/>
                <a:gd name="T8" fmla="*/ 20 w 989"/>
                <a:gd name="T9" fmla="*/ 215 h 215"/>
                <a:gd name="T10" fmla="*/ 969 w 989"/>
                <a:gd name="T11" fmla="*/ 215 h 215"/>
                <a:gd name="T12" fmla="*/ 989 w 989"/>
                <a:gd name="T13" fmla="*/ 195 h 215"/>
                <a:gd name="T14" fmla="*/ 989 w 989"/>
                <a:gd name="T15" fmla="*/ 20 h 215"/>
                <a:gd name="T16" fmla="*/ 969 w 989"/>
                <a:gd name="T17" fmla="*/ 0 h 215"/>
                <a:gd name="T18" fmla="*/ 949 w 989"/>
                <a:gd name="T19" fmla="*/ 175 h 215"/>
                <a:gd name="T20" fmla="*/ 40 w 989"/>
                <a:gd name="T21" fmla="*/ 175 h 215"/>
                <a:gd name="T22" fmla="*/ 40 w 989"/>
                <a:gd name="T23" fmla="*/ 40 h 215"/>
                <a:gd name="T24" fmla="*/ 949 w 989"/>
                <a:gd name="T25" fmla="*/ 40 h 215"/>
                <a:gd name="T26" fmla="*/ 949 w 989"/>
                <a:gd name="T27" fmla="*/ 17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9" h="215">
                  <a:moveTo>
                    <a:pt x="969" y="0"/>
                  </a:moveTo>
                  <a:cubicBezTo>
                    <a:pt x="20" y="0"/>
                    <a:pt x="20" y="0"/>
                    <a:pt x="20" y="0"/>
                  </a:cubicBezTo>
                  <a:cubicBezTo>
                    <a:pt x="9" y="0"/>
                    <a:pt x="0" y="9"/>
                    <a:pt x="0" y="20"/>
                  </a:cubicBezTo>
                  <a:cubicBezTo>
                    <a:pt x="0" y="195"/>
                    <a:pt x="0" y="195"/>
                    <a:pt x="0" y="195"/>
                  </a:cubicBezTo>
                  <a:cubicBezTo>
                    <a:pt x="0" y="206"/>
                    <a:pt x="9" y="215"/>
                    <a:pt x="20" y="215"/>
                  </a:cubicBezTo>
                  <a:cubicBezTo>
                    <a:pt x="969" y="215"/>
                    <a:pt x="969" y="215"/>
                    <a:pt x="969" y="215"/>
                  </a:cubicBezTo>
                  <a:cubicBezTo>
                    <a:pt x="980" y="215"/>
                    <a:pt x="989" y="206"/>
                    <a:pt x="989" y="195"/>
                  </a:cubicBezTo>
                  <a:cubicBezTo>
                    <a:pt x="989" y="20"/>
                    <a:pt x="989" y="20"/>
                    <a:pt x="989" y="20"/>
                  </a:cubicBezTo>
                  <a:cubicBezTo>
                    <a:pt x="989" y="9"/>
                    <a:pt x="980" y="0"/>
                    <a:pt x="969" y="0"/>
                  </a:cubicBezTo>
                  <a:close/>
                  <a:moveTo>
                    <a:pt x="949" y="175"/>
                  </a:moveTo>
                  <a:cubicBezTo>
                    <a:pt x="40" y="175"/>
                    <a:pt x="40" y="175"/>
                    <a:pt x="40" y="175"/>
                  </a:cubicBezTo>
                  <a:cubicBezTo>
                    <a:pt x="40" y="40"/>
                    <a:pt x="40" y="40"/>
                    <a:pt x="40" y="40"/>
                  </a:cubicBezTo>
                  <a:cubicBezTo>
                    <a:pt x="949" y="40"/>
                    <a:pt x="949" y="40"/>
                    <a:pt x="949" y="40"/>
                  </a:cubicBezTo>
                  <a:lnTo>
                    <a:pt x="949" y="175"/>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8" name="Freeform 21">
              <a:extLst>
                <a:ext uri="{FF2B5EF4-FFF2-40B4-BE49-F238E27FC236}">
                  <a16:creationId xmlns:a16="http://schemas.microsoft.com/office/drawing/2014/main" id="{04E70547-0F2F-406E-AF1F-E31CEE325DE2}"/>
                </a:ext>
              </a:extLst>
            </p:cNvPr>
            <p:cNvSpPr>
              <a:spLocks/>
            </p:cNvSpPr>
            <p:nvPr/>
          </p:nvSpPr>
          <p:spPr bwMode="auto">
            <a:xfrm>
              <a:off x="6327775" y="1519238"/>
              <a:ext cx="779463" cy="373063"/>
            </a:xfrm>
            <a:custGeom>
              <a:avLst/>
              <a:gdLst>
                <a:gd name="T0" fmla="*/ 20 w 819"/>
                <a:gd name="T1" fmla="*/ 391 h 391"/>
                <a:gd name="T2" fmla="*/ 40 w 819"/>
                <a:gd name="T3" fmla="*/ 371 h 391"/>
                <a:gd name="T4" fmla="*/ 40 w 819"/>
                <a:gd name="T5" fmla="*/ 40 h 391"/>
                <a:gd name="T6" fmla="*/ 779 w 819"/>
                <a:gd name="T7" fmla="*/ 40 h 391"/>
                <a:gd name="T8" fmla="*/ 779 w 819"/>
                <a:gd name="T9" fmla="*/ 371 h 391"/>
                <a:gd name="T10" fmla="*/ 799 w 819"/>
                <a:gd name="T11" fmla="*/ 391 h 391"/>
                <a:gd name="T12" fmla="*/ 819 w 819"/>
                <a:gd name="T13" fmla="*/ 371 h 391"/>
                <a:gd name="T14" fmla="*/ 819 w 819"/>
                <a:gd name="T15" fmla="*/ 20 h 391"/>
                <a:gd name="T16" fmla="*/ 799 w 819"/>
                <a:gd name="T17" fmla="*/ 0 h 391"/>
                <a:gd name="T18" fmla="*/ 20 w 819"/>
                <a:gd name="T19" fmla="*/ 0 h 391"/>
                <a:gd name="T20" fmla="*/ 0 w 819"/>
                <a:gd name="T21" fmla="*/ 20 h 391"/>
                <a:gd name="T22" fmla="*/ 0 w 819"/>
                <a:gd name="T23" fmla="*/ 371 h 391"/>
                <a:gd name="T24" fmla="*/ 20 w 819"/>
                <a:gd name="T25"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391">
                  <a:moveTo>
                    <a:pt x="20" y="391"/>
                  </a:moveTo>
                  <a:cubicBezTo>
                    <a:pt x="31" y="391"/>
                    <a:pt x="40" y="382"/>
                    <a:pt x="40" y="371"/>
                  </a:cubicBezTo>
                  <a:cubicBezTo>
                    <a:pt x="40" y="40"/>
                    <a:pt x="40" y="40"/>
                    <a:pt x="40" y="40"/>
                  </a:cubicBezTo>
                  <a:cubicBezTo>
                    <a:pt x="779" y="40"/>
                    <a:pt x="779" y="40"/>
                    <a:pt x="779" y="40"/>
                  </a:cubicBezTo>
                  <a:cubicBezTo>
                    <a:pt x="779" y="371"/>
                    <a:pt x="779" y="371"/>
                    <a:pt x="779" y="371"/>
                  </a:cubicBezTo>
                  <a:cubicBezTo>
                    <a:pt x="779" y="382"/>
                    <a:pt x="788" y="391"/>
                    <a:pt x="799" y="391"/>
                  </a:cubicBezTo>
                  <a:cubicBezTo>
                    <a:pt x="810" y="391"/>
                    <a:pt x="819" y="382"/>
                    <a:pt x="819" y="371"/>
                  </a:cubicBezTo>
                  <a:cubicBezTo>
                    <a:pt x="819" y="20"/>
                    <a:pt x="819" y="20"/>
                    <a:pt x="819" y="20"/>
                  </a:cubicBezTo>
                  <a:cubicBezTo>
                    <a:pt x="819" y="9"/>
                    <a:pt x="810" y="0"/>
                    <a:pt x="799" y="0"/>
                  </a:cubicBezTo>
                  <a:cubicBezTo>
                    <a:pt x="20" y="0"/>
                    <a:pt x="20" y="0"/>
                    <a:pt x="20" y="0"/>
                  </a:cubicBezTo>
                  <a:cubicBezTo>
                    <a:pt x="9" y="0"/>
                    <a:pt x="0" y="9"/>
                    <a:pt x="0" y="20"/>
                  </a:cubicBezTo>
                  <a:cubicBezTo>
                    <a:pt x="0" y="371"/>
                    <a:pt x="0" y="371"/>
                    <a:pt x="0" y="371"/>
                  </a:cubicBezTo>
                  <a:cubicBezTo>
                    <a:pt x="0" y="382"/>
                    <a:pt x="9" y="391"/>
                    <a:pt x="20" y="39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29" name="Freeform 22">
              <a:extLst>
                <a:ext uri="{FF2B5EF4-FFF2-40B4-BE49-F238E27FC236}">
                  <a16:creationId xmlns:a16="http://schemas.microsoft.com/office/drawing/2014/main" id="{3B53A10A-97EE-44EF-BACD-595670207EA3}"/>
                </a:ext>
              </a:extLst>
            </p:cNvPr>
            <p:cNvSpPr>
              <a:spLocks noEditPoints="1"/>
            </p:cNvSpPr>
            <p:nvPr/>
          </p:nvSpPr>
          <p:spPr bwMode="auto">
            <a:xfrm>
              <a:off x="6411913" y="1603375"/>
              <a:ext cx="374650" cy="285750"/>
            </a:xfrm>
            <a:custGeom>
              <a:avLst/>
              <a:gdLst>
                <a:gd name="T0" fmla="*/ 20 w 394"/>
                <a:gd name="T1" fmla="*/ 0 h 301"/>
                <a:gd name="T2" fmla="*/ 0 w 394"/>
                <a:gd name="T3" fmla="*/ 20 h 301"/>
                <a:gd name="T4" fmla="*/ 0 w 394"/>
                <a:gd name="T5" fmla="*/ 281 h 301"/>
                <a:gd name="T6" fmla="*/ 20 w 394"/>
                <a:gd name="T7" fmla="*/ 301 h 301"/>
                <a:gd name="T8" fmla="*/ 374 w 394"/>
                <a:gd name="T9" fmla="*/ 301 h 301"/>
                <a:gd name="T10" fmla="*/ 394 w 394"/>
                <a:gd name="T11" fmla="*/ 281 h 301"/>
                <a:gd name="T12" fmla="*/ 394 w 394"/>
                <a:gd name="T13" fmla="*/ 20 h 301"/>
                <a:gd name="T14" fmla="*/ 374 w 394"/>
                <a:gd name="T15" fmla="*/ 0 h 301"/>
                <a:gd name="T16" fmla="*/ 20 w 394"/>
                <a:gd name="T17" fmla="*/ 0 h 301"/>
                <a:gd name="T18" fmla="*/ 354 w 394"/>
                <a:gd name="T19" fmla="*/ 261 h 301"/>
                <a:gd name="T20" fmla="*/ 40 w 394"/>
                <a:gd name="T21" fmla="*/ 261 h 301"/>
                <a:gd name="T22" fmla="*/ 40 w 394"/>
                <a:gd name="T23" fmla="*/ 40 h 301"/>
                <a:gd name="T24" fmla="*/ 354 w 394"/>
                <a:gd name="T25" fmla="*/ 40 h 301"/>
                <a:gd name="T26" fmla="*/ 354 w 394"/>
                <a:gd name="T27" fmla="*/ 26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4" h="301">
                  <a:moveTo>
                    <a:pt x="20" y="0"/>
                  </a:moveTo>
                  <a:cubicBezTo>
                    <a:pt x="9" y="0"/>
                    <a:pt x="0" y="9"/>
                    <a:pt x="0" y="20"/>
                  </a:cubicBezTo>
                  <a:cubicBezTo>
                    <a:pt x="0" y="281"/>
                    <a:pt x="0" y="281"/>
                    <a:pt x="0" y="281"/>
                  </a:cubicBezTo>
                  <a:cubicBezTo>
                    <a:pt x="0" y="292"/>
                    <a:pt x="9" y="301"/>
                    <a:pt x="20" y="301"/>
                  </a:cubicBezTo>
                  <a:cubicBezTo>
                    <a:pt x="374" y="301"/>
                    <a:pt x="374" y="301"/>
                    <a:pt x="374" y="301"/>
                  </a:cubicBezTo>
                  <a:cubicBezTo>
                    <a:pt x="385" y="301"/>
                    <a:pt x="394" y="292"/>
                    <a:pt x="394" y="281"/>
                  </a:cubicBezTo>
                  <a:cubicBezTo>
                    <a:pt x="394" y="20"/>
                    <a:pt x="394" y="20"/>
                    <a:pt x="394" y="20"/>
                  </a:cubicBezTo>
                  <a:cubicBezTo>
                    <a:pt x="394" y="9"/>
                    <a:pt x="385" y="0"/>
                    <a:pt x="374" y="0"/>
                  </a:cubicBezTo>
                  <a:lnTo>
                    <a:pt x="20" y="0"/>
                  </a:lnTo>
                  <a:close/>
                  <a:moveTo>
                    <a:pt x="354" y="261"/>
                  </a:moveTo>
                  <a:cubicBezTo>
                    <a:pt x="40" y="261"/>
                    <a:pt x="40" y="261"/>
                    <a:pt x="40" y="261"/>
                  </a:cubicBezTo>
                  <a:cubicBezTo>
                    <a:pt x="40" y="40"/>
                    <a:pt x="40" y="40"/>
                    <a:pt x="40" y="40"/>
                  </a:cubicBezTo>
                  <a:cubicBezTo>
                    <a:pt x="354" y="40"/>
                    <a:pt x="354" y="40"/>
                    <a:pt x="354" y="40"/>
                  </a:cubicBezTo>
                  <a:lnTo>
                    <a:pt x="354" y="261"/>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0" name="Oval 23">
              <a:extLst>
                <a:ext uri="{FF2B5EF4-FFF2-40B4-BE49-F238E27FC236}">
                  <a16:creationId xmlns:a16="http://schemas.microsoft.com/office/drawing/2014/main" id="{16C2FCB7-4C71-43AB-A693-F5AF52A994FD}"/>
                </a:ext>
              </a:extLst>
            </p:cNvPr>
            <p:cNvSpPr>
              <a:spLocks noChangeArrowheads="1"/>
            </p:cNvSpPr>
            <p:nvPr/>
          </p:nvSpPr>
          <p:spPr bwMode="auto">
            <a:xfrm>
              <a:off x="6819900" y="1606550"/>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1" name="Oval 24">
              <a:extLst>
                <a:ext uri="{FF2B5EF4-FFF2-40B4-BE49-F238E27FC236}">
                  <a16:creationId xmlns:a16="http://schemas.microsoft.com/office/drawing/2014/main" id="{FDA0D8F3-AB4B-4BCC-A668-98DE181B9B50}"/>
                </a:ext>
              </a:extLst>
            </p:cNvPr>
            <p:cNvSpPr>
              <a:spLocks noChangeArrowheads="1"/>
            </p:cNvSpPr>
            <p:nvPr/>
          </p:nvSpPr>
          <p:spPr bwMode="auto">
            <a:xfrm>
              <a:off x="6899275" y="1606550"/>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2" name="Oval 25">
              <a:extLst>
                <a:ext uri="{FF2B5EF4-FFF2-40B4-BE49-F238E27FC236}">
                  <a16:creationId xmlns:a16="http://schemas.microsoft.com/office/drawing/2014/main" id="{18246721-A6C1-4506-BA59-83015C1BB689}"/>
                </a:ext>
              </a:extLst>
            </p:cNvPr>
            <p:cNvSpPr>
              <a:spLocks noChangeArrowheads="1"/>
            </p:cNvSpPr>
            <p:nvPr/>
          </p:nvSpPr>
          <p:spPr bwMode="auto">
            <a:xfrm>
              <a:off x="6980238" y="1606550"/>
              <a:ext cx="47625"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3" name="Oval 26">
              <a:extLst>
                <a:ext uri="{FF2B5EF4-FFF2-40B4-BE49-F238E27FC236}">
                  <a16:creationId xmlns:a16="http://schemas.microsoft.com/office/drawing/2014/main" id="{F256B9AD-9108-4357-9C49-2A67494F5C11}"/>
                </a:ext>
              </a:extLst>
            </p:cNvPr>
            <p:cNvSpPr>
              <a:spLocks noChangeArrowheads="1"/>
            </p:cNvSpPr>
            <p:nvPr/>
          </p:nvSpPr>
          <p:spPr bwMode="auto">
            <a:xfrm>
              <a:off x="6819900" y="1684338"/>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4" name="Oval 27">
              <a:extLst>
                <a:ext uri="{FF2B5EF4-FFF2-40B4-BE49-F238E27FC236}">
                  <a16:creationId xmlns:a16="http://schemas.microsoft.com/office/drawing/2014/main" id="{BA282525-E89B-451C-9DFC-8267AF22F0DA}"/>
                </a:ext>
              </a:extLst>
            </p:cNvPr>
            <p:cNvSpPr>
              <a:spLocks noChangeArrowheads="1"/>
            </p:cNvSpPr>
            <p:nvPr/>
          </p:nvSpPr>
          <p:spPr bwMode="auto">
            <a:xfrm>
              <a:off x="6899275" y="1684338"/>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5" name="Oval 28">
              <a:extLst>
                <a:ext uri="{FF2B5EF4-FFF2-40B4-BE49-F238E27FC236}">
                  <a16:creationId xmlns:a16="http://schemas.microsoft.com/office/drawing/2014/main" id="{89E708DD-5D59-48DB-AB79-82C2832B21E2}"/>
                </a:ext>
              </a:extLst>
            </p:cNvPr>
            <p:cNvSpPr>
              <a:spLocks noChangeArrowheads="1"/>
            </p:cNvSpPr>
            <p:nvPr/>
          </p:nvSpPr>
          <p:spPr bwMode="auto">
            <a:xfrm>
              <a:off x="6980238" y="1684338"/>
              <a:ext cx="47625"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6" name="Oval 29">
              <a:extLst>
                <a:ext uri="{FF2B5EF4-FFF2-40B4-BE49-F238E27FC236}">
                  <a16:creationId xmlns:a16="http://schemas.microsoft.com/office/drawing/2014/main" id="{869D42C9-489D-4A0C-B107-9B6250952C9F}"/>
                </a:ext>
              </a:extLst>
            </p:cNvPr>
            <p:cNvSpPr>
              <a:spLocks noChangeArrowheads="1"/>
            </p:cNvSpPr>
            <p:nvPr/>
          </p:nvSpPr>
          <p:spPr bwMode="auto">
            <a:xfrm>
              <a:off x="6819900" y="1763713"/>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7" name="Oval 30">
              <a:extLst>
                <a:ext uri="{FF2B5EF4-FFF2-40B4-BE49-F238E27FC236}">
                  <a16:creationId xmlns:a16="http://schemas.microsoft.com/office/drawing/2014/main" id="{65BF850A-9E2E-4E68-94ED-F614ACA2B30D}"/>
                </a:ext>
              </a:extLst>
            </p:cNvPr>
            <p:cNvSpPr>
              <a:spLocks noChangeArrowheads="1"/>
            </p:cNvSpPr>
            <p:nvPr/>
          </p:nvSpPr>
          <p:spPr bwMode="auto">
            <a:xfrm>
              <a:off x="6899275" y="1763713"/>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8" name="Oval 31">
              <a:extLst>
                <a:ext uri="{FF2B5EF4-FFF2-40B4-BE49-F238E27FC236}">
                  <a16:creationId xmlns:a16="http://schemas.microsoft.com/office/drawing/2014/main" id="{9DC74B5A-646F-4D84-B491-553A0343A02C}"/>
                </a:ext>
              </a:extLst>
            </p:cNvPr>
            <p:cNvSpPr>
              <a:spLocks noChangeArrowheads="1"/>
            </p:cNvSpPr>
            <p:nvPr/>
          </p:nvSpPr>
          <p:spPr bwMode="auto">
            <a:xfrm>
              <a:off x="6980238" y="1763713"/>
              <a:ext cx="47625"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39" name="Oval 32">
              <a:extLst>
                <a:ext uri="{FF2B5EF4-FFF2-40B4-BE49-F238E27FC236}">
                  <a16:creationId xmlns:a16="http://schemas.microsoft.com/office/drawing/2014/main" id="{FA61666C-F543-4C57-B778-8F49E3CDED21}"/>
                </a:ext>
              </a:extLst>
            </p:cNvPr>
            <p:cNvSpPr>
              <a:spLocks noChangeArrowheads="1"/>
            </p:cNvSpPr>
            <p:nvPr/>
          </p:nvSpPr>
          <p:spPr bwMode="auto">
            <a:xfrm>
              <a:off x="6819900" y="1843088"/>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0" name="Oval 33">
              <a:extLst>
                <a:ext uri="{FF2B5EF4-FFF2-40B4-BE49-F238E27FC236}">
                  <a16:creationId xmlns:a16="http://schemas.microsoft.com/office/drawing/2014/main" id="{0BB224C5-4132-41F3-96AB-AFD34E185AAC}"/>
                </a:ext>
              </a:extLst>
            </p:cNvPr>
            <p:cNvSpPr>
              <a:spLocks noChangeArrowheads="1"/>
            </p:cNvSpPr>
            <p:nvPr/>
          </p:nvSpPr>
          <p:spPr bwMode="auto">
            <a:xfrm>
              <a:off x="6899275" y="1843088"/>
              <a:ext cx="49213"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1" name="Oval 34">
              <a:extLst>
                <a:ext uri="{FF2B5EF4-FFF2-40B4-BE49-F238E27FC236}">
                  <a16:creationId xmlns:a16="http://schemas.microsoft.com/office/drawing/2014/main" id="{34CB8747-FCA8-4753-81C8-6A839E757DD1}"/>
                </a:ext>
              </a:extLst>
            </p:cNvPr>
            <p:cNvSpPr>
              <a:spLocks noChangeArrowheads="1"/>
            </p:cNvSpPr>
            <p:nvPr/>
          </p:nvSpPr>
          <p:spPr bwMode="auto">
            <a:xfrm>
              <a:off x="6980238" y="1843088"/>
              <a:ext cx="47625" cy="49213"/>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2" name="Freeform 35">
              <a:extLst>
                <a:ext uri="{FF2B5EF4-FFF2-40B4-BE49-F238E27FC236}">
                  <a16:creationId xmlns:a16="http://schemas.microsoft.com/office/drawing/2014/main" id="{977B5B87-C673-4A40-BF7B-21976E044821}"/>
                </a:ext>
              </a:extLst>
            </p:cNvPr>
            <p:cNvSpPr>
              <a:spLocks noEditPoints="1"/>
            </p:cNvSpPr>
            <p:nvPr/>
          </p:nvSpPr>
          <p:spPr bwMode="auto">
            <a:xfrm>
              <a:off x="6780213" y="1285875"/>
              <a:ext cx="327025" cy="193675"/>
            </a:xfrm>
            <a:custGeom>
              <a:avLst/>
              <a:gdLst>
                <a:gd name="T0" fmla="*/ 20 w 344"/>
                <a:gd name="T1" fmla="*/ 204 h 204"/>
                <a:gd name="T2" fmla="*/ 324 w 344"/>
                <a:gd name="T3" fmla="*/ 204 h 204"/>
                <a:gd name="T4" fmla="*/ 344 w 344"/>
                <a:gd name="T5" fmla="*/ 184 h 204"/>
                <a:gd name="T6" fmla="*/ 344 w 344"/>
                <a:gd name="T7" fmla="*/ 20 h 204"/>
                <a:gd name="T8" fmla="*/ 324 w 344"/>
                <a:gd name="T9" fmla="*/ 0 h 204"/>
                <a:gd name="T10" fmla="*/ 20 w 344"/>
                <a:gd name="T11" fmla="*/ 0 h 204"/>
                <a:gd name="T12" fmla="*/ 0 w 344"/>
                <a:gd name="T13" fmla="*/ 20 h 204"/>
                <a:gd name="T14" fmla="*/ 0 w 344"/>
                <a:gd name="T15" fmla="*/ 184 h 204"/>
                <a:gd name="T16" fmla="*/ 20 w 344"/>
                <a:gd name="T17" fmla="*/ 204 h 204"/>
                <a:gd name="T18" fmla="*/ 40 w 344"/>
                <a:gd name="T19" fmla="*/ 40 h 204"/>
                <a:gd name="T20" fmla="*/ 304 w 344"/>
                <a:gd name="T21" fmla="*/ 40 h 204"/>
                <a:gd name="T22" fmla="*/ 304 w 344"/>
                <a:gd name="T23" fmla="*/ 164 h 204"/>
                <a:gd name="T24" fmla="*/ 40 w 344"/>
                <a:gd name="T25" fmla="*/ 164 h 204"/>
                <a:gd name="T26" fmla="*/ 40 w 344"/>
                <a:gd name="T27" fmla="*/ 4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4" h="204">
                  <a:moveTo>
                    <a:pt x="20" y="204"/>
                  </a:moveTo>
                  <a:cubicBezTo>
                    <a:pt x="324" y="204"/>
                    <a:pt x="324" y="204"/>
                    <a:pt x="324" y="204"/>
                  </a:cubicBezTo>
                  <a:cubicBezTo>
                    <a:pt x="335" y="204"/>
                    <a:pt x="344" y="195"/>
                    <a:pt x="344" y="184"/>
                  </a:cubicBezTo>
                  <a:cubicBezTo>
                    <a:pt x="344" y="20"/>
                    <a:pt x="344" y="20"/>
                    <a:pt x="344" y="20"/>
                  </a:cubicBezTo>
                  <a:cubicBezTo>
                    <a:pt x="344" y="9"/>
                    <a:pt x="335" y="0"/>
                    <a:pt x="324" y="0"/>
                  </a:cubicBezTo>
                  <a:cubicBezTo>
                    <a:pt x="20" y="0"/>
                    <a:pt x="20" y="0"/>
                    <a:pt x="20" y="0"/>
                  </a:cubicBezTo>
                  <a:cubicBezTo>
                    <a:pt x="9" y="0"/>
                    <a:pt x="0" y="9"/>
                    <a:pt x="0" y="20"/>
                  </a:cubicBezTo>
                  <a:cubicBezTo>
                    <a:pt x="0" y="184"/>
                    <a:pt x="0" y="184"/>
                    <a:pt x="0" y="184"/>
                  </a:cubicBezTo>
                  <a:cubicBezTo>
                    <a:pt x="0" y="195"/>
                    <a:pt x="9" y="204"/>
                    <a:pt x="20" y="204"/>
                  </a:cubicBezTo>
                  <a:close/>
                  <a:moveTo>
                    <a:pt x="40" y="40"/>
                  </a:moveTo>
                  <a:cubicBezTo>
                    <a:pt x="304" y="40"/>
                    <a:pt x="304" y="40"/>
                    <a:pt x="304" y="40"/>
                  </a:cubicBezTo>
                  <a:cubicBezTo>
                    <a:pt x="304" y="164"/>
                    <a:pt x="304" y="164"/>
                    <a:pt x="304" y="164"/>
                  </a:cubicBezTo>
                  <a:cubicBezTo>
                    <a:pt x="40" y="164"/>
                    <a:pt x="40" y="164"/>
                    <a:pt x="40" y="164"/>
                  </a:cubicBezTo>
                  <a:lnTo>
                    <a:pt x="40" y="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43" name="Group 742">
            <a:extLst>
              <a:ext uri="{FF2B5EF4-FFF2-40B4-BE49-F238E27FC236}">
                <a16:creationId xmlns:a16="http://schemas.microsoft.com/office/drawing/2014/main" id="{7DDB3BA5-7F0A-42FE-AF5D-6A41164BCB7A}"/>
              </a:ext>
            </a:extLst>
          </p:cNvPr>
          <p:cNvGrpSpPr/>
          <p:nvPr/>
        </p:nvGrpSpPr>
        <p:grpSpPr>
          <a:xfrm>
            <a:off x="4605992" y="1125751"/>
            <a:ext cx="350258" cy="245239"/>
            <a:chOff x="1360488" y="1374775"/>
            <a:chExt cx="947738" cy="663575"/>
          </a:xfrm>
        </p:grpSpPr>
        <p:sp>
          <p:nvSpPr>
            <p:cNvPr id="744" name="Freeform 5">
              <a:extLst>
                <a:ext uri="{FF2B5EF4-FFF2-40B4-BE49-F238E27FC236}">
                  <a16:creationId xmlns:a16="http://schemas.microsoft.com/office/drawing/2014/main" id="{03900916-7BCC-4539-8539-C57D97BD964E}"/>
                </a:ext>
              </a:extLst>
            </p:cNvPr>
            <p:cNvSpPr>
              <a:spLocks/>
            </p:cNvSpPr>
            <p:nvPr/>
          </p:nvSpPr>
          <p:spPr bwMode="auto">
            <a:xfrm>
              <a:off x="1360488" y="1374775"/>
              <a:ext cx="947738" cy="528638"/>
            </a:xfrm>
            <a:custGeom>
              <a:avLst/>
              <a:gdLst>
                <a:gd name="T0" fmla="*/ 990 w 996"/>
                <a:gd name="T1" fmla="*/ 309 h 554"/>
                <a:gd name="T2" fmla="*/ 880 w 996"/>
                <a:gd name="T3" fmla="*/ 199 h 554"/>
                <a:gd name="T4" fmla="*/ 866 w 996"/>
                <a:gd name="T5" fmla="*/ 193 h 554"/>
                <a:gd name="T6" fmla="*/ 708 w 996"/>
                <a:gd name="T7" fmla="*/ 193 h 554"/>
                <a:gd name="T8" fmla="*/ 688 w 996"/>
                <a:gd name="T9" fmla="*/ 213 h 554"/>
                <a:gd name="T10" fmla="*/ 688 w 996"/>
                <a:gd name="T11" fmla="*/ 378 h 554"/>
                <a:gd name="T12" fmla="*/ 651 w 996"/>
                <a:gd name="T13" fmla="*/ 378 h 554"/>
                <a:gd name="T14" fmla="*/ 651 w 996"/>
                <a:gd name="T15" fmla="*/ 20 h 554"/>
                <a:gd name="T16" fmla="*/ 631 w 996"/>
                <a:gd name="T17" fmla="*/ 0 h 554"/>
                <a:gd name="T18" fmla="*/ 20 w 996"/>
                <a:gd name="T19" fmla="*/ 0 h 554"/>
                <a:gd name="T20" fmla="*/ 0 w 996"/>
                <a:gd name="T21" fmla="*/ 20 h 554"/>
                <a:gd name="T22" fmla="*/ 0 w 996"/>
                <a:gd name="T23" fmla="*/ 534 h 554"/>
                <a:gd name="T24" fmla="*/ 20 w 996"/>
                <a:gd name="T25" fmla="*/ 554 h 554"/>
                <a:gd name="T26" fmla="*/ 40 w 996"/>
                <a:gd name="T27" fmla="*/ 534 h 554"/>
                <a:gd name="T28" fmla="*/ 40 w 996"/>
                <a:gd name="T29" fmla="*/ 40 h 554"/>
                <a:gd name="T30" fmla="*/ 611 w 996"/>
                <a:gd name="T31" fmla="*/ 40 h 554"/>
                <a:gd name="T32" fmla="*/ 611 w 996"/>
                <a:gd name="T33" fmla="*/ 398 h 554"/>
                <a:gd name="T34" fmla="*/ 631 w 996"/>
                <a:gd name="T35" fmla="*/ 418 h 554"/>
                <a:gd name="T36" fmla="*/ 708 w 996"/>
                <a:gd name="T37" fmla="*/ 418 h 554"/>
                <a:gd name="T38" fmla="*/ 728 w 996"/>
                <a:gd name="T39" fmla="*/ 398 h 554"/>
                <a:gd name="T40" fmla="*/ 728 w 996"/>
                <a:gd name="T41" fmla="*/ 233 h 554"/>
                <a:gd name="T42" fmla="*/ 857 w 996"/>
                <a:gd name="T43" fmla="*/ 233 h 554"/>
                <a:gd name="T44" fmla="*/ 956 w 996"/>
                <a:gd name="T45" fmla="*/ 332 h 554"/>
                <a:gd name="T46" fmla="*/ 956 w 996"/>
                <a:gd name="T47" fmla="*/ 521 h 554"/>
                <a:gd name="T48" fmla="*/ 976 w 996"/>
                <a:gd name="T49" fmla="*/ 541 h 554"/>
                <a:gd name="T50" fmla="*/ 996 w 996"/>
                <a:gd name="T51" fmla="*/ 521 h 554"/>
                <a:gd name="T52" fmla="*/ 996 w 996"/>
                <a:gd name="T53" fmla="*/ 324 h 554"/>
                <a:gd name="T54" fmla="*/ 990 w 996"/>
                <a:gd name="T55" fmla="*/ 30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96" h="554">
                  <a:moveTo>
                    <a:pt x="990" y="309"/>
                  </a:moveTo>
                  <a:cubicBezTo>
                    <a:pt x="880" y="199"/>
                    <a:pt x="880" y="199"/>
                    <a:pt x="880" y="199"/>
                  </a:cubicBezTo>
                  <a:cubicBezTo>
                    <a:pt x="876" y="195"/>
                    <a:pt x="871" y="193"/>
                    <a:pt x="866" y="193"/>
                  </a:cubicBezTo>
                  <a:cubicBezTo>
                    <a:pt x="708" y="193"/>
                    <a:pt x="708" y="193"/>
                    <a:pt x="708" y="193"/>
                  </a:cubicBezTo>
                  <a:cubicBezTo>
                    <a:pt x="697" y="193"/>
                    <a:pt x="688" y="202"/>
                    <a:pt x="688" y="213"/>
                  </a:cubicBezTo>
                  <a:cubicBezTo>
                    <a:pt x="688" y="378"/>
                    <a:pt x="688" y="378"/>
                    <a:pt x="688" y="378"/>
                  </a:cubicBezTo>
                  <a:cubicBezTo>
                    <a:pt x="651" y="378"/>
                    <a:pt x="651" y="378"/>
                    <a:pt x="651" y="378"/>
                  </a:cubicBezTo>
                  <a:cubicBezTo>
                    <a:pt x="651" y="20"/>
                    <a:pt x="651" y="20"/>
                    <a:pt x="651" y="20"/>
                  </a:cubicBezTo>
                  <a:cubicBezTo>
                    <a:pt x="651" y="9"/>
                    <a:pt x="642" y="0"/>
                    <a:pt x="631" y="0"/>
                  </a:cubicBezTo>
                  <a:cubicBezTo>
                    <a:pt x="20" y="0"/>
                    <a:pt x="20" y="0"/>
                    <a:pt x="20" y="0"/>
                  </a:cubicBezTo>
                  <a:cubicBezTo>
                    <a:pt x="9" y="0"/>
                    <a:pt x="0" y="9"/>
                    <a:pt x="0" y="20"/>
                  </a:cubicBezTo>
                  <a:cubicBezTo>
                    <a:pt x="0" y="534"/>
                    <a:pt x="0" y="534"/>
                    <a:pt x="0" y="534"/>
                  </a:cubicBezTo>
                  <a:cubicBezTo>
                    <a:pt x="0" y="545"/>
                    <a:pt x="9" y="554"/>
                    <a:pt x="20" y="554"/>
                  </a:cubicBezTo>
                  <a:cubicBezTo>
                    <a:pt x="31" y="554"/>
                    <a:pt x="40" y="545"/>
                    <a:pt x="40" y="534"/>
                  </a:cubicBezTo>
                  <a:cubicBezTo>
                    <a:pt x="40" y="40"/>
                    <a:pt x="40" y="40"/>
                    <a:pt x="40" y="40"/>
                  </a:cubicBezTo>
                  <a:cubicBezTo>
                    <a:pt x="611" y="40"/>
                    <a:pt x="611" y="40"/>
                    <a:pt x="611" y="40"/>
                  </a:cubicBezTo>
                  <a:cubicBezTo>
                    <a:pt x="611" y="398"/>
                    <a:pt x="611" y="398"/>
                    <a:pt x="611" y="398"/>
                  </a:cubicBezTo>
                  <a:cubicBezTo>
                    <a:pt x="611" y="409"/>
                    <a:pt x="620" y="418"/>
                    <a:pt x="631" y="418"/>
                  </a:cubicBezTo>
                  <a:cubicBezTo>
                    <a:pt x="708" y="418"/>
                    <a:pt x="708" y="418"/>
                    <a:pt x="708" y="418"/>
                  </a:cubicBezTo>
                  <a:cubicBezTo>
                    <a:pt x="719" y="418"/>
                    <a:pt x="728" y="409"/>
                    <a:pt x="728" y="398"/>
                  </a:cubicBezTo>
                  <a:cubicBezTo>
                    <a:pt x="728" y="233"/>
                    <a:pt x="728" y="233"/>
                    <a:pt x="728" y="233"/>
                  </a:cubicBezTo>
                  <a:cubicBezTo>
                    <a:pt x="857" y="233"/>
                    <a:pt x="857" y="233"/>
                    <a:pt x="857" y="233"/>
                  </a:cubicBezTo>
                  <a:cubicBezTo>
                    <a:pt x="956" y="332"/>
                    <a:pt x="956" y="332"/>
                    <a:pt x="956" y="332"/>
                  </a:cubicBezTo>
                  <a:cubicBezTo>
                    <a:pt x="956" y="521"/>
                    <a:pt x="956" y="521"/>
                    <a:pt x="956" y="521"/>
                  </a:cubicBezTo>
                  <a:cubicBezTo>
                    <a:pt x="956" y="532"/>
                    <a:pt x="965" y="541"/>
                    <a:pt x="976" y="541"/>
                  </a:cubicBezTo>
                  <a:cubicBezTo>
                    <a:pt x="987" y="541"/>
                    <a:pt x="996" y="532"/>
                    <a:pt x="996" y="521"/>
                  </a:cubicBezTo>
                  <a:cubicBezTo>
                    <a:pt x="996" y="324"/>
                    <a:pt x="996" y="324"/>
                    <a:pt x="996" y="324"/>
                  </a:cubicBezTo>
                  <a:cubicBezTo>
                    <a:pt x="996" y="318"/>
                    <a:pt x="994" y="313"/>
                    <a:pt x="990" y="30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5" name="Freeform 6">
              <a:extLst>
                <a:ext uri="{FF2B5EF4-FFF2-40B4-BE49-F238E27FC236}">
                  <a16:creationId xmlns:a16="http://schemas.microsoft.com/office/drawing/2014/main" id="{A0C12C5B-C1A1-45B9-9C30-6F492CD774CE}"/>
                </a:ext>
              </a:extLst>
            </p:cNvPr>
            <p:cNvSpPr>
              <a:spLocks noEditPoints="1"/>
            </p:cNvSpPr>
            <p:nvPr/>
          </p:nvSpPr>
          <p:spPr bwMode="auto">
            <a:xfrm>
              <a:off x="1441450" y="1514475"/>
              <a:ext cx="461963" cy="190500"/>
            </a:xfrm>
            <a:custGeom>
              <a:avLst/>
              <a:gdLst>
                <a:gd name="T0" fmla="*/ 486 w 486"/>
                <a:gd name="T1" fmla="*/ 179 h 199"/>
                <a:gd name="T2" fmla="*/ 486 w 486"/>
                <a:gd name="T3" fmla="*/ 20 h 199"/>
                <a:gd name="T4" fmla="*/ 466 w 486"/>
                <a:gd name="T5" fmla="*/ 0 h 199"/>
                <a:gd name="T6" fmla="*/ 20 w 486"/>
                <a:gd name="T7" fmla="*/ 0 h 199"/>
                <a:gd name="T8" fmla="*/ 0 w 486"/>
                <a:gd name="T9" fmla="*/ 20 h 199"/>
                <a:gd name="T10" fmla="*/ 0 w 486"/>
                <a:gd name="T11" fmla="*/ 179 h 199"/>
                <a:gd name="T12" fmla="*/ 20 w 486"/>
                <a:gd name="T13" fmla="*/ 199 h 199"/>
                <a:gd name="T14" fmla="*/ 466 w 486"/>
                <a:gd name="T15" fmla="*/ 199 h 199"/>
                <a:gd name="T16" fmla="*/ 486 w 486"/>
                <a:gd name="T17" fmla="*/ 179 h 199"/>
                <a:gd name="T18" fmla="*/ 446 w 486"/>
                <a:gd name="T19" fmla="*/ 159 h 199"/>
                <a:gd name="T20" fmla="*/ 40 w 486"/>
                <a:gd name="T21" fmla="*/ 159 h 199"/>
                <a:gd name="T22" fmla="*/ 40 w 486"/>
                <a:gd name="T23" fmla="*/ 40 h 199"/>
                <a:gd name="T24" fmla="*/ 446 w 486"/>
                <a:gd name="T25" fmla="*/ 40 h 199"/>
                <a:gd name="T26" fmla="*/ 446 w 486"/>
                <a:gd name="T27" fmla="*/ 15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6" h="199">
                  <a:moveTo>
                    <a:pt x="486" y="179"/>
                  </a:moveTo>
                  <a:cubicBezTo>
                    <a:pt x="486" y="20"/>
                    <a:pt x="486" y="20"/>
                    <a:pt x="486" y="20"/>
                  </a:cubicBezTo>
                  <a:cubicBezTo>
                    <a:pt x="486" y="9"/>
                    <a:pt x="477" y="0"/>
                    <a:pt x="466" y="0"/>
                  </a:cubicBezTo>
                  <a:cubicBezTo>
                    <a:pt x="20" y="0"/>
                    <a:pt x="20" y="0"/>
                    <a:pt x="20" y="0"/>
                  </a:cubicBezTo>
                  <a:cubicBezTo>
                    <a:pt x="9" y="0"/>
                    <a:pt x="0" y="9"/>
                    <a:pt x="0" y="20"/>
                  </a:cubicBezTo>
                  <a:cubicBezTo>
                    <a:pt x="0" y="179"/>
                    <a:pt x="0" y="179"/>
                    <a:pt x="0" y="179"/>
                  </a:cubicBezTo>
                  <a:cubicBezTo>
                    <a:pt x="0" y="190"/>
                    <a:pt x="9" y="199"/>
                    <a:pt x="20" y="199"/>
                  </a:cubicBezTo>
                  <a:cubicBezTo>
                    <a:pt x="466" y="199"/>
                    <a:pt x="466" y="199"/>
                    <a:pt x="466" y="199"/>
                  </a:cubicBezTo>
                  <a:cubicBezTo>
                    <a:pt x="477" y="199"/>
                    <a:pt x="486" y="190"/>
                    <a:pt x="486" y="179"/>
                  </a:cubicBezTo>
                  <a:close/>
                  <a:moveTo>
                    <a:pt x="446" y="159"/>
                  </a:moveTo>
                  <a:cubicBezTo>
                    <a:pt x="40" y="159"/>
                    <a:pt x="40" y="159"/>
                    <a:pt x="40" y="159"/>
                  </a:cubicBezTo>
                  <a:cubicBezTo>
                    <a:pt x="40" y="40"/>
                    <a:pt x="40" y="40"/>
                    <a:pt x="40" y="40"/>
                  </a:cubicBezTo>
                  <a:cubicBezTo>
                    <a:pt x="446" y="40"/>
                    <a:pt x="446" y="40"/>
                    <a:pt x="446" y="40"/>
                  </a:cubicBezTo>
                  <a:lnTo>
                    <a:pt x="446" y="159"/>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46" name="Freeform 7">
              <a:extLst>
                <a:ext uri="{FF2B5EF4-FFF2-40B4-BE49-F238E27FC236}">
                  <a16:creationId xmlns:a16="http://schemas.microsoft.com/office/drawing/2014/main" id="{93E09319-0167-4FC7-8185-6C5EAB9428BD}"/>
                </a:ext>
              </a:extLst>
            </p:cNvPr>
            <p:cNvSpPr>
              <a:spLocks noEditPoints="1"/>
            </p:cNvSpPr>
            <p:nvPr/>
          </p:nvSpPr>
          <p:spPr bwMode="auto">
            <a:xfrm>
              <a:off x="1479550" y="1838325"/>
              <a:ext cx="704850" cy="200025"/>
            </a:xfrm>
            <a:custGeom>
              <a:avLst/>
              <a:gdLst>
                <a:gd name="T0" fmla="*/ 633 w 739"/>
                <a:gd name="T1" fmla="*/ 0 h 211"/>
                <a:gd name="T2" fmla="*/ 529 w 739"/>
                <a:gd name="T3" fmla="*/ 85 h 211"/>
                <a:gd name="T4" fmla="*/ 210 w 739"/>
                <a:gd name="T5" fmla="*/ 85 h 211"/>
                <a:gd name="T6" fmla="*/ 106 w 739"/>
                <a:gd name="T7" fmla="*/ 0 h 211"/>
                <a:gd name="T8" fmla="*/ 0 w 739"/>
                <a:gd name="T9" fmla="*/ 105 h 211"/>
                <a:gd name="T10" fmla="*/ 106 w 739"/>
                <a:gd name="T11" fmla="*/ 211 h 211"/>
                <a:gd name="T12" fmla="*/ 210 w 739"/>
                <a:gd name="T13" fmla="*/ 125 h 211"/>
                <a:gd name="T14" fmla="*/ 529 w 739"/>
                <a:gd name="T15" fmla="*/ 125 h 211"/>
                <a:gd name="T16" fmla="*/ 633 w 739"/>
                <a:gd name="T17" fmla="*/ 211 h 211"/>
                <a:gd name="T18" fmla="*/ 739 w 739"/>
                <a:gd name="T19" fmla="*/ 105 h 211"/>
                <a:gd name="T20" fmla="*/ 633 w 739"/>
                <a:gd name="T21" fmla="*/ 0 h 211"/>
                <a:gd name="T22" fmla="*/ 106 w 739"/>
                <a:gd name="T23" fmla="*/ 171 h 211"/>
                <a:gd name="T24" fmla="*/ 40 w 739"/>
                <a:gd name="T25" fmla="*/ 105 h 211"/>
                <a:gd name="T26" fmla="*/ 106 w 739"/>
                <a:gd name="T27" fmla="*/ 40 h 211"/>
                <a:gd name="T28" fmla="*/ 171 w 739"/>
                <a:gd name="T29" fmla="*/ 105 h 211"/>
                <a:gd name="T30" fmla="*/ 106 w 739"/>
                <a:gd name="T31" fmla="*/ 171 h 211"/>
                <a:gd name="T32" fmla="*/ 633 w 739"/>
                <a:gd name="T33" fmla="*/ 171 h 211"/>
                <a:gd name="T34" fmla="*/ 567 w 739"/>
                <a:gd name="T35" fmla="*/ 105 h 211"/>
                <a:gd name="T36" fmla="*/ 633 w 739"/>
                <a:gd name="T37" fmla="*/ 40 h 211"/>
                <a:gd name="T38" fmla="*/ 699 w 739"/>
                <a:gd name="T39" fmla="*/ 105 h 211"/>
                <a:gd name="T40" fmla="*/ 633 w 739"/>
                <a:gd name="T41" fmla="*/ 17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9" h="211">
                  <a:moveTo>
                    <a:pt x="633" y="0"/>
                  </a:moveTo>
                  <a:cubicBezTo>
                    <a:pt x="582" y="0"/>
                    <a:pt x="539" y="37"/>
                    <a:pt x="529" y="85"/>
                  </a:cubicBezTo>
                  <a:cubicBezTo>
                    <a:pt x="210" y="85"/>
                    <a:pt x="210" y="85"/>
                    <a:pt x="210" y="85"/>
                  </a:cubicBezTo>
                  <a:cubicBezTo>
                    <a:pt x="200" y="37"/>
                    <a:pt x="157" y="0"/>
                    <a:pt x="106" y="0"/>
                  </a:cubicBezTo>
                  <a:cubicBezTo>
                    <a:pt x="48" y="0"/>
                    <a:pt x="0" y="47"/>
                    <a:pt x="0" y="105"/>
                  </a:cubicBezTo>
                  <a:cubicBezTo>
                    <a:pt x="0" y="164"/>
                    <a:pt x="48" y="211"/>
                    <a:pt x="106" y="211"/>
                  </a:cubicBezTo>
                  <a:cubicBezTo>
                    <a:pt x="157" y="211"/>
                    <a:pt x="200" y="174"/>
                    <a:pt x="210" y="125"/>
                  </a:cubicBezTo>
                  <a:cubicBezTo>
                    <a:pt x="529" y="125"/>
                    <a:pt x="529" y="125"/>
                    <a:pt x="529" y="125"/>
                  </a:cubicBezTo>
                  <a:cubicBezTo>
                    <a:pt x="539" y="174"/>
                    <a:pt x="582" y="211"/>
                    <a:pt x="633" y="211"/>
                  </a:cubicBezTo>
                  <a:cubicBezTo>
                    <a:pt x="691" y="211"/>
                    <a:pt x="739" y="164"/>
                    <a:pt x="739" y="105"/>
                  </a:cubicBezTo>
                  <a:cubicBezTo>
                    <a:pt x="739" y="47"/>
                    <a:pt x="691" y="0"/>
                    <a:pt x="633" y="0"/>
                  </a:cubicBezTo>
                  <a:close/>
                  <a:moveTo>
                    <a:pt x="106" y="171"/>
                  </a:moveTo>
                  <a:cubicBezTo>
                    <a:pt x="70" y="171"/>
                    <a:pt x="40" y="142"/>
                    <a:pt x="40" y="105"/>
                  </a:cubicBezTo>
                  <a:cubicBezTo>
                    <a:pt x="40" y="69"/>
                    <a:pt x="70" y="40"/>
                    <a:pt x="106" y="40"/>
                  </a:cubicBezTo>
                  <a:cubicBezTo>
                    <a:pt x="142" y="40"/>
                    <a:pt x="171" y="69"/>
                    <a:pt x="171" y="105"/>
                  </a:cubicBezTo>
                  <a:cubicBezTo>
                    <a:pt x="171" y="142"/>
                    <a:pt x="142" y="171"/>
                    <a:pt x="106" y="171"/>
                  </a:cubicBezTo>
                  <a:close/>
                  <a:moveTo>
                    <a:pt x="633" y="171"/>
                  </a:moveTo>
                  <a:cubicBezTo>
                    <a:pt x="597" y="171"/>
                    <a:pt x="567" y="142"/>
                    <a:pt x="567" y="105"/>
                  </a:cubicBezTo>
                  <a:cubicBezTo>
                    <a:pt x="567" y="69"/>
                    <a:pt x="597" y="40"/>
                    <a:pt x="633" y="40"/>
                  </a:cubicBezTo>
                  <a:cubicBezTo>
                    <a:pt x="669" y="40"/>
                    <a:pt x="699" y="69"/>
                    <a:pt x="699" y="105"/>
                  </a:cubicBezTo>
                  <a:cubicBezTo>
                    <a:pt x="699" y="142"/>
                    <a:pt x="669" y="171"/>
                    <a:pt x="633" y="17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52" name="Group 751">
            <a:extLst>
              <a:ext uri="{FF2B5EF4-FFF2-40B4-BE49-F238E27FC236}">
                <a16:creationId xmlns:a16="http://schemas.microsoft.com/office/drawing/2014/main" id="{5DC5649A-B6EE-45F0-8197-20450C6D1B23}"/>
              </a:ext>
            </a:extLst>
          </p:cNvPr>
          <p:cNvGrpSpPr/>
          <p:nvPr/>
        </p:nvGrpSpPr>
        <p:grpSpPr>
          <a:xfrm>
            <a:off x="5461871" y="1811122"/>
            <a:ext cx="245826" cy="318577"/>
            <a:chOff x="6375400" y="1276351"/>
            <a:chExt cx="665163" cy="862012"/>
          </a:xfrm>
        </p:grpSpPr>
        <p:sp>
          <p:nvSpPr>
            <p:cNvPr id="753" name="Freeform 14">
              <a:extLst>
                <a:ext uri="{FF2B5EF4-FFF2-40B4-BE49-F238E27FC236}">
                  <a16:creationId xmlns:a16="http://schemas.microsoft.com/office/drawing/2014/main" id="{FDB39132-6F2E-4A79-9409-E68346E432D1}"/>
                </a:ext>
              </a:extLst>
            </p:cNvPr>
            <p:cNvSpPr>
              <a:spLocks/>
            </p:cNvSpPr>
            <p:nvPr/>
          </p:nvSpPr>
          <p:spPr bwMode="auto">
            <a:xfrm>
              <a:off x="6375400" y="1849438"/>
              <a:ext cx="665163" cy="288925"/>
            </a:xfrm>
            <a:custGeom>
              <a:avLst/>
              <a:gdLst>
                <a:gd name="T0" fmla="*/ 678 w 698"/>
                <a:gd name="T1" fmla="*/ 0 h 303"/>
                <a:gd name="T2" fmla="*/ 20 w 698"/>
                <a:gd name="T3" fmla="*/ 0 h 303"/>
                <a:gd name="T4" fmla="*/ 0 w 698"/>
                <a:gd name="T5" fmla="*/ 20 h 303"/>
                <a:gd name="T6" fmla="*/ 0 w 698"/>
                <a:gd name="T7" fmla="*/ 283 h 303"/>
                <a:gd name="T8" fmla="*/ 20 w 698"/>
                <a:gd name="T9" fmla="*/ 303 h 303"/>
                <a:gd name="T10" fmla="*/ 40 w 698"/>
                <a:gd name="T11" fmla="*/ 283 h 303"/>
                <a:gd name="T12" fmla="*/ 40 w 698"/>
                <a:gd name="T13" fmla="*/ 40 h 303"/>
                <a:gd name="T14" fmla="*/ 658 w 698"/>
                <a:gd name="T15" fmla="*/ 40 h 303"/>
                <a:gd name="T16" fmla="*/ 658 w 698"/>
                <a:gd name="T17" fmla="*/ 283 h 303"/>
                <a:gd name="T18" fmla="*/ 678 w 698"/>
                <a:gd name="T19" fmla="*/ 303 h 303"/>
                <a:gd name="T20" fmla="*/ 698 w 698"/>
                <a:gd name="T21" fmla="*/ 283 h 303"/>
                <a:gd name="T22" fmla="*/ 698 w 698"/>
                <a:gd name="T23" fmla="*/ 20 h 303"/>
                <a:gd name="T24" fmla="*/ 678 w 698"/>
                <a:gd name="T2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8" h="303">
                  <a:moveTo>
                    <a:pt x="678" y="0"/>
                  </a:moveTo>
                  <a:cubicBezTo>
                    <a:pt x="20" y="0"/>
                    <a:pt x="20" y="0"/>
                    <a:pt x="20" y="0"/>
                  </a:cubicBezTo>
                  <a:cubicBezTo>
                    <a:pt x="9" y="0"/>
                    <a:pt x="0" y="9"/>
                    <a:pt x="0" y="20"/>
                  </a:cubicBezTo>
                  <a:cubicBezTo>
                    <a:pt x="0" y="283"/>
                    <a:pt x="0" y="283"/>
                    <a:pt x="0" y="283"/>
                  </a:cubicBezTo>
                  <a:cubicBezTo>
                    <a:pt x="0" y="294"/>
                    <a:pt x="9" y="303"/>
                    <a:pt x="20" y="303"/>
                  </a:cubicBezTo>
                  <a:cubicBezTo>
                    <a:pt x="31" y="303"/>
                    <a:pt x="40" y="294"/>
                    <a:pt x="40" y="283"/>
                  </a:cubicBezTo>
                  <a:cubicBezTo>
                    <a:pt x="40" y="40"/>
                    <a:pt x="40" y="40"/>
                    <a:pt x="40" y="40"/>
                  </a:cubicBezTo>
                  <a:cubicBezTo>
                    <a:pt x="658" y="40"/>
                    <a:pt x="658" y="40"/>
                    <a:pt x="658" y="40"/>
                  </a:cubicBezTo>
                  <a:cubicBezTo>
                    <a:pt x="658" y="283"/>
                    <a:pt x="658" y="283"/>
                    <a:pt x="658" y="283"/>
                  </a:cubicBezTo>
                  <a:cubicBezTo>
                    <a:pt x="658" y="294"/>
                    <a:pt x="667" y="303"/>
                    <a:pt x="678" y="303"/>
                  </a:cubicBezTo>
                  <a:cubicBezTo>
                    <a:pt x="689" y="303"/>
                    <a:pt x="698" y="294"/>
                    <a:pt x="698" y="283"/>
                  </a:cubicBezTo>
                  <a:cubicBezTo>
                    <a:pt x="698" y="20"/>
                    <a:pt x="698" y="20"/>
                    <a:pt x="698" y="20"/>
                  </a:cubicBezTo>
                  <a:cubicBezTo>
                    <a:pt x="698" y="9"/>
                    <a:pt x="689" y="0"/>
                    <a:pt x="67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54" name="Freeform 15">
              <a:extLst>
                <a:ext uri="{FF2B5EF4-FFF2-40B4-BE49-F238E27FC236}">
                  <a16:creationId xmlns:a16="http://schemas.microsoft.com/office/drawing/2014/main" id="{E8573E21-1AB9-4597-A056-4BDDEE84C07A}"/>
                </a:ext>
              </a:extLst>
            </p:cNvPr>
            <p:cNvSpPr>
              <a:spLocks/>
            </p:cNvSpPr>
            <p:nvPr/>
          </p:nvSpPr>
          <p:spPr bwMode="auto">
            <a:xfrm>
              <a:off x="6491288" y="1576388"/>
              <a:ext cx="433388" cy="234950"/>
            </a:xfrm>
            <a:custGeom>
              <a:avLst/>
              <a:gdLst>
                <a:gd name="T0" fmla="*/ 415 w 455"/>
                <a:gd name="T1" fmla="*/ 20 h 247"/>
                <a:gd name="T2" fmla="*/ 228 w 455"/>
                <a:gd name="T3" fmla="*/ 207 h 247"/>
                <a:gd name="T4" fmla="*/ 40 w 455"/>
                <a:gd name="T5" fmla="*/ 20 h 247"/>
                <a:gd name="T6" fmla="*/ 20 w 455"/>
                <a:gd name="T7" fmla="*/ 0 h 247"/>
                <a:gd name="T8" fmla="*/ 0 w 455"/>
                <a:gd name="T9" fmla="*/ 20 h 247"/>
                <a:gd name="T10" fmla="*/ 228 w 455"/>
                <a:gd name="T11" fmla="*/ 247 h 247"/>
                <a:gd name="T12" fmla="*/ 455 w 455"/>
                <a:gd name="T13" fmla="*/ 20 h 247"/>
                <a:gd name="T14" fmla="*/ 435 w 455"/>
                <a:gd name="T15" fmla="*/ 0 h 247"/>
                <a:gd name="T16" fmla="*/ 415 w 455"/>
                <a:gd name="T17" fmla="*/ 2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 h="247">
                  <a:moveTo>
                    <a:pt x="415" y="20"/>
                  </a:moveTo>
                  <a:cubicBezTo>
                    <a:pt x="415" y="123"/>
                    <a:pt x="331" y="207"/>
                    <a:pt x="228" y="207"/>
                  </a:cubicBezTo>
                  <a:cubicBezTo>
                    <a:pt x="125" y="207"/>
                    <a:pt x="40" y="123"/>
                    <a:pt x="40" y="20"/>
                  </a:cubicBezTo>
                  <a:cubicBezTo>
                    <a:pt x="40" y="9"/>
                    <a:pt x="32" y="0"/>
                    <a:pt x="20" y="0"/>
                  </a:cubicBezTo>
                  <a:cubicBezTo>
                    <a:pt x="9" y="0"/>
                    <a:pt x="0" y="9"/>
                    <a:pt x="0" y="20"/>
                  </a:cubicBezTo>
                  <a:cubicBezTo>
                    <a:pt x="0" y="145"/>
                    <a:pt x="102" y="247"/>
                    <a:pt x="228" y="247"/>
                  </a:cubicBezTo>
                  <a:cubicBezTo>
                    <a:pt x="353" y="247"/>
                    <a:pt x="455" y="145"/>
                    <a:pt x="455" y="20"/>
                  </a:cubicBezTo>
                  <a:cubicBezTo>
                    <a:pt x="455" y="9"/>
                    <a:pt x="446" y="0"/>
                    <a:pt x="435" y="0"/>
                  </a:cubicBezTo>
                  <a:cubicBezTo>
                    <a:pt x="424" y="0"/>
                    <a:pt x="415" y="9"/>
                    <a:pt x="415" y="2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55" name="Freeform 16">
              <a:extLst>
                <a:ext uri="{FF2B5EF4-FFF2-40B4-BE49-F238E27FC236}">
                  <a16:creationId xmlns:a16="http://schemas.microsoft.com/office/drawing/2014/main" id="{B26834A1-BC0E-41E3-AA8D-C5B16D79A712}"/>
                </a:ext>
              </a:extLst>
            </p:cNvPr>
            <p:cNvSpPr>
              <a:spLocks noEditPoints="1"/>
            </p:cNvSpPr>
            <p:nvPr/>
          </p:nvSpPr>
          <p:spPr bwMode="auto">
            <a:xfrm>
              <a:off x="6457950" y="1276351"/>
              <a:ext cx="500063" cy="268288"/>
            </a:xfrm>
            <a:custGeom>
              <a:avLst/>
              <a:gdLst>
                <a:gd name="T0" fmla="*/ 20 w 525"/>
                <a:gd name="T1" fmla="*/ 282 h 282"/>
                <a:gd name="T2" fmla="*/ 505 w 525"/>
                <a:gd name="T3" fmla="*/ 282 h 282"/>
                <a:gd name="T4" fmla="*/ 525 w 525"/>
                <a:gd name="T5" fmla="*/ 262 h 282"/>
                <a:gd name="T6" fmla="*/ 263 w 525"/>
                <a:gd name="T7" fmla="*/ 0 h 282"/>
                <a:gd name="T8" fmla="*/ 0 w 525"/>
                <a:gd name="T9" fmla="*/ 262 h 282"/>
                <a:gd name="T10" fmla="*/ 20 w 525"/>
                <a:gd name="T11" fmla="*/ 282 h 282"/>
                <a:gd name="T12" fmla="*/ 263 w 525"/>
                <a:gd name="T13" fmla="*/ 40 h 282"/>
                <a:gd name="T14" fmla="*/ 485 w 525"/>
                <a:gd name="T15" fmla="*/ 242 h 282"/>
                <a:gd name="T16" fmla="*/ 41 w 525"/>
                <a:gd name="T17" fmla="*/ 242 h 282"/>
                <a:gd name="T18" fmla="*/ 263 w 525"/>
                <a:gd name="T19" fmla="*/ 4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282">
                  <a:moveTo>
                    <a:pt x="20" y="282"/>
                  </a:moveTo>
                  <a:cubicBezTo>
                    <a:pt x="505" y="282"/>
                    <a:pt x="505" y="282"/>
                    <a:pt x="505" y="282"/>
                  </a:cubicBezTo>
                  <a:cubicBezTo>
                    <a:pt x="516" y="282"/>
                    <a:pt x="525" y="273"/>
                    <a:pt x="525" y="262"/>
                  </a:cubicBezTo>
                  <a:cubicBezTo>
                    <a:pt x="525" y="118"/>
                    <a:pt x="408" y="0"/>
                    <a:pt x="263" y="0"/>
                  </a:cubicBezTo>
                  <a:cubicBezTo>
                    <a:pt x="118" y="0"/>
                    <a:pt x="0" y="118"/>
                    <a:pt x="0" y="262"/>
                  </a:cubicBezTo>
                  <a:cubicBezTo>
                    <a:pt x="0" y="273"/>
                    <a:pt x="9" y="282"/>
                    <a:pt x="20" y="282"/>
                  </a:cubicBezTo>
                  <a:close/>
                  <a:moveTo>
                    <a:pt x="263" y="40"/>
                  </a:moveTo>
                  <a:cubicBezTo>
                    <a:pt x="379" y="40"/>
                    <a:pt x="474" y="129"/>
                    <a:pt x="485" y="242"/>
                  </a:cubicBezTo>
                  <a:cubicBezTo>
                    <a:pt x="41" y="242"/>
                    <a:pt x="41" y="242"/>
                    <a:pt x="41" y="242"/>
                  </a:cubicBezTo>
                  <a:cubicBezTo>
                    <a:pt x="51" y="129"/>
                    <a:pt x="147" y="40"/>
                    <a:pt x="263"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56" name="Group 755">
            <a:extLst>
              <a:ext uri="{FF2B5EF4-FFF2-40B4-BE49-F238E27FC236}">
                <a16:creationId xmlns:a16="http://schemas.microsoft.com/office/drawing/2014/main" id="{2B8E0CA9-DED2-43F5-A392-B564D46CD843}"/>
              </a:ext>
            </a:extLst>
          </p:cNvPr>
          <p:cNvGrpSpPr/>
          <p:nvPr/>
        </p:nvGrpSpPr>
        <p:grpSpPr>
          <a:xfrm>
            <a:off x="4571440" y="1830645"/>
            <a:ext cx="349670" cy="301563"/>
            <a:chOff x="2576513" y="1306513"/>
            <a:chExt cx="946150" cy="815975"/>
          </a:xfrm>
        </p:grpSpPr>
        <p:sp>
          <p:nvSpPr>
            <p:cNvPr id="757" name="Freeform 18">
              <a:extLst>
                <a:ext uri="{FF2B5EF4-FFF2-40B4-BE49-F238E27FC236}">
                  <a16:creationId xmlns:a16="http://schemas.microsoft.com/office/drawing/2014/main" id="{EEC90EDB-5616-4412-9CF6-075A60BE57B5}"/>
                </a:ext>
              </a:extLst>
            </p:cNvPr>
            <p:cNvSpPr>
              <a:spLocks/>
            </p:cNvSpPr>
            <p:nvPr/>
          </p:nvSpPr>
          <p:spPr bwMode="auto">
            <a:xfrm>
              <a:off x="2576513" y="1306513"/>
              <a:ext cx="417513" cy="646113"/>
            </a:xfrm>
            <a:custGeom>
              <a:avLst/>
              <a:gdLst>
                <a:gd name="T0" fmla="*/ 434 w 439"/>
                <a:gd name="T1" fmla="*/ 48 h 679"/>
                <a:gd name="T2" fmla="*/ 424 w 439"/>
                <a:gd name="T3" fmla="*/ 21 h 679"/>
                <a:gd name="T4" fmla="*/ 383 w 439"/>
                <a:gd name="T5" fmla="*/ 3 h 679"/>
                <a:gd name="T6" fmla="*/ 365 w 439"/>
                <a:gd name="T7" fmla="*/ 4 h 679"/>
                <a:gd name="T8" fmla="*/ 10 w 439"/>
                <a:gd name="T9" fmla="*/ 207 h 679"/>
                <a:gd name="T10" fmla="*/ 0 w 439"/>
                <a:gd name="T11" fmla="*/ 224 h 679"/>
                <a:gd name="T12" fmla="*/ 0 w 439"/>
                <a:gd name="T13" fmla="*/ 659 h 679"/>
                <a:gd name="T14" fmla="*/ 20 w 439"/>
                <a:gd name="T15" fmla="*/ 679 h 679"/>
                <a:gd name="T16" fmla="*/ 40 w 439"/>
                <a:gd name="T17" fmla="*/ 659 h 679"/>
                <a:gd name="T18" fmla="*/ 40 w 439"/>
                <a:gd name="T19" fmla="*/ 236 h 679"/>
                <a:gd name="T20" fmla="*/ 376 w 439"/>
                <a:gd name="T21" fmla="*/ 43 h 679"/>
                <a:gd name="T22" fmla="*/ 408 w 439"/>
                <a:gd name="T23" fmla="*/ 58 h 679"/>
                <a:gd name="T24" fmla="*/ 434 w 439"/>
                <a:gd name="T25" fmla="*/ 48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79">
                  <a:moveTo>
                    <a:pt x="434" y="48"/>
                  </a:moveTo>
                  <a:cubicBezTo>
                    <a:pt x="439" y="38"/>
                    <a:pt x="434" y="26"/>
                    <a:pt x="424" y="21"/>
                  </a:cubicBezTo>
                  <a:cubicBezTo>
                    <a:pt x="383" y="3"/>
                    <a:pt x="383" y="3"/>
                    <a:pt x="383" y="3"/>
                  </a:cubicBezTo>
                  <a:cubicBezTo>
                    <a:pt x="377" y="0"/>
                    <a:pt x="371" y="0"/>
                    <a:pt x="365" y="4"/>
                  </a:cubicBezTo>
                  <a:cubicBezTo>
                    <a:pt x="10" y="207"/>
                    <a:pt x="10" y="207"/>
                    <a:pt x="10" y="207"/>
                  </a:cubicBezTo>
                  <a:cubicBezTo>
                    <a:pt x="4" y="211"/>
                    <a:pt x="0" y="217"/>
                    <a:pt x="0" y="224"/>
                  </a:cubicBezTo>
                  <a:cubicBezTo>
                    <a:pt x="0" y="659"/>
                    <a:pt x="0" y="659"/>
                    <a:pt x="0" y="659"/>
                  </a:cubicBezTo>
                  <a:cubicBezTo>
                    <a:pt x="0" y="670"/>
                    <a:pt x="9" y="679"/>
                    <a:pt x="20" y="679"/>
                  </a:cubicBezTo>
                  <a:cubicBezTo>
                    <a:pt x="31" y="679"/>
                    <a:pt x="40" y="670"/>
                    <a:pt x="40" y="659"/>
                  </a:cubicBezTo>
                  <a:cubicBezTo>
                    <a:pt x="40" y="236"/>
                    <a:pt x="40" y="236"/>
                    <a:pt x="40" y="236"/>
                  </a:cubicBezTo>
                  <a:cubicBezTo>
                    <a:pt x="376" y="43"/>
                    <a:pt x="376" y="43"/>
                    <a:pt x="376" y="43"/>
                  </a:cubicBezTo>
                  <a:cubicBezTo>
                    <a:pt x="408" y="58"/>
                    <a:pt x="408" y="58"/>
                    <a:pt x="408" y="58"/>
                  </a:cubicBezTo>
                  <a:cubicBezTo>
                    <a:pt x="418" y="62"/>
                    <a:pt x="430" y="58"/>
                    <a:pt x="434" y="4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58" name="Freeform 19">
              <a:extLst>
                <a:ext uri="{FF2B5EF4-FFF2-40B4-BE49-F238E27FC236}">
                  <a16:creationId xmlns:a16="http://schemas.microsoft.com/office/drawing/2014/main" id="{8FF37B9E-571F-4C27-A214-058DF744B176}"/>
                </a:ext>
              </a:extLst>
            </p:cNvPr>
            <p:cNvSpPr>
              <a:spLocks/>
            </p:cNvSpPr>
            <p:nvPr/>
          </p:nvSpPr>
          <p:spPr bwMode="auto">
            <a:xfrm>
              <a:off x="2673350" y="1617663"/>
              <a:ext cx="293688" cy="336550"/>
            </a:xfrm>
            <a:custGeom>
              <a:avLst/>
              <a:gdLst>
                <a:gd name="T0" fmla="*/ 289 w 309"/>
                <a:gd name="T1" fmla="*/ 40 h 353"/>
                <a:gd name="T2" fmla="*/ 309 w 309"/>
                <a:gd name="T3" fmla="*/ 20 h 353"/>
                <a:gd name="T4" fmla="*/ 289 w 309"/>
                <a:gd name="T5" fmla="*/ 0 h 353"/>
                <a:gd name="T6" fmla="*/ 20 w 309"/>
                <a:gd name="T7" fmla="*/ 0 h 353"/>
                <a:gd name="T8" fmla="*/ 0 w 309"/>
                <a:gd name="T9" fmla="*/ 20 h 353"/>
                <a:gd name="T10" fmla="*/ 0 w 309"/>
                <a:gd name="T11" fmla="*/ 333 h 353"/>
                <a:gd name="T12" fmla="*/ 20 w 309"/>
                <a:gd name="T13" fmla="*/ 353 h 353"/>
                <a:gd name="T14" fmla="*/ 40 w 309"/>
                <a:gd name="T15" fmla="*/ 333 h 353"/>
                <a:gd name="T16" fmla="*/ 40 w 309"/>
                <a:gd name="T17" fmla="*/ 224 h 353"/>
                <a:gd name="T18" fmla="*/ 288 w 309"/>
                <a:gd name="T19" fmla="*/ 224 h 353"/>
                <a:gd name="T20" fmla="*/ 308 w 309"/>
                <a:gd name="T21" fmla="*/ 204 h 353"/>
                <a:gd name="T22" fmla="*/ 288 w 309"/>
                <a:gd name="T23" fmla="*/ 184 h 353"/>
                <a:gd name="T24" fmla="*/ 40 w 309"/>
                <a:gd name="T25" fmla="*/ 184 h 353"/>
                <a:gd name="T26" fmla="*/ 40 w 309"/>
                <a:gd name="T27" fmla="*/ 132 h 353"/>
                <a:gd name="T28" fmla="*/ 288 w 309"/>
                <a:gd name="T29" fmla="*/ 132 h 353"/>
                <a:gd name="T30" fmla="*/ 308 w 309"/>
                <a:gd name="T31" fmla="*/ 112 h 353"/>
                <a:gd name="T32" fmla="*/ 288 w 309"/>
                <a:gd name="T33" fmla="*/ 92 h 353"/>
                <a:gd name="T34" fmla="*/ 40 w 309"/>
                <a:gd name="T35" fmla="*/ 92 h 353"/>
                <a:gd name="T36" fmla="*/ 40 w 309"/>
                <a:gd name="T37" fmla="*/ 40 h 353"/>
                <a:gd name="T38" fmla="*/ 289 w 309"/>
                <a:gd name="T39" fmla="*/ 4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9" h="353">
                  <a:moveTo>
                    <a:pt x="289" y="40"/>
                  </a:moveTo>
                  <a:cubicBezTo>
                    <a:pt x="300" y="40"/>
                    <a:pt x="309" y="31"/>
                    <a:pt x="309" y="20"/>
                  </a:cubicBezTo>
                  <a:cubicBezTo>
                    <a:pt x="309" y="9"/>
                    <a:pt x="300" y="0"/>
                    <a:pt x="289" y="0"/>
                  </a:cubicBezTo>
                  <a:cubicBezTo>
                    <a:pt x="20" y="0"/>
                    <a:pt x="20" y="0"/>
                    <a:pt x="20" y="0"/>
                  </a:cubicBezTo>
                  <a:cubicBezTo>
                    <a:pt x="9" y="0"/>
                    <a:pt x="0" y="9"/>
                    <a:pt x="0" y="20"/>
                  </a:cubicBezTo>
                  <a:cubicBezTo>
                    <a:pt x="0" y="333"/>
                    <a:pt x="0" y="333"/>
                    <a:pt x="0" y="333"/>
                  </a:cubicBezTo>
                  <a:cubicBezTo>
                    <a:pt x="0" y="344"/>
                    <a:pt x="9" y="353"/>
                    <a:pt x="20" y="353"/>
                  </a:cubicBezTo>
                  <a:cubicBezTo>
                    <a:pt x="31" y="353"/>
                    <a:pt x="40" y="344"/>
                    <a:pt x="40" y="333"/>
                  </a:cubicBezTo>
                  <a:cubicBezTo>
                    <a:pt x="40" y="224"/>
                    <a:pt x="40" y="224"/>
                    <a:pt x="40" y="224"/>
                  </a:cubicBezTo>
                  <a:cubicBezTo>
                    <a:pt x="288" y="224"/>
                    <a:pt x="288" y="224"/>
                    <a:pt x="288" y="224"/>
                  </a:cubicBezTo>
                  <a:cubicBezTo>
                    <a:pt x="299" y="224"/>
                    <a:pt x="308" y="215"/>
                    <a:pt x="308" y="204"/>
                  </a:cubicBezTo>
                  <a:cubicBezTo>
                    <a:pt x="308" y="193"/>
                    <a:pt x="299" y="184"/>
                    <a:pt x="288" y="184"/>
                  </a:cubicBezTo>
                  <a:cubicBezTo>
                    <a:pt x="40" y="184"/>
                    <a:pt x="40" y="184"/>
                    <a:pt x="40" y="184"/>
                  </a:cubicBezTo>
                  <a:cubicBezTo>
                    <a:pt x="40" y="132"/>
                    <a:pt x="40" y="132"/>
                    <a:pt x="40" y="132"/>
                  </a:cubicBezTo>
                  <a:cubicBezTo>
                    <a:pt x="288" y="132"/>
                    <a:pt x="288" y="132"/>
                    <a:pt x="288" y="132"/>
                  </a:cubicBezTo>
                  <a:cubicBezTo>
                    <a:pt x="299" y="132"/>
                    <a:pt x="308" y="123"/>
                    <a:pt x="308" y="112"/>
                  </a:cubicBezTo>
                  <a:cubicBezTo>
                    <a:pt x="308" y="101"/>
                    <a:pt x="299" y="92"/>
                    <a:pt x="288" y="92"/>
                  </a:cubicBezTo>
                  <a:cubicBezTo>
                    <a:pt x="40" y="92"/>
                    <a:pt x="40" y="92"/>
                    <a:pt x="40" y="92"/>
                  </a:cubicBezTo>
                  <a:cubicBezTo>
                    <a:pt x="40" y="40"/>
                    <a:pt x="40" y="40"/>
                    <a:pt x="40" y="40"/>
                  </a:cubicBezTo>
                  <a:lnTo>
                    <a:pt x="289" y="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59" name="Freeform 20">
              <a:extLst>
                <a:ext uri="{FF2B5EF4-FFF2-40B4-BE49-F238E27FC236}">
                  <a16:creationId xmlns:a16="http://schemas.microsoft.com/office/drawing/2014/main" id="{A6474BDD-255F-404D-9FA2-C4F610F3370C}"/>
                </a:ext>
              </a:extLst>
            </p:cNvPr>
            <p:cNvSpPr>
              <a:spLocks/>
            </p:cNvSpPr>
            <p:nvPr/>
          </p:nvSpPr>
          <p:spPr bwMode="auto">
            <a:xfrm>
              <a:off x="3008313" y="1395413"/>
              <a:ext cx="482600" cy="112713"/>
            </a:xfrm>
            <a:custGeom>
              <a:avLst/>
              <a:gdLst>
                <a:gd name="T0" fmla="*/ 20 w 507"/>
                <a:gd name="T1" fmla="*/ 118 h 118"/>
                <a:gd name="T2" fmla="*/ 40 w 507"/>
                <a:gd name="T3" fmla="*/ 98 h 118"/>
                <a:gd name="T4" fmla="*/ 40 w 507"/>
                <a:gd name="T5" fmla="*/ 40 h 118"/>
                <a:gd name="T6" fmla="*/ 467 w 507"/>
                <a:gd name="T7" fmla="*/ 40 h 118"/>
                <a:gd name="T8" fmla="*/ 467 w 507"/>
                <a:gd name="T9" fmla="*/ 98 h 118"/>
                <a:gd name="T10" fmla="*/ 487 w 507"/>
                <a:gd name="T11" fmla="*/ 118 h 118"/>
                <a:gd name="T12" fmla="*/ 507 w 507"/>
                <a:gd name="T13" fmla="*/ 98 h 118"/>
                <a:gd name="T14" fmla="*/ 507 w 507"/>
                <a:gd name="T15" fmla="*/ 20 h 118"/>
                <a:gd name="T16" fmla="*/ 487 w 507"/>
                <a:gd name="T17" fmla="*/ 0 h 118"/>
                <a:gd name="T18" fmla="*/ 20 w 507"/>
                <a:gd name="T19" fmla="*/ 0 h 118"/>
                <a:gd name="T20" fmla="*/ 0 w 507"/>
                <a:gd name="T21" fmla="*/ 20 h 118"/>
                <a:gd name="T22" fmla="*/ 0 w 507"/>
                <a:gd name="T23" fmla="*/ 98 h 118"/>
                <a:gd name="T24" fmla="*/ 20 w 507"/>
                <a:gd name="T25"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7" h="118">
                  <a:moveTo>
                    <a:pt x="20" y="118"/>
                  </a:moveTo>
                  <a:cubicBezTo>
                    <a:pt x="31" y="118"/>
                    <a:pt x="40" y="110"/>
                    <a:pt x="40" y="98"/>
                  </a:cubicBezTo>
                  <a:cubicBezTo>
                    <a:pt x="40" y="40"/>
                    <a:pt x="40" y="40"/>
                    <a:pt x="40" y="40"/>
                  </a:cubicBezTo>
                  <a:cubicBezTo>
                    <a:pt x="467" y="40"/>
                    <a:pt x="467" y="40"/>
                    <a:pt x="467" y="40"/>
                  </a:cubicBezTo>
                  <a:cubicBezTo>
                    <a:pt x="467" y="98"/>
                    <a:pt x="467" y="98"/>
                    <a:pt x="467" y="98"/>
                  </a:cubicBezTo>
                  <a:cubicBezTo>
                    <a:pt x="467" y="110"/>
                    <a:pt x="476" y="118"/>
                    <a:pt x="487" y="118"/>
                  </a:cubicBezTo>
                  <a:cubicBezTo>
                    <a:pt x="498" y="118"/>
                    <a:pt x="507" y="110"/>
                    <a:pt x="507" y="98"/>
                  </a:cubicBezTo>
                  <a:cubicBezTo>
                    <a:pt x="507" y="20"/>
                    <a:pt x="507" y="20"/>
                    <a:pt x="507" y="20"/>
                  </a:cubicBezTo>
                  <a:cubicBezTo>
                    <a:pt x="507" y="9"/>
                    <a:pt x="498" y="0"/>
                    <a:pt x="487" y="0"/>
                  </a:cubicBezTo>
                  <a:cubicBezTo>
                    <a:pt x="20" y="0"/>
                    <a:pt x="20" y="0"/>
                    <a:pt x="20" y="0"/>
                  </a:cubicBezTo>
                  <a:cubicBezTo>
                    <a:pt x="9" y="0"/>
                    <a:pt x="0" y="9"/>
                    <a:pt x="0" y="20"/>
                  </a:cubicBezTo>
                  <a:cubicBezTo>
                    <a:pt x="0" y="98"/>
                    <a:pt x="0" y="98"/>
                    <a:pt x="0" y="98"/>
                  </a:cubicBezTo>
                  <a:cubicBezTo>
                    <a:pt x="0" y="110"/>
                    <a:pt x="9" y="118"/>
                    <a:pt x="20" y="11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60" name="Freeform 21">
              <a:extLst>
                <a:ext uri="{FF2B5EF4-FFF2-40B4-BE49-F238E27FC236}">
                  <a16:creationId xmlns:a16="http://schemas.microsoft.com/office/drawing/2014/main" id="{53B0840D-EA39-4C5C-A20F-421B658E90B1}"/>
                </a:ext>
              </a:extLst>
            </p:cNvPr>
            <p:cNvSpPr>
              <a:spLocks noEditPoints="1"/>
            </p:cNvSpPr>
            <p:nvPr/>
          </p:nvSpPr>
          <p:spPr bwMode="auto">
            <a:xfrm>
              <a:off x="3008313" y="1547813"/>
              <a:ext cx="482600" cy="336550"/>
            </a:xfrm>
            <a:custGeom>
              <a:avLst/>
              <a:gdLst>
                <a:gd name="T0" fmla="*/ 20 w 507"/>
                <a:gd name="T1" fmla="*/ 354 h 354"/>
                <a:gd name="T2" fmla="*/ 40 w 507"/>
                <a:gd name="T3" fmla="*/ 334 h 354"/>
                <a:gd name="T4" fmla="*/ 40 w 507"/>
                <a:gd name="T5" fmla="*/ 269 h 354"/>
                <a:gd name="T6" fmla="*/ 467 w 507"/>
                <a:gd name="T7" fmla="*/ 269 h 354"/>
                <a:gd name="T8" fmla="*/ 467 w 507"/>
                <a:gd name="T9" fmla="*/ 334 h 354"/>
                <a:gd name="T10" fmla="*/ 487 w 507"/>
                <a:gd name="T11" fmla="*/ 354 h 354"/>
                <a:gd name="T12" fmla="*/ 507 w 507"/>
                <a:gd name="T13" fmla="*/ 334 h 354"/>
                <a:gd name="T14" fmla="*/ 507 w 507"/>
                <a:gd name="T15" fmla="*/ 20 h 354"/>
                <a:gd name="T16" fmla="*/ 487 w 507"/>
                <a:gd name="T17" fmla="*/ 0 h 354"/>
                <a:gd name="T18" fmla="*/ 20 w 507"/>
                <a:gd name="T19" fmla="*/ 0 h 354"/>
                <a:gd name="T20" fmla="*/ 0 w 507"/>
                <a:gd name="T21" fmla="*/ 20 h 354"/>
                <a:gd name="T22" fmla="*/ 0 w 507"/>
                <a:gd name="T23" fmla="*/ 334 h 354"/>
                <a:gd name="T24" fmla="*/ 20 w 507"/>
                <a:gd name="T25" fmla="*/ 354 h 354"/>
                <a:gd name="T26" fmla="*/ 40 w 507"/>
                <a:gd name="T27" fmla="*/ 229 h 354"/>
                <a:gd name="T28" fmla="*/ 40 w 507"/>
                <a:gd name="T29" fmla="*/ 108 h 354"/>
                <a:gd name="T30" fmla="*/ 467 w 507"/>
                <a:gd name="T31" fmla="*/ 108 h 354"/>
                <a:gd name="T32" fmla="*/ 467 w 507"/>
                <a:gd name="T33" fmla="*/ 229 h 354"/>
                <a:gd name="T34" fmla="*/ 40 w 507"/>
                <a:gd name="T35" fmla="*/ 229 h 354"/>
                <a:gd name="T36" fmla="*/ 467 w 507"/>
                <a:gd name="T37" fmla="*/ 40 h 354"/>
                <a:gd name="T38" fmla="*/ 467 w 507"/>
                <a:gd name="T39" fmla="*/ 68 h 354"/>
                <a:gd name="T40" fmla="*/ 40 w 507"/>
                <a:gd name="T41" fmla="*/ 68 h 354"/>
                <a:gd name="T42" fmla="*/ 40 w 507"/>
                <a:gd name="T43" fmla="*/ 40 h 354"/>
                <a:gd name="T44" fmla="*/ 467 w 507"/>
                <a:gd name="T45" fmla="*/ 4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7" h="354">
                  <a:moveTo>
                    <a:pt x="20" y="354"/>
                  </a:moveTo>
                  <a:cubicBezTo>
                    <a:pt x="31" y="354"/>
                    <a:pt x="40" y="346"/>
                    <a:pt x="40" y="334"/>
                  </a:cubicBezTo>
                  <a:cubicBezTo>
                    <a:pt x="40" y="269"/>
                    <a:pt x="40" y="269"/>
                    <a:pt x="40" y="269"/>
                  </a:cubicBezTo>
                  <a:cubicBezTo>
                    <a:pt x="467" y="269"/>
                    <a:pt x="467" y="269"/>
                    <a:pt x="467" y="269"/>
                  </a:cubicBezTo>
                  <a:cubicBezTo>
                    <a:pt x="467" y="334"/>
                    <a:pt x="467" y="334"/>
                    <a:pt x="467" y="334"/>
                  </a:cubicBezTo>
                  <a:cubicBezTo>
                    <a:pt x="467" y="346"/>
                    <a:pt x="476" y="354"/>
                    <a:pt x="487" y="354"/>
                  </a:cubicBezTo>
                  <a:cubicBezTo>
                    <a:pt x="498" y="354"/>
                    <a:pt x="507" y="346"/>
                    <a:pt x="507" y="334"/>
                  </a:cubicBezTo>
                  <a:cubicBezTo>
                    <a:pt x="507" y="20"/>
                    <a:pt x="507" y="20"/>
                    <a:pt x="507" y="20"/>
                  </a:cubicBezTo>
                  <a:cubicBezTo>
                    <a:pt x="507" y="9"/>
                    <a:pt x="498" y="0"/>
                    <a:pt x="487" y="0"/>
                  </a:cubicBezTo>
                  <a:cubicBezTo>
                    <a:pt x="20" y="0"/>
                    <a:pt x="20" y="0"/>
                    <a:pt x="20" y="0"/>
                  </a:cubicBezTo>
                  <a:cubicBezTo>
                    <a:pt x="9" y="0"/>
                    <a:pt x="0" y="9"/>
                    <a:pt x="0" y="20"/>
                  </a:cubicBezTo>
                  <a:cubicBezTo>
                    <a:pt x="0" y="334"/>
                    <a:pt x="0" y="334"/>
                    <a:pt x="0" y="334"/>
                  </a:cubicBezTo>
                  <a:cubicBezTo>
                    <a:pt x="0" y="346"/>
                    <a:pt x="9" y="354"/>
                    <a:pt x="20" y="354"/>
                  </a:cubicBezTo>
                  <a:close/>
                  <a:moveTo>
                    <a:pt x="40" y="229"/>
                  </a:moveTo>
                  <a:cubicBezTo>
                    <a:pt x="40" y="108"/>
                    <a:pt x="40" y="108"/>
                    <a:pt x="40" y="108"/>
                  </a:cubicBezTo>
                  <a:cubicBezTo>
                    <a:pt x="467" y="108"/>
                    <a:pt x="467" y="108"/>
                    <a:pt x="467" y="108"/>
                  </a:cubicBezTo>
                  <a:cubicBezTo>
                    <a:pt x="467" y="229"/>
                    <a:pt x="467" y="229"/>
                    <a:pt x="467" y="229"/>
                  </a:cubicBezTo>
                  <a:lnTo>
                    <a:pt x="40" y="229"/>
                  </a:lnTo>
                  <a:close/>
                  <a:moveTo>
                    <a:pt x="467" y="40"/>
                  </a:moveTo>
                  <a:cubicBezTo>
                    <a:pt x="467" y="68"/>
                    <a:pt x="467" y="68"/>
                    <a:pt x="467" y="68"/>
                  </a:cubicBezTo>
                  <a:cubicBezTo>
                    <a:pt x="40" y="68"/>
                    <a:pt x="40" y="68"/>
                    <a:pt x="40" y="68"/>
                  </a:cubicBezTo>
                  <a:cubicBezTo>
                    <a:pt x="40" y="40"/>
                    <a:pt x="40" y="40"/>
                    <a:pt x="40" y="40"/>
                  </a:cubicBezTo>
                  <a:lnTo>
                    <a:pt x="467" y="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61" name="Freeform 22">
              <a:extLst>
                <a:ext uri="{FF2B5EF4-FFF2-40B4-BE49-F238E27FC236}">
                  <a16:creationId xmlns:a16="http://schemas.microsoft.com/office/drawing/2014/main" id="{A7193845-5DDC-4F9E-9AE5-4A1ECDA68257}"/>
                </a:ext>
              </a:extLst>
            </p:cNvPr>
            <p:cNvSpPr>
              <a:spLocks/>
            </p:cNvSpPr>
            <p:nvPr/>
          </p:nvSpPr>
          <p:spPr bwMode="auto">
            <a:xfrm>
              <a:off x="3151188" y="1846263"/>
              <a:ext cx="195263" cy="38100"/>
            </a:xfrm>
            <a:custGeom>
              <a:avLst/>
              <a:gdLst>
                <a:gd name="T0" fmla="*/ 20 w 205"/>
                <a:gd name="T1" fmla="*/ 0 h 40"/>
                <a:gd name="T2" fmla="*/ 0 w 205"/>
                <a:gd name="T3" fmla="*/ 20 h 40"/>
                <a:gd name="T4" fmla="*/ 20 w 205"/>
                <a:gd name="T5" fmla="*/ 40 h 40"/>
                <a:gd name="T6" fmla="*/ 185 w 205"/>
                <a:gd name="T7" fmla="*/ 40 h 40"/>
                <a:gd name="T8" fmla="*/ 205 w 205"/>
                <a:gd name="T9" fmla="*/ 20 h 40"/>
                <a:gd name="T10" fmla="*/ 185 w 205"/>
                <a:gd name="T11" fmla="*/ 0 h 40"/>
                <a:gd name="T12" fmla="*/ 20 w 205"/>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05" h="40">
                  <a:moveTo>
                    <a:pt x="20" y="0"/>
                  </a:moveTo>
                  <a:cubicBezTo>
                    <a:pt x="9" y="0"/>
                    <a:pt x="0" y="9"/>
                    <a:pt x="0" y="20"/>
                  </a:cubicBezTo>
                  <a:cubicBezTo>
                    <a:pt x="0" y="31"/>
                    <a:pt x="9" y="40"/>
                    <a:pt x="20" y="40"/>
                  </a:cubicBezTo>
                  <a:cubicBezTo>
                    <a:pt x="185" y="40"/>
                    <a:pt x="185" y="40"/>
                    <a:pt x="185" y="40"/>
                  </a:cubicBezTo>
                  <a:cubicBezTo>
                    <a:pt x="196" y="40"/>
                    <a:pt x="205" y="31"/>
                    <a:pt x="205" y="20"/>
                  </a:cubicBezTo>
                  <a:cubicBezTo>
                    <a:pt x="205" y="9"/>
                    <a:pt x="196" y="0"/>
                    <a:pt x="185" y="0"/>
                  </a:cubicBezTo>
                  <a:lnTo>
                    <a:pt x="20" y="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62" name="Freeform 23">
              <a:extLst>
                <a:ext uri="{FF2B5EF4-FFF2-40B4-BE49-F238E27FC236}">
                  <a16:creationId xmlns:a16="http://schemas.microsoft.com/office/drawing/2014/main" id="{924194BA-44B1-438C-8716-9074F377BEF0}"/>
                </a:ext>
              </a:extLst>
            </p:cNvPr>
            <p:cNvSpPr>
              <a:spLocks noEditPoints="1"/>
            </p:cNvSpPr>
            <p:nvPr/>
          </p:nvSpPr>
          <p:spPr bwMode="auto">
            <a:xfrm>
              <a:off x="2976563" y="1924050"/>
              <a:ext cx="546100" cy="198438"/>
            </a:xfrm>
            <a:custGeom>
              <a:avLst/>
              <a:gdLst>
                <a:gd name="T0" fmla="*/ 553 w 573"/>
                <a:gd name="T1" fmla="*/ 0 h 209"/>
                <a:gd name="T2" fmla="*/ 20 w 573"/>
                <a:gd name="T3" fmla="*/ 0 h 209"/>
                <a:gd name="T4" fmla="*/ 0 w 573"/>
                <a:gd name="T5" fmla="*/ 20 h 209"/>
                <a:gd name="T6" fmla="*/ 0 w 573"/>
                <a:gd name="T7" fmla="*/ 96 h 209"/>
                <a:gd name="T8" fmla="*/ 20 w 573"/>
                <a:gd name="T9" fmla="*/ 116 h 209"/>
                <a:gd name="T10" fmla="*/ 30 w 573"/>
                <a:gd name="T11" fmla="*/ 116 h 209"/>
                <a:gd name="T12" fmla="*/ 30 w 573"/>
                <a:gd name="T13" fmla="*/ 189 h 209"/>
                <a:gd name="T14" fmla="*/ 50 w 573"/>
                <a:gd name="T15" fmla="*/ 209 h 209"/>
                <a:gd name="T16" fmla="*/ 122 w 573"/>
                <a:gd name="T17" fmla="*/ 209 h 209"/>
                <a:gd name="T18" fmla="*/ 142 w 573"/>
                <a:gd name="T19" fmla="*/ 189 h 209"/>
                <a:gd name="T20" fmla="*/ 142 w 573"/>
                <a:gd name="T21" fmla="*/ 116 h 209"/>
                <a:gd name="T22" fmla="*/ 431 w 573"/>
                <a:gd name="T23" fmla="*/ 116 h 209"/>
                <a:gd name="T24" fmla="*/ 431 w 573"/>
                <a:gd name="T25" fmla="*/ 189 h 209"/>
                <a:gd name="T26" fmla="*/ 451 w 573"/>
                <a:gd name="T27" fmla="*/ 209 h 209"/>
                <a:gd name="T28" fmla="*/ 523 w 573"/>
                <a:gd name="T29" fmla="*/ 209 h 209"/>
                <a:gd name="T30" fmla="*/ 543 w 573"/>
                <a:gd name="T31" fmla="*/ 189 h 209"/>
                <a:gd name="T32" fmla="*/ 543 w 573"/>
                <a:gd name="T33" fmla="*/ 116 h 209"/>
                <a:gd name="T34" fmla="*/ 553 w 573"/>
                <a:gd name="T35" fmla="*/ 116 h 209"/>
                <a:gd name="T36" fmla="*/ 573 w 573"/>
                <a:gd name="T37" fmla="*/ 96 h 209"/>
                <a:gd name="T38" fmla="*/ 573 w 573"/>
                <a:gd name="T39" fmla="*/ 20 h 209"/>
                <a:gd name="T40" fmla="*/ 553 w 573"/>
                <a:gd name="T41" fmla="*/ 0 h 209"/>
                <a:gd name="T42" fmla="*/ 40 w 573"/>
                <a:gd name="T43" fmla="*/ 40 h 209"/>
                <a:gd name="T44" fmla="*/ 533 w 573"/>
                <a:gd name="T45" fmla="*/ 40 h 209"/>
                <a:gd name="T46" fmla="*/ 533 w 573"/>
                <a:gd name="T47" fmla="*/ 76 h 209"/>
                <a:gd name="T48" fmla="*/ 40 w 573"/>
                <a:gd name="T49" fmla="*/ 76 h 209"/>
                <a:gd name="T50" fmla="*/ 40 w 573"/>
                <a:gd name="T51" fmla="*/ 40 h 209"/>
                <a:gd name="T52" fmla="*/ 102 w 573"/>
                <a:gd name="T53" fmla="*/ 169 h 209"/>
                <a:gd name="T54" fmla="*/ 70 w 573"/>
                <a:gd name="T55" fmla="*/ 169 h 209"/>
                <a:gd name="T56" fmla="*/ 70 w 573"/>
                <a:gd name="T57" fmla="*/ 116 h 209"/>
                <a:gd name="T58" fmla="*/ 102 w 573"/>
                <a:gd name="T59" fmla="*/ 116 h 209"/>
                <a:gd name="T60" fmla="*/ 102 w 573"/>
                <a:gd name="T61" fmla="*/ 169 h 209"/>
                <a:gd name="T62" fmla="*/ 503 w 573"/>
                <a:gd name="T63" fmla="*/ 169 h 209"/>
                <a:gd name="T64" fmla="*/ 471 w 573"/>
                <a:gd name="T65" fmla="*/ 169 h 209"/>
                <a:gd name="T66" fmla="*/ 471 w 573"/>
                <a:gd name="T67" fmla="*/ 116 h 209"/>
                <a:gd name="T68" fmla="*/ 503 w 573"/>
                <a:gd name="T69" fmla="*/ 116 h 209"/>
                <a:gd name="T70" fmla="*/ 503 w 573"/>
                <a:gd name="T71" fmla="*/ 16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3" h="209">
                  <a:moveTo>
                    <a:pt x="553" y="0"/>
                  </a:moveTo>
                  <a:cubicBezTo>
                    <a:pt x="20" y="0"/>
                    <a:pt x="20" y="0"/>
                    <a:pt x="20" y="0"/>
                  </a:cubicBezTo>
                  <a:cubicBezTo>
                    <a:pt x="9" y="0"/>
                    <a:pt x="0" y="9"/>
                    <a:pt x="0" y="20"/>
                  </a:cubicBezTo>
                  <a:cubicBezTo>
                    <a:pt x="0" y="96"/>
                    <a:pt x="0" y="96"/>
                    <a:pt x="0" y="96"/>
                  </a:cubicBezTo>
                  <a:cubicBezTo>
                    <a:pt x="0" y="107"/>
                    <a:pt x="9" y="116"/>
                    <a:pt x="20" y="116"/>
                  </a:cubicBezTo>
                  <a:cubicBezTo>
                    <a:pt x="30" y="116"/>
                    <a:pt x="30" y="116"/>
                    <a:pt x="30" y="116"/>
                  </a:cubicBezTo>
                  <a:cubicBezTo>
                    <a:pt x="30" y="189"/>
                    <a:pt x="30" y="189"/>
                    <a:pt x="30" y="189"/>
                  </a:cubicBezTo>
                  <a:cubicBezTo>
                    <a:pt x="30" y="200"/>
                    <a:pt x="39" y="209"/>
                    <a:pt x="50" y="209"/>
                  </a:cubicBezTo>
                  <a:cubicBezTo>
                    <a:pt x="122" y="209"/>
                    <a:pt x="122" y="209"/>
                    <a:pt x="122" y="209"/>
                  </a:cubicBezTo>
                  <a:cubicBezTo>
                    <a:pt x="133" y="209"/>
                    <a:pt x="142" y="200"/>
                    <a:pt x="142" y="189"/>
                  </a:cubicBezTo>
                  <a:cubicBezTo>
                    <a:pt x="142" y="116"/>
                    <a:pt x="142" y="116"/>
                    <a:pt x="142" y="116"/>
                  </a:cubicBezTo>
                  <a:cubicBezTo>
                    <a:pt x="431" y="116"/>
                    <a:pt x="431" y="116"/>
                    <a:pt x="431" y="116"/>
                  </a:cubicBezTo>
                  <a:cubicBezTo>
                    <a:pt x="431" y="189"/>
                    <a:pt x="431" y="189"/>
                    <a:pt x="431" y="189"/>
                  </a:cubicBezTo>
                  <a:cubicBezTo>
                    <a:pt x="431" y="200"/>
                    <a:pt x="440" y="209"/>
                    <a:pt x="451" y="209"/>
                  </a:cubicBezTo>
                  <a:cubicBezTo>
                    <a:pt x="523" y="209"/>
                    <a:pt x="523" y="209"/>
                    <a:pt x="523" y="209"/>
                  </a:cubicBezTo>
                  <a:cubicBezTo>
                    <a:pt x="534" y="209"/>
                    <a:pt x="543" y="200"/>
                    <a:pt x="543" y="189"/>
                  </a:cubicBezTo>
                  <a:cubicBezTo>
                    <a:pt x="543" y="116"/>
                    <a:pt x="543" y="116"/>
                    <a:pt x="543" y="116"/>
                  </a:cubicBezTo>
                  <a:cubicBezTo>
                    <a:pt x="553" y="116"/>
                    <a:pt x="553" y="116"/>
                    <a:pt x="553" y="116"/>
                  </a:cubicBezTo>
                  <a:cubicBezTo>
                    <a:pt x="564" y="116"/>
                    <a:pt x="573" y="107"/>
                    <a:pt x="573" y="96"/>
                  </a:cubicBezTo>
                  <a:cubicBezTo>
                    <a:pt x="573" y="20"/>
                    <a:pt x="573" y="20"/>
                    <a:pt x="573" y="20"/>
                  </a:cubicBezTo>
                  <a:cubicBezTo>
                    <a:pt x="573" y="9"/>
                    <a:pt x="564" y="0"/>
                    <a:pt x="553" y="0"/>
                  </a:cubicBezTo>
                  <a:close/>
                  <a:moveTo>
                    <a:pt x="40" y="40"/>
                  </a:moveTo>
                  <a:cubicBezTo>
                    <a:pt x="533" y="40"/>
                    <a:pt x="533" y="40"/>
                    <a:pt x="533" y="40"/>
                  </a:cubicBezTo>
                  <a:cubicBezTo>
                    <a:pt x="533" y="76"/>
                    <a:pt x="533" y="76"/>
                    <a:pt x="533" y="76"/>
                  </a:cubicBezTo>
                  <a:cubicBezTo>
                    <a:pt x="40" y="76"/>
                    <a:pt x="40" y="76"/>
                    <a:pt x="40" y="76"/>
                  </a:cubicBezTo>
                  <a:lnTo>
                    <a:pt x="40" y="40"/>
                  </a:lnTo>
                  <a:close/>
                  <a:moveTo>
                    <a:pt x="102" y="169"/>
                  </a:moveTo>
                  <a:cubicBezTo>
                    <a:pt x="70" y="169"/>
                    <a:pt x="70" y="169"/>
                    <a:pt x="70" y="169"/>
                  </a:cubicBezTo>
                  <a:cubicBezTo>
                    <a:pt x="70" y="116"/>
                    <a:pt x="70" y="116"/>
                    <a:pt x="70" y="116"/>
                  </a:cubicBezTo>
                  <a:cubicBezTo>
                    <a:pt x="102" y="116"/>
                    <a:pt x="102" y="116"/>
                    <a:pt x="102" y="116"/>
                  </a:cubicBezTo>
                  <a:lnTo>
                    <a:pt x="102" y="169"/>
                  </a:lnTo>
                  <a:close/>
                  <a:moveTo>
                    <a:pt x="503" y="169"/>
                  </a:moveTo>
                  <a:cubicBezTo>
                    <a:pt x="471" y="169"/>
                    <a:pt x="471" y="169"/>
                    <a:pt x="471" y="169"/>
                  </a:cubicBezTo>
                  <a:cubicBezTo>
                    <a:pt x="471" y="116"/>
                    <a:pt x="471" y="116"/>
                    <a:pt x="471" y="116"/>
                  </a:cubicBezTo>
                  <a:cubicBezTo>
                    <a:pt x="503" y="116"/>
                    <a:pt x="503" y="116"/>
                    <a:pt x="503" y="116"/>
                  </a:cubicBezTo>
                  <a:lnTo>
                    <a:pt x="503" y="169"/>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71" name="Group 770">
            <a:extLst>
              <a:ext uri="{FF2B5EF4-FFF2-40B4-BE49-F238E27FC236}">
                <a16:creationId xmlns:a16="http://schemas.microsoft.com/office/drawing/2014/main" id="{A6BDBBB7-F8E4-4991-9EBD-48828BC0C616}"/>
              </a:ext>
            </a:extLst>
          </p:cNvPr>
          <p:cNvGrpSpPr/>
          <p:nvPr/>
        </p:nvGrpSpPr>
        <p:grpSpPr>
          <a:xfrm>
            <a:off x="5461871" y="2533059"/>
            <a:ext cx="232332" cy="316229"/>
            <a:chOff x="6408738" y="3579813"/>
            <a:chExt cx="628650" cy="855662"/>
          </a:xfrm>
        </p:grpSpPr>
        <p:sp>
          <p:nvSpPr>
            <p:cNvPr id="772" name="Freeform 27">
              <a:extLst>
                <a:ext uri="{FF2B5EF4-FFF2-40B4-BE49-F238E27FC236}">
                  <a16:creationId xmlns:a16="http://schemas.microsoft.com/office/drawing/2014/main" id="{9B465336-4112-4A99-80C4-766E0BA84753}"/>
                </a:ext>
              </a:extLst>
            </p:cNvPr>
            <p:cNvSpPr>
              <a:spLocks noEditPoints="1"/>
            </p:cNvSpPr>
            <p:nvPr/>
          </p:nvSpPr>
          <p:spPr bwMode="auto">
            <a:xfrm>
              <a:off x="6554788" y="3676650"/>
              <a:ext cx="336550" cy="334962"/>
            </a:xfrm>
            <a:custGeom>
              <a:avLst/>
              <a:gdLst>
                <a:gd name="T0" fmla="*/ 177 w 353"/>
                <a:gd name="T1" fmla="*/ 352 h 352"/>
                <a:gd name="T2" fmla="*/ 353 w 353"/>
                <a:gd name="T3" fmla="*/ 176 h 352"/>
                <a:gd name="T4" fmla="*/ 177 w 353"/>
                <a:gd name="T5" fmla="*/ 0 h 352"/>
                <a:gd name="T6" fmla="*/ 0 w 353"/>
                <a:gd name="T7" fmla="*/ 176 h 352"/>
                <a:gd name="T8" fmla="*/ 177 w 353"/>
                <a:gd name="T9" fmla="*/ 352 h 352"/>
                <a:gd name="T10" fmla="*/ 177 w 353"/>
                <a:gd name="T11" fmla="*/ 40 h 352"/>
                <a:gd name="T12" fmla="*/ 313 w 353"/>
                <a:gd name="T13" fmla="*/ 176 h 352"/>
                <a:gd name="T14" fmla="*/ 177 w 353"/>
                <a:gd name="T15" fmla="*/ 312 h 352"/>
                <a:gd name="T16" fmla="*/ 40 w 353"/>
                <a:gd name="T17" fmla="*/ 176 h 352"/>
                <a:gd name="T18" fmla="*/ 177 w 353"/>
                <a:gd name="T19" fmla="*/ 4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52">
                  <a:moveTo>
                    <a:pt x="177" y="352"/>
                  </a:moveTo>
                  <a:cubicBezTo>
                    <a:pt x="274" y="352"/>
                    <a:pt x="353" y="273"/>
                    <a:pt x="353" y="176"/>
                  </a:cubicBezTo>
                  <a:cubicBezTo>
                    <a:pt x="353" y="79"/>
                    <a:pt x="274" y="0"/>
                    <a:pt x="177" y="0"/>
                  </a:cubicBezTo>
                  <a:cubicBezTo>
                    <a:pt x="79" y="0"/>
                    <a:pt x="0" y="79"/>
                    <a:pt x="0" y="176"/>
                  </a:cubicBezTo>
                  <a:cubicBezTo>
                    <a:pt x="0" y="273"/>
                    <a:pt x="79" y="352"/>
                    <a:pt x="177" y="352"/>
                  </a:cubicBezTo>
                  <a:close/>
                  <a:moveTo>
                    <a:pt x="177" y="40"/>
                  </a:moveTo>
                  <a:cubicBezTo>
                    <a:pt x="252" y="40"/>
                    <a:pt x="313" y="101"/>
                    <a:pt x="313" y="176"/>
                  </a:cubicBezTo>
                  <a:cubicBezTo>
                    <a:pt x="313" y="251"/>
                    <a:pt x="252" y="312"/>
                    <a:pt x="177" y="312"/>
                  </a:cubicBezTo>
                  <a:cubicBezTo>
                    <a:pt x="101" y="312"/>
                    <a:pt x="40" y="251"/>
                    <a:pt x="40" y="176"/>
                  </a:cubicBezTo>
                  <a:cubicBezTo>
                    <a:pt x="40" y="101"/>
                    <a:pt x="101" y="40"/>
                    <a:pt x="177"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3" name="Freeform 28">
              <a:extLst>
                <a:ext uri="{FF2B5EF4-FFF2-40B4-BE49-F238E27FC236}">
                  <a16:creationId xmlns:a16="http://schemas.microsoft.com/office/drawing/2014/main" id="{5FDB6730-D0CF-41CF-B220-C6472E4F8BF6}"/>
                </a:ext>
              </a:extLst>
            </p:cNvPr>
            <p:cNvSpPr>
              <a:spLocks noEditPoints="1"/>
            </p:cNvSpPr>
            <p:nvPr/>
          </p:nvSpPr>
          <p:spPr bwMode="auto">
            <a:xfrm>
              <a:off x="6457950" y="3579813"/>
              <a:ext cx="530225" cy="758825"/>
            </a:xfrm>
            <a:custGeom>
              <a:avLst/>
              <a:gdLst>
                <a:gd name="T0" fmla="*/ 35 w 557"/>
                <a:gd name="T1" fmla="*/ 416 h 797"/>
                <a:gd name="T2" fmla="*/ 259 w 557"/>
                <a:gd name="T3" fmla="*/ 787 h 797"/>
                <a:gd name="T4" fmla="*/ 276 w 557"/>
                <a:gd name="T5" fmla="*/ 797 h 797"/>
                <a:gd name="T6" fmla="*/ 276 w 557"/>
                <a:gd name="T7" fmla="*/ 797 h 797"/>
                <a:gd name="T8" fmla="*/ 293 w 557"/>
                <a:gd name="T9" fmla="*/ 787 h 797"/>
                <a:gd name="T10" fmla="*/ 519 w 557"/>
                <a:gd name="T11" fmla="*/ 420 h 797"/>
                <a:gd name="T12" fmla="*/ 521 w 557"/>
                <a:gd name="T13" fmla="*/ 416 h 797"/>
                <a:gd name="T14" fmla="*/ 557 w 557"/>
                <a:gd name="T15" fmla="*/ 279 h 797"/>
                <a:gd name="T16" fmla="*/ 279 w 557"/>
                <a:gd name="T17" fmla="*/ 0 h 797"/>
                <a:gd name="T18" fmla="*/ 0 w 557"/>
                <a:gd name="T19" fmla="*/ 279 h 797"/>
                <a:gd name="T20" fmla="*/ 33 w 557"/>
                <a:gd name="T21" fmla="*/ 411 h 797"/>
                <a:gd name="T22" fmla="*/ 35 w 557"/>
                <a:gd name="T23" fmla="*/ 416 h 797"/>
                <a:gd name="T24" fmla="*/ 279 w 557"/>
                <a:gd name="T25" fmla="*/ 40 h 797"/>
                <a:gd name="T26" fmla="*/ 517 w 557"/>
                <a:gd name="T27" fmla="*/ 279 h 797"/>
                <a:gd name="T28" fmla="*/ 485 w 557"/>
                <a:gd name="T29" fmla="*/ 399 h 797"/>
                <a:gd name="T30" fmla="*/ 483 w 557"/>
                <a:gd name="T31" fmla="*/ 402 h 797"/>
                <a:gd name="T32" fmla="*/ 276 w 557"/>
                <a:gd name="T33" fmla="*/ 738 h 797"/>
                <a:gd name="T34" fmla="*/ 72 w 557"/>
                <a:gd name="T35" fmla="*/ 399 h 797"/>
                <a:gd name="T36" fmla="*/ 70 w 557"/>
                <a:gd name="T37" fmla="*/ 396 h 797"/>
                <a:gd name="T38" fmla="*/ 40 w 557"/>
                <a:gd name="T39" fmla="*/ 279 h 797"/>
                <a:gd name="T40" fmla="*/ 279 w 557"/>
                <a:gd name="T41" fmla="*/ 4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7" h="797">
                  <a:moveTo>
                    <a:pt x="35" y="416"/>
                  </a:moveTo>
                  <a:cubicBezTo>
                    <a:pt x="259" y="787"/>
                    <a:pt x="259" y="787"/>
                    <a:pt x="259" y="787"/>
                  </a:cubicBezTo>
                  <a:cubicBezTo>
                    <a:pt x="262" y="793"/>
                    <a:pt x="269" y="797"/>
                    <a:pt x="276" y="797"/>
                  </a:cubicBezTo>
                  <a:cubicBezTo>
                    <a:pt x="276" y="797"/>
                    <a:pt x="276" y="797"/>
                    <a:pt x="276" y="797"/>
                  </a:cubicBezTo>
                  <a:cubicBezTo>
                    <a:pt x="283" y="797"/>
                    <a:pt x="289" y="793"/>
                    <a:pt x="293" y="787"/>
                  </a:cubicBezTo>
                  <a:cubicBezTo>
                    <a:pt x="519" y="420"/>
                    <a:pt x="519" y="420"/>
                    <a:pt x="519" y="420"/>
                  </a:cubicBezTo>
                  <a:cubicBezTo>
                    <a:pt x="520" y="418"/>
                    <a:pt x="521" y="417"/>
                    <a:pt x="521" y="416"/>
                  </a:cubicBezTo>
                  <a:cubicBezTo>
                    <a:pt x="545" y="374"/>
                    <a:pt x="557" y="327"/>
                    <a:pt x="557" y="279"/>
                  </a:cubicBezTo>
                  <a:cubicBezTo>
                    <a:pt x="557" y="125"/>
                    <a:pt x="432" y="0"/>
                    <a:pt x="279" y="0"/>
                  </a:cubicBezTo>
                  <a:cubicBezTo>
                    <a:pt x="125" y="0"/>
                    <a:pt x="0" y="125"/>
                    <a:pt x="0" y="279"/>
                  </a:cubicBezTo>
                  <a:cubicBezTo>
                    <a:pt x="0" y="325"/>
                    <a:pt x="11" y="370"/>
                    <a:pt x="33" y="411"/>
                  </a:cubicBezTo>
                  <a:cubicBezTo>
                    <a:pt x="33" y="412"/>
                    <a:pt x="34" y="414"/>
                    <a:pt x="35" y="416"/>
                  </a:cubicBezTo>
                  <a:close/>
                  <a:moveTo>
                    <a:pt x="279" y="40"/>
                  </a:moveTo>
                  <a:cubicBezTo>
                    <a:pt x="410" y="40"/>
                    <a:pt x="517" y="147"/>
                    <a:pt x="517" y="279"/>
                  </a:cubicBezTo>
                  <a:cubicBezTo>
                    <a:pt x="517" y="321"/>
                    <a:pt x="506" y="362"/>
                    <a:pt x="485" y="399"/>
                  </a:cubicBezTo>
                  <a:cubicBezTo>
                    <a:pt x="484" y="400"/>
                    <a:pt x="484" y="401"/>
                    <a:pt x="483" y="402"/>
                  </a:cubicBezTo>
                  <a:cubicBezTo>
                    <a:pt x="276" y="738"/>
                    <a:pt x="276" y="738"/>
                    <a:pt x="276" y="738"/>
                  </a:cubicBezTo>
                  <a:cubicBezTo>
                    <a:pt x="72" y="399"/>
                    <a:pt x="72" y="399"/>
                    <a:pt x="72" y="399"/>
                  </a:cubicBezTo>
                  <a:cubicBezTo>
                    <a:pt x="71" y="398"/>
                    <a:pt x="71" y="397"/>
                    <a:pt x="70" y="396"/>
                  </a:cubicBezTo>
                  <a:cubicBezTo>
                    <a:pt x="50" y="360"/>
                    <a:pt x="40" y="320"/>
                    <a:pt x="40" y="279"/>
                  </a:cubicBezTo>
                  <a:cubicBezTo>
                    <a:pt x="40" y="147"/>
                    <a:pt x="147" y="40"/>
                    <a:pt x="279"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4" name="Freeform 29">
              <a:extLst>
                <a:ext uri="{FF2B5EF4-FFF2-40B4-BE49-F238E27FC236}">
                  <a16:creationId xmlns:a16="http://schemas.microsoft.com/office/drawing/2014/main" id="{01EB5E21-6B92-4175-A72B-88B202FFA714}"/>
                </a:ext>
              </a:extLst>
            </p:cNvPr>
            <p:cNvSpPr>
              <a:spLocks/>
            </p:cNvSpPr>
            <p:nvPr/>
          </p:nvSpPr>
          <p:spPr bwMode="auto">
            <a:xfrm>
              <a:off x="6408738" y="4217988"/>
              <a:ext cx="628650" cy="217487"/>
            </a:xfrm>
            <a:custGeom>
              <a:avLst/>
              <a:gdLst>
                <a:gd name="T0" fmla="*/ 495 w 659"/>
                <a:gd name="T1" fmla="*/ 2 h 229"/>
                <a:gd name="T2" fmla="*/ 471 w 659"/>
                <a:gd name="T3" fmla="*/ 18 h 229"/>
                <a:gd name="T4" fmla="*/ 487 w 659"/>
                <a:gd name="T5" fmla="*/ 41 h 229"/>
                <a:gd name="T6" fmla="*/ 619 w 659"/>
                <a:gd name="T7" fmla="*/ 108 h 229"/>
                <a:gd name="T8" fmla="*/ 330 w 659"/>
                <a:gd name="T9" fmla="*/ 189 h 229"/>
                <a:gd name="T10" fmla="*/ 40 w 659"/>
                <a:gd name="T11" fmla="*/ 108 h 229"/>
                <a:gd name="T12" fmla="*/ 172 w 659"/>
                <a:gd name="T13" fmla="*/ 41 h 229"/>
                <a:gd name="T14" fmla="*/ 188 w 659"/>
                <a:gd name="T15" fmla="*/ 18 h 229"/>
                <a:gd name="T16" fmla="*/ 164 w 659"/>
                <a:gd name="T17" fmla="*/ 2 h 229"/>
                <a:gd name="T18" fmla="*/ 0 w 659"/>
                <a:gd name="T19" fmla="*/ 108 h 229"/>
                <a:gd name="T20" fmla="*/ 330 w 659"/>
                <a:gd name="T21" fmla="*/ 229 h 229"/>
                <a:gd name="T22" fmla="*/ 659 w 659"/>
                <a:gd name="T23" fmla="*/ 108 h 229"/>
                <a:gd name="T24" fmla="*/ 495 w 659"/>
                <a:gd name="T25" fmla="*/ 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9" h="229">
                  <a:moveTo>
                    <a:pt x="495" y="2"/>
                  </a:moveTo>
                  <a:cubicBezTo>
                    <a:pt x="484" y="0"/>
                    <a:pt x="473" y="7"/>
                    <a:pt x="471" y="18"/>
                  </a:cubicBezTo>
                  <a:cubicBezTo>
                    <a:pt x="469" y="29"/>
                    <a:pt x="476" y="39"/>
                    <a:pt x="487" y="41"/>
                  </a:cubicBezTo>
                  <a:cubicBezTo>
                    <a:pt x="574" y="59"/>
                    <a:pt x="619" y="88"/>
                    <a:pt x="619" y="108"/>
                  </a:cubicBezTo>
                  <a:cubicBezTo>
                    <a:pt x="619" y="141"/>
                    <a:pt x="506" y="189"/>
                    <a:pt x="330" y="189"/>
                  </a:cubicBezTo>
                  <a:cubicBezTo>
                    <a:pt x="153" y="189"/>
                    <a:pt x="40" y="141"/>
                    <a:pt x="40" y="108"/>
                  </a:cubicBezTo>
                  <a:cubicBezTo>
                    <a:pt x="40" y="88"/>
                    <a:pt x="86" y="59"/>
                    <a:pt x="172" y="41"/>
                  </a:cubicBezTo>
                  <a:cubicBezTo>
                    <a:pt x="183" y="39"/>
                    <a:pt x="190" y="29"/>
                    <a:pt x="188" y="18"/>
                  </a:cubicBezTo>
                  <a:cubicBezTo>
                    <a:pt x="186" y="7"/>
                    <a:pt x="175" y="0"/>
                    <a:pt x="164" y="2"/>
                  </a:cubicBezTo>
                  <a:cubicBezTo>
                    <a:pt x="58" y="23"/>
                    <a:pt x="0" y="61"/>
                    <a:pt x="0" y="108"/>
                  </a:cubicBezTo>
                  <a:cubicBezTo>
                    <a:pt x="0" y="187"/>
                    <a:pt x="166" y="229"/>
                    <a:pt x="330" y="229"/>
                  </a:cubicBezTo>
                  <a:cubicBezTo>
                    <a:pt x="493" y="229"/>
                    <a:pt x="659" y="187"/>
                    <a:pt x="659" y="108"/>
                  </a:cubicBezTo>
                  <a:cubicBezTo>
                    <a:pt x="659" y="61"/>
                    <a:pt x="601" y="23"/>
                    <a:pt x="495" y="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75" name="Group 774">
            <a:extLst>
              <a:ext uri="{FF2B5EF4-FFF2-40B4-BE49-F238E27FC236}">
                <a16:creationId xmlns:a16="http://schemas.microsoft.com/office/drawing/2014/main" id="{01F0FB45-17F9-4F2F-BF36-491A48202F80}"/>
              </a:ext>
            </a:extLst>
          </p:cNvPr>
          <p:cNvGrpSpPr/>
          <p:nvPr/>
        </p:nvGrpSpPr>
        <p:grpSpPr>
          <a:xfrm>
            <a:off x="7547919" y="1049930"/>
            <a:ext cx="313880" cy="316230"/>
            <a:chOff x="11169650" y="1276350"/>
            <a:chExt cx="849313" cy="855663"/>
          </a:xfrm>
        </p:grpSpPr>
        <p:sp>
          <p:nvSpPr>
            <p:cNvPr id="776" name="Freeform 23">
              <a:extLst>
                <a:ext uri="{FF2B5EF4-FFF2-40B4-BE49-F238E27FC236}">
                  <a16:creationId xmlns:a16="http://schemas.microsoft.com/office/drawing/2014/main" id="{83A19533-82B8-48B9-A5F4-DD69F1AC3AC8}"/>
                </a:ext>
              </a:extLst>
            </p:cNvPr>
            <p:cNvSpPr>
              <a:spLocks/>
            </p:cNvSpPr>
            <p:nvPr/>
          </p:nvSpPr>
          <p:spPr bwMode="auto">
            <a:xfrm>
              <a:off x="11417300" y="1587500"/>
              <a:ext cx="304800" cy="542925"/>
            </a:xfrm>
            <a:custGeom>
              <a:avLst/>
              <a:gdLst>
                <a:gd name="T0" fmla="*/ 252 w 319"/>
                <a:gd name="T1" fmla="*/ 18 h 570"/>
                <a:gd name="T2" fmla="*/ 228 w 319"/>
                <a:gd name="T3" fmla="*/ 2 h 570"/>
                <a:gd name="T4" fmla="*/ 212 w 319"/>
                <a:gd name="T5" fmla="*/ 25 h 570"/>
                <a:gd name="T6" fmla="*/ 279 w 319"/>
                <a:gd name="T7" fmla="*/ 381 h 570"/>
                <a:gd name="T8" fmla="*/ 279 w 319"/>
                <a:gd name="T9" fmla="*/ 501 h 570"/>
                <a:gd name="T10" fmla="*/ 261 w 319"/>
                <a:gd name="T11" fmla="*/ 530 h 570"/>
                <a:gd name="T12" fmla="*/ 58 w 319"/>
                <a:gd name="T13" fmla="*/ 530 h 570"/>
                <a:gd name="T14" fmla="*/ 40 w 319"/>
                <a:gd name="T15" fmla="*/ 502 h 570"/>
                <a:gd name="T16" fmla="*/ 40 w 319"/>
                <a:gd name="T17" fmla="*/ 381 h 570"/>
                <a:gd name="T18" fmla="*/ 107 w 319"/>
                <a:gd name="T19" fmla="*/ 25 h 570"/>
                <a:gd name="T20" fmla="*/ 91 w 319"/>
                <a:gd name="T21" fmla="*/ 2 h 570"/>
                <a:gd name="T22" fmla="*/ 68 w 319"/>
                <a:gd name="T23" fmla="*/ 18 h 570"/>
                <a:gd name="T24" fmla="*/ 1 w 319"/>
                <a:gd name="T25" fmla="*/ 376 h 570"/>
                <a:gd name="T26" fmla="*/ 0 w 319"/>
                <a:gd name="T27" fmla="*/ 379 h 570"/>
                <a:gd name="T28" fmla="*/ 0 w 319"/>
                <a:gd name="T29" fmla="*/ 503 h 570"/>
                <a:gd name="T30" fmla="*/ 58 w 319"/>
                <a:gd name="T31" fmla="*/ 570 h 570"/>
                <a:gd name="T32" fmla="*/ 261 w 319"/>
                <a:gd name="T33" fmla="*/ 570 h 570"/>
                <a:gd name="T34" fmla="*/ 319 w 319"/>
                <a:gd name="T35" fmla="*/ 502 h 570"/>
                <a:gd name="T36" fmla="*/ 319 w 319"/>
                <a:gd name="T37" fmla="*/ 379 h 570"/>
                <a:gd name="T38" fmla="*/ 318 w 319"/>
                <a:gd name="T39" fmla="*/ 376 h 570"/>
                <a:gd name="T40" fmla="*/ 252 w 319"/>
                <a:gd name="T41" fmla="*/ 18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9" h="570">
                  <a:moveTo>
                    <a:pt x="252" y="18"/>
                  </a:moveTo>
                  <a:cubicBezTo>
                    <a:pt x="249" y="7"/>
                    <a:pt x="239" y="0"/>
                    <a:pt x="228" y="2"/>
                  </a:cubicBezTo>
                  <a:cubicBezTo>
                    <a:pt x="217" y="4"/>
                    <a:pt x="210" y="14"/>
                    <a:pt x="212" y="25"/>
                  </a:cubicBezTo>
                  <a:cubicBezTo>
                    <a:pt x="279" y="381"/>
                    <a:pt x="279" y="381"/>
                    <a:pt x="279" y="381"/>
                  </a:cubicBezTo>
                  <a:cubicBezTo>
                    <a:pt x="279" y="501"/>
                    <a:pt x="279" y="501"/>
                    <a:pt x="279" y="501"/>
                  </a:cubicBezTo>
                  <a:cubicBezTo>
                    <a:pt x="279" y="502"/>
                    <a:pt x="277" y="530"/>
                    <a:pt x="261" y="530"/>
                  </a:cubicBezTo>
                  <a:cubicBezTo>
                    <a:pt x="58" y="530"/>
                    <a:pt x="58" y="530"/>
                    <a:pt x="58" y="530"/>
                  </a:cubicBezTo>
                  <a:cubicBezTo>
                    <a:pt x="42" y="530"/>
                    <a:pt x="40" y="502"/>
                    <a:pt x="40" y="502"/>
                  </a:cubicBezTo>
                  <a:cubicBezTo>
                    <a:pt x="40" y="381"/>
                    <a:pt x="40" y="381"/>
                    <a:pt x="40" y="381"/>
                  </a:cubicBezTo>
                  <a:cubicBezTo>
                    <a:pt x="107" y="25"/>
                    <a:pt x="107" y="25"/>
                    <a:pt x="107" y="25"/>
                  </a:cubicBezTo>
                  <a:cubicBezTo>
                    <a:pt x="109" y="14"/>
                    <a:pt x="102" y="4"/>
                    <a:pt x="91" y="2"/>
                  </a:cubicBezTo>
                  <a:cubicBezTo>
                    <a:pt x="80" y="0"/>
                    <a:pt x="70" y="7"/>
                    <a:pt x="68" y="18"/>
                  </a:cubicBezTo>
                  <a:cubicBezTo>
                    <a:pt x="1" y="376"/>
                    <a:pt x="1" y="376"/>
                    <a:pt x="1" y="376"/>
                  </a:cubicBezTo>
                  <a:cubicBezTo>
                    <a:pt x="1" y="377"/>
                    <a:pt x="0" y="378"/>
                    <a:pt x="0" y="379"/>
                  </a:cubicBezTo>
                  <a:cubicBezTo>
                    <a:pt x="0" y="503"/>
                    <a:pt x="0" y="503"/>
                    <a:pt x="0" y="503"/>
                  </a:cubicBezTo>
                  <a:cubicBezTo>
                    <a:pt x="1" y="526"/>
                    <a:pt x="14" y="570"/>
                    <a:pt x="58" y="570"/>
                  </a:cubicBezTo>
                  <a:cubicBezTo>
                    <a:pt x="261" y="570"/>
                    <a:pt x="261" y="570"/>
                    <a:pt x="261" y="570"/>
                  </a:cubicBezTo>
                  <a:cubicBezTo>
                    <a:pt x="305" y="570"/>
                    <a:pt x="318" y="526"/>
                    <a:pt x="319" y="502"/>
                  </a:cubicBezTo>
                  <a:cubicBezTo>
                    <a:pt x="319" y="379"/>
                    <a:pt x="319" y="379"/>
                    <a:pt x="319" y="379"/>
                  </a:cubicBezTo>
                  <a:cubicBezTo>
                    <a:pt x="319" y="378"/>
                    <a:pt x="319" y="377"/>
                    <a:pt x="318" y="376"/>
                  </a:cubicBezTo>
                  <a:lnTo>
                    <a:pt x="252" y="18"/>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7" name="Freeform 24">
              <a:extLst>
                <a:ext uri="{FF2B5EF4-FFF2-40B4-BE49-F238E27FC236}">
                  <a16:creationId xmlns:a16="http://schemas.microsoft.com/office/drawing/2014/main" id="{F29FF2BB-B4A8-4C6D-B900-82D1DE6895A9}"/>
                </a:ext>
              </a:extLst>
            </p:cNvPr>
            <p:cNvSpPr>
              <a:spLocks/>
            </p:cNvSpPr>
            <p:nvPr/>
          </p:nvSpPr>
          <p:spPr bwMode="auto">
            <a:xfrm>
              <a:off x="11483975" y="1503363"/>
              <a:ext cx="171450" cy="38100"/>
            </a:xfrm>
            <a:custGeom>
              <a:avLst/>
              <a:gdLst>
                <a:gd name="T0" fmla="*/ 160 w 180"/>
                <a:gd name="T1" fmla="*/ 0 h 40"/>
                <a:gd name="T2" fmla="*/ 20 w 180"/>
                <a:gd name="T3" fmla="*/ 0 h 40"/>
                <a:gd name="T4" fmla="*/ 0 w 180"/>
                <a:gd name="T5" fmla="*/ 20 h 40"/>
                <a:gd name="T6" fmla="*/ 20 w 180"/>
                <a:gd name="T7" fmla="*/ 40 h 40"/>
                <a:gd name="T8" fmla="*/ 160 w 180"/>
                <a:gd name="T9" fmla="*/ 40 h 40"/>
                <a:gd name="T10" fmla="*/ 180 w 180"/>
                <a:gd name="T11" fmla="*/ 20 h 40"/>
                <a:gd name="T12" fmla="*/ 160 w 180"/>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0" h="40">
                  <a:moveTo>
                    <a:pt x="160" y="0"/>
                  </a:moveTo>
                  <a:cubicBezTo>
                    <a:pt x="20" y="0"/>
                    <a:pt x="20" y="0"/>
                    <a:pt x="20" y="0"/>
                  </a:cubicBezTo>
                  <a:cubicBezTo>
                    <a:pt x="9" y="0"/>
                    <a:pt x="0" y="9"/>
                    <a:pt x="0" y="20"/>
                  </a:cubicBezTo>
                  <a:cubicBezTo>
                    <a:pt x="0" y="31"/>
                    <a:pt x="9" y="40"/>
                    <a:pt x="20" y="40"/>
                  </a:cubicBezTo>
                  <a:cubicBezTo>
                    <a:pt x="160" y="40"/>
                    <a:pt x="160" y="40"/>
                    <a:pt x="160" y="40"/>
                  </a:cubicBezTo>
                  <a:cubicBezTo>
                    <a:pt x="171" y="40"/>
                    <a:pt x="180" y="31"/>
                    <a:pt x="180" y="20"/>
                  </a:cubicBezTo>
                  <a:cubicBezTo>
                    <a:pt x="180" y="9"/>
                    <a:pt x="171" y="0"/>
                    <a:pt x="16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8" name="Freeform 25">
              <a:extLst>
                <a:ext uri="{FF2B5EF4-FFF2-40B4-BE49-F238E27FC236}">
                  <a16:creationId xmlns:a16="http://schemas.microsoft.com/office/drawing/2014/main" id="{DFDFDA2D-B986-4A25-930A-4859CE44DB6D}"/>
                </a:ext>
              </a:extLst>
            </p:cNvPr>
            <p:cNvSpPr>
              <a:spLocks/>
            </p:cNvSpPr>
            <p:nvPr/>
          </p:nvSpPr>
          <p:spPr bwMode="auto">
            <a:xfrm>
              <a:off x="11406188" y="1285875"/>
              <a:ext cx="254000" cy="171450"/>
            </a:xfrm>
            <a:custGeom>
              <a:avLst/>
              <a:gdLst>
                <a:gd name="T0" fmla="*/ 244 w 267"/>
                <a:gd name="T1" fmla="*/ 179 h 179"/>
                <a:gd name="T2" fmla="*/ 264 w 267"/>
                <a:gd name="T3" fmla="*/ 159 h 179"/>
                <a:gd name="T4" fmla="*/ 244 w 267"/>
                <a:gd name="T5" fmla="*/ 139 h 179"/>
                <a:gd name="T6" fmla="*/ 40 w 267"/>
                <a:gd name="T7" fmla="*/ 139 h 179"/>
                <a:gd name="T8" fmla="*/ 40 w 267"/>
                <a:gd name="T9" fmla="*/ 99 h 179"/>
                <a:gd name="T10" fmla="*/ 110 w 267"/>
                <a:gd name="T11" fmla="*/ 40 h 179"/>
                <a:gd name="T12" fmla="*/ 247 w 267"/>
                <a:gd name="T13" fmla="*/ 40 h 179"/>
                <a:gd name="T14" fmla="*/ 267 w 267"/>
                <a:gd name="T15" fmla="*/ 20 h 179"/>
                <a:gd name="T16" fmla="*/ 247 w 267"/>
                <a:gd name="T17" fmla="*/ 0 h 179"/>
                <a:gd name="T18" fmla="*/ 103 w 267"/>
                <a:gd name="T19" fmla="*/ 0 h 179"/>
                <a:gd name="T20" fmla="*/ 90 w 267"/>
                <a:gd name="T21" fmla="*/ 4 h 179"/>
                <a:gd name="T22" fmla="*/ 7 w 267"/>
                <a:gd name="T23" fmla="*/ 74 h 179"/>
                <a:gd name="T24" fmla="*/ 0 w 267"/>
                <a:gd name="T25" fmla="*/ 89 h 179"/>
                <a:gd name="T26" fmla="*/ 0 w 267"/>
                <a:gd name="T27" fmla="*/ 159 h 179"/>
                <a:gd name="T28" fmla="*/ 20 w 267"/>
                <a:gd name="T29" fmla="*/ 179 h 179"/>
                <a:gd name="T30" fmla="*/ 244 w 267"/>
                <a:gd name="T3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 h="179">
                  <a:moveTo>
                    <a:pt x="244" y="179"/>
                  </a:moveTo>
                  <a:cubicBezTo>
                    <a:pt x="255" y="179"/>
                    <a:pt x="264" y="170"/>
                    <a:pt x="264" y="159"/>
                  </a:cubicBezTo>
                  <a:cubicBezTo>
                    <a:pt x="264" y="148"/>
                    <a:pt x="255" y="139"/>
                    <a:pt x="244" y="139"/>
                  </a:cubicBezTo>
                  <a:cubicBezTo>
                    <a:pt x="40" y="139"/>
                    <a:pt x="40" y="139"/>
                    <a:pt x="40" y="139"/>
                  </a:cubicBezTo>
                  <a:cubicBezTo>
                    <a:pt x="40" y="99"/>
                    <a:pt x="40" y="99"/>
                    <a:pt x="40" y="99"/>
                  </a:cubicBezTo>
                  <a:cubicBezTo>
                    <a:pt x="110" y="40"/>
                    <a:pt x="110" y="40"/>
                    <a:pt x="110" y="40"/>
                  </a:cubicBezTo>
                  <a:cubicBezTo>
                    <a:pt x="247" y="40"/>
                    <a:pt x="247" y="40"/>
                    <a:pt x="247" y="40"/>
                  </a:cubicBezTo>
                  <a:cubicBezTo>
                    <a:pt x="258" y="40"/>
                    <a:pt x="267" y="31"/>
                    <a:pt x="267" y="20"/>
                  </a:cubicBezTo>
                  <a:cubicBezTo>
                    <a:pt x="267" y="8"/>
                    <a:pt x="258" y="0"/>
                    <a:pt x="247" y="0"/>
                  </a:cubicBezTo>
                  <a:cubicBezTo>
                    <a:pt x="103" y="0"/>
                    <a:pt x="103" y="0"/>
                    <a:pt x="103" y="0"/>
                  </a:cubicBezTo>
                  <a:cubicBezTo>
                    <a:pt x="98" y="0"/>
                    <a:pt x="93" y="1"/>
                    <a:pt x="90" y="4"/>
                  </a:cubicBezTo>
                  <a:cubicBezTo>
                    <a:pt x="7" y="74"/>
                    <a:pt x="7" y="74"/>
                    <a:pt x="7" y="74"/>
                  </a:cubicBezTo>
                  <a:cubicBezTo>
                    <a:pt x="3" y="78"/>
                    <a:pt x="0" y="84"/>
                    <a:pt x="0" y="89"/>
                  </a:cubicBezTo>
                  <a:cubicBezTo>
                    <a:pt x="0" y="159"/>
                    <a:pt x="0" y="159"/>
                    <a:pt x="0" y="159"/>
                  </a:cubicBezTo>
                  <a:cubicBezTo>
                    <a:pt x="0" y="170"/>
                    <a:pt x="9" y="179"/>
                    <a:pt x="20" y="179"/>
                  </a:cubicBezTo>
                  <a:lnTo>
                    <a:pt x="244" y="179"/>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79" name="Freeform 26">
              <a:extLst>
                <a:ext uri="{FF2B5EF4-FFF2-40B4-BE49-F238E27FC236}">
                  <a16:creationId xmlns:a16="http://schemas.microsoft.com/office/drawing/2014/main" id="{2CD1D7C3-EE20-4359-B41F-9BD749B4E051}"/>
                </a:ext>
              </a:extLst>
            </p:cNvPr>
            <p:cNvSpPr>
              <a:spLocks/>
            </p:cNvSpPr>
            <p:nvPr/>
          </p:nvSpPr>
          <p:spPr bwMode="auto">
            <a:xfrm>
              <a:off x="11703050" y="1276350"/>
              <a:ext cx="38100" cy="112713"/>
            </a:xfrm>
            <a:custGeom>
              <a:avLst/>
              <a:gdLst>
                <a:gd name="T0" fmla="*/ 20 w 40"/>
                <a:gd name="T1" fmla="*/ 119 h 119"/>
                <a:gd name="T2" fmla="*/ 40 w 40"/>
                <a:gd name="T3" fmla="*/ 99 h 119"/>
                <a:gd name="T4" fmla="*/ 40 w 40"/>
                <a:gd name="T5" fmla="*/ 20 h 119"/>
                <a:gd name="T6" fmla="*/ 20 w 40"/>
                <a:gd name="T7" fmla="*/ 0 h 119"/>
                <a:gd name="T8" fmla="*/ 0 w 40"/>
                <a:gd name="T9" fmla="*/ 20 h 119"/>
                <a:gd name="T10" fmla="*/ 0 w 40"/>
                <a:gd name="T11" fmla="*/ 99 h 119"/>
                <a:gd name="T12" fmla="*/ 20 w 40"/>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40" h="119">
                  <a:moveTo>
                    <a:pt x="20" y="119"/>
                  </a:moveTo>
                  <a:cubicBezTo>
                    <a:pt x="31" y="119"/>
                    <a:pt x="40" y="110"/>
                    <a:pt x="40" y="99"/>
                  </a:cubicBezTo>
                  <a:cubicBezTo>
                    <a:pt x="40" y="20"/>
                    <a:pt x="40" y="20"/>
                    <a:pt x="40" y="20"/>
                  </a:cubicBezTo>
                  <a:cubicBezTo>
                    <a:pt x="40" y="9"/>
                    <a:pt x="31" y="0"/>
                    <a:pt x="20" y="0"/>
                  </a:cubicBezTo>
                  <a:cubicBezTo>
                    <a:pt x="9" y="0"/>
                    <a:pt x="0" y="9"/>
                    <a:pt x="0" y="20"/>
                  </a:cubicBezTo>
                  <a:cubicBezTo>
                    <a:pt x="0" y="99"/>
                    <a:pt x="0" y="99"/>
                    <a:pt x="0" y="99"/>
                  </a:cubicBezTo>
                  <a:cubicBezTo>
                    <a:pt x="0" y="110"/>
                    <a:pt x="9" y="119"/>
                    <a:pt x="20" y="11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80" name="Freeform 27">
              <a:extLst>
                <a:ext uri="{FF2B5EF4-FFF2-40B4-BE49-F238E27FC236}">
                  <a16:creationId xmlns:a16="http://schemas.microsoft.com/office/drawing/2014/main" id="{AA35AA0A-1FA0-4EE6-8D4A-425727606847}"/>
                </a:ext>
              </a:extLst>
            </p:cNvPr>
            <p:cNvSpPr>
              <a:spLocks noEditPoints="1"/>
            </p:cNvSpPr>
            <p:nvPr/>
          </p:nvSpPr>
          <p:spPr bwMode="auto">
            <a:xfrm>
              <a:off x="11169650" y="1484313"/>
              <a:ext cx="209550" cy="647700"/>
            </a:xfrm>
            <a:custGeom>
              <a:avLst/>
              <a:gdLst>
                <a:gd name="T0" fmla="*/ 200 w 220"/>
                <a:gd name="T1" fmla="*/ 0 h 680"/>
                <a:gd name="T2" fmla="*/ 20 w 220"/>
                <a:gd name="T3" fmla="*/ 0 h 680"/>
                <a:gd name="T4" fmla="*/ 0 w 220"/>
                <a:gd name="T5" fmla="*/ 20 h 680"/>
                <a:gd name="T6" fmla="*/ 0 w 220"/>
                <a:gd name="T7" fmla="*/ 660 h 680"/>
                <a:gd name="T8" fmla="*/ 20 w 220"/>
                <a:gd name="T9" fmla="*/ 680 h 680"/>
                <a:gd name="T10" fmla="*/ 200 w 220"/>
                <a:gd name="T11" fmla="*/ 680 h 680"/>
                <a:gd name="T12" fmla="*/ 220 w 220"/>
                <a:gd name="T13" fmla="*/ 660 h 680"/>
                <a:gd name="T14" fmla="*/ 220 w 220"/>
                <a:gd name="T15" fmla="*/ 20 h 680"/>
                <a:gd name="T16" fmla="*/ 200 w 220"/>
                <a:gd name="T17" fmla="*/ 0 h 680"/>
                <a:gd name="T18" fmla="*/ 180 w 220"/>
                <a:gd name="T19" fmla="*/ 640 h 680"/>
                <a:gd name="T20" fmla="*/ 40 w 220"/>
                <a:gd name="T21" fmla="*/ 640 h 680"/>
                <a:gd name="T22" fmla="*/ 40 w 220"/>
                <a:gd name="T23" fmla="*/ 40 h 680"/>
                <a:gd name="T24" fmla="*/ 180 w 220"/>
                <a:gd name="T25" fmla="*/ 40 h 680"/>
                <a:gd name="T26" fmla="*/ 180 w 220"/>
                <a:gd name="T27" fmla="*/ 64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680">
                  <a:moveTo>
                    <a:pt x="200" y="0"/>
                  </a:moveTo>
                  <a:cubicBezTo>
                    <a:pt x="20" y="0"/>
                    <a:pt x="20" y="0"/>
                    <a:pt x="20" y="0"/>
                  </a:cubicBezTo>
                  <a:cubicBezTo>
                    <a:pt x="9" y="0"/>
                    <a:pt x="0" y="9"/>
                    <a:pt x="0" y="20"/>
                  </a:cubicBezTo>
                  <a:cubicBezTo>
                    <a:pt x="0" y="660"/>
                    <a:pt x="0" y="660"/>
                    <a:pt x="0" y="660"/>
                  </a:cubicBezTo>
                  <a:cubicBezTo>
                    <a:pt x="0" y="671"/>
                    <a:pt x="9" y="680"/>
                    <a:pt x="20" y="680"/>
                  </a:cubicBezTo>
                  <a:cubicBezTo>
                    <a:pt x="200" y="680"/>
                    <a:pt x="200" y="680"/>
                    <a:pt x="200" y="680"/>
                  </a:cubicBezTo>
                  <a:cubicBezTo>
                    <a:pt x="211" y="680"/>
                    <a:pt x="220" y="671"/>
                    <a:pt x="220" y="660"/>
                  </a:cubicBezTo>
                  <a:cubicBezTo>
                    <a:pt x="220" y="20"/>
                    <a:pt x="220" y="20"/>
                    <a:pt x="220" y="20"/>
                  </a:cubicBezTo>
                  <a:cubicBezTo>
                    <a:pt x="220" y="9"/>
                    <a:pt x="211" y="0"/>
                    <a:pt x="200" y="0"/>
                  </a:cubicBezTo>
                  <a:close/>
                  <a:moveTo>
                    <a:pt x="180" y="640"/>
                  </a:moveTo>
                  <a:cubicBezTo>
                    <a:pt x="40" y="640"/>
                    <a:pt x="40" y="640"/>
                    <a:pt x="40" y="640"/>
                  </a:cubicBezTo>
                  <a:cubicBezTo>
                    <a:pt x="40" y="40"/>
                    <a:pt x="40" y="40"/>
                    <a:pt x="40" y="40"/>
                  </a:cubicBezTo>
                  <a:cubicBezTo>
                    <a:pt x="180" y="40"/>
                    <a:pt x="180" y="40"/>
                    <a:pt x="180" y="40"/>
                  </a:cubicBezTo>
                  <a:lnTo>
                    <a:pt x="180" y="6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81" name="Freeform 28">
              <a:extLst>
                <a:ext uri="{FF2B5EF4-FFF2-40B4-BE49-F238E27FC236}">
                  <a16:creationId xmlns:a16="http://schemas.microsoft.com/office/drawing/2014/main" id="{1DE22F4A-87DB-4252-939A-947925D9292F}"/>
                </a:ext>
              </a:extLst>
            </p:cNvPr>
            <p:cNvSpPr>
              <a:spLocks/>
            </p:cNvSpPr>
            <p:nvPr/>
          </p:nvSpPr>
          <p:spPr bwMode="auto">
            <a:xfrm>
              <a:off x="11718925" y="1677988"/>
              <a:ext cx="300038" cy="454025"/>
            </a:xfrm>
            <a:custGeom>
              <a:avLst/>
              <a:gdLst>
                <a:gd name="T0" fmla="*/ 295 w 315"/>
                <a:gd name="T1" fmla="*/ 0 h 476"/>
                <a:gd name="T2" fmla="*/ 20 w 315"/>
                <a:gd name="T3" fmla="*/ 0 h 476"/>
                <a:gd name="T4" fmla="*/ 0 w 315"/>
                <a:gd name="T5" fmla="*/ 20 h 476"/>
                <a:gd name="T6" fmla="*/ 20 w 315"/>
                <a:gd name="T7" fmla="*/ 40 h 476"/>
                <a:gd name="T8" fmla="*/ 275 w 315"/>
                <a:gd name="T9" fmla="*/ 40 h 476"/>
                <a:gd name="T10" fmla="*/ 275 w 315"/>
                <a:gd name="T11" fmla="*/ 436 h 476"/>
                <a:gd name="T12" fmla="*/ 55 w 315"/>
                <a:gd name="T13" fmla="*/ 436 h 476"/>
                <a:gd name="T14" fmla="*/ 35 w 315"/>
                <a:gd name="T15" fmla="*/ 456 h 476"/>
                <a:gd name="T16" fmla="*/ 55 w 315"/>
                <a:gd name="T17" fmla="*/ 476 h 476"/>
                <a:gd name="T18" fmla="*/ 295 w 315"/>
                <a:gd name="T19" fmla="*/ 476 h 476"/>
                <a:gd name="T20" fmla="*/ 315 w 315"/>
                <a:gd name="T21" fmla="*/ 456 h 476"/>
                <a:gd name="T22" fmla="*/ 315 w 315"/>
                <a:gd name="T23" fmla="*/ 20 h 476"/>
                <a:gd name="T24" fmla="*/ 295 w 315"/>
                <a:gd name="T25"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 h="476">
                  <a:moveTo>
                    <a:pt x="295" y="0"/>
                  </a:moveTo>
                  <a:cubicBezTo>
                    <a:pt x="20" y="0"/>
                    <a:pt x="20" y="0"/>
                    <a:pt x="20" y="0"/>
                  </a:cubicBezTo>
                  <a:cubicBezTo>
                    <a:pt x="8" y="0"/>
                    <a:pt x="0" y="9"/>
                    <a:pt x="0" y="20"/>
                  </a:cubicBezTo>
                  <a:cubicBezTo>
                    <a:pt x="0" y="31"/>
                    <a:pt x="8" y="40"/>
                    <a:pt x="20" y="40"/>
                  </a:cubicBezTo>
                  <a:cubicBezTo>
                    <a:pt x="275" y="40"/>
                    <a:pt x="275" y="40"/>
                    <a:pt x="275" y="40"/>
                  </a:cubicBezTo>
                  <a:cubicBezTo>
                    <a:pt x="275" y="436"/>
                    <a:pt x="275" y="436"/>
                    <a:pt x="275" y="436"/>
                  </a:cubicBezTo>
                  <a:cubicBezTo>
                    <a:pt x="55" y="436"/>
                    <a:pt x="55" y="436"/>
                    <a:pt x="55" y="436"/>
                  </a:cubicBezTo>
                  <a:cubicBezTo>
                    <a:pt x="44" y="436"/>
                    <a:pt x="35" y="445"/>
                    <a:pt x="35" y="456"/>
                  </a:cubicBezTo>
                  <a:cubicBezTo>
                    <a:pt x="35" y="467"/>
                    <a:pt x="44" y="476"/>
                    <a:pt x="55" y="476"/>
                  </a:cubicBezTo>
                  <a:cubicBezTo>
                    <a:pt x="295" y="476"/>
                    <a:pt x="295" y="476"/>
                    <a:pt x="295" y="476"/>
                  </a:cubicBezTo>
                  <a:cubicBezTo>
                    <a:pt x="306" y="476"/>
                    <a:pt x="315" y="467"/>
                    <a:pt x="315" y="456"/>
                  </a:cubicBezTo>
                  <a:cubicBezTo>
                    <a:pt x="315" y="20"/>
                    <a:pt x="315" y="20"/>
                    <a:pt x="315" y="20"/>
                  </a:cubicBezTo>
                  <a:cubicBezTo>
                    <a:pt x="315" y="9"/>
                    <a:pt x="306" y="0"/>
                    <a:pt x="295"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82" name="Freeform 29">
              <a:extLst>
                <a:ext uri="{FF2B5EF4-FFF2-40B4-BE49-F238E27FC236}">
                  <a16:creationId xmlns:a16="http://schemas.microsoft.com/office/drawing/2014/main" id="{844C17E7-58A2-4AB0-B628-3BE86B1F9168}"/>
                </a:ext>
              </a:extLst>
            </p:cNvPr>
            <p:cNvSpPr>
              <a:spLocks/>
            </p:cNvSpPr>
            <p:nvPr/>
          </p:nvSpPr>
          <p:spPr bwMode="auto">
            <a:xfrm>
              <a:off x="11256963" y="1625600"/>
              <a:ext cx="38100" cy="273050"/>
            </a:xfrm>
            <a:custGeom>
              <a:avLst/>
              <a:gdLst>
                <a:gd name="T0" fmla="*/ 20 w 40"/>
                <a:gd name="T1" fmla="*/ 286 h 286"/>
                <a:gd name="T2" fmla="*/ 40 w 40"/>
                <a:gd name="T3" fmla="*/ 266 h 286"/>
                <a:gd name="T4" fmla="*/ 40 w 40"/>
                <a:gd name="T5" fmla="*/ 20 h 286"/>
                <a:gd name="T6" fmla="*/ 20 w 40"/>
                <a:gd name="T7" fmla="*/ 0 h 286"/>
                <a:gd name="T8" fmla="*/ 0 w 40"/>
                <a:gd name="T9" fmla="*/ 20 h 286"/>
                <a:gd name="T10" fmla="*/ 0 w 40"/>
                <a:gd name="T11" fmla="*/ 266 h 286"/>
                <a:gd name="T12" fmla="*/ 20 w 40"/>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40" h="286">
                  <a:moveTo>
                    <a:pt x="20" y="286"/>
                  </a:moveTo>
                  <a:cubicBezTo>
                    <a:pt x="31" y="286"/>
                    <a:pt x="40" y="277"/>
                    <a:pt x="40" y="266"/>
                  </a:cubicBezTo>
                  <a:cubicBezTo>
                    <a:pt x="40" y="20"/>
                    <a:pt x="40" y="20"/>
                    <a:pt x="40" y="20"/>
                  </a:cubicBezTo>
                  <a:cubicBezTo>
                    <a:pt x="40" y="9"/>
                    <a:pt x="31" y="0"/>
                    <a:pt x="20" y="0"/>
                  </a:cubicBezTo>
                  <a:cubicBezTo>
                    <a:pt x="9" y="0"/>
                    <a:pt x="0" y="9"/>
                    <a:pt x="0" y="20"/>
                  </a:cubicBezTo>
                  <a:cubicBezTo>
                    <a:pt x="0" y="266"/>
                    <a:pt x="0" y="266"/>
                    <a:pt x="0" y="266"/>
                  </a:cubicBezTo>
                  <a:cubicBezTo>
                    <a:pt x="0" y="277"/>
                    <a:pt x="9" y="286"/>
                    <a:pt x="20" y="28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83" name="Freeform 30">
              <a:extLst>
                <a:ext uri="{FF2B5EF4-FFF2-40B4-BE49-F238E27FC236}">
                  <a16:creationId xmlns:a16="http://schemas.microsoft.com/office/drawing/2014/main" id="{32C9D48E-F41D-49EB-89B7-D458B1B1A820}"/>
                </a:ext>
              </a:extLst>
            </p:cNvPr>
            <p:cNvSpPr>
              <a:spLocks noEditPoints="1"/>
            </p:cNvSpPr>
            <p:nvPr/>
          </p:nvSpPr>
          <p:spPr bwMode="auto">
            <a:xfrm>
              <a:off x="11749088" y="1758950"/>
              <a:ext cx="169863" cy="168275"/>
            </a:xfrm>
            <a:custGeom>
              <a:avLst/>
              <a:gdLst>
                <a:gd name="T0" fmla="*/ 89 w 178"/>
                <a:gd name="T1" fmla="*/ 178 h 178"/>
                <a:gd name="T2" fmla="*/ 178 w 178"/>
                <a:gd name="T3" fmla="*/ 89 h 178"/>
                <a:gd name="T4" fmla="*/ 89 w 178"/>
                <a:gd name="T5" fmla="*/ 0 h 178"/>
                <a:gd name="T6" fmla="*/ 0 w 178"/>
                <a:gd name="T7" fmla="*/ 89 h 178"/>
                <a:gd name="T8" fmla="*/ 89 w 178"/>
                <a:gd name="T9" fmla="*/ 178 h 178"/>
                <a:gd name="T10" fmla="*/ 89 w 178"/>
                <a:gd name="T11" fmla="*/ 40 h 178"/>
                <a:gd name="T12" fmla="*/ 138 w 178"/>
                <a:gd name="T13" fmla="*/ 89 h 178"/>
                <a:gd name="T14" fmla="*/ 89 w 178"/>
                <a:gd name="T15" fmla="*/ 138 h 178"/>
                <a:gd name="T16" fmla="*/ 40 w 178"/>
                <a:gd name="T17" fmla="*/ 89 h 178"/>
                <a:gd name="T18" fmla="*/ 89 w 178"/>
                <a:gd name="T19" fmla="*/ 4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78">
                  <a:moveTo>
                    <a:pt x="89" y="178"/>
                  </a:moveTo>
                  <a:cubicBezTo>
                    <a:pt x="138" y="178"/>
                    <a:pt x="178" y="138"/>
                    <a:pt x="178" y="89"/>
                  </a:cubicBezTo>
                  <a:cubicBezTo>
                    <a:pt x="178" y="40"/>
                    <a:pt x="138" y="0"/>
                    <a:pt x="89" y="0"/>
                  </a:cubicBezTo>
                  <a:cubicBezTo>
                    <a:pt x="40" y="0"/>
                    <a:pt x="0" y="40"/>
                    <a:pt x="0" y="89"/>
                  </a:cubicBezTo>
                  <a:cubicBezTo>
                    <a:pt x="0" y="138"/>
                    <a:pt x="40" y="178"/>
                    <a:pt x="89" y="178"/>
                  </a:cubicBezTo>
                  <a:close/>
                  <a:moveTo>
                    <a:pt x="89" y="40"/>
                  </a:moveTo>
                  <a:cubicBezTo>
                    <a:pt x="116" y="40"/>
                    <a:pt x="138" y="62"/>
                    <a:pt x="138" y="89"/>
                  </a:cubicBezTo>
                  <a:cubicBezTo>
                    <a:pt x="138" y="116"/>
                    <a:pt x="116" y="138"/>
                    <a:pt x="89" y="138"/>
                  </a:cubicBezTo>
                  <a:cubicBezTo>
                    <a:pt x="62" y="138"/>
                    <a:pt x="40" y="116"/>
                    <a:pt x="40" y="89"/>
                  </a:cubicBezTo>
                  <a:cubicBezTo>
                    <a:pt x="40" y="62"/>
                    <a:pt x="62" y="40"/>
                    <a:pt x="89"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791" name="Group 790">
            <a:extLst>
              <a:ext uri="{FF2B5EF4-FFF2-40B4-BE49-F238E27FC236}">
                <a16:creationId xmlns:a16="http://schemas.microsoft.com/office/drawing/2014/main" id="{1FD59937-3AA8-4480-BD3A-80578547A63A}"/>
              </a:ext>
            </a:extLst>
          </p:cNvPr>
          <p:cNvGrpSpPr/>
          <p:nvPr/>
        </p:nvGrpSpPr>
        <p:grpSpPr>
          <a:xfrm>
            <a:off x="7536956" y="1786097"/>
            <a:ext cx="269294" cy="317990"/>
            <a:chOff x="7564438" y="1279525"/>
            <a:chExt cx="728663" cy="860425"/>
          </a:xfrm>
        </p:grpSpPr>
        <p:sp>
          <p:nvSpPr>
            <p:cNvPr id="792" name="Freeform 36">
              <a:extLst>
                <a:ext uri="{FF2B5EF4-FFF2-40B4-BE49-F238E27FC236}">
                  <a16:creationId xmlns:a16="http://schemas.microsoft.com/office/drawing/2014/main" id="{5B5E380D-A957-414F-961F-938E18191419}"/>
                </a:ext>
              </a:extLst>
            </p:cNvPr>
            <p:cNvSpPr>
              <a:spLocks noEditPoints="1"/>
            </p:cNvSpPr>
            <p:nvPr/>
          </p:nvSpPr>
          <p:spPr bwMode="auto">
            <a:xfrm>
              <a:off x="7564438" y="1279525"/>
              <a:ext cx="728663" cy="860425"/>
            </a:xfrm>
            <a:custGeom>
              <a:avLst/>
              <a:gdLst>
                <a:gd name="T0" fmla="*/ 746 w 766"/>
                <a:gd name="T1" fmla="*/ 0 h 904"/>
                <a:gd name="T2" fmla="*/ 726 w 766"/>
                <a:gd name="T3" fmla="*/ 20 h 904"/>
                <a:gd name="T4" fmla="*/ 726 w 766"/>
                <a:gd name="T5" fmla="*/ 142 h 904"/>
                <a:gd name="T6" fmla="*/ 40 w 766"/>
                <a:gd name="T7" fmla="*/ 142 h 904"/>
                <a:gd name="T8" fmla="*/ 40 w 766"/>
                <a:gd name="T9" fmla="*/ 20 h 904"/>
                <a:gd name="T10" fmla="*/ 20 w 766"/>
                <a:gd name="T11" fmla="*/ 0 h 904"/>
                <a:gd name="T12" fmla="*/ 0 w 766"/>
                <a:gd name="T13" fmla="*/ 20 h 904"/>
                <a:gd name="T14" fmla="*/ 0 w 766"/>
                <a:gd name="T15" fmla="*/ 884 h 904"/>
                <a:gd name="T16" fmla="*/ 20 w 766"/>
                <a:gd name="T17" fmla="*/ 904 h 904"/>
                <a:gd name="T18" fmla="*/ 40 w 766"/>
                <a:gd name="T19" fmla="*/ 884 h 904"/>
                <a:gd name="T20" fmla="*/ 40 w 766"/>
                <a:gd name="T21" fmla="*/ 845 h 904"/>
                <a:gd name="T22" fmla="*/ 726 w 766"/>
                <a:gd name="T23" fmla="*/ 845 h 904"/>
                <a:gd name="T24" fmla="*/ 726 w 766"/>
                <a:gd name="T25" fmla="*/ 884 h 904"/>
                <a:gd name="T26" fmla="*/ 746 w 766"/>
                <a:gd name="T27" fmla="*/ 904 h 904"/>
                <a:gd name="T28" fmla="*/ 766 w 766"/>
                <a:gd name="T29" fmla="*/ 884 h 904"/>
                <a:gd name="T30" fmla="*/ 766 w 766"/>
                <a:gd name="T31" fmla="*/ 20 h 904"/>
                <a:gd name="T32" fmla="*/ 746 w 766"/>
                <a:gd name="T33" fmla="*/ 0 h 904"/>
                <a:gd name="T34" fmla="*/ 40 w 766"/>
                <a:gd name="T35" fmla="*/ 403 h 904"/>
                <a:gd name="T36" fmla="*/ 726 w 766"/>
                <a:gd name="T37" fmla="*/ 403 h 904"/>
                <a:gd name="T38" fmla="*/ 726 w 766"/>
                <a:gd name="T39" fmla="*/ 584 h 904"/>
                <a:gd name="T40" fmla="*/ 40 w 766"/>
                <a:gd name="T41" fmla="*/ 584 h 904"/>
                <a:gd name="T42" fmla="*/ 40 w 766"/>
                <a:gd name="T43" fmla="*/ 403 h 904"/>
                <a:gd name="T44" fmla="*/ 726 w 766"/>
                <a:gd name="T45" fmla="*/ 182 h 904"/>
                <a:gd name="T46" fmla="*/ 726 w 766"/>
                <a:gd name="T47" fmla="*/ 363 h 904"/>
                <a:gd name="T48" fmla="*/ 40 w 766"/>
                <a:gd name="T49" fmla="*/ 363 h 904"/>
                <a:gd name="T50" fmla="*/ 40 w 766"/>
                <a:gd name="T51" fmla="*/ 182 h 904"/>
                <a:gd name="T52" fmla="*/ 726 w 766"/>
                <a:gd name="T53" fmla="*/ 182 h 904"/>
                <a:gd name="T54" fmla="*/ 40 w 766"/>
                <a:gd name="T55" fmla="*/ 805 h 904"/>
                <a:gd name="T56" fmla="*/ 40 w 766"/>
                <a:gd name="T57" fmla="*/ 624 h 904"/>
                <a:gd name="T58" fmla="*/ 726 w 766"/>
                <a:gd name="T59" fmla="*/ 624 h 904"/>
                <a:gd name="T60" fmla="*/ 726 w 766"/>
                <a:gd name="T61" fmla="*/ 805 h 904"/>
                <a:gd name="T62" fmla="*/ 40 w 766"/>
                <a:gd name="T63" fmla="*/ 805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6" h="904">
                  <a:moveTo>
                    <a:pt x="746" y="0"/>
                  </a:moveTo>
                  <a:cubicBezTo>
                    <a:pt x="735" y="0"/>
                    <a:pt x="726" y="9"/>
                    <a:pt x="726" y="20"/>
                  </a:cubicBezTo>
                  <a:cubicBezTo>
                    <a:pt x="726" y="142"/>
                    <a:pt x="726" y="142"/>
                    <a:pt x="726" y="142"/>
                  </a:cubicBezTo>
                  <a:cubicBezTo>
                    <a:pt x="40" y="142"/>
                    <a:pt x="40" y="142"/>
                    <a:pt x="40" y="142"/>
                  </a:cubicBezTo>
                  <a:cubicBezTo>
                    <a:pt x="40" y="20"/>
                    <a:pt x="40" y="20"/>
                    <a:pt x="40" y="20"/>
                  </a:cubicBezTo>
                  <a:cubicBezTo>
                    <a:pt x="40" y="9"/>
                    <a:pt x="31" y="0"/>
                    <a:pt x="20" y="0"/>
                  </a:cubicBezTo>
                  <a:cubicBezTo>
                    <a:pt x="9" y="0"/>
                    <a:pt x="0" y="9"/>
                    <a:pt x="0" y="20"/>
                  </a:cubicBezTo>
                  <a:cubicBezTo>
                    <a:pt x="0" y="884"/>
                    <a:pt x="0" y="884"/>
                    <a:pt x="0" y="884"/>
                  </a:cubicBezTo>
                  <a:cubicBezTo>
                    <a:pt x="0" y="895"/>
                    <a:pt x="9" y="904"/>
                    <a:pt x="20" y="904"/>
                  </a:cubicBezTo>
                  <a:cubicBezTo>
                    <a:pt x="31" y="904"/>
                    <a:pt x="40" y="895"/>
                    <a:pt x="40" y="884"/>
                  </a:cubicBezTo>
                  <a:cubicBezTo>
                    <a:pt x="40" y="845"/>
                    <a:pt x="40" y="845"/>
                    <a:pt x="40" y="845"/>
                  </a:cubicBezTo>
                  <a:cubicBezTo>
                    <a:pt x="726" y="845"/>
                    <a:pt x="726" y="845"/>
                    <a:pt x="726" y="845"/>
                  </a:cubicBezTo>
                  <a:cubicBezTo>
                    <a:pt x="726" y="884"/>
                    <a:pt x="726" y="884"/>
                    <a:pt x="726" y="884"/>
                  </a:cubicBezTo>
                  <a:cubicBezTo>
                    <a:pt x="726" y="895"/>
                    <a:pt x="735" y="904"/>
                    <a:pt x="746" y="904"/>
                  </a:cubicBezTo>
                  <a:cubicBezTo>
                    <a:pt x="757" y="904"/>
                    <a:pt x="766" y="895"/>
                    <a:pt x="766" y="884"/>
                  </a:cubicBezTo>
                  <a:cubicBezTo>
                    <a:pt x="766" y="20"/>
                    <a:pt x="766" y="20"/>
                    <a:pt x="766" y="20"/>
                  </a:cubicBezTo>
                  <a:cubicBezTo>
                    <a:pt x="766" y="9"/>
                    <a:pt x="757" y="0"/>
                    <a:pt x="746" y="0"/>
                  </a:cubicBezTo>
                  <a:close/>
                  <a:moveTo>
                    <a:pt x="40" y="403"/>
                  </a:moveTo>
                  <a:cubicBezTo>
                    <a:pt x="726" y="403"/>
                    <a:pt x="726" y="403"/>
                    <a:pt x="726" y="403"/>
                  </a:cubicBezTo>
                  <a:cubicBezTo>
                    <a:pt x="726" y="584"/>
                    <a:pt x="726" y="584"/>
                    <a:pt x="726" y="584"/>
                  </a:cubicBezTo>
                  <a:cubicBezTo>
                    <a:pt x="40" y="584"/>
                    <a:pt x="40" y="584"/>
                    <a:pt x="40" y="584"/>
                  </a:cubicBezTo>
                  <a:lnTo>
                    <a:pt x="40" y="403"/>
                  </a:lnTo>
                  <a:close/>
                  <a:moveTo>
                    <a:pt x="726" y="182"/>
                  </a:moveTo>
                  <a:cubicBezTo>
                    <a:pt x="726" y="363"/>
                    <a:pt x="726" y="363"/>
                    <a:pt x="726" y="363"/>
                  </a:cubicBezTo>
                  <a:cubicBezTo>
                    <a:pt x="40" y="363"/>
                    <a:pt x="40" y="363"/>
                    <a:pt x="40" y="363"/>
                  </a:cubicBezTo>
                  <a:cubicBezTo>
                    <a:pt x="40" y="182"/>
                    <a:pt x="40" y="182"/>
                    <a:pt x="40" y="182"/>
                  </a:cubicBezTo>
                  <a:lnTo>
                    <a:pt x="726" y="182"/>
                  </a:lnTo>
                  <a:close/>
                  <a:moveTo>
                    <a:pt x="40" y="805"/>
                  </a:moveTo>
                  <a:cubicBezTo>
                    <a:pt x="40" y="624"/>
                    <a:pt x="40" y="624"/>
                    <a:pt x="40" y="624"/>
                  </a:cubicBezTo>
                  <a:cubicBezTo>
                    <a:pt x="726" y="624"/>
                    <a:pt x="726" y="624"/>
                    <a:pt x="726" y="624"/>
                  </a:cubicBezTo>
                  <a:cubicBezTo>
                    <a:pt x="726" y="805"/>
                    <a:pt x="726" y="805"/>
                    <a:pt x="726" y="805"/>
                  </a:cubicBezTo>
                  <a:lnTo>
                    <a:pt x="40" y="805"/>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3" name="Freeform 37">
              <a:extLst>
                <a:ext uri="{FF2B5EF4-FFF2-40B4-BE49-F238E27FC236}">
                  <a16:creationId xmlns:a16="http://schemas.microsoft.com/office/drawing/2014/main" id="{1D5E0CFB-1567-4C59-B83A-8FD6774F3A7C}"/>
                </a:ext>
              </a:extLst>
            </p:cNvPr>
            <p:cNvSpPr>
              <a:spLocks/>
            </p:cNvSpPr>
            <p:nvPr/>
          </p:nvSpPr>
          <p:spPr bwMode="auto">
            <a:xfrm>
              <a:off x="7635875" y="1349375"/>
              <a:ext cx="158750"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8"/>
                    <a:pt x="159" y="0"/>
                    <a:pt x="148" y="0"/>
                  </a:cubicBezTo>
                  <a:cubicBezTo>
                    <a:pt x="20" y="0"/>
                    <a:pt x="20" y="0"/>
                    <a:pt x="20" y="0"/>
                  </a:cubicBezTo>
                  <a:cubicBezTo>
                    <a:pt x="9" y="0"/>
                    <a:pt x="0" y="8"/>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4" name="Freeform 38">
              <a:extLst>
                <a:ext uri="{FF2B5EF4-FFF2-40B4-BE49-F238E27FC236}">
                  <a16:creationId xmlns:a16="http://schemas.microsoft.com/office/drawing/2014/main" id="{ECE84446-BF3D-45F0-A0AF-454BF4575F13}"/>
                </a:ext>
              </a:extLst>
            </p:cNvPr>
            <p:cNvSpPr>
              <a:spLocks/>
            </p:cNvSpPr>
            <p:nvPr/>
          </p:nvSpPr>
          <p:spPr bwMode="auto">
            <a:xfrm>
              <a:off x="8064500" y="1349375"/>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8"/>
                    <a:pt x="159" y="0"/>
                    <a:pt x="148" y="0"/>
                  </a:cubicBezTo>
                  <a:cubicBezTo>
                    <a:pt x="20" y="0"/>
                    <a:pt x="20" y="0"/>
                    <a:pt x="20" y="0"/>
                  </a:cubicBezTo>
                  <a:cubicBezTo>
                    <a:pt x="9" y="0"/>
                    <a:pt x="0" y="8"/>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5" name="Freeform 39">
              <a:extLst>
                <a:ext uri="{FF2B5EF4-FFF2-40B4-BE49-F238E27FC236}">
                  <a16:creationId xmlns:a16="http://schemas.microsoft.com/office/drawing/2014/main" id="{FB90687D-2D1A-4B5E-88F2-2A499857CE85}"/>
                </a:ext>
              </a:extLst>
            </p:cNvPr>
            <p:cNvSpPr>
              <a:spLocks/>
            </p:cNvSpPr>
            <p:nvPr/>
          </p:nvSpPr>
          <p:spPr bwMode="auto">
            <a:xfrm>
              <a:off x="7847013" y="1349375"/>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8"/>
                    <a:pt x="159" y="0"/>
                    <a:pt x="148" y="0"/>
                  </a:cubicBezTo>
                  <a:cubicBezTo>
                    <a:pt x="20" y="0"/>
                    <a:pt x="20" y="0"/>
                    <a:pt x="20" y="0"/>
                  </a:cubicBezTo>
                  <a:cubicBezTo>
                    <a:pt x="9" y="0"/>
                    <a:pt x="0" y="8"/>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6" name="Freeform 40">
              <a:extLst>
                <a:ext uri="{FF2B5EF4-FFF2-40B4-BE49-F238E27FC236}">
                  <a16:creationId xmlns:a16="http://schemas.microsoft.com/office/drawing/2014/main" id="{060BF5B9-DB32-4B2F-AE61-C31E78548924}"/>
                </a:ext>
              </a:extLst>
            </p:cNvPr>
            <p:cNvSpPr>
              <a:spLocks/>
            </p:cNvSpPr>
            <p:nvPr/>
          </p:nvSpPr>
          <p:spPr bwMode="auto">
            <a:xfrm>
              <a:off x="7634288" y="1555750"/>
              <a:ext cx="158750" cy="38100"/>
            </a:xfrm>
            <a:custGeom>
              <a:avLst/>
              <a:gdLst>
                <a:gd name="T0" fmla="*/ 147 w 167"/>
                <a:gd name="T1" fmla="*/ 0 h 40"/>
                <a:gd name="T2" fmla="*/ 20 w 167"/>
                <a:gd name="T3" fmla="*/ 0 h 40"/>
                <a:gd name="T4" fmla="*/ 0 w 167"/>
                <a:gd name="T5" fmla="*/ 20 h 40"/>
                <a:gd name="T6" fmla="*/ 20 w 167"/>
                <a:gd name="T7" fmla="*/ 40 h 40"/>
                <a:gd name="T8" fmla="*/ 147 w 167"/>
                <a:gd name="T9" fmla="*/ 40 h 40"/>
                <a:gd name="T10" fmla="*/ 167 w 167"/>
                <a:gd name="T11" fmla="*/ 20 h 40"/>
                <a:gd name="T12" fmla="*/ 147 w 16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7" h="40">
                  <a:moveTo>
                    <a:pt x="147" y="0"/>
                  </a:moveTo>
                  <a:cubicBezTo>
                    <a:pt x="20" y="0"/>
                    <a:pt x="20" y="0"/>
                    <a:pt x="20" y="0"/>
                  </a:cubicBezTo>
                  <a:cubicBezTo>
                    <a:pt x="8" y="0"/>
                    <a:pt x="0" y="9"/>
                    <a:pt x="0" y="20"/>
                  </a:cubicBezTo>
                  <a:cubicBezTo>
                    <a:pt x="0" y="31"/>
                    <a:pt x="8" y="40"/>
                    <a:pt x="20" y="40"/>
                  </a:cubicBezTo>
                  <a:cubicBezTo>
                    <a:pt x="147" y="40"/>
                    <a:pt x="147" y="40"/>
                    <a:pt x="147" y="40"/>
                  </a:cubicBezTo>
                  <a:cubicBezTo>
                    <a:pt x="158" y="40"/>
                    <a:pt x="167" y="31"/>
                    <a:pt x="167" y="20"/>
                  </a:cubicBezTo>
                  <a:cubicBezTo>
                    <a:pt x="167" y="9"/>
                    <a:pt x="158" y="0"/>
                    <a:pt x="147"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7" name="Freeform 41">
              <a:extLst>
                <a:ext uri="{FF2B5EF4-FFF2-40B4-BE49-F238E27FC236}">
                  <a16:creationId xmlns:a16="http://schemas.microsoft.com/office/drawing/2014/main" id="{521CC32F-E3C4-450C-BE8F-7FEC8B05AB9E}"/>
                </a:ext>
              </a:extLst>
            </p:cNvPr>
            <p:cNvSpPr>
              <a:spLocks/>
            </p:cNvSpPr>
            <p:nvPr/>
          </p:nvSpPr>
          <p:spPr bwMode="auto">
            <a:xfrm>
              <a:off x="8064500" y="1555750"/>
              <a:ext cx="158750"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8" name="Freeform 42">
              <a:extLst>
                <a:ext uri="{FF2B5EF4-FFF2-40B4-BE49-F238E27FC236}">
                  <a16:creationId xmlns:a16="http://schemas.microsoft.com/office/drawing/2014/main" id="{6B504645-5F36-4013-8CB4-4BA57EC6DE57}"/>
                </a:ext>
              </a:extLst>
            </p:cNvPr>
            <p:cNvSpPr>
              <a:spLocks/>
            </p:cNvSpPr>
            <p:nvPr/>
          </p:nvSpPr>
          <p:spPr bwMode="auto">
            <a:xfrm>
              <a:off x="7847013" y="1555750"/>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799" name="Freeform 43">
              <a:extLst>
                <a:ext uri="{FF2B5EF4-FFF2-40B4-BE49-F238E27FC236}">
                  <a16:creationId xmlns:a16="http://schemas.microsoft.com/office/drawing/2014/main" id="{460DBF68-8E9F-4E4A-B8BB-F94D0B399CA2}"/>
                </a:ext>
              </a:extLst>
            </p:cNvPr>
            <p:cNvSpPr>
              <a:spLocks/>
            </p:cNvSpPr>
            <p:nvPr/>
          </p:nvSpPr>
          <p:spPr bwMode="auto">
            <a:xfrm>
              <a:off x="7634288" y="1484313"/>
              <a:ext cx="158750" cy="38100"/>
            </a:xfrm>
            <a:custGeom>
              <a:avLst/>
              <a:gdLst>
                <a:gd name="T0" fmla="*/ 20 w 167"/>
                <a:gd name="T1" fmla="*/ 40 h 40"/>
                <a:gd name="T2" fmla="*/ 147 w 167"/>
                <a:gd name="T3" fmla="*/ 40 h 40"/>
                <a:gd name="T4" fmla="*/ 167 w 167"/>
                <a:gd name="T5" fmla="*/ 20 h 40"/>
                <a:gd name="T6" fmla="*/ 147 w 167"/>
                <a:gd name="T7" fmla="*/ 0 h 40"/>
                <a:gd name="T8" fmla="*/ 20 w 167"/>
                <a:gd name="T9" fmla="*/ 0 h 40"/>
                <a:gd name="T10" fmla="*/ 0 w 167"/>
                <a:gd name="T11" fmla="*/ 20 h 40"/>
                <a:gd name="T12" fmla="*/ 20 w 16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7" h="40">
                  <a:moveTo>
                    <a:pt x="20" y="40"/>
                  </a:moveTo>
                  <a:cubicBezTo>
                    <a:pt x="147" y="40"/>
                    <a:pt x="147" y="40"/>
                    <a:pt x="147" y="40"/>
                  </a:cubicBezTo>
                  <a:cubicBezTo>
                    <a:pt x="158" y="40"/>
                    <a:pt x="167" y="31"/>
                    <a:pt x="167" y="20"/>
                  </a:cubicBezTo>
                  <a:cubicBezTo>
                    <a:pt x="167" y="9"/>
                    <a:pt x="158" y="0"/>
                    <a:pt x="147" y="0"/>
                  </a:cubicBezTo>
                  <a:cubicBezTo>
                    <a:pt x="20" y="0"/>
                    <a:pt x="20" y="0"/>
                    <a:pt x="20" y="0"/>
                  </a:cubicBezTo>
                  <a:cubicBezTo>
                    <a:pt x="8" y="0"/>
                    <a:pt x="0" y="9"/>
                    <a:pt x="0" y="20"/>
                  </a:cubicBezTo>
                  <a:cubicBezTo>
                    <a:pt x="0" y="31"/>
                    <a:pt x="8"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0" name="Freeform 44">
              <a:extLst>
                <a:ext uri="{FF2B5EF4-FFF2-40B4-BE49-F238E27FC236}">
                  <a16:creationId xmlns:a16="http://schemas.microsoft.com/office/drawing/2014/main" id="{01DA95CB-6B55-4664-B826-5D7B798736DF}"/>
                </a:ext>
              </a:extLst>
            </p:cNvPr>
            <p:cNvSpPr>
              <a:spLocks/>
            </p:cNvSpPr>
            <p:nvPr/>
          </p:nvSpPr>
          <p:spPr bwMode="auto">
            <a:xfrm>
              <a:off x="8064500" y="1484313"/>
              <a:ext cx="158750"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1" name="Freeform 45">
              <a:extLst>
                <a:ext uri="{FF2B5EF4-FFF2-40B4-BE49-F238E27FC236}">
                  <a16:creationId xmlns:a16="http://schemas.microsoft.com/office/drawing/2014/main" id="{D8BCD46F-1B62-4BBA-84D6-84D056A1209A}"/>
                </a:ext>
              </a:extLst>
            </p:cNvPr>
            <p:cNvSpPr>
              <a:spLocks/>
            </p:cNvSpPr>
            <p:nvPr/>
          </p:nvSpPr>
          <p:spPr bwMode="auto">
            <a:xfrm>
              <a:off x="7847013" y="1484313"/>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2" name="Freeform 46">
              <a:extLst>
                <a:ext uri="{FF2B5EF4-FFF2-40B4-BE49-F238E27FC236}">
                  <a16:creationId xmlns:a16="http://schemas.microsoft.com/office/drawing/2014/main" id="{6276A6DD-200A-4326-B7D2-2C041A578E97}"/>
                </a:ext>
              </a:extLst>
            </p:cNvPr>
            <p:cNvSpPr>
              <a:spLocks/>
            </p:cNvSpPr>
            <p:nvPr/>
          </p:nvSpPr>
          <p:spPr bwMode="auto">
            <a:xfrm>
              <a:off x="7635875" y="1976438"/>
              <a:ext cx="158750"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3" name="Freeform 47">
              <a:extLst>
                <a:ext uri="{FF2B5EF4-FFF2-40B4-BE49-F238E27FC236}">
                  <a16:creationId xmlns:a16="http://schemas.microsoft.com/office/drawing/2014/main" id="{9FC16E0B-6B4B-4A71-B404-18A7BADF9392}"/>
                </a:ext>
              </a:extLst>
            </p:cNvPr>
            <p:cNvSpPr>
              <a:spLocks/>
            </p:cNvSpPr>
            <p:nvPr/>
          </p:nvSpPr>
          <p:spPr bwMode="auto">
            <a:xfrm>
              <a:off x="8064500" y="1976438"/>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4" name="Freeform 48">
              <a:extLst>
                <a:ext uri="{FF2B5EF4-FFF2-40B4-BE49-F238E27FC236}">
                  <a16:creationId xmlns:a16="http://schemas.microsoft.com/office/drawing/2014/main" id="{DAD9EFC5-EE12-4D81-8C22-55EC009FEAB7}"/>
                </a:ext>
              </a:extLst>
            </p:cNvPr>
            <p:cNvSpPr>
              <a:spLocks/>
            </p:cNvSpPr>
            <p:nvPr/>
          </p:nvSpPr>
          <p:spPr bwMode="auto">
            <a:xfrm>
              <a:off x="7847013" y="1976438"/>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5" name="Freeform 49">
              <a:extLst>
                <a:ext uri="{FF2B5EF4-FFF2-40B4-BE49-F238E27FC236}">
                  <a16:creationId xmlns:a16="http://schemas.microsoft.com/office/drawing/2014/main" id="{7781F45C-DA0C-4547-9E5B-46B4A201857E}"/>
                </a:ext>
              </a:extLst>
            </p:cNvPr>
            <p:cNvSpPr>
              <a:spLocks/>
            </p:cNvSpPr>
            <p:nvPr/>
          </p:nvSpPr>
          <p:spPr bwMode="auto">
            <a:xfrm>
              <a:off x="7635875" y="1905000"/>
              <a:ext cx="158750"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6" name="Freeform 50">
              <a:extLst>
                <a:ext uri="{FF2B5EF4-FFF2-40B4-BE49-F238E27FC236}">
                  <a16:creationId xmlns:a16="http://schemas.microsoft.com/office/drawing/2014/main" id="{2C426099-BEA9-40DA-A9B7-48C213E0D364}"/>
                </a:ext>
              </a:extLst>
            </p:cNvPr>
            <p:cNvSpPr>
              <a:spLocks/>
            </p:cNvSpPr>
            <p:nvPr/>
          </p:nvSpPr>
          <p:spPr bwMode="auto">
            <a:xfrm>
              <a:off x="8064500" y="1905000"/>
              <a:ext cx="160338" cy="38100"/>
            </a:xfrm>
            <a:custGeom>
              <a:avLst/>
              <a:gdLst>
                <a:gd name="T0" fmla="*/ 20 w 168"/>
                <a:gd name="T1" fmla="*/ 40 h 40"/>
                <a:gd name="T2" fmla="*/ 148 w 168"/>
                <a:gd name="T3" fmla="*/ 40 h 40"/>
                <a:gd name="T4" fmla="*/ 168 w 168"/>
                <a:gd name="T5" fmla="*/ 20 h 40"/>
                <a:gd name="T6" fmla="*/ 148 w 168"/>
                <a:gd name="T7" fmla="*/ 0 h 40"/>
                <a:gd name="T8" fmla="*/ 20 w 168"/>
                <a:gd name="T9" fmla="*/ 0 h 40"/>
                <a:gd name="T10" fmla="*/ 0 w 168"/>
                <a:gd name="T11" fmla="*/ 20 h 40"/>
                <a:gd name="T12" fmla="*/ 2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20" y="40"/>
                  </a:moveTo>
                  <a:cubicBezTo>
                    <a:pt x="148" y="40"/>
                    <a:pt x="148" y="40"/>
                    <a:pt x="148" y="40"/>
                  </a:cubicBezTo>
                  <a:cubicBezTo>
                    <a:pt x="159" y="40"/>
                    <a:pt x="168" y="31"/>
                    <a:pt x="168" y="20"/>
                  </a:cubicBezTo>
                  <a:cubicBezTo>
                    <a:pt x="168" y="9"/>
                    <a:pt x="159" y="0"/>
                    <a:pt x="148"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7" name="Freeform 51">
              <a:extLst>
                <a:ext uri="{FF2B5EF4-FFF2-40B4-BE49-F238E27FC236}">
                  <a16:creationId xmlns:a16="http://schemas.microsoft.com/office/drawing/2014/main" id="{2791EC9A-03CC-4A63-AFC1-CC074299CAC7}"/>
                </a:ext>
              </a:extLst>
            </p:cNvPr>
            <p:cNvSpPr>
              <a:spLocks/>
            </p:cNvSpPr>
            <p:nvPr/>
          </p:nvSpPr>
          <p:spPr bwMode="auto">
            <a:xfrm>
              <a:off x="7635875" y="1766888"/>
              <a:ext cx="158750"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8" name="Freeform 52">
              <a:extLst>
                <a:ext uri="{FF2B5EF4-FFF2-40B4-BE49-F238E27FC236}">
                  <a16:creationId xmlns:a16="http://schemas.microsoft.com/office/drawing/2014/main" id="{22798EB9-61EB-4A98-A7F3-19CBCAB862F1}"/>
                </a:ext>
              </a:extLst>
            </p:cNvPr>
            <p:cNvSpPr>
              <a:spLocks/>
            </p:cNvSpPr>
            <p:nvPr/>
          </p:nvSpPr>
          <p:spPr bwMode="auto">
            <a:xfrm>
              <a:off x="8064500" y="1766888"/>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09" name="Freeform 53">
              <a:extLst>
                <a:ext uri="{FF2B5EF4-FFF2-40B4-BE49-F238E27FC236}">
                  <a16:creationId xmlns:a16="http://schemas.microsoft.com/office/drawing/2014/main" id="{A479E03A-C8F7-49ED-A104-578DCA10DEC8}"/>
                </a:ext>
              </a:extLst>
            </p:cNvPr>
            <p:cNvSpPr>
              <a:spLocks/>
            </p:cNvSpPr>
            <p:nvPr/>
          </p:nvSpPr>
          <p:spPr bwMode="auto">
            <a:xfrm>
              <a:off x="7847013" y="1766888"/>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0" name="Freeform 54">
              <a:extLst>
                <a:ext uri="{FF2B5EF4-FFF2-40B4-BE49-F238E27FC236}">
                  <a16:creationId xmlns:a16="http://schemas.microsoft.com/office/drawing/2014/main" id="{A7A07287-52C4-4B53-9FE1-EB54EF831616}"/>
                </a:ext>
              </a:extLst>
            </p:cNvPr>
            <p:cNvSpPr>
              <a:spLocks/>
            </p:cNvSpPr>
            <p:nvPr/>
          </p:nvSpPr>
          <p:spPr bwMode="auto">
            <a:xfrm>
              <a:off x="7847013" y="1695450"/>
              <a:ext cx="160338" cy="38100"/>
            </a:xfrm>
            <a:custGeom>
              <a:avLst/>
              <a:gdLst>
                <a:gd name="T0" fmla="*/ 148 w 168"/>
                <a:gd name="T1" fmla="*/ 0 h 40"/>
                <a:gd name="T2" fmla="*/ 20 w 168"/>
                <a:gd name="T3" fmla="*/ 0 h 40"/>
                <a:gd name="T4" fmla="*/ 0 w 168"/>
                <a:gd name="T5" fmla="*/ 20 h 40"/>
                <a:gd name="T6" fmla="*/ 20 w 168"/>
                <a:gd name="T7" fmla="*/ 40 h 40"/>
                <a:gd name="T8" fmla="*/ 148 w 168"/>
                <a:gd name="T9" fmla="*/ 40 h 40"/>
                <a:gd name="T10" fmla="*/ 168 w 168"/>
                <a:gd name="T11" fmla="*/ 20 h 40"/>
                <a:gd name="T12" fmla="*/ 148 w 16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48" y="0"/>
                  </a:moveTo>
                  <a:cubicBezTo>
                    <a:pt x="20" y="0"/>
                    <a:pt x="20" y="0"/>
                    <a:pt x="20" y="0"/>
                  </a:cubicBezTo>
                  <a:cubicBezTo>
                    <a:pt x="9" y="0"/>
                    <a:pt x="0" y="9"/>
                    <a:pt x="0" y="20"/>
                  </a:cubicBezTo>
                  <a:cubicBezTo>
                    <a:pt x="0" y="31"/>
                    <a:pt x="9" y="40"/>
                    <a:pt x="20" y="40"/>
                  </a:cubicBezTo>
                  <a:cubicBezTo>
                    <a:pt x="148" y="40"/>
                    <a:pt x="148" y="40"/>
                    <a:pt x="148" y="40"/>
                  </a:cubicBezTo>
                  <a:cubicBezTo>
                    <a:pt x="159" y="40"/>
                    <a:pt x="168" y="31"/>
                    <a:pt x="168" y="20"/>
                  </a:cubicBezTo>
                  <a:cubicBezTo>
                    <a:pt x="168" y="9"/>
                    <a:pt x="159" y="0"/>
                    <a:pt x="14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811" name="Group 810">
            <a:extLst>
              <a:ext uri="{FF2B5EF4-FFF2-40B4-BE49-F238E27FC236}">
                <a16:creationId xmlns:a16="http://schemas.microsoft.com/office/drawing/2014/main" id="{5CD4C9DC-6AE0-45F9-B685-AC9EB7266B8B}"/>
              </a:ext>
            </a:extLst>
          </p:cNvPr>
          <p:cNvGrpSpPr/>
          <p:nvPr/>
        </p:nvGrpSpPr>
        <p:grpSpPr>
          <a:xfrm>
            <a:off x="9199654" y="1067825"/>
            <a:ext cx="303908" cy="320922"/>
            <a:chOff x="3857625" y="1268413"/>
            <a:chExt cx="822325" cy="868363"/>
          </a:xfrm>
        </p:grpSpPr>
        <p:sp>
          <p:nvSpPr>
            <p:cNvPr id="812" name="Freeform 17">
              <a:extLst>
                <a:ext uri="{FF2B5EF4-FFF2-40B4-BE49-F238E27FC236}">
                  <a16:creationId xmlns:a16="http://schemas.microsoft.com/office/drawing/2014/main" id="{E7F31875-C37C-46CA-820F-C21103472CFD}"/>
                </a:ext>
              </a:extLst>
            </p:cNvPr>
            <p:cNvSpPr>
              <a:spLocks noEditPoints="1"/>
            </p:cNvSpPr>
            <p:nvPr/>
          </p:nvSpPr>
          <p:spPr bwMode="auto">
            <a:xfrm>
              <a:off x="3857625" y="1268413"/>
              <a:ext cx="822325" cy="868363"/>
            </a:xfrm>
            <a:custGeom>
              <a:avLst/>
              <a:gdLst>
                <a:gd name="T0" fmla="*/ 855 w 863"/>
                <a:gd name="T1" fmla="*/ 420 h 912"/>
                <a:gd name="T2" fmla="*/ 827 w 863"/>
                <a:gd name="T3" fmla="*/ 420 h 912"/>
                <a:gd name="T4" fmla="*/ 383 w 863"/>
                <a:gd name="T5" fmla="*/ 864 h 912"/>
                <a:gd name="T6" fmla="*/ 48 w 863"/>
                <a:gd name="T7" fmla="*/ 529 h 912"/>
                <a:gd name="T8" fmla="*/ 343 w 863"/>
                <a:gd name="T9" fmla="*/ 234 h 912"/>
                <a:gd name="T10" fmla="*/ 370 w 863"/>
                <a:gd name="T11" fmla="*/ 248 h 912"/>
                <a:gd name="T12" fmla="*/ 538 w 863"/>
                <a:gd name="T13" fmla="*/ 295 h 912"/>
                <a:gd name="T14" fmla="*/ 559 w 863"/>
                <a:gd name="T15" fmla="*/ 296 h 912"/>
                <a:gd name="T16" fmla="*/ 565 w 863"/>
                <a:gd name="T17" fmla="*/ 296 h 912"/>
                <a:gd name="T18" fmla="*/ 646 w 863"/>
                <a:gd name="T19" fmla="*/ 353 h 912"/>
                <a:gd name="T20" fmla="*/ 732 w 863"/>
                <a:gd name="T21" fmla="*/ 267 h 912"/>
                <a:gd name="T22" fmla="*/ 646 w 863"/>
                <a:gd name="T23" fmla="*/ 181 h 912"/>
                <a:gd name="T24" fmla="*/ 561 w 863"/>
                <a:gd name="T25" fmla="*/ 256 h 912"/>
                <a:gd name="T26" fmla="*/ 541 w 863"/>
                <a:gd name="T27" fmla="*/ 255 h 912"/>
                <a:gd name="T28" fmla="*/ 387 w 863"/>
                <a:gd name="T29" fmla="*/ 211 h 912"/>
                <a:gd name="T30" fmla="*/ 372 w 863"/>
                <a:gd name="T31" fmla="*/ 204 h 912"/>
                <a:gd name="T32" fmla="*/ 476 w 863"/>
                <a:gd name="T33" fmla="*/ 100 h 912"/>
                <a:gd name="T34" fmla="*/ 677 w 863"/>
                <a:gd name="T35" fmla="*/ 100 h 912"/>
                <a:gd name="T36" fmla="*/ 793 w 863"/>
                <a:gd name="T37" fmla="*/ 217 h 912"/>
                <a:gd name="T38" fmla="*/ 821 w 863"/>
                <a:gd name="T39" fmla="*/ 217 h 912"/>
                <a:gd name="T40" fmla="*/ 821 w 863"/>
                <a:gd name="T41" fmla="*/ 188 h 912"/>
                <a:gd name="T42" fmla="*/ 699 w 863"/>
                <a:gd name="T43" fmla="*/ 66 h 912"/>
                <a:gd name="T44" fmla="*/ 685 w 863"/>
                <a:gd name="T45" fmla="*/ 60 h 912"/>
                <a:gd name="T46" fmla="*/ 468 w 863"/>
                <a:gd name="T47" fmla="*/ 60 h 912"/>
                <a:gd name="T48" fmla="*/ 454 w 863"/>
                <a:gd name="T49" fmla="*/ 66 h 912"/>
                <a:gd name="T50" fmla="*/ 335 w 863"/>
                <a:gd name="T51" fmla="*/ 185 h 912"/>
                <a:gd name="T52" fmla="*/ 252 w 863"/>
                <a:gd name="T53" fmla="*/ 125 h 912"/>
                <a:gd name="T54" fmla="*/ 218 w 863"/>
                <a:gd name="T55" fmla="*/ 66 h 912"/>
                <a:gd name="T56" fmla="*/ 356 w 863"/>
                <a:gd name="T57" fmla="*/ 66 h 912"/>
                <a:gd name="T58" fmla="*/ 380 w 863"/>
                <a:gd name="T59" fmla="*/ 52 h 912"/>
                <a:gd name="T60" fmla="*/ 367 w 863"/>
                <a:gd name="T61" fmla="*/ 27 h 912"/>
                <a:gd name="T62" fmla="*/ 181 w 863"/>
                <a:gd name="T63" fmla="*/ 50 h 912"/>
                <a:gd name="T64" fmla="*/ 224 w 863"/>
                <a:gd name="T65" fmla="*/ 154 h 912"/>
                <a:gd name="T66" fmla="*/ 306 w 863"/>
                <a:gd name="T67" fmla="*/ 214 h 912"/>
                <a:gd name="T68" fmla="*/ 6 w 863"/>
                <a:gd name="T69" fmla="*/ 515 h 912"/>
                <a:gd name="T70" fmla="*/ 0 w 863"/>
                <a:gd name="T71" fmla="*/ 529 h 912"/>
                <a:gd name="T72" fmla="*/ 6 w 863"/>
                <a:gd name="T73" fmla="*/ 543 h 912"/>
                <a:gd name="T74" fmla="*/ 369 w 863"/>
                <a:gd name="T75" fmla="*/ 906 h 912"/>
                <a:gd name="T76" fmla="*/ 383 w 863"/>
                <a:gd name="T77" fmla="*/ 912 h 912"/>
                <a:gd name="T78" fmla="*/ 397 w 863"/>
                <a:gd name="T79" fmla="*/ 906 h 912"/>
                <a:gd name="T80" fmla="*/ 855 w 863"/>
                <a:gd name="T81" fmla="*/ 448 h 912"/>
                <a:gd name="T82" fmla="*/ 855 w 863"/>
                <a:gd name="T83" fmla="*/ 420 h 912"/>
                <a:gd name="T84" fmla="*/ 692 w 863"/>
                <a:gd name="T85" fmla="*/ 267 h 912"/>
                <a:gd name="T86" fmla="*/ 646 w 863"/>
                <a:gd name="T87" fmla="*/ 313 h 912"/>
                <a:gd name="T88" fmla="*/ 606 w 863"/>
                <a:gd name="T89" fmla="*/ 289 h 912"/>
                <a:gd name="T90" fmla="*/ 644 w 863"/>
                <a:gd name="T91" fmla="*/ 258 h 912"/>
                <a:gd name="T92" fmla="*/ 647 w 863"/>
                <a:gd name="T93" fmla="*/ 221 h 912"/>
                <a:gd name="T94" fmla="*/ 692 w 863"/>
                <a:gd name="T95" fmla="*/ 26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3" h="912">
                  <a:moveTo>
                    <a:pt x="855" y="420"/>
                  </a:moveTo>
                  <a:cubicBezTo>
                    <a:pt x="847" y="412"/>
                    <a:pt x="835" y="412"/>
                    <a:pt x="827" y="420"/>
                  </a:cubicBezTo>
                  <a:cubicBezTo>
                    <a:pt x="383" y="864"/>
                    <a:pt x="383" y="864"/>
                    <a:pt x="383" y="864"/>
                  </a:cubicBezTo>
                  <a:cubicBezTo>
                    <a:pt x="48" y="529"/>
                    <a:pt x="48" y="529"/>
                    <a:pt x="48" y="529"/>
                  </a:cubicBezTo>
                  <a:cubicBezTo>
                    <a:pt x="343" y="234"/>
                    <a:pt x="343" y="234"/>
                    <a:pt x="343" y="234"/>
                  </a:cubicBezTo>
                  <a:cubicBezTo>
                    <a:pt x="352" y="239"/>
                    <a:pt x="361" y="243"/>
                    <a:pt x="370" y="248"/>
                  </a:cubicBezTo>
                  <a:cubicBezTo>
                    <a:pt x="429" y="274"/>
                    <a:pt x="489" y="291"/>
                    <a:pt x="538" y="295"/>
                  </a:cubicBezTo>
                  <a:cubicBezTo>
                    <a:pt x="545" y="296"/>
                    <a:pt x="552" y="296"/>
                    <a:pt x="559" y="296"/>
                  </a:cubicBezTo>
                  <a:cubicBezTo>
                    <a:pt x="561" y="296"/>
                    <a:pt x="563" y="296"/>
                    <a:pt x="565" y="296"/>
                  </a:cubicBezTo>
                  <a:cubicBezTo>
                    <a:pt x="577" y="329"/>
                    <a:pt x="609" y="353"/>
                    <a:pt x="646" y="353"/>
                  </a:cubicBezTo>
                  <a:cubicBezTo>
                    <a:pt x="694" y="353"/>
                    <a:pt x="732" y="314"/>
                    <a:pt x="732" y="267"/>
                  </a:cubicBezTo>
                  <a:cubicBezTo>
                    <a:pt x="732" y="220"/>
                    <a:pt x="694" y="181"/>
                    <a:pt x="646" y="181"/>
                  </a:cubicBezTo>
                  <a:cubicBezTo>
                    <a:pt x="603" y="181"/>
                    <a:pt x="567" y="214"/>
                    <a:pt x="561" y="256"/>
                  </a:cubicBezTo>
                  <a:cubicBezTo>
                    <a:pt x="555" y="256"/>
                    <a:pt x="548" y="256"/>
                    <a:pt x="541" y="255"/>
                  </a:cubicBezTo>
                  <a:cubicBezTo>
                    <a:pt x="496" y="251"/>
                    <a:pt x="442" y="236"/>
                    <a:pt x="387" y="211"/>
                  </a:cubicBezTo>
                  <a:cubicBezTo>
                    <a:pt x="382" y="209"/>
                    <a:pt x="377" y="207"/>
                    <a:pt x="372" y="204"/>
                  </a:cubicBezTo>
                  <a:cubicBezTo>
                    <a:pt x="476" y="100"/>
                    <a:pt x="476" y="100"/>
                    <a:pt x="476" y="100"/>
                  </a:cubicBezTo>
                  <a:cubicBezTo>
                    <a:pt x="677" y="100"/>
                    <a:pt x="677" y="100"/>
                    <a:pt x="677" y="100"/>
                  </a:cubicBezTo>
                  <a:cubicBezTo>
                    <a:pt x="793" y="217"/>
                    <a:pt x="793" y="217"/>
                    <a:pt x="793" y="217"/>
                  </a:cubicBezTo>
                  <a:cubicBezTo>
                    <a:pt x="801" y="224"/>
                    <a:pt x="814" y="224"/>
                    <a:pt x="821" y="217"/>
                  </a:cubicBezTo>
                  <a:cubicBezTo>
                    <a:pt x="829" y="209"/>
                    <a:pt x="829" y="196"/>
                    <a:pt x="821" y="188"/>
                  </a:cubicBezTo>
                  <a:cubicBezTo>
                    <a:pt x="699" y="66"/>
                    <a:pt x="699" y="66"/>
                    <a:pt x="699" y="66"/>
                  </a:cubicBezTo>
                  <a:cubicBezTo>
                    <a:pt x="696" y="62"/>
                    <a:pt x="690" y="60"/>
                    <a:pt x="685" y="60"/>
                  </a:cubicBezTo>
                  <a:cubicBezTo>
                    <a:pt x="468" y="60"/>
                    <a:pt x="468" y="60"/>
                    <a:pt x="468" y="60"/>
                  </a:cubicBezTo>
                  <a:cubicBezTo>
                    <a:pt x="463" y="60"/>
                    <a:pt x="458" y="62"/>
                    <a:pt x="454" y="66"/>
                  </a:cubicBezTo>
                  <a:cubicBezTo>
                    <a:pt x="335" y="185"/>
                    <a:pt x="335" y="185"/>
                    <a:pt x="335" y="185"/>
                  </a:cubicBezTo>
                  <a:cubicBezTo>
                    <a:pt x="302" y="166"/>
                    <a:pt x="273" y="146"/>
                    <a:pt x="252" y="125"/>
                  </a:cubicBezTo>
                  <a:cubicBezTo>
                    <a:pt x="223" y="97"/>
                    <a:pt x="214" y="75"/>
                    <a:pt x="218" y="66"/>
                  </a:cubicBezTo>
                  <a:cubicBezTo>
                    <a:pt x="224" y="52"/>
                    <a:pt x="271" y="42"/>
                    <a:pt x="356" y="66"/>
                  </a:cubicBezTo>
                  <a:cubicBezTo>
                    <a:pt x="366" y="69"/>
                    <a:pt x="377" y="62"/>
                    <a:pt x="380" y="52"/>
                  </a:cubicBezTo>
                  <a:cubicBezTo>
                    <a:pt x="383" y="41"/>
                    <a:pt x="377" y="30"/>
                    <a:pt x="367" y="27"/>
                  </a:cubicBezTo>
                  <a:cubicBezTo>
                    <a:pt x="269" y="0"/>
                    <a:pt x="200" y="8"/>
                    <a:pt x="181" y="50"/>
                  </a:cubicBezTo>
                  <a:cubicBezTo>
                    <a:pt x="172" y="70"/>
                    <a:pt x="172" y="104"/>
                    <a:pt x="224" y="154"/>
                  </a:cubicBezTo>
                  <a:cubicBezTo>
                    <a:pt x="246" y="175"/>
                    <a:pt x="274" y="195"/>
                    <a:pt x="306" y="214"/>
                  </a:cubicBezTo>
                  <a:cubicBezTo>
                    <a:pt x="6" y="515"/>
                    <a:pt x="6" y="515"/>
                    <a:pt x="6" y="515"/>
                  </a:cubicBezTo>
                  <a:cubicBezTo>
                    <a:pt x="2" y="518"/>
                    <a:pt x="0" y="523"/>
                    <a:pt x="0" y="529"/>
                  </a:cubicBezTo>
                  <a:cubicBezTo>
                    <a:pt x="0" y="534"/>
                    <a:pt x="2" y="539"/>
                    <a:pt x="6" y="543"/>
                  </a:cubicBezTo>
                  <a:cubicBezTo>
                    <a:pt x="369" y="906"/>
                    <a:pt x="369" y="906"/>
                    <a:pt x="369" y="906"/>
                  </a:cubicBezTo>
                  <a:cubicBezTo>
                    <a:pt x="373" y="910"/>
                    <a:pt x="378" y="912"/>
                    <a:pt x="383" y="912"/>
                  </a:cubicBezTo>
                  <a:cubicBezTo>
                    <a:pt x="388" y="912"/>
                    <a:pt x="393" y="910"/>
                    <a:pt x="397" y="906"/>
                  </a:cubicBezTo>
                  <a:cubicBezTo>
                    <a:pt x="855" y="448"/>
                    <a:pt x="855" y="448"/>
                    <a:pt x="855" y="448"/>
                  </a:cubicBezTo>
                  <a:cubicBezTo>
                    <a:pt x="863" y="440"/>
                    <a:pt x="863" y="428"/>
                    <a:pt x="855" y="420"/>
                  </a:cubicBezTo>
                  <a:close/>
                  <a:moveTo>
                    <a:pt x="692" y="267"/>
                  </a:moveTo>
                  <a:cubicBezTo>
                    <a:pt x="692" y="292"/>
                    <a:pt x="672" y="313"/>
                    <a:pt x="646" y="313"/>
                  </a:cubicBezTo>
                  <a:cubicBezTo>
                    <a:pt x="629" y="313"/>
                    <a:pt x="614" y="303"/>
                    <a:pt x="606" y="289"/>
                  </a:cubicBezTo>
                  <a:cubicBezTo>
                    <a:pt x="628" y="282"/>
                    <a:pt x="639" y="269"/>
                    <a:pt x="644" y="258"/>
                  </a:cubicBezTo>
                  <a:cubicBezTo>
                    <a:pt x="648" y="249"/>
                    <a:pt x="650" y="237"/>
                    <a:pt x="647" y="221"/>
                  </a:cubicBezTo>
                  <a:cubicBezTo>
                    <a:pt x="672" y="221"/>
                    <a:pt x="692" y="242"/>
                    <a:pt x="692" y="26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3" name="Freeform 18">
              <a:extLst>
                <a:ext uri="{FF2B5EF4-FFF2-40B4-BE49-F238E27FC236}">
                  <a16:creationId xmlns:a16="http://schemas.microsoft.com/office/drawing/2014/main" id="{DC2B4F92-338E-4A08-B9EE-96C5063618DA}"/>
                </a:ext>
              </a:extLst>
            </p:cNvPr>
            <p:cNvSpPr>
              <a:spLocks noEditPoints="1"/>
            </p:cNvSpPr>
            <p:nvPr/>
          </p:nvSpPr>
          <p:spPr bwMode="auto">
            <a:xfrm>
              <a:off x="4102100" y="1601788"/>
              <a:ext cx="265113" cy="296863"/>
            </a:xfrm>
            <a:custGeom>
              <a:avLst/>
              <a:gdLst>
                <a:gd name="T0" fmla="*/ 239 w 279"/>
                <a:gd name="T1" fmla="*/ 184 h 312"/>
                <a:gd name="T2" fmla="*/ 258 w 279"/>
                <a:gd name="T3" fmla="*/ 204 h 312"/>
                <a:gd name="T4" fmla="*/ 259 w 279"/>
                <a:gd name="T5" fmla="*/ 204 h 312"/>
                <a:gd name="T6" fmla="*/ 278 w 279"/>
                <a:gd name="T7" fmla="*/ 185 h 312"/>
                <a:gd name="T8" fmla="*/ 243 w 279"/>
                <a:gd name="T9" fmla="*/ 90 h 312"/>
                <a:gd name="T10" fmla="*/ 262 w 279"/>
                <a:gd name="T11" fmla="*/ 71 h 312"/>
                <a:gd name="T12" fmla="*/ 262 w 279"/>
                <a:gd name="T13" fmla="*/ 43 h 312"/>
                <a:gd name="T14" fmla="*/ 234 w 279"/>
                <a:gd name="T15" fmla="*/ 43 h 312"/>
                <a:gd name="T16" fmla="*/ 216 w 279"/>
                <a:gd name="T17" fmla="*/ 61 h 312"/>
                <a:gd name="T18" fmla="*/ 87 w 279"/>
                <a:gd name="T19" fmla="*/ 37 h 312"/>
                <a:gd name="T20" fmla="*/ 70 w 279"/>
                <a:gd name="T21" fmla="*/ 75 h 312"/>
                <a:gd name="T22" fmla="*/ 112 w 279"/>
                <a:gd name="T23" fmla="*/ 165 h 312"/>
                <a:gd name="T24" fmla="*/ 64 w 279"/>
                <a:gd name="T25" fmla="*/ 213 h 312"/>
                <a:gd name="T26" fmla="*/ 41 w 279"/>
                <a:gd name="T27" fmla="*/ 148 h 312"/>
                <a:gd name="T28" fmla="*/ 21 w 279"/>
                <a:gd name="T29" fmla="*/ 128 h 312"/>
                <a:gd name="T30" fmla="*/ 1 w 279"/>
                <a:gd name="T31" fmla="*/ 147 h 312"/>
                <a:gd name="T32" fmla="*/ 36 w 279"/>
                <a:gd name="T33" fmla="*/ 241 h 312"/>
                <a:gd name="T34" fmla="*/ 17 w 279"/>
                <a:gd name="T35" fmla="*/ 260 h 312"/>
                <a:gd name="T36" fmla="*/ 17 w 279"/>
                <a:gd name="T37" fmla="*/ 289 h 312"/>
                <a:gd name="T38" fmla="*/ 31 w 279"/>
                <a:gd name="T39" fmla="*/ 295 h 312"/>
                <a:gd name="T40" fmla="*/ 45 w 279"/>
                <a:gd name="T41" fmla="*/ 289 h 312"/>
                <a:gd name="T42" fmla="*/ 63 w 279"/>
                <a:gd name="T43" fmla="*/ 271 h 312"/>
                <a:gd name="T44" fmla="*/ 151 w 279"/>
                <a:gd name="T45" fmla="*/ 312 h 312"/>
                <a:gd name="T46" fmla="*/ 192 w 279"/>
                <a:gd name="T47" fmla="*/ 295 h 312"/>
                <a:gd name="T48" fmla="*/ 209 w 279"/>
                <a:gd name="T49" fmla="*/ 257 h 312"/>
                <a:gd name="T50" fmla="*/ 167 w 279"/>
                <a:gd name="T51" fmla="*/ 166 h 312"/>
                <a:gd name="T52" fmla="*/ 215 w 279"/>
                <a:gd name="T53" fmla="*/ 119 h 312"/>
                <a:gd name="T54" fmla="*/ 239 w 279"/>
                <a:gd name="T55" fmla="*/ 184 h 312"/>
                <a:gd name="T56" fmla="*/ 113 w 279"/>
                <a:gd name="T57" fmla="*/ 67 h 312"/>
                <a:gd name="T58" fmla="*/ 114 w 279"/>
                <a:gd name="T59" fmla="*/ 65 h 312"/>
                <a:gd name="T60" fmla="*/ 188 w 279"/>
                <a:gd name="T61" fmla="*/ 89 h 312"/>
                <a:gd name="T62" fmla="*/ 140 w 279"/>
                <a:gd name="T63" fmla="*/ 137 h 312"/>
                <a:gd name="T64" fmla="*/ 109 w 279"/>
                <a:gd name="T65" fmla="*/ 79 h 312"/>
                <a:gd name="T66" fmla="*/ 113 w 279"/>
                <a:gd name="T67" fmla="*/ 67 h 312"/>
                <a:gd name="T68" fmla="*/ 113 w 279"/>
                <a:gd name="T69" fmla="*/ 67 h 312"/>
                <a:gd name="T70" fmla="*/ 166 w 279"/>
                <a:gd name="T71" fmla="*/ 265 h 312"/>
                <a:gd name="T72" fmla="*/ 165 w 279"/>
                <a:gd name="T73" fmla="*/ 266 h 312"/>
                <a:gd name="T74" fmla="*/ 91 w 279"/>
                <a:gd name="T75" fmla="*/ 242 h 312"/>
                <a:gd name="T76" fmla="*/ 139 w 279"/>
                <a:gd name="T77" fmla="*/ 195 h 312"/>
                <a:gd name="T78" fmla="*/ 170 w 279"/>
                <a:gd name="T79" fmla="*/ 253 h 312"/>
                <a:gd name="T80" fmla="*/ 166 w 279"/>
                <a:gd name="T81" fmla="*/ 265 h 312"/>
                <a:gd name="T82" fmla="*/ 166 w 279"/>
                <a:gd name="T83" fmla="*/ 26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9" h="312">
                  <a:moveTo>
                    <a:pt x="239" y="184"/>
                  </a:moveTo>
                  <a:cubicBezTo>
                    <a:pt x="238" y="195"/>
                    <a:pt x="247" y="204"/>
                    <a:pt x="258" y="204"/>
                  </a:cubicBezTo>
                  <a:cubicBezTo>
                    <a:pt x="258" y="204"/>
                    <a:pt x="258" y="204"/>
                    <a:pt x="259" y="204"/>
                  </a:cubicBezTo>
                  <a:cubicBezTo>
                    <a:pt x="269" y="204"/>
                    <a:pt x="278" y="195"/>
                    <a:pt x="278" y="185"/>
                  </a:cubicBezTo>
                  <a:cubicBezTo>
                    <a:pt x="279" y="182"/>
                    <a:pt x="279" y="138"/>
                    <a:pt x="243" y="90"/>
                  </a:cubicBezTo>
                  <a:cubicBezTo>
                    <a:pt x="262" y="71"/>
                    <a:pt x="262" y="71"/>
                    <a:pt x="262" y="71"/>
                  </a:cubicBezTo>
                  <a:cubicBezTo>
                    <a:pt x="270" y="63"/>
                    <a:pt x="270" y="51"/>
                    <a:pt x="262" y="43"/>
                  </a:cubicBezTo>
                  <a:cubicBezTo>
                    <a:pt x="255" y="35"/>
                    <a:pt x="242" y="35"/>
                    <a:pt x="234" y="43"/>
                  </a:cubicBezTo>
                  <a:cubicBezTo>
                    <a:pt x="216" y="61"/>
                    <a:pt x="216" y="61"/>
                    <a:pt x="216" y="61"/>
                  </a:cubicBezTo>
                  <a:cubicBezTo>
                    <a:pt x="182" y="32"/>
                    <a:pt x="124" y="0"/>
                    <a:pt x="87" y="37"/>
                  </a:cubicBezTo>
                  <a:cubicBezTo>
                    <a:pt x="82" y="40"/>
                    <a:pt x="71" y="53"/>
                    <a:pt x="70" y="75"/>
                  </a:cubicBezTo>
                  <a:cubicBezTo>
                    <a:pt x="68" y="102"/>
                    <a:pt x="82" y="132"/>
                    <a:pt x="112" y="165"/>
                  </a:cubicBezTo>
                  <a:cubicBezTo>
                    <a:pt x="64" y="213"/>
                    <a:pt x="64" y="213"/>
                    <a:pt x="64" y="213"/>
                  </a:cubicBezTo>
                  <a:cubicBezTo>
                    <a:pt x="41" y="179"/>
                    <a:pt x="41" y="150"/>
                    <a:pt x="41" y="148"/>
                  </a:cubicBezTo>
                  <a:cubicBezTo>
                    <a:pt x="41" y="137"/>
                    <a:pt x="32" y="128"/>
                    <a:pt x="21" y="128"/>
                  </a:cubicBezTo>
                  <a:cubicBezTo>
                    <a:pt x="10" y="127"/>
                    <a:pt x="1" y="136"/>
                    <a:pt x="1" y="147"/>
                  </a:cubicBezTo>
                  <a:cubicBezTo>
                    <a:pt x="0" y="149"/>
                    <a:pt x="0" y="194"/>
                    <a:pt x="36" y="241"/>
                  </a:cubicBezTo>
                  <a:cubicBezTo>
                    <a:pt x="17" y="260"/>
                    <a:pt x="17" y="260"/>
                    <a:pt x="17" y="260"/>
                  </a:cubicBezTo>
                  <a:cubicBezTo>
                    <a:pt x="9" y="268"/>
                    <a:pt x="9" y="281"/>
                    <a:pt x="17" y="289"/>
                  </a:cubicBezTo>
                  <a:cubicBezTo>
                    <a:pt x="21" y="293"/>
                    <a:pt x="26" y="295"/>
                    <a:pt x="31" y="295"/>
                  </a:cubicBezTo>
                  <a:cubicBezTo>
                    <a:pt x="36" y="295"/>
                    <a:pt x="41" y="293"/>
                    <a:pt x="45" y="289"/>
                  </a:cubicBezTo>
                  <a:cubicBezTo>
                    <a:pt x="63" y="271"/>
                    <a:pt x="63" y="271"/>
                    <a:pt x="63" y="271"/>
                  </a:cubicBezTo>
                  <a:cubicBezTo>
                    <a:pt x="86" y="291"/>
                    <a:pt x="120" y="312"/>
                    <a:pt x="151" y="312"/>
                  </a:cubicBezTo>
                  <a:cubicBezTo>
                    <a:pt x="166" y="312"/>
                    <a:pt x="180" y="307"/>
                    <a:pt x="192" y="295"/>
                  </a:cubicBezTo>
                  <a:cubicBezTo>
                    <a:pt x="197" y="291"/>
                    <a:pt x="208" y="279"/>
                    <a:pt x="209" y="257"/>
                  </a:cubicBezTo>
                  <a:cubicBezTo>
                    <a:pt x="211" y="230"/>
                    <a:pt x="197" y="199"/>
                    <a:pt x="167" y="166"/>
                  </a:cubicBezTo>
                  <a:cubicBezTo>
                    <a:pt x="215" y="119"/>
                    <a:pt x="215" y="119"/>
                    <a:pt x="215" y="119"/>
                  </a:cubicBezTo>
                  <a:cubicBezTo>
                    <a:pt x="238" y="152"/>
                    <a:pt x="239" y="182"/>
                    <a:pt x="239" y="184"/>
                  </a:cubicBezTo>
                  <a:close/>
                  <a:moveTo>
                    <a:pt x="113" y="67"/>
                  </a:moveTo>
                  <a:cubicBezTo>
                    <a:pt x="113" y="66"/>
                    <a:pt x="114" y="66"/>
                    <a:pt x="114" y="65"/>
                  </a:cubicBezTo>
                  <a:cubicBezTo>
                    <a:pt x="131" y="49"/>
                    <a:pt x="168" y="74"/>
                    <a:pt x="188" y="89"/>
                  </a:cubicBezTo>
                  <a:cubicBezTo>
                    <a:pt x="140" y="137"/>
                    <a:pt x="140" y="137"/>
                    <a:pt x="140" y="137"/>
                  </a:cubicBezTo>
                  <a:cubicBezTo>
                    <a:pt x="114" y="107"/>
                    <a:pt x="109" y="88"/>
                    <a:pt x="109" y="79"/>
                  </a:cubicBezTo>
                  <a:cubicBezTo>
                    <a:pt x="110" y="71"/>
                    <a:pt x="113" y="67"/>
                    <a:pt x="113" y="67"/>
                  </a:cubicBezTo>
                  <a:cubicBezTo>
                    <a:pt x="113" y="67"/>
                    <a:pt x="113" y="67"/>
                    <a:pt x="113" y="67"/>
                  </a:cubicBezTo>
                  <a:close/>
                  <a:moveTo>
                    <a:pt x="166" y="265"/>
                  </a:moveTo>
                  <a:cubicBezTo>
                    <a:pt x="166" y="265"/>
                    <a:pt x="165" y="266"/>
                    <a:pt x="165" y="266"/>
                  </a:cubicBezTo>
                  <a:cubicBezTo>
                    <a:pt x="148" y="283"/>
                    <a:pt x="111" y="258"/>
                    <a:pt x="91" y="242"/>
                  </a:cubicBezTo>
                  <a:cubicBezTo>
                    <a:pt x="139" y="195"/>
                    <a:pt x="139" y="195"/>
                    <a:pt x="139" y="195"/>
                  </a:cubicBezTo>
                  <a:cubicBezTo>
                    <a:pt x="165" y="225"/>
                    <a:pt x="170" y="244"/>
                    <a:pt x="170" y="253"/>
                  </a:cubicBezTo>
                  <a:cubicBezTo>
                    <a:pt x="170" y="261"/>
                    <a:pt x="166" y="265"/>
                    <a:pt x="166" y="265"/>
                  </a:cubicBezTo>
                  <a:cubicBezTo>
                    <a:pt x="166" y="265"/>
                    <a:pt x="166" y="265"/>
                    <a:pt x="166" y="26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814" name="Group 813">
            <a:extLst>
              <a:ext uri="{FF2B5EF4-FFF2-40B4-BE49-F238E27FC236}">
                <a16:creationId xmlns:a16="http://schemas.microsoft.com/office/drawing/2014/main" id="{B5F4F62A-7478-4B27-936D-11084E8A87D7}"/>
              </a:ext>
            </a:extLst>
          </p:cNvPr>
          <p:cNvGrpSpPr/>
          <p:nvPr/>
        </p:nvGrpSpPr>
        <p:grpSpPr>
          <a:xfrm>
            <a:off x="9168414" y="1787271"/>
            <a:ext cx="304494" cy="316816"/>
            <a:chOff x="9961563" y="1279526"/>
            <a:chExt cx="823913" cy="857250"/>
          </a:xfrm>
        </p:grpSpPr>
        <p:sp>
          <p:nvSpPr>
            <p:cNvPr id="815" name="Freeform 98">
              <a:extLst>
                <a:ext uri="{FF2B5EF4-FFF2-40B4-BE49-F238E27FC236}">
                  <a16:creationId xmlns:a16="http://schemas.microsoft.com/office/drawing/2014/main" id="{954ECEF3-C03C-4E5E-BD65-94740C5C75F0}"/>
                </a:ext>
              </a:extLst>
            </p:cNvPr>
            <p:cNvSpPr>
              <a:spLocks/>
            </p:cNvSpPr>
            <p:nvPr/>
          </p:nvSpPr>
          <p:spPr bwMode="auto">
            <a:xfrm>
              <a:off x="10226675" y="1511301"/>
              <a:ext cx="296863" cy="296863"/>
            </a:xfrm>
            <a:custGeom>
              <a:avLst/>
              <a:gdLst>
                <a:gd name="T0" fmla="*/ 292 w 312"/>
                <a:gd name="T1" fmla="*/ 0 h 312"/>
                <a:gd name="T2" fmla="*/ 20 w 312"/>
                <a:gd name="T3" fmla="*/ 0 h 312"/>
                <a:gd name="T4" fmla="*/ 0 w 312"/>
                <a:gd name="T5" fmla="*/ 20 h 312"/>
                <a:gd name="T6" fmla="*/ 0 w 312"/>
                <a:gd name="T7" fmla="*/ 291 h 312"/>
                <a:gd name="T8" fmla="*/ 20 w 312"/>
                <a:gd name="T9" fmla="*/ 311 h 312"/>
                <a:gd name="T10" fmla="*/ 40 w 312"/>
                <a:gd name="T11" fmla="*/ 291 h 312"/>
                <a:gd name="T12" fmla="*/ 40 w 312"/>
                <a:gd name="T13" fmla="*/ 40 h 312"/>
                <a:gd name="T14" fmla="*/ 272 w 312"/>
                <a:gd name="T15" fmla="*/ 40 h 312"/>
                <a:gd name="T16" fmla="*/ 272 w 312"/>
                <a:gd name="T17" fmla="*/ 292 h 312"/>
                <a:gd name="T18" fmla="*/ 292 w 312"/>
                <a:gd name="T19" fmla="*/ 312 h 312"/>
                <a:gd name="T20" fmla="*/ 312 w 312"/>
                <a:gd name="T21" fmla="*/ 292 h 312"/>
                <a:gd name="T22" fmla="*/ 312 w 312"/>
                <a:gd name="T23" fmla="*/ 20 h 312"/>
                <a:gd name="T24" fmla="*/ 292 w 312"/>
                <a:gd name="T25"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2" h="312">
                  <a:moveTo>
                    <a:pt x="292" y="0"/>
                  </a:moveTo>
                  <a:cubicBezTo>
                    <a:pt x="20" y="0"/>
                    <a:pt x="20" y="0"/>
                    <a:pt x="20" y="0"/>
                  </a:cubicBezTo>
                  <a:cubicBezTo>
                    <a:pt x="9" y="0"/>
                    <a:pt x="0" y="9"/>
                    <a:pt x="0" y="20"/>
                  </a:cubicBezTo>
                  <a:cubicBezTo>
                    <a:pt x="0" y="291"/>
                    <a:pt x="0" y="291"/>
                    <a:pt x="0" y="291"/>
                  </a:cubicBezTo>
                  <a:cubicBezTo>
                    <a:pt x="0" y="302"/>
                    <a:pt x="9" y="311"/>
                    <a:pt x="20" y="311"/>
                  </a:cubicBezTo>
                  <a:cubicBezTo>
                    <a:pt x="31" y="311"/>
                    <a:pt x="40" y="302"/>
                    <a:pt x="40" y="291"/>
                  </a:cubicBezTo>
                  <a:cubicBezTo>
                    <a:pt x="40" y="40"/>
                    <a:pt x="40" y="40"/>
                    <a:pt x="40" y="40"/>
                  </a:cubicBezTo>
                  <a:cubicBezTo>
                    <a:pt x="272" y="40"/>
                    <a:pt x="272" y="40"/>
                    <a:pt x="272" y="40"/>
                  </a:cubicBezTo>
                  <a:cubicBezTo>
                    <a:pt x="272" y="292"/>
                    <a:pt x="272" y="292"/>
                    <a:pt x="272" y="292"/>
                  </a:cubicBezTo>
                  <a:cubicBezTo>
                    <a:pt x="272" y="303"/>
                    <a:pt x="281" y="312"/>
                    <a:pt x="292" y="312"/>
                  </a:cubicBezTo>
                  <a:cubicBezTo>
                    <a:pt x="303" y="312"/>
                    <a:pt x="312" y="303"/>
                    <a:pt x="312" y="292"/>
                  </a:cubicBezTo>
                  <a:cubicBezTo>
                    <a:pt x="312" y="20"/>
                    <a:pt x="312" y="20"/>
                    <a:pt x="312" y="20"/>
                  </a:cubicBezTo>
                  <a:cubicBezTo>
                    <a:pt x="312" y="9"/>
                    <a:pt x="303" y="0"/>
                    <a:pt x="292"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6" name="Freeform 99">
              <a:extLst>
                <a:ext uri="{FF2B5EF4-FFF2-40B4-BE49-F238E27FC236}">
                  <a16:creationId xmlns:a16="http://schemas.microsoft.com/office/drawing/2014/main" id="{09B3DE8A-26E9-43E7-A19B-F16FAF0BC67F}"/>
                </a:ext>
              </a:extLst>
            </p:cNvPr>
            <p:cNvSpPr>
              <a:spLocks/>
            </p:cNvSpPr>
            <p:nvPr/>
          </p:nvSpPr>
          <p:spPr bwMode="auto">
            <a:xfrm>
              <a:off x="10015538" y="1878013"/>
              <a:ext cx="38100" cy="258763"/>
            </a:xfrm>
            <a:custGeom>
              <a:avLst/>
              <a:gdLst>
                <a:gd name="T0" fmla="*/ 20 w 40"/>
                <a:gd name="T1" fmla="*/ 0 h 273"/>
                <a:gd name="T2" fmla="*/ 0 w 40"/>
                <a:gd name="T3" fmla="*/ 20 h 273"/>
                <a:gd name="T4" fmla="*/ 0 w 40"/>
                <a:gd name="T5" fmla="*/ 253 h 273"/>
                <a:gd name="T6" fmla="*/ 20 w 40"/>
                <a:gd name="T7" fmla="*/ 273 h 273"/>
                <a:gd name="T8" fmla="*/ 40 w 40"/>
                <a:gd name="T9" fmla="*/ 253 h 273"/>
                <a:gd name="T10" fmla="*/ 40 w 40"/>
                <a:gd name="T11" fmla="*/ 20 h 273"/>
                <a:gd name="T12" fmla="*/ 20 w 40"/>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40" h="273">
                  <a:moveTo>
                    <a:pt x="20" y="0"/>
                  </a:moveTo>
                  <a:cubicBezTo>
                    <a:pt x="9" y="0"/>
                    <a:pt x="0" y="9"/>
                    <a:pt x="0" y="20"/>
                  </a:cubicBezTo>
                  <a:cubicBezTo>
                    <a:pt x="0" y="253"/>
                    <a:pt x="0" y="253"/>
                    <a:pt x="0" y="253"/>
                  </a:cubicBezTo>
                  <a:cubicBezTo>
                    <a:pt x="0" y="264"/>
                    <a:pt x="9" y="273"/>
                    <a:pt x="20" y="273"/>
                  </a:cubicBezTo>
                  <a:cubicBezTo>
                    <a:pt x="31" y="273"/>
                    <a:pt x="40" y="264"/>
                    <a:pt x="40" y="253"/>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7" name="Freeform 100">
              <a:extLst>
                <a:ext uri="{FF2B5EF4-FFF2-40B4-BE49-F238E27FC236}">
                  <a16:creationId xmlns:a16="http://schemas.microsoft.com/office/drawing/2014/main" id="{E83819D8-CD1B-4730-AF80-041DB83A5CC1}"/>
                </a:ext>
              </a:extLst>
            </p:cNvPr>
            <p:cNvSpPr>
              <a:spLocks/>
            </p:cNvSpPr>
            <p:nvPr/>
          </p:nvSpPr>
          <p:spPr bwMode="auto">
            <a:xfrm>
              <a:off x="10136188" y="1878013"/>
              <a:ext cx="38100" cy="258763"/>
            </a:xfrm>
            <a:custGeom>
              <a:avLst/>
              <a:gdLst>
                <a:gd name="T0" fmla="*/ 20 w 40"/>
                <a:gd name="T1" fmla="*/ 0 h 273"/>
                <a:gd name="T2" fmla="*/ 0 w 40"/>
                <a:gd name="T3" fmla="*/ 20 h 273"/>
                <a:gd name="T4" fmla="*/ 0 w 40"/>
                <a:gd name="T5" fmla="*/ 253 h 273"/>
                <a:gd name="T6" fmla="*/ 20 w 40"/>
                <a:gd name="T7" fmla="*/ 273 h 273"/>
                <a:gd name="T8" fmla="*/ 40 w 40"/>
                <a:gd name="T9" fmla="*/ 253 h 273"/>
                <a:gd name="T10" fmla="*/ 40 w 40"/>
                <a:gd name="T11" fmla="*/ 20 h 273"/>
                <a:gd name="T12" fmla="*/ 20 w 40"/>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40" h="273">
                  <a:moveTo>
                    <a:pt x="20" y="0"/>
                  </a:moveTo>
                  <a:cubicBezTo>
                    <a:pt x="9" y="0"/>
                    <a:pt x="0" y="9"/>
                    <a:pt x="0" y="20"/>
                  </a:cubicBezTo>
                  <a:cubicBezTo>
                    <a:pt x="0" y="253"/>
                    <a:pt x="0" y="253"/>
                    <a:pt x="0" y="253"/>
                  </a:cubicBezTo>
                  <a:cubicBezTo>
                    <a:pt x="0" y="264"/>
                    <a:pt x="9" y="273"/>
                    <a:pt x="20" y="273"/>
                  </a:cubicBezTo>
                  <a:cubicBezTo>
                    <a:pt x="31" y="273"/>
                    <a:pt x="40" y="264"/>
                    <a:pt x="40" y="253"/>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8" name="Freeform 101">
              <a:extLst>
                <a:ext uri="{FF2B5EF4-FFF2-40B4-BE49-F238E27FC236}">
                  <a16:creationId xmlns:a16="http://schemas.microsoft.com/office/drawing/2014/main" id="{620511C9-CC09-4A6D-BE5A-9E087CC01281}"/>
                </a:ext>
              </a:extLst>
            </p:cNvPr>
            <p:cNvSpPr>
              <a:spLocks/>
            </p:cNvSpPr>
            <p:nvPr/>
          </p:nvSpPr>
          <p:spPr bwMode="auto">
            <a:xfrm>
              <a:off x="10574338" y="1878013"/>
              <a:ext cx="38100" cy="258763"/>
            </a:xfrm>
            <a:custGeom>
              <a:avLst/>
              <a:gdLst>
                <a:gd name="T0" fmla="*/ 20 w 40"/>
                <a:gd name="T1" fmla="*/ 0 h 273"/>
                <a:gd name="T2" fmla="*/ 0 w 40"/>
                <a:gd name="T3" fmla="*/ 20 h 273"/>
                <a:gd name="T4" fmla="*/ 0 w 40"/>
                <a:gd name="T5" fmla="*/ 253 h 273"/>
                <a:gd name="T6" fmla="*/ 20 w 40"/>
                <a:gd name="T7" fmla="*/ 273 h 273"/>
                <a:gd name="T8" fmla="*/ 40 w 40"/>
                <a:gd name="T9" fmla="*/ 253 h 273"/>
                <a:gd name="T10" fmla="*/ 40 w 40"/>
                <a:gd name="T11" fmla="*/ 20 h 273"/>
                <a:gd name="T12" fmla="*/ 20 w 40"/>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40" h="273">
                  <a:moveTo>
                    <a:pt x="20" y="0"/>
                  </a:moveTo>
                  <a:cubicBezTo>
                    <a:pt x="9" y="0"/>
                    <a:pt x="0" y="9"/>
                    <a:pt x="0" y="20"/>
                  </a:cubicBezTo>
                  <a:cubicBezTo>
                    <a:pt x="0" y="253"/>
                    <a:pt x="0" y="253"/>
                    <a:pt x="0" y="253"/>
                  </a:cubicBezTo>
                  <a:cubicBezTo>
                    <a:pt x="0" y="264"/>
                    <a:pt x="9" y="273"/>
                    <a:pt x="20" y="273"/>
                  </a:cubicBezTo>
                  <a:cubicBezTo>
                    <a:pt x="31" y="273"/>
                    <a:pt x="40" y="264"/>
                    <a:pt x="40" y="253"/>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19" name="Freeform 102">
              <a:extLst>
                <a:ext uri="{FF2B5EF4-FFF2-40B4-BE49-F238E27FC236}">
                  <a16:creationId xmlns:a16="http://schemas.microsoft.com/office/drawing/2014/main" id="{AA4B2927-50EB-46F0-ACE4-CE1229888053}"/>
                </a:ext>
              </a:extLst>
            </p:cNvPr>
            <p:cNvSpPr>
              <a:spLocks/>
            </p:cNvSpPr>
            <p:nvPr/>
          </p:nvSpPr>
          <p:spPr bwMode="auto">
            <a:xfrm>
              <a:off x="10693400" y="1878013"/>
              <a:ext cx="38100" cy="258763"/>
            </a:xfrm>
            <a:custGeom>
              <a:avLst/>
              <a:gdLst>
                <a:gd name="T0" fmla="*/ 20 w 40"/>
                <a:gd name="T1" fmla="*/ 0 h 273"/>
                <a:gd name="T2" fmla="*/ 0 w 40"/>
                <a:gd name="T3" fmla="*/ 20 h 273"/>
                <a:gd name="T4" fmla="*/ 0 w 40"/>
                <a:gd name="T5" fmla="*/ 253 h 273"/>
                <a:gd name="T6" fmla="*/ 20 w 40"/>
                <a:gd name="T7" fmla="*/ 273 h 273"/>
                <a:gd name="T8" fmla="*/ 40 w 40"/>
                <a:gd name="T9" fmla="*/ 253 h 273"/>
                <a:gd name="T10" fmla="*/ 40 w 40"/>
                <a:gd name="T11" fmla="*/ 20 h 273"/>
                <a:gd name="T12" fmla="*/ 20 w 40"/>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40" h="273">
                  <a:moveTo>
                    <a:pt x="20" y="0"/>
                  </a:moveTo>
                  <a:cubicBezTo>
                    <a:pt x="9" y="0"/>
                    <a:pt x="0" y="9"/>
                    <a:pt x="0" y="20"/>
                  </a:cubicBezTo>
                  <a:cubicBezTo>
                    <a:pt x="0" y="253"/>
                    <a:pt x="0" y="253"/>
                    <a:pt x="0" y="253"/>
                  </a:cubicBezTo>
                  <a:cubicBezTo>
                    <a:pt x="0" y="264"/>
                    <a:pt x="9" y="273"/>
                    <a:pt x="20" y="273"/>
                  </a:cubicBezTo>
                  <a:cubicBezTo>
                    <a:pt x="31" y="273"/>
                    <a:pt x="40" y="264"/>
                    <a:pt x="40" y="253"/>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0" name="Freeform 103">
              <a:extLst>
                <a:ext uri="{FF2B5EF4-FFF2-40B4-BE49-F238E27FC236}">
                  <a16:creationId xmlns:a16="http://schemas.microsoft.com/office/drawing/2014/main" id="{6E24122E-3B41-4271-A571-79280579FB5F}"/>
                </a:ext>
              </a:extLst>
            </p:cNvPr>
            <p:cNvSpPr>
              <a:spLocks/>
            </p:cNvSpPr>
            <p:nvPr/>
          </p:nvSpPr>
          <p:spPr bwMode="auto">
            <a:xfrm>
              <a:off x="10288588" y="1828801"/>
              <a:ext cx="38100" cy="307975"/>
            </a:xfrm>
            <a:custGeom>
              <a:avLst/>
              <a:gdLst>
                <a:gd name="T0" fmla="*/ 20 w 40"/>
                <a:gd name="T1" fmla="*/ 0 h 324"/>
                <a:gd name="T2" fmla="*/ 0 w 40"/>
                <a:gd name="T3" fmla="*/ 20 h 324"/>
                <a:gd name="T4" fmla="*/ 0 w 40"/>
                <a:gd name="T5" fmla="*/ 304 h 324"/>
                <a:gd name="T6" fmla="*/ 20 w 40"/>
                <a:gd name="T7" fmla="*/ 324 h 324"/>
                <a:gd name="T8" fmla="*/ 40 w 40"/>
                <a:gd name="T9" fmla="*/ 304 h 324"/>
                <a:gd name="T10" fmla="*/ 40 w 40"/>
                <a:gd name="T11" fmla="*/ 20 h 324"/>
                <a:gd name="T12" fmla="*/ 20 w 4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40" h="324">
                  <a:moveTo>
                    <a:pt x="20" y="0"/>
                  </a:moveTo>
                  <a:cubicBezTo>
                    <a:pt x="9" y="0"/>
                    <a:pt x="0" y="9"/>
                    <a:pt x="0" y="20"/>
                  </a:cubicBezTo>
                  <a:cubicBezTo>
                    <a:pt x="0" y="304"/>
                    <a:pt x="0" y="304"/>
                    <a:pt x="0" y="304"/>
                  </a:cubicBezTo>
                  <a:cubicBezTo>
                    <a:pt x="0" y="315"/>
                    <a:pt x="9" y="324"/>
                    <a:pt x="20" y="324"/>
                  </a:cubicBezTo>
                  <a:cubicBezTo>
                    <a:pt x="31" y="324"/>
                    <a:pt x="40" y="315"/>
                    <a:pt x="40" y="30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1" name="Freeform 104">
              <a:extLst>
                <a:ext uri="{FF2B5EF4-FFF2-40B4-BE49-F238E27FC236}">
                  <a16:creationId xmlns:a16="http://schemas.microsoft.com/office/drawing/2014/main" id="{647484BC-7202-4BE1-9DAB-BD9EC72541E0}"/>
                </a:ext>
              </a:extLst>
            </p:cNvPr>
            <p:cNvSpPr>
              <a:spLocks/>
            </p:cNvSpPr>
            <p:nvPr/>
          </p:nvSpPr>
          <p:spPr bwMode="auto">
            <a:xfrm>
              <a:off x="10423525" y="1828801"/>
              <a:ext cx="38100" cy="307975"/>
            </a:xfrm>
            <a:custGeom>
              <a:avLst/>
              <a:gdLst>
                <a:gd name="T0" fmla="*/ 20 w 40"/>
                <a:gd name="T1" fmla="*/ 0 h 324"/>
                <a:gd name="T2" fmla="*/ 0 w 40"/>
                <a:gd name="T3" fmla="*/ 20 h 324"/>
                <a:gd name="T4" fmla="*/ 0 w 40"/>
                <a:gd name="T5" fmla="*/ 304 h 324"/>
                <a:gd name="T6" fmla="*/ 20 w 40"/>
                <a:gd name="T7" fmla="*/ 324 h 324"/>
                <a:gd name="T8" fmla="*/ 40 w 40"/>
                <a:gd name="T9" fmla="*/ 304 h 324"/>
                <a:gd name="T10" fmla="*/ 40 w 40"/>
                <a:gd name="T11" fmla="*/ 20 h 324"/>
                <a:gd name="T12" fmla="*/ 20 w 4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40" h="324">
                  <a:moveTo>
                    <a:pt x="20" y="0"/>
                  </a:moveTo>
                  <a:cubicBezTo>
                    <a:pt x="9" y="0"/>
                    <a:pt x="0" y="9"/>
                    <a:pt x="0" y="20"/>
                  </a:cubicBezTo>
                  <a:cubicBezTo>
                    <a:pt x="0" y="304"/>
                    <a:pt x="0" y="304"/>
                    <a:pt x="0" y="304"/>
                  </a:cubicBezTo>
                  <a:cubicBezTo>
                    <a:pt x="0" y="315"/>
                    <a:pt x="9" y="324"/>
                    <a:pt x="20" y="324"/>
                  </a:cubicBezTo>
                  <a:cubicBezTo>
                    <a:pt x="31" y="324"/>
                    <a:pt x="40" y="315"/>
                    <a:pt x="40" y="30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2" name="Freeform 105">
              <a:extLst>
                <a:ext uri="{FF2B5EF4-FFF2-40B4-BE49-F238E27FC236}">
                  <a16:creationId xmlns:a16="http://schemas.microsoft.com/office/drawing/2014/main" id="{3AEF6735-AEED-4A5B-B1A6-EE29BDD81DE5}"/>
                </a:ext>
              </a:extLst>
            </p:cNvPr>
            <p:cNvSpPr>
              <a:spLocks noEditPoints="1"/>
            </p:cNvSpPr>
            <p:nvPr/>
          </p:nvSpPr>
          <p:spPr bwMode="auto">
            <a:xfrm>
              <a:off x="10277475" y="1279526"/>
              <a:ext cx="193675" cy="192088"/>
            </a:xfrm>
            <a:custGeom>
              <a:avLst/>
              <a:gdLst>
                <a:gd name="T0" fmla="*/ 102 w 204"/>
                <a:gd name="T1" fmla="*/ 203 h 203"/>
                <a:gd name="T2" fmla="*/ 204 w 204"/>
                <a:gd name="T3" fmla="*/ 101 h 203"/>
                <a:gd name="T4" fmla="*/ 203 w 204"/>
                <a:gd name="T5" fmla="*/ 97 h 203"/>
                <a:gd name="T6" fmla="*/ 197 w 204"/>
                <a:gd name="T7" fmla="*/ 65 h 203"/>
                <a:gd name="T8" fmla="*/ 197 w 204"/>
                <a:gd name="T9" fmla="*/ 65 h 203"/>
                <a:gd name="T10" fmla="*/ 145 w 204"/>
                <a:gd name="T11" fmla="*/ 9 h 203"/>
                <a:gd name="T12" fmla="*/ 113 w 204"/>
                <a:gd name="T13" fmla="*/ 0 h 203"/>
                <a:gd name="T14" fmla="*/ 102 w 204"/>
                <a:gd name="T15" fmla="*/ 0 h 203"/>
                <a:gd name="T16" fmla="*/ 0 w 204"/>
                <a:gd name="T17" fmla="*/ 101 h 203"/>
                <a:gd name="T18" fmla="*/ 102 w 204"/>
                <a:gd name="T19" fmla="*/ 203 h 203"/>
                <a:gd name="T20" fmla="*/ 102 w 204"/>
                <a:gd name="T21" fmla="*/ 40 h 203"/>
                <a:gd name="T22" fmla="*/ 109 w 204"/>
                <a:gd name="T23" fmla="*/ 40 h 203"/>
                <a:gd name="T24" fmla="*/ 128 w 204"/>
                <a:gd name="T25" fmla="*/ 46 h 203"/>
                <a:gd name="T26" fmla="*/ 159 w 204"/>
                <a:gd name="T27" fmla="*/ 79 h 203"/>
                <a:gd name="T28" fmla="*/ 163 w 204"/>
                <a:gd name="T29" fmla="*/ 99 h 203"/>
                <a:gd name="T30" fmla="*/ 164 w 204"/>
                <a:gd name="T31" fmla="*/ 101 h 203"/>
                <a:gd name="T32" fmla="*/ 102 w 204"/>
                <a:gd name="T33" fmla="*/ 163 h 203"/>
                <a:gd name="T34" fmla="*/ 40 w 204"/>
                <a:gd name="T35" fmla="*/ 101 h 203"/>
                <a:gd name="T36" fmla="*/ 102 w 204"/>
                <a:gd name="T37" fmla="*/ 4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203">
                  <a:moveTo>
                    <a:pt x="102" y="203"/>
                  </a:moveTo>
                  <a:cubicBezTo>
                    <a:pt x="158" y="203"/>
                    <a:pt x="204" y="157"/>
                    <a:pt x="204" y="101"/>
                  </a:cubicBezTo>
                  <a:cubicBezTo>
                    <a:pt x="204" y="100"/>
                    <a:pt x="204" y="99"/>
                    <a:pt x="203" y="97"/>
                  </a:cubicBezTo>
                  <a:cubicBezTo>
                    <a:pt x="203" y="86"/>
                    <a:pt x="201" y="75"/>
                    <a:pt x="197" y="65"/>
                  </a:cubicBezTo>
                  <a:cubicBezTo>
                    <a:pt x="197" y="65"/>
                    <a:pt x="197" y="65"/>
                    <a:pt x="197" y="65"/>
                  </a:cubicBezTo>
                  <a:cubicBezTo>
                    <a:pt x="187" y="40"/>
                    <a:pt x="169" y="21"/>
                    <a:pt x="145" y="9"/>
                  </a:cubicBezTo>
                  <a:cubicBezTo>
                    <a:pt x="135" y="5"/>
                    <a:pt x="124" y="2"/>
                    <a:pt x="113" y="0"/>
                  </a:cubicBezTo>
                  <a:cubicBezTo>
                    <a:pt x="110" y="0"/>
                    <a:pt x="106" y="0"/>
                    <a:pt x="102" y="0"/>
                  </a:cubicBezTo>
                  <a:cubicBezTo>
                    <a:pt x="46" y="0"/>
                    <a:pt x="0" y="45"/>
                    <a:pt x="0" y="101"/>
                  </a:cubicBezTo>
                  <a:cubicBezTo>
                    <a:pt x="0" y="157"/>
                    <a:pt x="46" y="203"/>
                    <a:pt x="102" y="203"/>
                  </a:cubicBezTo>
                  <a:close/>
                  <a:moveTo>
                    <a:pt x="102" y="40"/>
                  </a:moveTo>
                  <a:cubicBezTo>
                    <a:pt x="104" y="40"/>
                    <a:pt x="107" y="40"/>
                    <a:pt x="109" y="40"/>
                  </a:cubicBezTo>
                  <a:cubicBezTo>
                    <a:pt x="115" y="41"/>
                    <a:pt x="122" y="43"/>
                    <a:pt x="128" y="46"/>
                  </a:cubicBezTo>
                  <a:cubicBezTo>
                    <a:pt x="143" y="52"/>
                    <a:pt x="154" y="64"/>
                    <a:pt x="159" y="79"/>
                  </a:cubicBezTo>
                  <a:cubicBezTo>
                    <a:pt x="162" y="86"/>
                    <a:pt x="163" y="92"/>
                    <a:pt x="163" y="99"/>
                  </a:cubicBezTo>
                  <a:cubicBezTo>
                    <a:pt x="164" y="101"/>
                    <a:pt x="164" y="101"/>
                    <a:pt x="164" y="101"/>
                  </a:cubicBezTo>
                  <a:cubicBezTo>
                    <a:pt x="164" y="135"/>
                    <a:pt x="136" y="163"/>
                    <a:pt x="102" y="163"/>
                  </a:cubicBezTo>
                  <a:cubicBezTo>
                    <a:pt x="68" y="163"/>
                    <a:pt x="40" y="135"/>
                    <a:pt x="40" y="101"/>
                  </a:cubicBezTo>
                  <a:cubicBezTo>
                    <a:pt x="40" y="67"/>
                    <a:pt x="68" y="40"/>
                    <a:pt x="102"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3" name="Freeform 106">
              <a:extLst>
                <a:ext uri="{FF2B5EF4-FFF2-40B4-BE49-F238E27FC236}">
                  <a16:creationId xmlns:a16="http://schemas.microsoft.com/office/drawing/2014/main" id="{03A76345-1432-471B-936A-924B8F9B1066}"/>
                </a:ext>
              </a:extLst>
            </p:cNvPr>
            <p:cNvSpPr>
              <a:spLocks noEditPoints="1"/>
            </p:cNvSpPr>
            <p:nvPr/>
          </p:nvSpPr>
          <p:spPr bwMode="auto">
            <a:xfrm>
              <a:off x="10566400" y="1365251"/>
              <a:ext cx="174625" cy="176213"/>
            </a:xfrm>
            <a:custGeom>
              <a:avLst/>
              <a:gdLst>
                <a:gd name="T0" fmla="*/ 92 w 184"/>
                <a:gd name="T1" fmla="*/ 184 h 184"/>
                <a:gd name="T2" fmla="*/ 184 w 184"/>
                <a:gd name="T3" fmla="*/ 92 h 184"/>
                <a:gd name="T4" fmla="*/ 184 w 184"/>
                <a:gd name="T5" fmla="*/ 89 h 184"/>
                <a:gd name="T6" fmla="*/ 178 w 184"/>
                <a:gd name="T7" fmla="*/ 59 h 184"/>
                <a:gd name="T8" fmla="*/ 178 w 184"/>
                <a:gd name="T9" fmla="*/ 59 h 184"/>
                <a:gd name="T10" fmla="*/ 131 w 184"/>
                <a:gd name="T11" fmla="*/ 9 h 184"/>
                <a:gd name="T12" fmla="*/ 102 w 184"/>
                <a:gd name="T13" fmla="*/ 1 h 184"/>
                <a:gd name="T14" fmla="*/ 92 w 184"/>
                <a:gd name="T15" fmla="*/ 0 h 184"/>
                <a:gd name="T16" fmla="*/ 0 w 184"/>
                <a:gd name="T17" fmla="*/ 92 h 184"/>
                <a:gd name="T18" fmla="*/ 92 w 184"/>
                <a:gd name="T19" fmla="*/ 184 h 184"/>
                <a:gd name="T20" fmla="*/ 92 w 184"/>
                <a:gd name="T21" fmla="*/ 40 h 184"/>
                <a:gd name="T22" fmla="*/ 98 w 184"/>
                <a:gd name="T23" fmla="*/ 40 h 184"/>
                <a:gd name="T24" fmla="*/ 114 w 184"/>
                <a:gd name="T25" fmla="*/ 45 h 184"/>
                <a:gd name="T26" fmla="*/ 140 w 184"/>
                <a:gd name="T27" fmla="*/ 74 h 184"/>
                <a:gd name="T28" fmla="*/ 144 w 184"/>
                <a:gd name="T29" fmla="*/ 90 h 184"/>
                <a:gd name="T30" fmla="*/ 144 w 184"/>
                <a:gd name="T31" fmla="*/ 92 h 184"/>
                <a:gd name="T32" fmla="*/ 92 w 184"/>
                <a:gd name="T33" fmla="*/ 144 h 184"/>
                <a:gd name="T34" fmla="*/ 40 w 184"/>
                <a:gd name="T35" fmla="*/ 92 h 184"/>
                <a:gd name="T36" fmla="*/ 92 w 184"/>
                <a:gd name="T37" fmla="*/ 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184">
                  <a:moveTo>
                    <a:pt x="92" y="184"/>
                  </a:moveTo>
                  <a:cubicBezTo>
                    <a:pt x="143" y="184"/>
                    <a:pt x="184" y="143"/>
                    <a:pt x="184" y="92"/>
                  </a:cubicBezTo>
                  <a:cubicBezTo>
                    <a:pt x="184" y="91"/>
                    <a:pt x="184" y="90"/>
                    <a:pt x="184" y="89"/>
                  </a:cubicBezTo>
                  <a:cubicBezTo>
                    <a:pt x="183" y="78"/>
                    <a:pt x="181" y="69"/>
                    <a:pt x="178" y="59"/>
                  </a:cubicBezTo>
                  <a:cubicBezTo>
                    <a:pt x="178" y="59"/>
                    <a:pt x="178" y="59"/>
                    <a:pt x="178" y="59"/>
                  </a:cubicBezTo>
                  <a:cubicBezTo>
                    <a:pt x="169" y="37"/>
                    <a:pt x="153" y="19"/>
                    <a:pt x="131" y="9"/>
                  </a:cubicBezTo>
                  <a:cubicBezTo>
                    <a:pt x="122" y="5"/>
                    <a:pt x="112" y="2"/>
                    <a:pt x="102" y="1"/>
                  </a:cubicBezTo>
                  <a:cubicBezTo>
                    <a:pt x="99" y="0"/>
                    <a:pt x="95" y="0"/>
                    <a:pt x="92" y="0"/>
                  </a:cubicBezTo>
                  <a:cubicBezTo>
                    <a:pt x="41" y="0"/>
                    <a:pt x="0" y="41"/>
                    <a:pt x="0" y="92"/>
                  </a:cubicBezTo>
                  <a:cubicBezTo>
                    <a:pt x="0" y="143"/>
                    <a:pt x="41" y="184"/>
                    <a:pt x="92" y="184"/>
                  </a:cubicBezTo>
                  <a:close/>
                  <a:moveTo>
                    <a:pt x="92" y="40"/>
                  </a:moveTo>
                  <a:cubicBezTo>
                    <a:pt x="94" y="40"/>
                    <a:pt x="96" y="40"/>
                    <a:pt x="98" y="40"/>
                  </a:cubicBezTo>
                  <a:cubicBezTo>
                    <a:pt x="103" y="41"/>
                    <a:pt x="109" y="43"/>
                    <a:pt x="114" y="45"/>
                  </a:cubicBezTo>
                  <a:cubicBezTo>
                    <a:pt x="126" y="51"/>
                    <a:pt x="136" y="61"/>
                    <a:pt x="140" y="74"/>
                  </a:cubicBezTo>
                  <a:cubicBezTo>
                    <a:pt x="142" y="79"/>
                    <a:pt x="144" y="84"/>
                    <a:pt x="144" y="90"/>
                  </a:cubicBezTo>
                  <a:cubicBezTo>
                    <a:pt x="144" y="92"/>
                    <a:pt x="144" y="92"/>
                    <a:pt x="144" y="92"/>
                  </a:cubicBezTo>
                  <a:cubicBezTo>
                    <a:pt x="144" y="121"/>
                    <a:pt x="120" y="144"/>
                    <a:pt x="92" y="144"/>
                  </a:cubicBezTo>
                  <a:cubicBezTo>
                    <a:pt x="63" y="144"/>
                    <a:pt x="40" y="121"/>
                    <a:pt x="40" y="92"/>
                  </a:cubicBezTo>
                  <a:cubicBezTo>
                    <a:pt x="40" y="63"/>
                    <a:pt x="63" y="40"/>
                    <a:pt x="92"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4" name="Freeform 107">
              <a:extLst>
                <a:ext uri="{FF2B5EF4-FFF2-40B4-BE49-F238E27FC236}">
                  <a16:creationId xmlns:a16="http://schemas.microsoft.com/office/drawing/2014/main" id="{6C3E446D-B50A-4291-A704-50AF77A0F992}"/>
                </a:ext>
              </a:extLst>
            </p:cNvPr>
            <p:cNvSpPr>
              <a:spLocks noEditPoints="1"/>
            </p:cNvSpPr>
            <p:nvPr/>
          </p:nvSpPr>
          <p:spPr bwMode="auto">
            <a:xfrm>
              <a:off x="10006013" y="1365251"/>
              <a:ext cx="176213" cy="176213"/>
            </a:xfrm>
            <a:custGeom>
              <a:avLst/>
              <a:gdLst>
                <a:gd name="T0" fmla="*/ 93 w 185"/>
                <a:gd name="T1" fmla="*/ 184 h 184"/>
                <a:gd name="T2" fmla="*/ 185 w 185"/>
                <a:gd name="T3" fmla="*/ 92 h 184"/>
                <a:gd name="T4" fmla="*/ 185 w 185"/>
                <a:gd name="T5" fmla="*/ 89 h 184"/>
                <a:gd name="T6" fmla="*/ 179 w 185"/>
                <a:gd name="T7" fmla="*/ 59 h 184"/>
                <a:gd name="T8" fmla="*/ 179 w 185"/>
                <a:gd name="T9" fmla="*/ 59 h 184"/>
                <a:gd name="T10" fmla="*/ 132 w 185"/>
                <a:gd name="T11" fmla="*/ 9 h 184"/>
                <a:gd name="T12" fmla="*/ 103 w 185"/>
                <a:gd name="T13" fmla="*/ 1 h 184"/>
                <a:gd name="T14" fmla="*/ 93 w 185"/>
                <a:gd name="T15" fmla="*/ 0 h 184"/>
                <a:gd name="T16" fmla="*/ 0 w 185"/>
                <a:gd name="T17" fmla="*/ 92 h 184"/>
                <a:gd name="T18" fmla="*/ 93 w 185"/>
                <a:gd name="T19" fmla="*/ 184 h 184"/>
                <a:gd name="T20" fmla="*/ 93 w 185"/>
                <a:gd name="T21" fmla="*/ 40 h 184"/>
                <a:gd name="T22" fmla="*/ 99 w 185"/>
                <a:gd name="T23" fmla="*/ 40 h 184"/>
                <a:gd name="T24" fmla="*/ 115 w 185"/>
                <a:gd name="T25" fmla="*/ 45 h 184"/>
                <a:gd name="T26" fmla="*/ 141 w 185"/>
                <a:gd name="T27" fmla="*/ 74 h 184"/>
                <a:gd name="T28" fmla="*/ 145 w 185"/>
                <a:gd name="T29" fmla="*/ 90 h 184"/>
                <a:gd name="T30" fmla="*/ 145 w 185"/>
                <a:gd name="T31" fmla="*/ 92 h 184"/>
                <a:gd name="T32" fmla="*/ 93 w 185"/>
                <a:gd name="T33" fmla="*/ 144 h 184"/>
                <a:gd name="T34" fmla="*/ 40 w 185"/>
                <a:gd name="T35" fmla="*/ 92 h 184"/>
                <a:gd name="T36" fmla="*/ 93 w 185"/>
                <a:gd name="T37" fmla="*/ 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4">
                  <a:moveTo>
                    <a:pt x="93" y="184"/>
                  </a:moveTo>
                  <a:cubicBezTo>
                    <a:pt x="143" y="184"/>
                    <a:pt x="185" y="143"/>
                    <a:pt x="185" y="92"/>
                  </a:cubicBezTo>
                  <a:cubicBezTo>
                    <a:pt x="185" y="91"/>
                    <a:pt x="185" y="90"/>
                    <a:pt x="185" y="89"/>
                  </a:cubicBezTo>
                  <a:cubicBezTo>
                    <a:pt x="184" y="78"/>
                    <a:pt x="182" y="69"/>
                    <a:pt x="179" y="59"/>
                  </a:cubicBezTo>
                  <a:cubicBezTo>
                    <a:pt x="179" y="59"/>
                    <a:pt x="179" y="59"/>
                    <a:pt x="179" y="59"/>
                  </a:cubicBezTo>
                  <a:cubicBezTo>
                    <a:pt x="170" y="37"/>
                    <a:pt x="153" y="19"/>
                    <a:pt x="132" y="9"/>
                  </a:cubicBezTo>
                  <a:cubicBezTo>
                    <a:pt x="123" y="5"/>
                    <a:pt x="113" y="2"/>
                    <a:pt x="103" y="1"/>
                  </a:cubicBezTo>
                  <a:cubicBezTo>
                    <a:pt x="100" y="0"/>
                    <a:pt x="96" y="0"/>
                    <a:pt x="93" y="0"/>
                  </a:cubicBezTo>
                  <a:cubicBezTo>
                    <a:pt x="42" y="0"/>
                    <a:pt x="0" y="41"/>
                    <a:pt x="0" y="92"/>
                  </a:cubicBezTo>
                  <a:cubicBezTo>
                    <a:pt x="0" y="143"/>
                    <a:pt x="42" y="184"/>
                    <a:pt x="93" y="184"/>
                  </a:cubicBezTo>
                  <a:close/>
                  <a:moveTo>
                    <a:pt x="93" y="40"/>
                  </a:moveTo>
                  <a:cubicBezTo>
                    <a:pt x="95" y="40"/>
                    <a:pt x="97" y="40"/>
                    <a:pt x="99" y="40"/>
                  </a:cubicBezTo>
                  <a:cubicBezTo>
                    <a:pt x="104" y="41"/>
                    <a:pt x="110" y="43"/>
                    <a:pt x="115" y="45"/>
                  </a:cubicBezTo>
                  <a:cubicBezTo>
                    <a:pt x="127" y="51"/>
                    <a:pt x="136" y="61"/>
                    <a:pt x="141" y="74"/>
                  </a:cubicBezTo>
                  <a:cubicBezTo>
                    <a:pt x="143" y="79"/>
                    <a:pt x="144" y="84"/>
                    <a:pt x="145" y="90"/>
                  </a:cubicBezTo>
                  <a:cubicBezTo>
                    <a:pt x="145" y="92"/>
                    <a:pt x="145" y="92"/>
                    <a:pt x="145" y="92"/>
                  </a:cubicBezTo>
                  <a:cubicBezTo>
                    <a:pt x="145" y="121"/>
                    <a:pt x="121" y="144"/>
                    <a:pt x="93" y="144"/>
                  </a:cubicBezTo>
                  <a:cubicBezTo>
                    <a:pt x="64" y="144"/>
                    <a:pt x="40" y="121"/>
                    <a:pt x="40" y="92"/>
                  </a:cubicBezTo>
                  <a:cubicBezTo>
                    <a:pt x="40" y="63"/>
                    <a:pt x="64" y="40"/>
                    <a:pt x="93"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5" name="Freeform 108">
              <a:extLst>
                <a:ext uri="{FF2B5EF4-FFF2-40B4-BE49-F238E27FC236}">
                  <a16:creationId xmlns:a16="http://schemas.microsoft.com/office/drawing/2014/main" id="{84E3544D-4E7F-4AD6-8F1D-E57C6125530B}"/>
                </a:ext>
              </a:extLst>
            </p:cNvPr>
            <p:cNvSpPr>
              <a:spLocks/>
            </p:cNvSpPr>
            <p:nvPr/>
          </p:nvSpPr>
          <p:spPr bwMode="auto">
            <a:xfrm>
              <a:off x="9961563" y="1579563"/>
              <a:ext cx="233363" cy="295275"/>
            </a:xfrm>
            <a:custGeom>
              <a:avLst/>
              <a:gdLst>
                <a:gd name="T0" fmla="*/ 225 w 245"/>
                <a:gd name="T1" fmla="*/ 0 h 311"/>
                <a:gd name="T2" fmla="*/ 20 w 245"/>
                <a:gd name="T3" fmla="*/ 0 h 311"/>
                <a:gd name="T4" fmla="*/ 0 w 245"/>
                <a:gd name="T5" fmla="*/ 20 h 311"/>
                <a:gd name="T6" fmla="*/ 0 w 245"/>
                <a:gd name="T7" fmla="*/ 291 h 311"/>
                <a:gd name="T8" fmla="*/ 20 w 245"/>
                <a:gd name="T9" fmla="*/ 311 h 311"/>
                <a:gd name="T10" fmla="*/ 40 w 245"/>
                <a:gd name="T11" fmla="*/ 291 h 311"/>
                <a:gd name="T12" fmla="*/ 40 w 245"/>
                <a:gd name="T13" fmla="*/ 40 h 311"/>
                <a:gd name="T14" fmla="*/ 225 w 245"/>
                <a:gd name="T15" fmla="*/ 40 h 311"/>
                <a:gd name="T16" fmla="*/ 245 w 245"/>
                <a:gd name="T17" fmla="*/ 20 h 311"/>
                <a:gd name="T18" fmla="*/ 225 w 245"/>
                <a:gd name="T1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311">
                  <a:moveTo>
                    <a:pt x="225" y="0"/>
                  </a:moveTo>
                  <a:cubicBezTo>
                    <a:pt x="20" y="0"/>
                    <a:pt x="20" y="0"/>
                    <a:pt x="20" y="0"/>
                  </a:cubicBezTo>
                  <a:cubicBezTo>
                    <a:pt x="9" y="0"/>
                    <a:pt x="0" y="9"/>
                    <a:pt x="0" y="20"/>
                  </a:cubicBezTo>
                  <a:cubicBezTo>
                    <a:pt x="0" y="291"/>
                    <a:pt x="0" y="291"/>
                    <a:pt x="0" y="291"/>
                  </a:cubicBezTo>
                  <a:cubicBezTo>
                    <a:pt x="0" y="302"/>
                    <a:pt x="9" y="311"/>
                    <a:pt x="20" y="311"/>
                  </a:cubicBezTo>
                  <a:cubicBezTo>
                    <a:pt x="31" y="311"/>
                    <a:pt x="40" y="302"/>
                    <a:pt x="40" y="291"/>
                  </a:cubicBezTo>
                  <a:cubicBezTo>
                    <a:pt x="40" y="40"/>
                    <a:pt x="40" y="40"/>
                    <a:pt x="40" y="40"/>
                  </a:cubicBezTo>
                  <a:cubicBezTo>
                    <a:pt x="225" y="40"/>
                    <a:pt x="225" y="40"/>
                    <a:pt x="225" y="40"/>
                  </a:cubicBezTo>
                  <a:cubicBezTo>
                    <a:pt x="236" y="40"/>
                    <a:pt x="245" y="31"/>
                    <a:pt x="245" y="20"/>
                  </a:cubicBezTo>
                  <a:cubicBezTo>
                    <a:pt x="245" y="9"/>
                    <a:pt x="236" y="0"/>
                    <a:pt x="225"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26" name="Freeform 109">
              <a:extLst>
                <a:ext uri="{FF2B5EF4-FFF2-40B4-BE49-F238E27FC236}">
                  <a16:creationId xmlns:a16="http://schemas.microsoft.com/office/drawing/2014/main" id="{0E394122-7F93-4809-B253-23B96910B31F}"/>
                </a:ext>
              </a:extLst>
            </p:cNvPr>
            <p:cNvSpPr>
              <a:spLocks/>
            </p:cNvSpPr>
            <p:nvPr/>
          </p:nvSpPr>
          <p:spPr bwMode="auto">
            <a:xfrm>
              <a:off x="10552113" y="1579563"/>
              <a:ext cx="233363" cy="295275"/>
            </a:xfrm>
            <a:custGeom>
              <a:avLst/>
              <a:gdLst>
                <a:gd name="T0" fmla="*/ 225 w 245"/>
                <a:gd name="T1" fmla="*/ 0 h 311"/>
                <a:gd name="T2" fmla="*/ 20 w 245"/>
                <a:gd name="T3" fmla="*/ 0 h 311"/>
                <a:gd name="T4" fmla="*/ 0 w 245"/>
                <a:gd name="T5" fmla="*/ 20 h 311"/>
                <a:gd name="T6" fmla="*/ 20 w 245"/>
                <a:gd name="T7" fmla="*/ 40 h 311"/>
                <a:gd name="T8" fmla="*/ 205 w 245"/>
                <a:gd name="T9" fmla="*/ 40 h 311"/>
                <a:gd name="T10" fmla="*/ 205 w 245"/>
                <a:gd name="T11" fmla="*/ 291 h 311"/>
                <a:gd name="T12" fmla="*/ 225 w 245"/>
                <a:gd name="T13" fmla="*/ 311 h 311"/>
                <a:gd name="T14" fmla="*/ 245 w 245"/>
                <a:gd name="T15" fmla="*/ 291 h 311"/>
                <a:gd name="T16" fmla="*/ 245 w 245"/>
                <a:gd name="T17" fmla="*/ 20 h 311"/>
                <a:gd name="T18" fmla="*/ 225 w 245"/>
                <a:gd name="T1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311">
                  <a:moveTo>
                    <a:pt x="225" y="0"/>
                  </a:moveTo>
                  <a:cubicBezTo>
                    <a:pt x="20" y="0"/>
                    <a:pt x="20" y="0"/>
                    <a:pt x="20" y="0"/>
                  </a:cubicBezTo>
                  <a:cubicBezTo>
                    <a:pt x="9" y="0"/>
                    <a:pt x="0" y="9"/>
                    <a:pt x="0" y="20"/>
                  </a:cubicBezTo>
                  <a:cubicBezTo>
                    <a:pt x="0" y="31"/>
                    <a:pt x="9" y="40"/>
                    <a:pt x="20" y="40"/>
                  </a:cubicBezTo>
                  <a:cubicBezTo>
                    <a:pt x="205" y="40"/>
                    <a:pt x="205" y="40"/>
                    <a:pt x="205" y="40"/>
                  </a:cubicBezTo>
                  <a:cubicBezTo>
                    <a:pt x="205" y="291"/>
                    <a:pt x="205" y="291"/>
                    <a:pt x="205" y="291"/>
                  </a:cubicBezTo>
                  <a:cubicBezTo>
                    <a:pt x="205" y="302"/>
                    <a:pt x="214" y="311"/>
                    <a:pt x="225" y="311"/>
                  </a:cubicBezTo>
                  <a:cubicBezTo>
                    <a:pt x="236" y="311"/>
                    <a:pt x="245" y="302"/>
                    <a:pt x="245" y="291"/>
                  </a:cubicBezTo>
                  <a:cubicBezTo>
                    <a:pt x="245" y="20"/>
                    <a:pt x="245" y="20"/>
                    <a:pt x="245" y="20"/>
                  </a:cubicBezTo>
                  <a:cubicBezTo>
                    <a:pt x="245" y="9"/>
                    <a:pt x="236" y="0"/>
                    <a:pt x="225"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871" name="Group 870">
            <a:extLst>
              <a:ext uri="{FF2B5EF4-FFF2-40B4-BE49-F238E27FC236}">
                <a16:creationId xmlns:a16="http://schemas.microsoft.com/office/drawing/2014/main" id="{1BE5C986-673B-40D2-B23F-2EDF08B570B7}"/>
              </a:ext>
            </a:extLst>
          </p:cNvPr>
          <p:cNvGrpSpPr/>
          <p:nvPr/>
        </p:nvGrpSpPr>
        <p:grpSpPr>
          <a:xfrm>
            <a:off x="7513303" y="2512095"/>
            <a:ext cx="348497" cy="283381"/>
            <a:chOff x="1358900" y="2492375"/>
            <a:chExt cx="942975" cy="766763"/>
          </a:xfrm>
        </p:grpSpPr>
        <p:sp>
          <p:nvSpPr>
            <p:cNvPr id="872" name="Freeform 101">
              <a:extLst>
                <a:ext uri="{FF2B5EF4-FFF2-40B4-BE49-F238E27FC236}">
                  <a16:creationId xmlns:a16="http://schemas.microsoft.com/office/drawing/2014/main" id="{F17F1EC0-30A4-4BC9-9A09-E0E50A279D7D}"/>
                </a:ext>
              </a:extLst>
            </p:cNvPr>
            <p:cNvSpPr>
              <a:spLocks/>
            </p:cNvSpPr>
            <p:nvPr/>
          </p:nvSpPr>
          <p:spPr bwMode="auto">
            <a:xfrm>
              <a:off x="1358900" y="3221038"/>
              <a:ext cx="942975" cy="38100"/>
            </a:xfrm>
            <a:custGeom>
              <a:avLst/>
              <a:gdLst>
                <a:gd name="T0" fmla="*/ 971 w 991"/>
                <a:gd name="T1" fmla="*/ 0 h 40"/>
                <a:gd name="T2" fmla="*/ 20 w 991"/>
                <a:gd name="T3" fmla="*/ 0 h 40"/>
                <a:gd name="T4" fmla="*/ 0 w 991"/>
                <a:gd name="T5" fmla="*/ 20 h 40"/>
                <a:gd name="T6" fmla="*/ 20 w 991"/>
                <a:gd name="T7" fmla="*/ 40 h 40"/>
                <a:gd name="T8" fmla="*/ 971 w 991"/>
                <a:gd name="T9" fmla="*/ 40 h 40"/>
                <a:gd name="T10" fmla="*/ 991 w 991"/>
                <a:gd name="T11" fmla="*/ 20 h 40"/>
                <a:gd name="T12" fmla="*/ 971 w 991"/>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91" h="40">
                  <a:moveTo>
                    <a:pt x="971" y="0"/>
                  </a:moveTo>
                  <a:cubicBezTo>
                    <a:pt x="20" y="0"/>
                    <a:pt x="20" y="0"/>
                    <a:pt x="20" y="0"/>
                  </a:cubicBezTo>
                  <a:cubicBezTo>
                    <a:pt x="9" y="0"/>
                    <a:pt x="0" y="9"/>
                    <a:pt x="0" y="20"/>
                  </a:cubicBezTo>
                  <a:cubicBezTo>
                    <a:pt x="0" y="31"/>
                    <a:pt x="9" y="40"/>
                    <a:pt x="20" y="40"/>
                  </a:cubicBezTo>
                  <a:cubicBezTo>
                    <a:pt x="971" y="40"/>
                    <a:pt x="971" y="40"/>
                    <a:pt x="971" y="40"/>
                  </a:cubicBezTo>
                  <a:cubicBezTo>
                    <a:pt x="982" y="40"/>
                    <a:pt x="991" y="31"/>
                    <a:pt x="991" y="20"/>
                  </a:cubicBezTo>
                  <a:cubicBezTo>
                    <a:pt x="991" y="9"/>
                    <a:pt x="982" y="0"/>
                    <a:pt x="971"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3" name="Freeform 102">
              <a:extLst>
                <a:ext uri="{FF2B5EF4-FFF2-40B4-BE49-F238E27FC236}">
                  <a16:creationId xmlns:a16="http://schemas.microsoft.com/office/drawing/2014/main" id="{EEF0ABC5-F516-4507-8DAC-B7E8FA601BB3}"/>
                </a:ext>
              </a:extLst>
            </p:cNvPr>
            <p:cNvSpPr>
              <a:spLocks noEditPoints="1"/>
            </p:cNvSpPr>
            <p:nvPr/>
          </p:nvSpPr>
          <p:spPr bwMode="auto">
            <a:xfrm>
              <a:off x="1393825" y="2565400"/>
              <a:ext cx="242888" cy="615950"/>
            </a:xfrm>
            <a:custGeom>
              <a:avLst/>
              <a:gdLst>
                <a:gd name="T0" fmla="*/ 20 w 255"/>
                <a:gd name="T1" fmla="*/ 647 h 647"/>
                <a:gd name="T2" fmla="*/ 236 w 255"/>
                <a:gd name="T3" fmla="*/ 646 h 647"/>
                <a:gd name="T4" fmla="*/ 255 w 255"/>
                <a:gd name="T5" fmla="*/ 626 h 647"/>
                <a:gd name="T6" fmla="*/ 255 w 255"/>
                <a:gd name="T7" fmla="*/ 249 h 647"/>
                <a:gd name="T8" fmla="*/ 182 w 255"/>
                <a:gd name="T9" fmla="*/ 111 h 647"/>
                <a:gd name="T10" fmla="*/ 182 w 255"/>
                <a:gd name="T11" fmla="*/ 20 h 647"/>
                <a:gd name="T12" fmla="*/ 162 w 255"/>
                <a:gd name="T13" fmla="*/ 0 h 647"/>
                <a:gd name="T14" fmla="*/ 93 w 255"/>
                <a:gd name="T15" fmla="*/ 0 h 647"/>
                <a:gd name="T16" fmla="*/ 73 w 255"/>
                <a:gd name="T17" fmla="*/ 20 h 647"/>
                <a:gd name="T18" fmla="*/ 73 w 255"/>
                <a:gd name="T19" fmla="*/ 111 h 647"/>
                <a:gd name="T20" fmla="*/ 0 w 255"/>
                <a:gd name="T21" fmla="*/ 249 h 647"/>
                <a:gd name="T22" fmla="*/ 0 w 255"/>
                <a:gd name="T23" fmla="*/ 627 h 647"/>
                <a:gd name="T24" fmla="*/ 20 w 255"/>
                <a:gd name="T25" fmla="*/ 647 h 647"/>
                <a:gd name="T26" fmla="*/ 40 w 255"/>
                <a:gd name="T27" fmla="*/ 249 h 647"/>
                <a:gd name="T28" fmla="*/ 102 w 255"/>
                <a:gd name="T29" fmla="*/ 140 h 647"/>
                <a:gd name="T30" fmla="*/ 113 w 255"/>
                <a:gd name="T31" fmla="*/ 122 h 647"/>
                <a:gd name="T32" fmla="*/ 113 w 255"/>
                <a:gd name="T33" fmla="*/ 40 h 647"/>
                <a:gd name="T34" fmla="*/ 142 w 255"/>
                <a:gd name="T35" fmla="*/ 40 h 647"/>
                <a:gd name="T36" fmla="*/ 142 w 255"/>
                <a:gd name="T37" fmla="*/ 122 h 647"/>
                <a:gd name="T38" fmla="*/ 153 w 255"/>
                <a:gd name="T39" fmla="*/ 140 h 647"/>
                <a:gd name="T40" fmla="*/ 215 w 255"/>
                <a:gd name="T41" fmla="*/ 249 h 647"/>
                <a:gd name="T42" fmla="*/ 215 w 255"/>
                <a:gd name="T43" fmla="*/ 606 h 647"/>
                <a:gd name="T44" fmla="*/ 88 w 255"/>
                <a:gd name="T45" fmla="*/ 607 h 647"/>
                <a:gd name="T46" fmla="*/ 40 w 255"/>
                <a:gd name="T47" fmla="*/ 607 h 647"/>
                <a:gd name="T48" fmla="*/ 40 w 255"/>
                <a:gd name="T49" fmla="*/ 24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647">
                  <a:moveTo>
                    <a:pt x="20" y="647"/>
                  </a:moveTo>
                  <a:cubicBezTo>
                    <a:pt x="236" y="646"/>
                    <a:pt x="236" y="646"/>
                    <a:pt x="236" y="646"/>
                  </a:cubicBezTo>
                  <a:cubicBezTo>
                    <a:pt x="247" y="646"/>
                    <a:pt x="255" y="637"/>
                    <a:pt x="255" y="626"/>
                  </a:cubicBezTo>
                  <a:cubicBezTo>
                    <a:pt x="255" y="249"/>
                    <a:pt x="255" y="249"/>
                    <a:pt x="255" y="249"/>
                  </a:cubicBezTo>
                  <a:cubicBezTo>
                    <a:pt x="255" y="197"/>
                    <a:pt x="224" y="139"/>
                    <a:pt x="182" y="111"/>
                  </a:cubicBezTo>
                  <a:cubicBezTo>
                    <a:pt x="182" y="20"/>
                    <a:pt x="182" y="20"/>
                    <a:pt x="182" y="20"/>
                  </a:cubicBezTo>
                  <a:cubicBezTo>
                    <a:pt x="182" y="8"/>
                    <a:pt x="173" y="0"/>
                    <a:pt x="162" y="0"/>
                  </a:cubicBezTo>
                  <a:cubicBezTo>
                    <a:pt x="93" y="0"/>
                    <a:pt x="93" y="0"/>
                    <a:pt x="93" y="0"/>
                  </a:cubicBezTo>
                  <a:cubicBezTo>
                    <a:pt x="82" y="0"/>
                    <a:pt x="73" y="8"/>
                    <a:pt x="73" y="20"/>
                  </a:cubicBezTo>
                  <a:cubicBezTo>
                    <a:pt x="73" y="111"/>
                    <a:pt x="73" y="111"/>
                    <a:pt x="73" y="111"/>
                  </a:cubicBezTo>
                  <a:cubicBezTo>
                    <a:pt x="31" y="139"/>
                    <a:pt x="0" y="197"/>
                    <a:pt x="0" y="249"/>
                  </a:cubicBezTo>
                  <a:cubicBezTo>
                    <a:pt x="0" y="627"/>
                    <a:pt x="0" y="627"/>
                    <a:pt x="0" y="627"/>
                  </a:cubicBezTo>
                  <a:cubicBezTo>
                    <a:pt x="0" y="638"/>
                    <a:pt x="9" y="647"/>
                    <a:pt x="20" y="647"/>
                  </a:cubicBezTo>
                  <a:close/>
                  <a:moveTo>
                    <a:pt x="40" y="249"/>
                  </a:moveTo>
                  <a:cubicBezTo>
                    <a:pt x="40" y="207"/>
                    <a:pt x="68" y="157"/>
                    <a:pt x="102" y="140"/>
                  </a:cubicBezTo>
                  <a:cubicBezTo>
                    <a:pt x="108" y="137"/>
                    <a:pt x="113" y="130"/>
                    <a:pt x="113" y="122"/>
                  </a:cubicBezTo>
                  <a:cubicBezTo>
                    <a:pt x="113" y="40"/>
                    <a:pt x="113" y="40"/>
                    <a:pt x="113" y="40"/>
                  </a:cubicBezTo>
                  <a:cubicBezTo>
                    <a:pt x="142" y="40"/>
                    <a:pt x="142" y="40"/>
                    <a:pt x="142" y="40"/>
                  </a:cubicBezTo>
                  <a:cubicBezTo>
                    <a:pt x="142" y="122"/>
                    <a:pt x="142" y="122"/>
                    <a:pt x="142" y="122"/>
                  </a:cubicBezTo>
                  <a:cubicBezTo>
                    <a:pt x="142" y="130"/>
                    <a:pt x="147" y="137"/>
                    <a:pt x="153" y="140"/>
                  </a:cubicBezTo>
                  <a:cubicBezTo>
                    <a:pt x="187" y="157"/>
                    <a:pt x="215" y="207"/>
                    <a:pt x="215" y="249"/>
                  </a:cubicBezTo>
                  <a:cubicBezTo>
                    <a:pt x="215" y="606"/>
                    <a:pt x="215" y="606"/>
                    <a:pt x="215" y="606"/>
                  </a:cubicBezTo>
                  <a:cubicBezTo>
                    <a:pt x="88" y="607"/>
                    <a:pt x="88" y="607"/>
                    <a:pt x="88" y="607"/>
                  </a:cubicBezTo>
                  <a:cubicBezTo>
                    <a:pt x="40" y="607"/>
                    <a:pt x="40" y="607"/>
                    <a:pt x="40" y="607"/>
                  </a:cubicBezTo>
                  <a:lnTo>
                    <a:pt x="40" y="249"/>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4" name="Freeform 103">
              <a:extLst>
                <a:ext uri="{FF2B5EF4-FFF2-40B4-BE49-F238E27FC236}">
                  <a16:creationId xmlns:a16="http://schemas.microsoft.com/office/drawing/2014/main" id="{EEF29138-554F-4F97-B822-BC953FA001D4}"/>
                </a:ext>
              </a:extLst>
            </p:cNvPr>
            <p:cNvSpPr>
              <a:spLocks noEditPoints="1"/>
            </p:cNvSpPr>
            <p:nvPr/>
          </p:nvSpPr>
          <p:spPr bwMode="auto">
            <a:xfrm>
              <a:off x="1682750" y="2684463"/>
              <a:ext cx="292100" cy="498475"/>
            </a:xfrm>
            <a:custGeom>
              <a:avLst/>
              <a:gdLst>
                <a:gd name="T0" fmla="*/ 20 w 306"/>
                <a:gd name="T1" fmla="*/ 522 h 523"/>
                <a:gd name="T2" fmla="*/ 286 w 306"/>
                <a:gd name="T3" fmla="*/ 523 h 523"/>
                <a:gd name="T4" fmla="*/ 286 w 306"/>
                <a:gd name="T5" fmla="*/ 523 h 523"/>
                <a:gd name="T6" fmla="*/ 300 w 306"/>
                <a:gd name="T7" fmla="*/ 517 h 523"/>
                <a:gd name="T8" fmla="*/ 306 w 306"/>
                <a:gd name="T9" fmla="*/ 503 h 523"/>
                <a:gd name="T10" fmla="*/ 306 w 306"/>
                <a:gd name="T11" fmla="*/ 240 h 523"/>
                <a:gd name="T12" fmla="*/ 230 w 306"/>
                <a:gd name="T13" fmla="*/ 108 h 523"/>
                <a:gd name="T14" fmla="*/ 230 w 306"/>
                <a:gd name="T15" fmla="*/ 20 h 523"/>
                <a:gd name="T16" fmla="*/ 210 w 306"/>
                <a:gd name="T17" fmla="*/ 0 h 523"/>
                <a:gd name="T18" fmla="*/ 96 w 306"/>
                <a:gd name="T19" fmla="*/ 0 h 523"/>
                <a:gd name="T20" fmla="*/ 76 w 306"/>
                <a:gd name="T21" fmla="*/ 20 h 523"/>
                <a:gd name="T22" fmla="*/ 76 w 306"/>
                <a:gd name="T23" fmla="*/ 108 h 523"/>
                <a:gd name="T24" fmla="*/ 0 w 306"/>
                <a:gd name="T25" fmla="*/ 240 h 523"/>
                <a:gd name="T26" fmla="*/ 0 w 306"/>
                <a:gd name="T27" fmla="*/ 502 h 523"/>
                <a:gd name="T28" fmla="*/ 20 w 306"/>
                <a:gd name="T29" fmla="*/ 522 h 523"/>
                <a:gd name="T30" fmla="*/ 40 w 306"/>
                <a:gd name="T31" fmla="*/ 240 h 523"/>
                <a:gd name="T32" fmla="*/ 105 w 306"/>
                <a:gd name="T33" fmla="*/ 138 h 523"/>
                <a:gd name="T34" fmla="*/ 116 w 306"/>
                <a:gd name="T35" fmla="*/ 120 h 523"/>
                <a:gd name="T36" fmla="*/ 116 w 306"/>
                <a:gd name="T37" fmla="*/ 40 h 523"/>
                <a:gd name="T38" fmla="*/ 190 w 306"/>
                <a:gd name="T39" fmla="*/ 40 h 523"/>
                <a:gd name="T40" fmla="*/ 190 w 306"/>
                <a:gd name="T41" fmla="*/ 120 h 523"/>
                <a:gd name="T42" fmla="*/ 202 w 306"/>
                <a:gd name="T43" fmla="*/ 138 h 523"/>
                <a:gd name="T44" fmla="*/ 266 w 306"/>
                <a:gd name="T45" fmla="*/ 240 h 523"/>
                <a:gd name="T46" fmla="*/ 266 w 306"/>
                <a:gd name="T47" fmla="*/ 483 h 523"/>
                <a:gd name="T48" fmla="*/ 40 w 306"/>
                <a:gd name="T49" fmla="*/ 482 h 523"/>
                <a:gd name="T50" fmla="*/ 40 w 306"/>
                <a:gd name="T51" fmla="*/ 24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6" h="523">
                  <a:moveTo>
                    <a:pt x="20" y="522"/>
                  </a:moveTo>
                  <a:cubicBezTo>
                    <a:pt x="286" y="523"/>
                    <a:pt x="286" y="523"/>
                    <a:pt x="286" y="523"/>
                  </a:cubicBezTo>
                  <a:cubicBezTo>
                    <a:pt x="286" y="523"/>
                    <a:pt x="286" y="523"/>
                    <a:pt x="286" y="523"/>
                  </a:cubicBezTo>
                  <a:cubicBezTo>
                    <a:pt x="291" y="523"/>
                    <a:pt x="296" y="521"/>
                    <a:pt x="300" y="517"/>
                  </a:cubicBezTo>
                  <a:cubicBezTo>
                    <a:pt x="304" y="513"/>
                    <a:pt x="306" y="508"/>
                    <a:pt x="306" y="503"/>
                  </a:cubicBezTo>
                  <a:cubicBezTo>
                    <a:pt x="306" y="240"/>
                    <a:pt x="306" y="240"/>
                    <a:pt x="306" y="240"/>
                  </a:cubicBezTo>
                  <a:cubicBezTo>
                    <a:pt x="306" y="186"/>
                    <a:pt x="277" y="135"/>
                    <a:pt x="230" y="108"/>
                  </a:cubicBezTo>
                  <a:cubicBezTo>
                    <a:pt x="230" y="20"/>
                    <a:pt x="230" y="20"/>
                    <a:pt x="230" y="20"/>
                  </a:cubicBezTo>
                  <a:cubicBezTo>
                    <a:pt x="230" y="9"/>
                    <a:pt x="221" y="0"/>
                    <a:pt x="210" y="0"/>
                  </a:cubicBezTo>
                  <a:cubicBezTo>
                    <a:pt x="96" y="0"/>
                    <a:pt x="96" y="0"/>
                    <a:pt x="96" y="0"/>
                  </a:cubicBezTo>
                  <a:cubicBezTo>
                    <a:pt x="85" y="0"/>
                    <a:pt x="76" y="9"/>
                    <a:pt x="76" y="20"/>
                  </a:cubicBezTo>
                  <a:cubicBezTo>
                    <a:pt x="76" y="108"/>
                    <a:pt x="76" y="108"/>
                    <a:pt x="76" y="108"/>
                  </a:cubicBezTo>
                  <a:cubicBezTo>
                    <a:pt x="30" y="135"/>
                    <a:pt x="0" y="186"/>
                    <a:pt x="0" y="240"/>
                  </a:cubicBezTo>
                  <a:cubicBezTo>
                    <a:pt x="0" y="502"/>
                    <a:pt x="0" y="502"/>
                    <a:pt x="0" y="502"/>
                  </a:cubicBezTo>
                  <a:cubicBezTo>
                    <a:pt x="0" y="513"/>
                    <a:pt x="9" y="522"/>
                    <a:pt x="20" y="522"/>
                  </a:cubicBezTo>
                  <a:close/>
                  <a:moveTo>
                    <a:pt x="40" y="240"/>
                  </a:moveTo>
                  <a:cubicBezTo>
                    <a:pt x="40" y="197"/>
                    <a:pt x="66" y="157"/>
                    <a:pt x="105" y="138"/>
                  </a:cubicBezTo>
                  <a:cubicBezTo>
                    <a:pt x="111" y="135"/>
                    <a:pt x="116" y="128"/>
                    <a:pt x="116" y="120"/>
                  </a:cubicBezTo>
                  <a:cubicBezTo>
                    <a:pt x="116" y="40"/>
                    <a:pt x="116" y="40"/>
                    <a:pt x="116" y="40"/>
                  </a:cubicBezTo>
                  <a:cubicBezTo>
                    <a:pt x="190" y="40"/>
                    <a:pt x="190" y="40"/>
                    <a:pt x="190" y="40"/>
                  </a:cubicBezTo>
                  <a:cubicBezTo>
                    <a:pt x="190" y="120"/>
                    <a:pt x="190" y="120"/>
                    <a:pt x="190" y="120"/>
                  </a:cubicBezTo>
                  <a:cubicBezTo>
                    <a:pt x="190" y="128"/>
                    <a:pt x="195" y="135"/>
                    <a:pt x="202" y="138"/>
                  </a:cubicBezTo>
                  <a:cubicBezTo>
                    <a:pt x="241" y="157"/>
                    <a:pt x="266" y="197"/>
                    <a:pt x="266" y="240"/>
                  </a:cubicBezTo>
                  <a:cubicBezTo>
                    <a:pt x="266" y="483"/>
                    <a:pt x="266" y="483"/>
                    <a:pt x="266" y="483"/>
                  </a:cubicBezTo>
                  <a:cubicBezTo>
                    <a:pt x="40" y="482"/>
                    <a:pt x="40" y="482"/>
                    <a:pt x="40" y="482"/>
                  </a:cubicBezTo>
                  <a:lnTo>
                    <a:pt x="40" y="2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5" name="Freeform 104">
              <a:extLst>
                <a:ext uri="{FF2B5EF4-FFF2-40B4-BE49-F238E27FC236}">
                  <a16:creationId xmlns:a16="http://schemas.microsoft.com/office/drawing/2014/main" id="{F2A578F0-091C-4E8C-8220-CB8AB60A46F5}"/>
                </a:ext>
              </a:extLst>
            </p:cNvPr>
            <p:cNvSpPr>
              <a:spLocks noEditPoints="1"/>
            </p:cNvSpPr>
            <p:nvPr/>
          </p:nvSpPr>
          <p:spPr bwMode="auto">
            <a:xfrm>
              <a:off x="2020888" y="2640013"/>
              <a:ext cx="249238" cy="541338"/>
            </a:xfrm>
            <a:custGeom>
              <a:avLst/>
              <a:gdLst>
                <a:gd name="T0" fmla="*/ 20 w 263"/>
                <a:gd name="T1" fmla="*/ 569 h 569"/>
                <a:gd name="T2" fmla="*/ 243 w 263"/>
                <a:gd name="T3" fmla="*/ 569 h 569"/>
                <a:gd name="T4" fmla="*/ 263 w 263"/>
                <a:gd name="T5" fmla="*/ 549 h 569"/>
                <a:gd name="T6" fmla="*/ 263 w 263"/>
                <a:gd name="T7" fmla="*/ 206 h 569"/>
                <a:gd name="T8" fmla="*/ 203 w 263"/>
                <a:gd name="T9" fmla="*/ 77 h 569"/>
                <a:gd name="T10" fmla="*/ 203 w 263"/>
                <a:gd name="T11" fmla="*/ 20 h 569"/>
                <a:gd name="T12" fmla="*/ 183 w 263"/>
                <a:gd name="T13" fmla="*/ 0 h 569"/>
                <a:gd name="T14" fmla="*/ 81 w 263"/>
                <a:gd name="T15" fmla="*/ 0 h 569"/>
                <a:gd name="T16" fmla="*/ 61 w 263"/>
                <a:gd name="T17" fmla="*/ 20 h 569"/>
                <a:gd name="T18" fmla="*/ 61 w 263"/>
                <a:gd name="T19" fmla="*/ 77 h 569"/>
                <a:gd name="T20" fmla="*/ 0 w 263"/>
                <a:gd name="T21" fmla="*/ 206 h 569"/>
                <a:gd name="T22" fmla="*/ 0 w 263"/>
                <a:gd name="T23" fmla="*/ 549 h 569"/>
                <a:gd name="T24" fmla="*/ 20 w 263"/>
                <a:gd name="T25" fmla="*/ 569 h 569"/>
                <a:gd name="T26" fmla="*/ 40 w 263"/>
                <a:gd name="T27" fmla="*/ 206 h 569"/>
                <a:gd name="T28" fmla="*/ 91 w 263"/>
                <a:gd name="T29" fmla="*/ 105 h 569"/>
                <a:gd name="T30" fmla="*/ 101 w 263"/>
                <a:gd name="T31" fmla="*/ 88 h 569"/>
                <a:gd name="T32" fmla="*/ 101 w 263"/>
                <a:gd name="T33" fmla="*/ 40 h 569"/>
                <a:gd name="T34" fmla="*/ 163 w 263"/>
                <a:gd name="T35" fmla="*/ 40 h 569"/>
                <a:gd name="T36" fmla="*/ 163 w 263"/>
                <a:gd name="T37" fmla="*/ 88 h 569"/>
                <a:gd name="T38" fmla="*/ 172 w 263"/>
                <a:gd name="T39" fmla="*/ 105 h 569"/>
                <a:gd name="T40" fmla="*/ 223 w 263"/>
                <a:gd name="T41" fmla="*/ 206 h 569"/>
                <a:gd name="T42" fmla="*/ 223 w 263"/>
                <a:gd name="T43" fmla="*/ 529 h 569"/>
                <a:gd name="T44" fmla="*/ 40 w 263"/>
                <a:gd name="T45" fmla="*/ 529 h 569"/>
                <a:gd name="T46" fmla="*/ 40 w 263"/>
                <a:gd name="T47" fmla="*/ 20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569">
                  <a:moveTo>
                    <a:pt x="20" y="569"/>
                  </a:moveTo>
                  <a:cubicBezTo>
                    <a:pt x="243" y="569"/>
                    <a:pt x="243" y="569"/>
                    <a:pt x="243" y="569"/>
                  </a:cubicBezTo>
                  <a:cubicBezTo>
                    <a:pt x="254" y="569"/>
                    <a:pt x="263" y="560"/>
                    <a:pt x="263" y="549"/>
                  </a:cubicBezTo>
                  <a:cubicBezTo>
                    <a:pt x="263" y="206"/>
                    <a:pt x="263" y="206"/>
                    <a:pt x="263" y="206"/>
                  </a:cubicBezTo>
                  <a:cubicBezTo>
                    <a:pt x="263" y="154"/>
                    <a:pt x="240" y="105"/>
                    <a:pt x="203" y="77"/>
                  </a:cubicBezTo>
                  <a:cubicBezTo>
                    <a:pt x="203" y="20"/>
                    <a:pt x="203" y="20"/>
                    <a:pt x="203" y="20"/>
                  </a:cubicBezTo>
                  <a:cubicBezTo>
                    <a:pt x="203" y="9"/>
                    <a:pt x="194" y="0"/>
                    <a:pt x="183" y="0"/>
                  </a:cubicBezTo>
                  <a:cubicBezTo>
                    <a:pt x="81" y="0"/>
                    <a:pt x="81" y="0"/>
                    <a:pt x="81" y="0"/>
                  </a:cubicBezTo>
                  <a:cubicBezTo>
                    <a:pt x="69" y="0"/>
                    <a:pt x="61" y="9"/>
                    <a:pt x="61" y="20"/>
                  </a:cubicBezTo>
                  <a:cubicBezTo>
                    <a:pt x="61" y="77"/>
                    <a:pt x="61" y="77"/>
                    <a:pt x="61" y="77"/>
                  </a:cubicBezTo>
                  <a:cubicBezTo>
                    <a:pt x="23" y="105"/>
                    <a:pt x="0" y="154"/>
                    <a:pt x="0" y="206"/>
                  </a:cubicBezTo>
                  <a:cubicBezTo>
                    <a:pt x="0" y="549"/>
                    <a:pt x="0" y="549"/>
                    <a:pt x="0" y="549"/>
                  </a:cubicBezTo>
                  <a:cubicBezTo>
                    <a:pt x="0" y="560"/>
                    <a:pt x="9" y="569"/>
                    <a:pt x="20" y="569"/>
                  </a:cubicBezTo>
                  <a:close/>
                  <a:moveTo>
                    <a:pt x="40" y="206"/>
                  </a:moveTo>
                  <a:cubicBezTo>
                    <a:pt x="40" y="163"/>
                    <a:pt x="60" y="124"/>
                    <a:pt x="91" y="105"/>
                  </a:cubicBezTo>
                  <a:cubicBezTo>
                    <a:pt x="97" y="101"/>
                    <a:pt x="101" y="95"/>
                    <a:pt x="101" y="88"/>
                  </a:cubicBezTo>
                  <a:cubicBezTo>
                    <a:pt x="101" y="40"/>
                    <a:pt x="101" y="40"/>
                    <a:pt x="101" y="40"/>
                  </a:cubicBezTo>
                  <a:cubicBezTo>
                    <a:pt x="163" y="40"/>
                    <a:pt x="163" y="40"/>
                    <a:pt x="163" y="40"/>
                  </a:cubicBezTo>
                  <a:cubicBezTo>
                    <a:pt x="163" y="88"/>
                    <a:pt x="163" y="88"/>
                    <a:pt x="163" y="88"/>
                  </a:cubicBezTo>
                  <a:cubicBezTo>
                    <a:pt x="163" y="95"/>
                    <a:pt x="166" y="101"/>
                    <a:pt x="172" y="105"/>
                  </a:cubicBezTo>
                  <a:cubicBezTo>
                    <a:pt x="204" y="124"/>
                    <a:pt x="223" y="163"/>
                    <a:pt x="223" y="206"/>
                  </a:cubicBezTo>
                  <a:cubicBezTo>
                    <a:pt x="223" y="529"/>
                    <a:pt x="223" y="529"/>
                    <a:pt x="223" y="529"/>
                  </a:cubicBezTo>
                  <a:cubicBezTo>
                    <a:pt x="40" y="529"/>
                    <a:pt x="40" y="529"/>
                    <a:pt x="40" y="529"/>
                  </a:cubicBezTo>
                  <a:lnTo>
                    <a:pt x="40" y="206"/>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6" name="Freeform 105">
              <a:extLst>
                <a:ext uri="{FF2B5EF4-FFF2-40B4-BE49-F238E27FC236}">
                  <a16:creationId xmlns:a16="http://schemas.microsoft.com/office/drawing/2014/main" id="{95647D48-F34C-424E-9C6E-0658AC9FB5DC}"/>
                </a:ext>
              </a:extLst>
            </p:cNvPr>
            <p:cNvSpPr>
              <a:spLocks/>
            </p:cNvSpPr>
            <p:nvPr/>
          </p:nvSpPr>
          <p:spPr bwMode="auto">
            <a:xfrm>
              <a:off x="1441450" y="2492375"/>
              <a:ext cx="146050" cy="38100"/>
            </a:xfrm>
            <a:custGeom>
              <a:avLst/>
              <a:gdLst>
                <a:gd name="T0" fmla="*/ 20 w 153"/>
                <a:gd name="T1" fmla="*/ 40 h 40"/>
                <a:gd name="T2" fmla="*/ 133 w 153"/>
                <a:gd name="T3" fmla="*/ 40 h 40"/>
                <a:gd name="T4" fmla="*/ 153 w 153"/>
                <a:gd name="T5" fmla="*/ 20 h 40"/>
                <a:gd name="T6" fmla="*/ 133 w 153"/>
                <a:gd name="T7" fmla="*/ 0 h 40"/>
                <a:gd name="T8" fmla="*/ 20 w 153"/>
                <a:gd name="T9" fmla="*/ 0 h 40"/>
                <a:gd name="T10" fmla="*/ 0 w 153"/>
                <a:gd name="T11" fmla="*/ 20 h 40"/>
                <a:gd name="T12" fmla="*/ 20 w 15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53" h="40">
                  <a:moveTo>
                    <a:pt x="20" y="40"/>
                  </a:moveTo>
                  <a:cubicBezTo>
                    <a:pt x="133" y="40"/>
                    <a:pt x="133" y="40"/>
                    <a:pt x="133" y="40"/>
                  </a:cubicBezTo>
                  <a:cubicBezTo>
                    <a:pt x="144" y="40"/>
                    <a:pt x="153" y="31"/>
                    <a:pt x="153" y="20"/>
                  </a:cubicBezTo>
                  <a:cubicBezTo>
                    <a:pt x="153" y="9"/>
                    <a:pt x="144" y="0"/>
                    <a:pt x="133"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7" name="Freeform 106">
              <a:extLst>
                <a:ext uri="{FF2B5EF4-FFF2-40B4-BE49-F238E27FC236}">
                  <a16:creationId xmlns:a16="http://schemas.microsoft.com/office/drawing/2014/main" id="{2B1CE89F-FB22-4E64-B5E3-10CDF3498ABA}"/>
                </a:ext>
              </a:extLst>
            </p:cNvPr>
            <p:cNvSpPr>
              <a:spLocks/>
            </p:cNvSpPr>
            <p:nvPr/>
          </p:nvSpPr>
          <p:spPr bwMode="auto">
            <a:xfrm>
              <a:off x="1731963" y="2608263"/>
              <a:ext cx="190500" cy="38100"/>
            </a:xfrm>
            <a:custGeom>
              <a:avLst/>
              <a:gdLst>
                <a:gd name="T0" fmla="*/ 20 w 201"/>
                <a:gd name="T1" fmla="*/ 40 h 40"/>
                <a:gd name="T2" fmla="*/ 181 w 201"/>
                <a:gd name="T3" fmla="*/ 40 h 40"/>
                <a:gd name="T4" fmla="*/ 201 w 201"/>
                <a:gd name="T5" fmla="*/ 20 h 40"/>
                <a:gd name="T6" fmla="*/ 181 w 201"/>
                <a:gd name="T7" fmla="*/ 0 h 40"/>
                <a:gd name="T8" fmla="*/ 20 w 201"/>
                <a:gd name="T9" fmla="*/ 0 h 40"/>
                <a:gd name="T10" fmla="*/ 0 w 201"/>
                <a:gd name="T11" fmla="*/ 20 h 40"/>
                <a:gd name="T12" fmla="*/ 20 w 201"/>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01" h="40">
                  <a:moveTo>
                    <a:pt x="20" y="40"/>
                  </a:moveTo>
                  <a:cubicBezTo>
                    <a:pt x="181" y="40"/>
                    <a:pt x="181" y="40"/>
                    <a:pt x="181" y="40"/>
                  </a:cubicBezTo>
                  <a:cubicBezTo>
                    <a:pt x="192" y="40"/>
                    <a:pt x="201" y="31"/>
                    <a:pt x="201" y="20"/>
                  </a:cubicBezTo>
                  <a:cubicBezTo>
                    <a:pt x="201" y="9"/>
                    <a:pt x="192" y="0"/>
                    <a:pt x="181"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878" name="Freeform 107">
              <a:extLst>
                <a:ext uri="{FF2B5EF4-FFF2-40B4-BE49-F238E27FC236}">
                  <a16:creationId xmlns:a16="http://schemas.microsoft.com/office/drawing/2014/main" id="{BD2D1C40-E255-4888-962D-F7F39C06ABCE}"/>
                </a:ext>
              </a:extLst>
            </p:cNvPr>
            <p:cNvSpPr>
              <a:spLocks/>
            </p:cNvSpPr>
            <p:nvPr/>
          </p:nvSpPr>
          <p:spPr bwMode="auto">
            <a:xfrm>
              <a:off x="2074863" y="2570163"/>
              <a:ext cx="138113" cy="38100"/>
            </a:xfrm>
            <a:custGeom>
              <a:avLst/>
              <a:gdLst>
                <a:gd name="T0" fmla="*/ 20 w 146"/>
                <a:gd name="T1" fmla="*/ 40 h 40"/>
                <a:gd name="T2" fmla="*/ 126 w 146"/>
                <a:gd name="T3" fmla="*/ 40 h 40"/>
                <a:gd name="T4" fmla="*/ 146 w 146"/>
                <a:gd name="T5" fmla="*/ 20 h 40"/>
                <a:gd name="T6" fmla="*/ 126 w 146"/>
                <a:gd name="T7" fmla="*/ 0 h 40"/>
                <a:gd name="T8" fmla="*/ 20 w 146"/>
                <a:gd name="T9" fmla="*/ 0 h 40"/>
                <a:gd name="T10" fmla="*/ 0 w 146"/>
                <a:gd name="T11" fmla="*/ 20 h 40"/>
                <a:gd name="T12" fmla="*/ 20 w 146"/>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46" h="40">
                  <a:moveTo>
                    <a:pt x="20" y="40"/>
                  </a:moveTo>
                  <a:cubicBezTo>
                    <a:pt x="126" y="40"/>
                    <a:pt x="126" y="40"/>
                    <a:pt x="126" y="40"/>
                  </a:cubicBezTo>
                  <a:cubicBezTo>
                    <a:pt x="137" y="40"/>
                    <a:pt x="146" y="31"/>
                    <a:pt x="146" y="20"/>
                  </a:cubicBezTo>
                  <a:cubicBezTo>
                    <a:pt x="146" y="9"/>
                    <a:pt x="137" y="0"/>
                    <a:pt x="126"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aphicFrame>
        <p:nvGraphicFramePr>
          <p:cNvPr id="316" name="Table 680">
            <a:extLst>
              <a:ext uri="{FF2B5EF4-FFF2-40B4-BE49-F238E27FC236}">
                <a16:creationId xmlns:a16="http://schemas.microsoft.com/office/drawing/2014/main" id="{AEBD78BC-6276-4474-8374-BFB264C37E14}"/>
              </a:ext>
            </a:extLst>
          </p:cNvPr>
          <p:cNvGraphicFramePr>
            <a:graphicFrameLocks noGrp="1"/>
          </p:cNvGraphicFramePr>
          <p:nvPr/>
        </p:nvGraphicFramePr>
        <p:xfrm>
          <a:off x="1347567" y="2904713"/>
          <a:ext cx="2470200" cy="381000"/>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751848">
                  <a:extLst>
                    <a:ext uri="{9D8B030D-6E8A-4147-A177-3AD203B41FA5}">
                      <a16:colId xmlns:a16="http://schemas.microsoft.com/office/drawing/2014/main" val="2356125966"/>
                    </a:ext>
                  </a:extLst>
                </a:gridCol>
                <a:gridCol w="894952">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Sales &amp; Ops Planning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Sales &amp; Ops Execution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Merch. Financial Planning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pSp>
        <p:nvGrpSpPr>
          <p:cNvPr id="317" name="Group 316">
            <a:extLst>
              <a:ext uri="{FF2B5EF4-FFF2-40B4-BE49-F238E27FC236}">
                <a16:creationId xmlns:a16="http://schemas.microsoft.com/office/drawing/2014/main" id="{EC85F102-2CC0-4C1D-8F01-8AFFAE2E9CFD}"/>
              </a:ext>
            </a:extLst>
          </p:cNvPr>
          <p:cNvGrpSpPr/>
          <p:nvPr/>
        </p:nvGrpSpPr>
        <p:grpSpPr>
          <a:xfrm>
            <a:off x="2398962" y="2526557"/>
            <a:ext cx="318576" cy="317989"/>
            <a:chOff x="1398588" y="1279525"/>
            <a:chExt cx="862013" cy="860425"/>
          </a:xfrm>
        </p:grpSpPr>
        <p:sp>
          <p:nvSpPr>
            <p:cNvPr id="318" name="Freeform 160">
              <a:extLst>
                <a:ext uri="{FF2B5EF4-FFF2-40B4-BE49-F238E27FC236}">
                  <a16:creationId xmlns:a16="http://schemas.microsoft.com/office/drawing/2014/main" id="{C8D0A5EA-FC88-4D09-9F67-B1DC4CBE5BF7}"/>
                </a:ext>
              </a:extLst>
            </p:cNvPr>
            <p:cNvSpPr>
              <a:spLocks/>
            </p:cNvSpPr>
            <p:nvPr/>
          </p:nvSpPr>
          <p:spPr bwMode="auto">
            <a:xfrm>
              <a:off x="1398588" y="1460500"/>
              <a:ext cx="679450" cy="679450"/>
            </a:xfrm>
            <a:custGeom>
              <a:avLst/>
              <a:gdLst>
                <a:gd name="T0" fmla="*/ 631 w 714"/>
                <a:gd name="T1" fmla="*/ 159 h 713"/>
                <a:gd name="T2" fmla="*/ 624 w 714"/>
                <a:gd name="T3" fmla="*/ 187 h 713"/>
                <a:gd name="T4" fmla="*/ 674 w 714"/>
                <a:gd name="T5" fmla="*/ 357 h 713"/>
                <a:gd name="T6" fmla="*/ 357 w 714"/>
                <a:gd name="T7" fmla="*/ 673 h 713"/>
                <a:gd name="T8" fmla="*/ 40 w 714"/>
                <a:gd name="T9" fmla="*/ 357 h 713"/>
                <a:gd name="T10" fmla="*/ 357 w 714"/>
                <a:gd name="T11" fmla="*/ 40 h 713"/>
                <a:gd name="T12" fmla="*/ 535 w 714"/>
                <a:gd name="T13" fmla="*/ 95 h 713"/>
                <a:gd name="T14" fmla="*/ 563 w 714"/>
                <a:gd name="T15" fmla="*/ 90 h 713"/>
                <a:gd name="T16" fmla="*/ 558 w 714"/>
                <a:gd name="T17" fmla="*/ 62 h 713"/>
                <a:gd name="T18" fmla="*/ 357 w 714"/>
                <a:gd name="T19" fmla="*/ 0 h 713"/>
                <a:gd name="T20" fmla="*/ 0 w 714"/>
                <a:gd name="T21" fmla="*/ 357 h 713"/>
                <a:gd name="T22" fmla="*/ 357 w 714"/>
                <a:gd name="T23" fmla="*/ 713 h 713"/>
                <a:gd name="T24" fmla="*/ 714 w 714"/>
                <a:gd name="T25" fmla="*/ 357 h 713"/>
                <a:gd name="T26" fmla="*/ 658 w 714"/>
                <a:gd name="T27" fmla="*/ 166 h 713"/>
                <a:gd name="T28" fmla="*/ 631 w 714"/>
                <a:gd name="T29"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4" h="713">
                  <a:moveTo>
                    <a:pt x="631" y="159"/>
                  </a:moveTo>
                  <a:cubicBezTo>
                    <a:pt x="621" y="165"/>
                    <a:pt x="618" y="178"/>
                    <a:pt x="624" y="187"/>
                  </a:cubicBezTo>
                  <a:cubicBezTo>
                    <a:pt x="657" y="238"/>
                    <a:pt x="674" y="296"/>
                    <a:pt x="674" y="357"/>
                  </a:cubicBezTo>
                  <a:cubicBezTo>
                    <a:pt x="674" y="531"/>
                    <a:pt x="531" y="673"/>
                    <a:pt x="357" y="673"/>
                  </a:cubicBezTo>
                  <a:cubicBezTo>
                    <a:pt x="182" y="673"/>
                    <a:pt x="40" y="531"/>
                    <a:pt x="40" y="357"/>
                  </a:cubicBezTo>
                  <a:cubicBezTo>
                    <a:pt x="40" y="182"/>
                    <a:pt x="182" y="40"/>
                    <a:pt x="357" y="40"/>
                  </a:cubicBezTo>
                  <a:cubicBezTo>
                    <a:pt x="421" y="40"/>
                    <a:pt x="482" y="59"/>
                    <a:pt x="535" y="95"/>
                  </a:cubicBezTo>
                  <a:cubicBezTo>
                    <a:pt x="544" y="101"/>
                    <a:pt x="557" y="99"/>
                    <a:pt x="563" y="90"/>
                  </a:cubicBezTo>
                  <a:cubicBezTo>
                    <a:pt x="569" y="80"/>
                    <a:pt x="567" y="68"/>
                    <a:pt x="558" y="62"/>
                  </a:cubicBezTo>
                  <a:cubicBezTo>
                    <a:pt x="498" y="21"/>
                    <a:pt x="429" y="0"/>
                    <a:pt x="357" y="0"/>
                  </a:cubicBezTo>
                  <a:cubicBezTo>
                    <a:pt x="160" y="0"/>
                    <a:pt x="0" y="160"/>
                    <a:pt x="0" y="357"/>
                  </a:cubicBezTo>
                  <a:cubicBezTo>
                    <a:pt x="0" y="553"/>
                    <a:pt x="160" y="713"/>
                    <a:pt x="357" y="713"/>
                  </a:cubicBezTo>
                  <a:cubicBezTo>
                    <a:pt x="553" y="713"/>
                    <a:pt x="714" y="553"/>
                    <a:pt x="714" y="357"/>
                  </a:cubicBezTo>
                  <a:cubicBezTo>
                    <a:pt x="714" y="289"/>
                    <a:pt x="694" y="223"/>
                    <a:pt x="658" y="166"/>
                  </a:cubicBezTo>
                  <a:cubicBezTo>
                    <a:pt x="652" y="156"/>
                    <a:pt x="640" y="153"/>
                    <a:pt x="631" y="15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19" name="Freeform 161">
              <a:extLst>
                <a:ext uri="{FF2B5EF4-FFF2-40B4-BE49-F238E27FC236}">
                  <a16:creationId xmlns:a16="http://schemas.microsoft.com/office/drawing/2014/main" id="{B3237FE5-DA56-4DB5-A242-6E5EC68400C0}"/>
                </a:ext>
              </a:extLst>
            </p:cNvPr>
            <p:cNvSpPr>
              <a:spLocks/>
            </p:cNvSpPr>
            <p:nvPr/>
          </p:nvSpPr>
          <p:spPr bwMode="auto">
            <a:xfrm>
              <a:off x="1501775" y="1563688"/>
              <a:ext cx="473075" cy="471487"/>
            </a:xfrm>
            <a:custGeom>
              <a:avLst/>
              <a:gdLst>
                <a:gd name="T0" fmla="*/ 381 w 496"/>
                <a:gd name="T1" fmla="*/ 62 h 495"/>
                <a:gd name="T2" fmla="*/ 374 w 496"/>
                <a:gd name="T3" fmla="*/ 35 h 495"/>
                <a:gd name="T4" fmla="*/ 248 w 496"/>
                <a:gd name="T5" fmla="*/ 0 h 495"/>
                <a:gd name="T6" fmla="*/ 0 w 496"/>
                <a:gd name="T7" fmla="*/ 248 h 495"/>
                <a:gd name="T8" fmla="*/ 248 w 496"/>
                <a:gd name="T9" fmla="*/ 495 h 495"/>
                <a:gd name="T10" fmla="*/ 496 w 496"/>
                <a:gd name="T11" fmla="*/ 248 h 495"/>
                <a:gd name="T12" fmla="*/ 469 w 496"/>
                <a:gd name="T13" fmla="*/ 136 h 495"/>
                <a:gd name="T14" fmla="*/ 442 w 496"/>
                <a:gd name="T15" fmla="*/ 127 h 495"/>
                <a:gd name="T16" fmla="*/ 433 w 496"/>
                <a:gd name="T17" fmla="*/ 154 h 495"/>
                <a:gd name="T18" fmla="*/ 456 w 496"/>
                <a:gd name="T19" fmla="*/ 248 h 495"/>
                <a:gd name="T20" fmla="*/ 248 w 496"/>
                <a:gd name="T21" fmla="*/ 455 h 495"/>
                <a:gd name="T22" fmla="*/ 40 w 496"/>
                <a:gd name="T23" fmla="*/ 248 h 495"/>
                <a:gd name="T24" fmla="*/ 248 w 496"/>
                <a:gd name="T25" fmla="*/ 40 h 495"/>
                <a:gd name="T26" fmla="*/ 354 w 496"/>
                <a:gd name="T27" fmla="*/ 69 h 495"/>
                <a:gd name="T28" fmla="*/ 381 w 496"/>
                <a:gd name="T29" fmla="*/ 62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6" h="495">
                  <a:moveTo>
                    <a:pt x="381" y="62"/>
                  </a:moveTo>
                  <a:cubicBezTo>
                    <a:pt x="387" y="53"/>
                    <a:pt x="384" y="40"/>
                    <a:pt x="374" y="35"/>
                  </a:cubicBezTo>
                  <a:cubicBezTo>
                    <a:pt x="336" y="12"/>
                    <a:pt x="292" y="0"/>
                    <a:pt x="248" y="0"/>
                  </a:cubicBezTo>
                  <a:cubicBezTo>
                    <a:pt x="111" y="0"/>
                    <a:pt x="0" y="111"/>
                    <a:pt x="0" y="248"/>
                  </a:cubicBezTo>
                  <a:cubicBezTo>
                    <a:pt x="0" y="384"/>
                    <a:pt x="111" y="495"/>
                    <a:pt x="248" y="495"/>
                  </a:cubicBezTo>
                  <a:cubicBezTo>
                    <a:pt x="384" y="495"/>
                    <a:pt x="496" y="384"/>
                    <a:pt x="496" y="248"/>
                  </a:cubicBezTo>
                  <a:cubicBezTo>
                    <a:pt x="496" y="209"/>
                    <a:pt x="487" y="171"/>
                    <a:pt x="469" y="136"/>
                  </a:cubicBezTo>
                  <a:cubicBezTo>
                    <a:pt x="464" y="126"/>
                    <a:pt x="452" y="122"/>
                    <a:pt x="442" y="127"/>
                  </a:cubicBezTo>
                  <a:cubicBezTo>
                    <a:pt x="432" y="132"/>
                    <a:pt x="428" y="144"/>
                    <a:pt x="433" y="154"/>
                  </a:cubicBezTo>
                  <a:cubicBezTo>
                    <a:pt x="448" y="184"/>
                    <a:pt x="456" y="215"/>
                    <a:pt x="456" y="248"/>
                  </a:cubicBezTo>
                  <a:cubicBezTo>
                    <a:pt x="456" y="362"/>
                    <a:pt x="362" y="455"/>
                    <a:pt x="248" y="455"/>
                  </a:cubicBezTo>
                  <a:cubicBezTo>
                    <a:pt x="133" y="455"/>
                    <a:pt x="40" y="362"/>
                    <a:pt x="40" y="248"/>
                  </a:cubicBezTo>
                  <a:cubicBezTo>
                    <a:pt x="40" y="133"/>
                    <a:pt x="133" y="40"/>
                    <a:pt x="248" y="40"/>
                  </a:cubicBezTo>
                  <a:cubicBezTo>
                    <a:pt x="285" y="40"/>
                    <a:pt x="322" y="50"/>
                    <a:pt x="354" y="69"/>
                  </a:cubicBezTo>
                  <a:cubicBezTo>
                    <a:pt x="363" y="75"/>
                    <a:pt x="376" y="72"/>
                    <a:pt x="381" y="6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0" name="Freeform 162">
              <a:extLst>
                <a:ext uri="{FF2B5EF4-FFF2-40B4-BE49-F238E27FC236}">
                  <a16:creationId xmlns:a16="http://schemas.microsoft.com/office/drawing/2014/main" id="{09F896C0-13BC-4C71-A0F6-F550678222FC}"/>
                </a:ext>
              </a:extLst>
            </p:cNvPr>
            <p:cNvSpPr>
              <a:spLocks/>
            </p:cNvSpPr>
            <p:nvPr/>
          </p:nvSpPr>
          <p:spPr bwMode="auto">
            <a:xfrm>
              <a:off x="1611313" y="1673225"/>
              <a:ext cx="254000" cy="254000"/>
            </a:xfrm>
            <a:custGeom>
              <a:avLst/>
              <a:gdLst>
                <a:gd name="T0" fmla="*/ 133 w 266"/>
                <a:gd name="T1" fmla="*/ 40 h 267"/>
                <a:gd name="T2" fmla="*/ 156 w 266"/>
                <a:gd name="T3" fmla="*/ 43 h 267"/>
                <a:gd name="T4" fmla="*/ 181 w 266"/>
                <a:gd name="T5" fmla="*/ 29 h 267"/>
                <a:gd name="T6" fmla="*/ 166 w 266"/>
                <a:gd name="T7" fmla="*/ 5 h 267"/>
                <a:gd name="T8" fmla="*/ 133 w 266"/>
                <a:gd name="T9" fmla="*/ 0 h 267"/>
                <a:gd name="T10" fmla="*/ 0 w 266"/>
                <a:gd name="T11" fmla="*/ 134 h 267"/>
                <a:gd name="T12" fmla="*/ 133 w 266"/>
                <a:gd name="T13" fmla="*/ 267 h 267"/>
                <a:gd name="T14" fmla="*/ 266 w 266"/>
                <a:gd name="T15" fmla="*/ 134 h 267"/>
                <a:gd name="T16" fmla="*/ 264 w 266"/>
                <a:gd name="T17" fmla="*/ 110 h 267"/>
                <a:gd name="T18" fmla="*/ 241 w 266"/>
                <a:gd name="T19" fmla="*/ 94 h 267"/>
                <a:gd name="T20" fmla="*/ 224 w 266"/>
                <a:gd name="T21" fmla="*/ 117 h 267"/>
                <a:gd name="T22" fmla="*/ 226 w 266"/>
                <a:gd name="T23" fmla="*/ 134 h 267"/>
                <a:gd name="T24" fmla="*/ 133 w 266"/>
                <a:gd name="T25" fmla="*/ 227 h 267"/>
                <a:gd name="T26" fmla="*/ 40 w 266"/>
                <a:gd name="T27" fmla="*/ 134 h 267"/>
                <a:gd name="T28" fmla="*/ 133 w 266"/>
                <a:gd name="T29"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267">
                  <a:moveTo>
                    <a:pt x="133" y="40"/>
                  </a:moveTo>
                  <a:cubicBezTo>
                    <a:pt x="141" y="40"/>
                    <a:pt x="149" y="41"/>
                    <a:pt x="156" y="43"/>
                  </a:cubicBezTo>
                  <a:cubicBezTo>
                    <a:pt x="167" y="46"/>
                    <a:pt x="178" y="40"/>
                    <a:pt x="181" y="29"/>
                  </a:cubicBezTo>
                  <a:cubicBezTo>
                    <a:pt x="183" y="18"/>
                    <a:pt x="177" y="7"/>
                    <a:pt x="166" y="5"/>
                  </a:cubicBezTo>
                  <a:cubicBezTo>
                    <a:pt x="155" y="2"/>
                    <a:pt x="144" y="0"/>
                    <a:pt x="133" y="0"/>
                  </a:cubicBezTo>
                  <a:cubicBezTo>
                    <a:pt x="59" y="0"/>
                    <a:pt x="0" y="60"/>
                    <a:pt x="0" y="134"/>
                  </a:cubicBezTo>
                  <a:cubicBezTo>
                    <a:pt x="0" y="207"/>
                    <a:pt x="59" y="267"/>
                    <a:pt x="133" y="267"/>
                  </a:cubicBezTo>
                  <a:cubicBezTo>
                    <a:pt x="206" y="267"/>
                    <a:pt x="266" y="207"/>
                    <a:pt x="266" y="134"/>
                  </a:cubicBezTo>
                  <a:cubicBezTo>
                    <a:pt x="266" y="126"/>
                    <a:pt x="265" y="118"/>
                    <a:pt x="264" y="110"/>
                  </a:cubicBezTo>
                  <a:cubicBezTo>
                    <a:pt x="262" y="100"/>
                    <a:pt x="252" y="92"/>
                    <a:pt x="241" y="94"/>
                  </a:cubicBezTo>
                  <a:cubicBezTo>
                    <a:pt x="230" y="96"/>
                    <a:pt x="223" y="107"/>
                    <a:pt x="224" y="117"/>
                  </a:cubicBezTo>
                  <a:cubicBezTo>
                    <a:pt x="225" y="123"/>
                    <a:pt x="226" y="128"/>
                    <a:pt x="226" y="134"/>
                  </a:cubicBezTo>
                  <a:cubicBezTo>
                    <a:pt x="226" y="185"/>
                    <a:pt x="184" y="227"/>
                    <a:pt x="133" y="227"/>
                  </a:cubicBezTo>
                  <a:cubicBezTo>
                    <a:pt x="81" y="227"/>
                    <a:pt x="40" y="185"/>
                    <a:pt x="40" y="134"/>
                  </a:cubicBezTo>
                  <a:cubicBezTo>
                    <a:pt x="40" y="82"/>
                    <a:pt x="81" y="40"/>
                    <a:pt x="133"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1" name="Freeform 163">
              <a:extLst>
                <a:ext uri="{FF2B5EF4-FFF2-40B4-BE49-F238E27FC236}">
                  <a16:creationId xmlns:a16="http://schemas.microsoft.com/office/drawing/2014/main" id="{1DB70E70-89C3-4220-ABB8-1E207BB25485}"/>
                </a:ext>
              </a:extLst>
            </p:cNvPr>
            <p:cNvSpPr>
              <a:spLocks/>
            </p:cNvSpPr>
            <p:nvPr/>
          </p:nvSpPr>
          <p:spPr bwMode="auto">
            <a:xfrm>
              <a:off x="1703388" y="1377950"/>
              <a:ext cx="466725" cy="460375"/>
            </a:xfrm>
            <a:custGeom>
              <a:avLst/>
              <a:gdLst>
                <a:gd name="T0" fmla="*/ 454 w 490"/>
                <a:gd name="T1" fmla="*/ 8 h 483"/>
                <a:gd name="T2" fmla="*/ 8 w 490"/>
                <a:gd name="T3" fmla="*/ 449 h 483"/>
                <a:gd name="T4" fmla="*/ 8 w 490"/>
                <a:gd name="T5" fmla="*/ 477 h 483"/>
                <a:gd name="T6" fmla="*/ 22 w 490"/>
                <a:gd name="T7" fmla="*/ 483 h 483"/>
                <a:gd name="T8" fmla="*/ 36 w 490"/>
                <a:gd name="T9" fmla="*/ 477 h 483"/>
                <a:gd name="T10" fmla="*/ 482 w 490"/>
                <a:gd name="T11" fmla="*/ 36 h 483"/>
                <a:gd name="T12" fmla="*/ 483 w 490"/>
                <a:gd name="T13" fmla="*/ 8 h 483"/>
                <a:gd name="T14" fmla="*/ 454 w 490"/>
                <a:gd name="T15" fmla="*/ 8 h 4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483">
                  <a:moveTo>
                    <a:pt x="454" y="8"/>
                  </a:moveTo>
                  <a:cubicBezTo>
                    <a:pt x="8" y="449"/>
                    <a:pt x="8" y="449"/>
                    <a:pt x="8" y="449"/>
                  </a:cubicBezTo>
                  <a:cubicBezTo>
                    <a:pt x="0" y="457"/>
                    <a:pt x="0" y="469"/>
                    <a:pt x="8" y="477"/>
                  </a:cubicBezTo>
                  <a:cubicBezTo>
                    <a:pt x="12" y="481"/>
                    <a:pt x="17" y="483"/>
                    <a:pt x="22" y="483"/>
                  </a:cubicBezTo>
                  <a:cubicBezTo>
                    <a:pt x="27" y="483"/>
                    <a:pt x="32" y="481"/>
                    <a:pt x="36" y="477"/>
                  </a:cubicBezTo>
                  <a:cubicBezTo>
                    <a:pt x="482" y="36"/>
                    <a:pt x="482" y="36"/>
                    <a:pt x="482" y="36"/>
                  </a:cubicBezTo>
                  <a:cubicBezTo>
                    <a:pt x="490" y="29"/>
                    <a:pt x="490" y="16"/>
                    <a:pt x="483" y="8"/>
                  </a:cubicBezTo>
                  <a:cubicBezTo>
                    <a:pt x="475" y="0"/>
                    <a:pt x="462" y="0"/>
                    <a:pt x="454" y="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2" name="Freeform 164">
              <a:extLst>
                <a:ext uri="{FF2B5EF4-FFF2-40B4-BE49-F238E27FC236}">
                  <a16:creationId xmlns:a16="http://schemas.microsoft.com/office/drawing/2014/main" id="{188256AB-2BA1-4600-BA79-6D4655C4B81C}"/>
                </a:ext>
              </a:extLst>
            </p:cNvPr>
            <p:cNvSpPr>
              <a:spLocks/>
            </p:cNvSpPr>
            <p:nvPr/>
          </p:nvSpPr>
          <p:spPr bwMode="auto">
            <a:xfrm>
              <a:off x="1974850" y="1279525"/>
              <a:ext cx="179388" cy="179387"/>
            </a:xfrm>
            <a:custGeom>
              <a:avLst/>
              <a:gdLst>
                <a:gd name="T0" fmla="*/ 22 w 187"/>
                <a:gd name="T1" fmla="*/ 189 h 189"/>
                <a:gd name="T2" fmla="*/ 37 w 187"/>
                <a:gd name="T3" fmla="*/ 183 h 189"/>
                <a:gd name="T4" fmla="*/ 179 w 187"/>
                <a:gd name="T5" fmla="*/ 36 h 189"/>
                <a:gd name="T6" fmla="*/ 179 w 187"/>
                <a:gd name="T7" fmla="*/ 7 h 189"/>
                <a:gd name="T8" fmla="*/ 150 w 187"/>
                <a:gd name="T9" fmla="*/ 8 h 189"/>
                <a:gd name="T10" fmla="*/ 8 w 187"/>
                <a:gd name="T11" fmla="*/ 155 h 189"/>
                <a:gd name="T12" fmla="*/ 8 w 187"/>
                <a:gd name="T13" fmla="*/ 184 h 189"/>
                <a:gd name="T14" fmla="*/ 22 w 187"/>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9">
                  <a:moveTo>
                    <a:pt x="22" y="189"/>
                  </a:moveTo>
                  <a:cubicBezTo>
                    <a:pt x="28" y="189"/>
                    <a:pt x="33" y="187"/>
                    <a:pt x="37" y="183"/>
                  </a:cubicBezTo>
                  <a:cubicBezTo>
                    <a:pt x="179" y="36"/>
                    <a:pt x="179" y="36"/>
                    <a:pt x="179" y="36"/>
                  </a:cubicBezTo>
                  <a:cubicBezTo>
                    <a:pt x="187" y="28"/>
                    <a:pt x="187" y="15"/>
                    <a:pt x="179" y="7"/>
                  </a:cubicBezTo>
                  <a:cubicBezTo>
                    <a:pt x="171" y="0"/>
                    <a:pt x="158" y="0"/>
                    <a:pt x="150" y="8"/>
                  </a:cubicBezTo>
                  <a:cubicBezTo>
                    <a:pt x="8" y="155"/>
                    <a:pt x="8" y="155"/>
                    <a:pt x="8" y="155"/>
                  </a:cubicBezTo>
                  <a:cubicBezTo>
                    <a:pt x="0" y="163"/>
                    <a:pt x="0" y="176"/>
                    <a:pt x="8" y="184"/>
                  </a:cubicBezTo>
                  <a:cubicBezTo>
                    <a:pt x="12" y="187"/>
                    <a:pt x="17" y="189"/>
                    <a:pt x="22" y="18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3" name="Freeform 165">
              <a:extLst>
                <a:ext uri="{FF2B5EF4-FFF2-40B4-BE49-F238E27FC236}">
                  <a16:creationId xmlns:a16="http://schemas.microsoft.com/office/drawing/2014/main" id="{4B93725C-05A4-401F-ABEE-310C2E7CC518}"/>
                </a:ext>
              </a:extLst>
            </p:cNvPr>
            <p:cNvSpPr>
              <a:spLocks/>
            </p:cNvSpPr>
            <p:nvPr/>
          </p:nvSpPr>
          <p:spPr bwMode="auto">
            <a:xfrm>
              <a:off x="2084388" y="1389063"/>
              <a:ext cx="176213" cy="177800"/>
            </a:xfrm>
            <a:custGeom>
              <a:avLst/>
              <a:gdLst>
                <a:gd name="T0" fmla="*/ 178 w 186"/>
                <a:gd name="T1" fmla="*/ 8 h 185"/>
                <a:gd name="T2" fmla="*/ 150 w 186"/>
                <a:gd name="T3" fmla="*/ 8 h 185"/>
                <a:gd name="T4" fmla="*/ 8 w 186"/>
                <a:gd name="T5" fmla="*/ 151 h 185"/>
                <a:gd name="T6" fmla="*/ 8 w 186"/>
                <a:gd name="T7" fmla="*/ 179 h 185"/>
                <a:gd name="T8" fmla="*/ 22 w 186"/>
                <a:gd name="T9" fmla="*/ 185 h 185"/>
                <a:gd name="T10" fmla="*/ 37 w 186"/>
                <a:gd name="T11" fmla="*/ 179 h 185"/>
                <a:gd name="T12" fmla="*/ 178 w 186"/>
                <a:gd name="T13" fmla="*/ 37 h 185"/>
                <a:gd name="T14" fmla="*/ 178 w 186"/>
                <a:gd name="T15" fmla="*/ 8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85">
                  <a:moveTo>
                    <a:pt x="178" y="8"/>
                  </a:moveTo>
                  <a:cubicBezTo>
                    <a:pt x="170" y="0"/>
                    <a:pt x="157" y="1"/>
                    <a:pt x="150" y="8"/>
                  </a:cubicBezTo>
                  <a:cubicBezTo>
                    <a:pt x="8" y="151"/>
                    <a:pt x="8" y="151"/>
                    <a:pt x="8" y="151"/>
                  </a:cubicBezTo>
                  <a:cubicBezTo>
                    <a:pt x="0" y="159"/>
                    <a:pt x="1" y="171"/>
                    <a:pt x="8" y="179"/>
                  </a:cubicBezTo>
                  <a:cubicBezTo>
                    <a:pt x="12" y="183"/>
                    <a:pt x="17" y="185"/>
                    <a:pt x="22" y="185"/>
                  </a:cubicBezTo>
                  <a:cubicBezTo>
                    <a:pt x="28" y="185"/>
                    <a:pt x="33" y="183"/>
                    <a:pt x="37" y="179"/>
                  </a:cubicBezTo>
                  <a:cubicBezTo>
                    <a:pt x="178" y="37"/>
                    <a:pt x="178" y="37"/>
                    <a:pt x="178" y="37"/>
                  </a:cubicBezTo>
                  <a:cubicBezTo>
                    <a:pt x="186" y="29"/>
                    <a:pt x="186" y="16"/>
                    <a:pt x="178" y="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324" name="Group 323">
            <a:extLst>
              <a:ext uri="{FF2B5EF4-FFF2-40B4-BE49-F238E27FC236}">
                <a16:creationId xmlns:a16="http://schemas.microsoft.com/office/drawing/2014/main" id="{79309E91-0007-4F13-ABD9-6F50B84257E8}"/>
              </a:ext>
            </a:extLst>
          </p:cNvPr>
          <p:cNvGrpSpPr/>
          <p:nvPr/>
        </p:nvGrpSpPr>
        <p:grpSpPr>
          <a:xfrm>
            <a:off x="1557514" y="2589030"/>
            <a:ext cx="403496" cy="272172"/>
            <a:chOff x="1374775" y="2570163"/>
            <a:chExt cx="941388" cy="635000"/>
          </a:xfrm>
          <a:solidFill>
            <a:schemeClr val="tx2"/>
          </a:solidFill>
        </p:grpSpPr>
        <p:sp>
          <p:nvSpPr>
            <p:cNvPr id="325" name="Freeform 112">
              <a:extLst>
                <a:ext uri="{FF2B5EF4-FFF2-40B4-BE49-F238E27FC236}">
                  <a16:creationId xmlns:a16="http://schemas.microsoft.com/office/drawing/2014/main" id="{ACA1C5A7-831A-4C51-AA8E-33563B370A9F}"/>
                </a:ext>
              </a:extLst>
            </p:cNvPr>
            <p:cNvSpPr>
              <a:spLocks/>
            </p:cNvSpPr>
            <p:nvPr/>
          </p:nvSpPr>
          <p:spPr bwMode="auto">
            <a:xfrm>
              <a:off x="1374775" y="3068638"/>
              <a:ext cx="941388" cy="136525"/>
            </a:xfrm>
            <a:custGeom>
              <a:avLst/>
              <a:gdLst>
                <a:gd name="T0" fmla="*/ 969 w 989"/>
                <a:gd name="T1" fmla="*/ 48 h 144"/>
                <a:gd name="T2" fmla="*/ 916 w 989"/>
                <a:gd name="T3" fmla="*/ 48 h 144"/>
                <a:gd name="T4" fmla="*/ 916 w 989"/>
                <a:gd name="T5" fmla="*/ 20 h 144"/>
                <a:gd name="T6" fmla="*/ 896 w 989"/>
                <a:gd name="T7" fmla="*/ 0 h 144"/>
                <a:gd name="T8" fmla="*/ 876 w 989"/>
                <a:gd name="T9" fmla="*/ 20 h 144"/>
                <a:gd name="T10" fmla="*/ 876 w 989"/>
                <a:gd name="T11" fmla="*/ 48 h 144"/>
                <a:gd name="T12" fmla="*/ 715 w 989"/>
                <a:gd name="T13" fmla="*/ 48 h 144"/>
                <a:gd name="T14" fmla="*/ 715 w 989"/>
                <a:gd name="T15" fmla="*/ 20 h 144"/>
                <a:gd name="T16" fmla="*/ 695 w 989"/>
                <a:gd name="T17" fmla="*/ 0 h 144"/>
                <a:gd name="T18" fmla="*/ 675 w 989"/>
                <a:gd name="T19" fmla="*/ 20 h 144"/>
                <a:gd name="T20" fmla="*/ 675 w 989"/>
                <a:gd name="T21" fmla="*/ 48 h 144"/>
                <a:gd name="T22" fmla="*/ 514 w 989"/>
                <a:gd name="T23" fmla="*/ 48 h 144"/>
                <a:gd name="T24" fmla="*/ 514 w 989"/>
                <a:gd name="T25" fmla="*/ 20 h 144"/>
                <a:gd name="T26" fmla="*/ 494 w 989"/>
                <a:gd name="T27" fmla="*/ 0 h 144"/>
                <a:gd name="T28" fmla="*/ 474 w 989"/>
                <a:gd name="T29" fmla="*/ 20 h 144"/>
                <a:gd name="T30" fmla="*/ 474 w 989"/>
                <a:gd name="T31" fmla="*/ 48 h 144"/>
                <a:gd name="T32" fmla="*/ 313 w 989"/>
                <a:gd name="T33" fmla="*/ 48 h 144"/>
                <a:gd name="T34" fmla="*/ 313 w 989"/>
                <a:gd name="T35" fmla="*/ 20 h 144"/>
                <a:gd name="T36" fmla="*/ 293 w 989"/>
                <a:gd name="T37" fmla="*/ 0 h 144"/>
                <a:gd name="T38" fmla="*/ 273 w 989"/>
                <a:gd name="T39" fmla="*/ 20 h 144"/>
                <a:gd name="T40" fmla="*/ 273 w 989"/>
                <a:gd name="T41" fmla="*/ 48 h 144"/>
                <a:gd name="T42" fmla="*/ 113 w 989"/>
                <a:gd name="T43" fmla="*/ 48 h 144"/>
                <a:gd name="T44" fmla="*/ 113 w 989"/>
                <a:gd name="T45" fmla="*/ 20 h 144"/>
                <a:gd name="T46" fmla="*/ 93 w 989"/>
                <a:gd name="T47" fmla="*/ 0 h 144"/>
                <a:gd name="T48" fmla="*/ 73 w 989"/>
                <a:gd name="T49" fmla="*/ 20 h 144"/>
                <a:gd name="T50" fmla="*/ 73 w 989"/>
                <a:gd name="T51" fmla="*/ 48 h 144"/>
                <a:gd name="T52" fmla="*/ 20 w 989"/>
                <a:gd name="T53" fmla="*/ 48 h 144"/>
                <a:gd name="T54" fmla="*/ 0 w 989"/>
                <a:gd name="T55" fmla="*/ 68 h 144"/>
                <a:gd name="T56" fmla="*/ 20 w 989"/>
                <a:gd name="T57" fmla="*/ 88 h 144"/>
                <a:gd name="T58" fmla="*/ 73 w 989"/>
                <a:gd name="T59" fmla="*/ 88 h 144"/>
                <a:gd name="T60" fmla="*/ 73 w 989"/>
                <a:gd name="T61" fmla="*/ 124 h 144"/>
                <a:gd name="T62" fmla="*/ 93 w 989"/>
                <a:gd name="T63" fmla="*/ 144 h 144"/>
                <a:gd name="T64" fmla="*/ 113 w 989"/>
                <a:gd name="T65" fmla="*/ 124 h 144"/>
                <a:gd name="T66" fmla="*/ 113 w 989"/>
                <a:gd name="T67" fmla="*/ 88 h 144"/>
                <a:gd name="T68" fmla="*/ 273 w 989"/>
                <a:gd name="T69" fmla="*/ 88 h 144"/>
                <a:gd name="T70" fmla="*/ 273 w 989"/>
                <a:gd name="T71" fmla="*/ 124 h 144"/>
                <a:gd name="T72" fmla="*/ 293 w 989"/>
                <a:gd name="T73" fmla="*/ 144 h 144"/>
                <a:gd name="T74" fmla="*/ 313 w 989"/>
                <a:gd name="T75" fmla="*/ 124 h 144"/>
                <a:gd name="T76" fmla="*/ 313 w 989"/>
                <a:gd name="T77" fmla="*/ 88 h 144"/>
                <a:gd name="T78" fmla="*/ 474 w 989"/>
                <a:gd name="T79" fmla="*/ 88 h 144"/>
                <a:gd name="T80" fmla="*/ 474 w 989"/>
                <a:gd name="T81" fmla="*/ 124 h 144"/>
                <a:gd name="T82" fmla="*/ 494 w 989"/>
                <a:gd name="T83" fmla="*/ 144 h 144"/>
                <a:gd name="T84" fmla="*/ 514 w 989"/>
                <a:gd name="T85" fmla="*/ 124 h 144"/>
                <a:gd name="T86" fmla="*/ 514 w 989"/>
                <a:gd name="T87" fmla="*/ 88 h 144"/>
                <a:gd name="T88" fmla="*/ 675 w 989"/>
                <a:gd name="T89" fmla="*/ 88 h 144"/>
                <a:gd name="T90" fmla="*/ 675 w 989"/>
                <a:gd name="T91" fmla="*/ 124 h 144"/>
                <a:gd name="T92" fmla="*/ 695 w 989"/>
                <a:gd name="T93" fmla="*/ 144 h 144"/>
                <a:gd name="T94" fmla="*/ 715 w 989"/>
                <a:gd name="T95" fmla="*/ 124 h 144"/>
                <a:gd name="T96" fmla="*/ 715 w 989"/>
                <a:gd name="T97" fmla="*/ 88 h 144"/>
                <a:gd name="T98" fmla="*/ 876 w 989"/>
                <a:gd name="T99" fmla="*/ 88 h 144"/>
                <a:gd name="T100" fmla="*/ 876 w 989"/>
                <a:gd name="T101" fmla="*/ 124 h 144"/>
                <a:gd name="T102" fmla="*/ 896 w 989"/>
                <a:gd name="T103" fmla="*/ 144 h 144"/>
                <a:gd name="T104" fmla="*/ 916 w 989"/>
                <a:gd name="T105" fmla="*/ 124 h 144"/>
                <a:gd name="T106" fmla="*/ 916 w 989"/>
                <a:gd name="T107" fmla="*/ 88 h 144"/>
                <a:gd name="T108" fmla="*/ 969 w 989"/>
                <a:gd name="T109" fmla="*/ 88 h 144"/>
                <a:gd name="T110" fmla="*/ 989 w 989"/>
                <a:gd name="T111" fmla="*/ 68 h 144"/>
                <a:gd name="T112" fmla="*/ 969 w 989"/>
                <a:gd name="T113"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9" h="144">
                  <a:moveTo>
                    <a:pt x="969" y="48"/>
                  </a:moveTo>
                  <a:cubicBezTo>
                    <a:pt x="916" y="48"/>
                    <a:pt x="916" y="48"/>
                    <a:pt x="916" y="48"/>
                  </a:cubicBezTo>
                  <a:cubicBezTo>
                    <a:pt x="916" y="20"/>
                    <a:pt x="916" y="20"/>
                    <a:pt x="916" y="20"/>
                  </a:cubicBezTo>
                  <a:cubicBezTo>
                    <a:pt x="916" y="9"/>
                    <a:pt x="907" y="0"/>
                    <a:pt x="896" y="0"/>
                  </a:cubicBezTo>
                  <a:cubicBezTo>
                    <a:pt x="885" y="0"/>
                    <a:pt x="876" y="9"/>
                    <a:pt x="876" y="20"/>
                  </a:cubicBezTo>
                  <a:cubicBezTo>
                    <a:pt x="876" y="48"/>
                    <a:pt x="876" y="48"/>
                    <a:pt x="876" y="48"/>
                  </a:cubicBezTo>
                  <a:cubicBezTo>
                    <a:pt x="715" y="48"/>
                    <a:pt x="715" y="48"/>
                    <a:pt x="715" y="48"/>
                  </a:cubicBezTo>
                  <a:cubicBezTo>
                    <a:pt x="715" y="20"/>
                    <a:pt x="715" y="20"/>
                    <a:pt x="715" y="20"/>
                  </a:cubicBezTo>
                  <a:cubicBezTo>
                    <a:pt x="715" y="9"/>
                    <a:pt x="706" y="0"/>
                    <a:pt x="695" y="0"/>
                  </a:cubicBezTo>
                  <a:cubicBezTo>
                    <a:pt x="684" y="0"/>
                    <a:pt x="675" y="9"/>
                    <a:pt x="675" y="20"/>
                  </a:cubicBezTo>
                  <a:cubicBezTo>
                    <a:pt x="675" y="48"/>
                    <a:pt x="675" y="48"/>
                    <a:pt x="675" y="48"/>
                  </a:cubicBezTo>
                  <a:cubicBezTo>
                    <a:pt x="514" y="48"/>
                    <a:pt x="514" y="48"/>
                    <a:pt x="514" y="48"/>
                  </a:cubicBezTo>
                  <a:cubicBezTo>
                    <a:pt x="514" y="20"/>
                    <a:pt x="514" y="20"/>
                    <a:pt x="514" y="20"/>
                  </a:cubicBezTo>
                  <a:cubicBezTo>
                    <a:pt x="514" y="9"/>
                    <a:pt x="505" y="0"/>
                    <a:pt x="494" y="0"/>
                  </a:cubicBezTo>
                  <a:cubicBezTo>
                    <a:pt x="483" y="0"/>
                    <a:pt x="474" y="9"/>
                    <a:pt x="474" y="20"/>
                  </a:cubicBezTo>
                  <a:cubicBezTo>
                    <a:pt x="474" y="48"/>
                    <a:pt x="474" y="48"/>
                    <a:pt x="474" y="48"/>
                  </a:cubicBezTo>
                  <a:cubicBezTo>
                    <a:pt x="313" y="48"/>
                    <a:pt x="313" y="48"/>
                    <a:pt x="313" y="48"/>
                  </a:cubicBezTo>
                  <a:cubicBezTo>
                    <a:pt x="313" y="20"/>
                    <a:pt x="313" y="20"/>
                    <a:pt x="313" y="20"/>
                  </a:cubicBezTo>
                  <a:cubicBezTo>
                    <a:pt x="313" y="9"/>
                    <a:pt x="305" y="0"/>
                    <a:pt x="293" y="0"/>
                  </a:cubicBezTo>
                  <a:cubicBezTo>
                    <a:pt x="282" y="0"/>
                    <a:pt x="273" y="9"/>
                    <a:pt x="273" y="20"/>
                  </a:cubicBezTo>
                  <a:cubicBezTo>
                    <a:pt x="273" y="48"/>
                    <a:pt x="273" y="48"/>
                    <a:pt x="273" y="48"/>
                  </a:cubicBezTo>
                  <a:cubicBezTo>
                    <a:pt x="113" y="48"/>
                    <a:pt x="113" y="48"/>
                    <a:pt x="113" y="48"/>
                  </a:cubicBezTo>
                  <a:cubicBezTo>
                    <a:pt x="113" y="20"/>
                    <a:pt x="113" y="20"/>
                    <a:pt x="113" y="20"/>
                  </a:cubicBezTo>
                  <a:cubicBezTo>
                    <a:pt x="113" y="9"/>
                    <a:pt x="104" y="0"/>
                    <a:pt x="93" y="0"/>
                  </a:cubicBezTo>
                  <a:cubicBezTo>
                    <a:pt x="81" y="0"/>
                    <a:pt x="73" y="9"/>
                    <a:pt x="73" y="20"/>
                  </a:cubicBezTo>
                  <a:cubicBezTo>
                    <a:pt x="73" y="48"/>
                    <a:pt x="73" y="48"/>
                    <a:pt x="73" y="48"/>
                  </a:cubicBezTo>
                  <a:cubicBezTo>
                    <a:pt x="20" y="48"/>
                    <a:pt x="20" y="48"/>
                    <a:pt x="20" y="48"/>
                  </a:cubicBezTo>
                  <a:cubicBezTo>
                    <a:pt x="9" y="48"/>
                    <a:pt x="0" y="57"/>
                    <a:pt x="0" y="68"/>
                  </a:cubicBezTo>
                  <a:cubicBezTo>
                    <a:pt x="0" y="79"/>
                    <a:pt x="9" y="88"/>
                    <a:pt x="20" y="88"/>
                  </a:cubicBezTo>
                  <a:cubicBezTo>
                    <a:pt x="73" y="88"/>
                    <a:pt x="73" y="88"/>
                    <a:pt x="73" y="88"/>
                  </a:cubicBezTo>
                  <a:cubicBezTo>
                    <a:pt x="73" y="124"/>
                    <a:pt x="73" y="124"/>
                    <a:pt x="73" y="124"/>
                  </a:cubicBezTo>
                  <a:cubicBezTo>
                    <a:pt x="73" y="135"/>
                    <a:pt x="81" y="144"/>
                    <a:pt x="93" y="144"/>
                  </a:cubicBezTo>
                  <a:cubicBezTo>
                    <a:pt x="104" y="144"/>
                    <a:pt x="113" y="135"/>
                    <a:pt x="113" y="124"/>
                  </a:cubicBezTo>
                  <a:cubicBezTo>
                    <a:pt x="113" y="88"/>
                    <a:pt x="113" y="88"/>
                    <a:pt x="113" y="88"/>
                  </a:cubicBezTo>
                  <a:cubicBezTo>
                    <a:pt x="273" y="88"/>
                    <a:pt x="273" y="88"/>
                    <a:pt x="273" y="88"/>
                  </a:cubicBezTo>
                  <a:cubicBezTo>
                    <a:pt x="273" y="124"/>
                    <a:pt x="273" y="124"/>
                    <a:pt x="273" y="124"/>
                  </a:cubicBezTo>
                  <a:cubicBezTo>
                    <a:pt x="273" y="135"/>
                    <a:pt x="282" y="144"/>
                    <a:pt x="293" y="144"/>
                  </a:cubicBezTo>
                  <a:cubicBezTo>
                    <a:pt x="305" y="144"/>
                    <a:pt x="313" y="135"/>
                    <a:pt x="313" y="124"/>
                  </a:cubicBezTo>
                  <a:cubicBezTo>
                    <a:pt x="313" y="88"/>
                    <a:pt x="313" y="88"/>
                    <a:pt x="313" y="88"/>
                  </a:cubicBezTo>
                  <a:cubicBezTo>
                    <a:pt x="474" y="88"/>
                    <a:pt x="474" y="88"/>
                    <a:pt x="474" y="88"/>
                  </a:cubicBezTo>
                  <a:cubicBezTo>
                    <a:pt x="474" y="124"/>
                    <a:pt x="474" y="124"/>
                    <a:pt x="474" y="124"/>
                  </a:cubicBezTo>
                  <a:cubicBezTo>
                    <a:pt x="474" y="135"/>
                    <a:pt x="483" y="144"/>
                    <a:pt x="494" y="144"/>
                  </a:cubicBezTo>
                  <a:cubicBezTo>
                    <a:pt x="505" y="144"/>
                    <a:pt x="514" y="135"/>
                    <a:pt x="514" y="124"/>
                  </a:cubicBezTo>
                  <a:cubicBezTo>
                    <a:pt x="514" y="88"/>
                    <a:pt x="514" y="88"/>
                    <a:pt x="514" y="88"/>
                  </a:cubicBezTo>
                  <a:cubicBezTo>
                    <a:pt x="675" y="88"/>
                    <a:pt x="675" y="88"/>
                    <a:pt x="675" y="88"/>
                  </a:cubicBezTo>
                  <a:cubicBezTo>
                    <a:pt x="675" y="124"/>
                    <a:pt x="675" y="124"/>
                    <a:pt x="675" y="124"/>
                  </a:cubicBezTo>
                  <a:cubicBezTo>
                    <a:pt x="675" y="135"/>
                    <a:pt x="684" y="144"/>
                    <a:pt x="695" y="144"/>
                  </a:cubicBezTo>
                  <a:cubicBezTo>
                    <a:pt x="706" y="144"/>
                    <a:pt x="715" y="135"/>
                    <a:pt x="715" y="124"/>
                  </a:cubicBezTo>
                  <a:cubicBezTo>
                    <a:pt x="715" y="88"/>
                    <a:pt x="715" y="88"/>
                    <a:pt x="715" y="88"/>
                  </a:cubicBezTo>
                  <a:cubicBezTo>
                    <a:pt x="876" y="88"/>
                    <a:pt x="876" y="88"/>
                    <a:pt x="876" y="88"/>
                  </a:cubicBezTo>
                  <a:cubicBezTo>
                    <a:pt x="876" y="124"/>
                    <a:pt x="876" y="124"/>
                    <a:pt x="876" y="124"/>
                  </a:cubicBezTo>
                  <a:cubicBezTo>
                    <a:pt x="876" y="135"/>
                    <a:pt x="885" y="144"/>
                    <a:pt x="896" y="144"/>
                  </a:cubicBezTo>
                  <a:cubicBezTo>
                    <a:pt x="907" y="144"/>
                    <a:pt x="916" y="135"/>
                    <a:pt x="916" y="124"/>
                  </a:cubicBezTo>
                  <a:cubicBezTo>
                    <a:pt x="916" y="88"/>
                    <a:pt x="916" y="88"/>
                    <a:pt x="916" y="88"/>
                  </a:cubicBezTo>
                  <a:cubicBezTo>
                    <a:pt x="969" y="88"/>
                    <a:pt x="969" y="88"/>
                    <a:pt x="969" y="88"/>
                  </a:cubicBezTo>
                  <a:cubicBezTo>
                    <a:pt x="980" y="88"/>
                    <a:pt x="989" y="79"/>
                    <a:pt x="989" y="68"/>
                  </a:cubicBezTo>
                  <a:cubicBezTo>
                    <a:pt x="989" y="57"/>
                    <a:pt x="980" y="48"/>
                    <a:pt x="96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326" name="Freeform 113">
              <a:extLst>
                <a:ext uri="{FF2B5EF4-FFF2-40B4-BE49-F238E27FC236}">
                  <a16:creationId xmlns:a16="http://schemas.microsoft.com/office/drawing/2014/main" id="{3C71B74A-1A03-4C81-AAE8-3F9D12E20847}"/>
                </a:ext>
              </a:extLst>
            </p:cNvPr>
            <p:cNvSpPr>
              <a:spLocks noEditPoints="1"/>
            </p:cNvSpPr>
            <p:nvPr/>
          </p:nvSpPr>
          <p:spPr bwMode="auto">
            <a:xfrm>
              <a:off x="1398588" y="2570163"/>
              <a:ext cx="893763" cy="455613"/>
            </a:xfrm>
            <a:custGeom>
              <a:avLst/>
              <a:gdLst>
                <a:gd name="T0" fmla="*/ 68 w 938"/>
                <a:gd name="T1" fmla="*/ 479 h 479"/>
                <a:gd name="T2" fmla="*/ 135 w 938"/>
                <a:gd name="T3" fmla="*/ 412 h 479"/>
                <a:gd name="T4" fmla="*/ 132 w 938"/>
                <a:gd name="T5" fmla="*/ 395 h 479"/>
                <a:gd name="T6" fmla="*/ 230 w 938"/>
                <a:gd name="T7" fmla="*/ 315 h 479"/>
                <a:gd name="T8" fmla="*/ 268 w 938"/>
                <a:gd name="T9" fmla="*/ 328 h 479"/>
                <a:gd name="T10" fmla="*/ 324 w 938"/>
                <a:gd name="T11" fmla="*/ 298 h 479"/>
                <a:gd name="T12" fmla="*/ 403 w 938"/>
                <a:gd name="T13" fmla="*/ 315 h 479"/>
                <a:gd name="T14" fmla="*/ 469 w 938"/>
                <a:gd name="T15" fmla="*/ 372 h 479"/>
                <a:gd name="T16" fmla="*/ 537 w 938"/>
                <a:gd name="T17" fmla="*/ 305 h 479"/>
                <a:gd name="T18" fmla="*/ 529 w 938"/>
                <a:gd name="T19" fmla="*/ 275 h 479"/>
                <a:gd name="T20" fmla="*/ 642 w 938"/>
                <a:gd name="T21" fmla="*/ 162 h 479"/>
                <a:gd name="T22" fmla="*/ 670 w 938"/>
                <a:gd name="T23" fmla="*/ 169 h 479"/>
                <a:gd name="T24" fmla="*/ 736 w 938"/>
                <a:gd name="T25" fmla="*/ 113 h 479"/>
                <a:gd name="T26" fmla="*/ 812 w 938"/>
                <a:gd name="T27" fmla="*/ 98 h 479"/>
                <a:gd name="T28" fmla="*/ 871 w 938"/>
                <a:gd name="T29" fmla="*/ 134 h 479"/>
                <a:gd name="T30" fmla="*/ 938 w 938"/>
                <a:gd name="T31" fmla="*/ 67 h 479"/>
                <a:gd name="T32" fmla="*/ 871 w 938"/>
                <a:gd name="T33" fmla="*/ 0 h 479"/>
                <a:gd name="T34" fmla="*/ 805 w 938"/>
                <a:gd name="T35" fmla="*/ 58 h 479"/>
                <a:gd name="T36" fmla="*/ 731 w 938"/>
                <a:gd name="T37" fmla="*/ 74 h 479"/>
                <a:gd name="T38" fmla="*/ 670 w 938"/>
                <a:gd name="T39" fmla="*/ 35 h 479"/>
                <a:gd name="T40" fmla="*/ 603 w 938"/>
                <a:gd name="T41" fmla="*/ 102 h 479"/>
                <a:gd name="T42" fmla="*/ 613 w 938"/>
                <a:gd name="T43" fmla="*/ 135 h 479"/>
                <a:gd name="T44" fmla="*/ 501 w 938"/>
                <a:gd name="T45" fmla="*/ 246 h 479"/>
                <a:gd name="T46" fmla="*/ 469 w 938"/>
                <a:gd name="T47" fmla="*/ 238 h 479"/>
                <a:gd name="T48" fmla="*/ 410 w 938"/>
                <a:gd name="T49" fmla="*/ 275 h 479"/>
                <a:gd name="T50" fmla="*/ 336 w 938"/>
                <a:gd name="T51" fmla="*/ 260 h 479"/>
                <a:gd name="T52" fmla="*/ 268 w 938"/>
                <a:gd name="T53" fmla="*/ 193 h 479"/>
                <a:gd name="T54" fmla="*/ 201 w 938"/>
                <a:gd name="T55" fmla="*/ 260 h 479"/>
                <a:gd name="T56" fmla="*/ 206 w 938"/>
                <a:gd name="T57" fmla="*/ 284 h 479"/>
                <a:gd name="T58" fmla="*/ 111 w 938"/>
                <a:gd name="T59" fmla="*/ 361 h 479"/>
                <a:gd name="T60" fmla="*/ 68 w 938"/>
                <a:gd name="T61" fmla="*/ 345 h 479"/>
                <a:gd name="T62" fmla="*/ 0 w 938"/>
                <a:gd name="T63" fmla="*/ 412 h 479"/>
                <a:gd name="T64" fmla="*/ 68 w 938"/>
                <a:gd name="T65" fmla="*/ 479 h 479"/>
                <a:gd name="T66" fmla="*/ 871 w 938"/>
                <a:gd name="T67" fmla="*/ 40 h 479"/>
                <a:gd name="T68" fmla="*/ 898 w 938"/>
                <a:gd name="T69" fmla="*/ 67 h 479"/>
                <a:gd name="T70" fmla="*/ 871 w 938"/>
                <a:gd name="T71" fmla="*/ 94 h 479"/>
                <a:gd name="T72" fmla="*/ 844 w 938"/>
                <a:gd name="T73" fmla="*/ 67 h 479"/>
                <a:gd name="T74" fmla="*/ 871 w 938"/>
                <a:gd name="T75" fmla="*/ 40 h 479"/>
                <a:gd name="T76" fmla="*/ 670 w 938"/>
                <a:gd name="T77" fmla="*/ 75 h 479"/>
                <a:gd name="T78" fmla="*/ 697 w 938"/>
                <a:gd name="T79" fmla="*/ 102 h 479"/>
                <a:gd name="T80" fmla="*/ 670 w 938"/>
                <a:gd name="T81" fmla="*/ 129 h 479"/>
                <a:gd name="T82" fmla="*/ 643 w 938"/>
                <a:gd name="T83" fmla="*/ 102 h 479"/>
                <a:gd name="T84" fmla="*/ 670 w 938"/>
                <a:gd name="T85" fmla="*/ 75 h 479"/>
                <a:gd name="T86" fmla="*/ 469 w 938"/>
                <a:gd name="T87" fmla="*/ 278 h 479"/>
                <a:gd name="T88" fmla="*/ 497 w 938"/>
                <a:gd name="T89" fmla="*/ 305 h 479"/>
                <a:gd name="T90" fmla="*/ 469 w 938"/>
                <a:gd name="T91" fmla="*/ 332 h 479"/>
                <a:gd name="T92" fmla="*/ 442 w 938"/>
                <a:gd name="T93" fmla="*/ 305 h 479"/>
                <a:gd name="T94" fmla="*/ 469 w 938"/>
                <a:gd name="T95" fmla="*/ 278 h 479"/>
                <a:gd name="T96" fmla="*/ 268 w 938"/>
                <a:gd name="T97" fmla="*/ 233 h 479"/>
                <a:gd name="T98" fmla="*/ 296 w 938"/>
                <a:gd name="T99" fmla="*/ 260 h 479"/>
                <a:gd name="T100" fmla="*/ 268 w 938"/>
                <a:gd name="T101" fmla="*/ 288 h 479"/>
                <a:gd name="T102" fmla="*/ 241 w 938"/>
                <a:gd name="T103" fmla="*/ 260 h 479"/>
                <a:gd name="T104" fmla="*/ 268 w 938"/>
                <a:gd name="T105" fmla="*/ 233 h 479"/>
                <a:gd name="T106" fmla="*/ 68 w 938"/>
                <a:gd name="T107" fmla="*/ 385 h 479"/>
                <a:gd name="T108" fmla="*/ 95 w 938"/>
                <a:gd name="T109" fmla="*/ 412 h 479"/>
                <a:gd name="T110" fmla="*/ 68 w 938"/>
                <a:gd name="T111" fmla="*/ 439 h 479"/>
                <a:gd name="T112" fmla="*/ 40 w 938"/>
                <a:gd name="T113" fmla="*/ 412 h 479"/>
                <a:gd name="T114" fmla="*/ 68 w 938"/>
                <a:gd name="T115" fmla="*/ 38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8" h="479">
                  <a:moveTo>
                    <a:pt x="68" y="479"/>
                  </a:moveTo>
                  <a:cubicBezTo>
                    <a:pt x="105" y="479"/>
                    <a:pt x="135" y="449"/>
                    <a:pt x="135" y="412"/>
                  </a:cubicBezTo>
                  <a:cubicBezTo>
                    <a:pt x="135" y="406"/>
                    <a:pt x="134" y="401"/>
                    <a:pt x="132" y="395"/>
                  </a:cubicBezTo>
                  <a:cubicBezTo>
                    <a:pt x="230" y="315"/>
                    <a:pt x="230" y="315"/>
                    <a:pt x="230" y="315"/>
                  </a:cubicBezTo>
                  <a:cubicBezTo>
                    <a:pt x="241" y="323"/>
                    <a:pt x="254" y="328"/>
                    <a:pt x="268" y="328"/>
                  </a:cubicBezTo>
                  <a:cubicBezTo>
                    <a:pt x="292" y="328"/>
                    <a:pt x="312" y="316"/>
                    <a:pt x="324" y="298"/>
                  </a:cubicBezTo>
                  <a:cubicBezTo>
                    <a:pt x="403" y="315"/>
                    <a:pt x="403" y="315"/>
                    <a:pt x="403" y="315"/>
                  </a:cubicBezTo>
                  <a:cubicBezTo>
                    <a:pt x="408" y="347"/>
                    <a:pt x="436" y="372"/>
                    <a:pt x="469" y="372"/>
                  </a:cubicBezTo>
                  <a:cubicBezTo>
                    <a:pt x="506" y="372"/>
                    <a:pt x="537" y="342"/>
                    <a:pt x="537" y="305"/>
                  </a:cubicBezTo>
                  <a:cubicBezTo>
                    <a:pt x="537" y="294"/>
                    <a:pt x="534" y="284"/>
                    <a:pt x="529" y="275"/>
                  </a:cubicBezTo>
                  <a:cubicBezTo>
                    <a:pt x="642" y="162"/>
                    <a:pt x="642" y="162"/>
                    <a:pt x="642" y="162"/>
                  </a:cubicBezTo>
                  <a:cubicBezTo>
                    <a:pt x="651" y="166"/>
                    <a:pt x="660" y="169"/>
                    <a:pt x="670" y="169"/>
                  </a:cubicBezTo>
                  <a:cubicBezTo>
                    <a:pt x="703" y="169"/>
                    <a:pt x="731" y="145"/>
                    <a:pt x="736" y="113"/>
                  </a:cubicBezTo>
                  <a:cubicBezTo>
                    <a:pt x="812" y="98"/>
                    <a:pt x="812" y="98"/>
                    <a:pt x="812" y="98"/>
                  </a:cubicBezTo>
                  <a:cubicBezTo>
                    <a:pt x="823" y="119"/>
                    <a:pt x="845" y="134"/>
                    <a:pt x="871" y="134"/>
                  </a:cubicBezTo>
                  <a:cubicBezTo>
                    <a:pt x="908" y="134"/>
                    <a:pt x="938" y="104"/>
                    <a:pt x="938" y="67"/>
                  </a:cubicBezTo>
                  <a:cubicBezTo>
                    <a:pt x="938" y="30"/>
                    <a:pt x="908" y="0"/>
                    <a:pt x="871" y="0"/>
                  </a:cubicBezTo>
                  <a:cubicBezTo>
                    <a:pt x="837" y="0"/>
                    <a:pt x="809" y="25"/>
                    <a:pt x="805" y="58"/>
                  </a:cubicBezTo>
                  <a:cubicBezTo>
                    <a:pt x="731" y="74"/>
                    <a:pt x="731" y="74"/>
                    <a:pt x="731" y="74"/>
                  </a:cubicBezTo>
                  <a:cubicBezTo>
                    <a:pt x="720" y="51"/>
                    <a:pt x="697" y="35"/>
                    <a:pt x="670" y="35"/>
                  </a:cubicBezTo>
                  <a:cubicBezTo>
                    <a:pt x="633" y="35"/>
                    <a:pt x="603" y="65"/>
                    <a:pt x="603" y="102"/>
                  </a:cubicBezTo>
                  <a:cubicBezTo>
                    <a:pt x="603" y="114"/>
                    <a:pt x="607" y="125"/>
                    <a:pt x="613" y="135"/>
                  </a:cubicBezTo>
                  <a:cubicBezTo>
                    <a:pt x="501" y="246"/>
                    <a:pt x="501" y="246"/>
                    <a:pt x="501" y="246"/>
                  </a:cubicBezTo>
                  <a:cubicBezTo>
                    <a:pt x="491" y="241"/>
                    <a:pt x="481" y="238"/>
                    <a:pt x="469" y="238"/>
                  </a:cubicBezTo>
                  <a:cubicBezTo>
                    <a:pt x="443" y="238"/>
                    <a:pt x="421" y="253"/>
                    <a:pt x="410" y="275"/>
                  </a:cubicBezTo>
                  <a:cubicBezTo>
                    <a:pt x="336" y="260"/>
                    <a:pt x="336" y="260"/>
                    <a:pt x="336" y="260"/>
                  </a:cubicBezTo>
                  <a:cubicBezTo>
                    <a:pt x="335" y="223"/>
                    <a:pt x="305" y="193"/>
                    <a:pt x="268" y="193"/>
                  </a:cubicBezTo>
                  <a:cubicBezTo>
                    <a:pt x="231" y="193"/>
                    <a:pt x="201" y="223"/>
                    <a:pt x="201" y="260"/>
                  </a:cubicBezTo>
                  <a:cubicBezTo>
                    <a:pt x="201" y="269"/>
                    <a:pt x="203" y="276"/>
                    <a:pt x="206" y="284"/>
                  </a:cubicBezTo>
                  <a:cubicBezTo>
                    <a:pt x="111" y="361"/>
                    <a:pt x="111" y="361"/>
                    <a:pt x="111" y="361"/>
                  </a:cubicBezTo>
                  <a:cubicBezTo>
                    <a:pt x="99" y="351"/>
                    <a:pt x="84" y="345"/>
                    <a:pt x="68" y="345"/>
                  </a:cubicBezTo>
                  <a:cubicBezTo>
                    <a:pt x="31" y="345"/>
                    <a:pt x="0" y="375"/>
                    <a:pt x="0" y="412"/>
                  </a:cubicBezTo>
                  <a:cubicBezTo>
                    <a:pt x="0" y="449"/>
                    <a:pt x="31" y="479"/>
                    <a:pt x="68" y="479"/>
                  </a:cubicBezTo>
                  <a:close/>
                  <a:moveTo>
                    <a:pt x="871" y="40"/>
                  </a:moveTo>
                  <a:cubicBezTo>
                    <a:pt x="886" y="40"/>
                    <a:pt x="898" y="52"/>
                    <a:pt x="898" y="67"/>
                  </a:cubicBezTo>
                  <a:cubicBezTo>
                    <a:pt x="898" y="82"/>
                    <a:pt x="886" y="94"/>
                    <a:pt x="871" y="94"/>
                  </a:cubicBezTo>
                  <a:cubicBezTo>
                    <a:pt x="856" y="94"/>
                    <a:pt x="844" y="82"/>
                    <a:pt x="844" y="67"/>
                  </a:cubicBezTo>
                  <a:cubicBezTo>
                    <a:pt x="844" y="52"/>
                    <a:pt x="856" y="40"/>
                    <a:pt x="871" y="40"/>
                  </a:cubicBezTo>
                  <a:close/>
                  <a:moveTo>
                    <a:pt x="670" y="75"/>
                  </a:moveTo>
                  <a:cubicBezTo>
                    <a:pt x="685" y="75"/>
                    <a:pt x="697" y="87"/>
                    <a:pt x="697" y="102"/>
                  </a:cubicBezTo>
                  <a:cubicBezTo>
                    <a:pt x="697" y="117"/>
                    <a:pt x="685" y="129"/>
                    <a:pt x="670" y="129"/>
                  </a:cubicBezTo>
                  <a:cubicBezTo>
                    <a:pt x="655" y="129"/>
                    <a:pt x="643" y="117"/>
                    <a:pt x="643" y="102"/>
                  </a:cubicBezTo>
                  <a:cubicBezTo>
                    <a:pt x="643" y="87"/>
                    <a:pt x="655" y="75"/>
                    <a:pt x="670" y="75"/>
                  </a:cubicBezTo>
                  <a:close/>
                  <a:moveTo>
                    <a:pt x="469" y="278"/>
                  </a:moveTo>
                  <a:cubicBezTo>
                    <a:pt x="484" y="278"/>
                    <a:pt x="497" y="290"/>
                    <a:pt x="497" y="305"/>
                  </a:cubicBezTo>
                  <a:cubicBezTo>
                    <a:pt x="497" y="320"/>
                    <a:pt x="484" y="332"/>
                    <a:pt x="469" y="332"/>
                  </a:cubicBezTo>
                  <a:cubicBezTo>
                    <a:pt x="454" y="332"/>
                    <a:pt x="442" y="320"/>
                    <a:pt x="442" y="305"/>
                  </a:cubicBezTo>
                  <a:cubicBezTo>
                    <a:pt x="442" y="290"/>
                    <a:pt x="454" y="278"/>
                    <a:pt x="469" y="278"/>
                  </a:cubicBezTo>
                  <a:close/>
                  <a:moveTo>
                    <a:pt x="268" y="233"/>
                  </a:moveTo>
                  <a:cubicBezTo>
                    <a:pt x="283" y="233"/>
                    <a:pt x="296" y="246"/>
                    <a:pt x="296" y="260"/>
                  </a:cubicBezTo>
                  <a:cubicBezTo>
                    <a:pt x="296" y="275"/>
                    <a:pt x="283" y="288"/>
                    <a:pt x="268" y="288"/>
                  </a:cubicBezTo>
                  <a:cubicBezTo>
                    <a:pt x="253" y="288"/>
                    <a:pt x="241" y="275"/>
                    <a:pt x="241" y="260"/>
                  </a:cubicBezTo>
                  <a:cubicBezTo>
                    <a:pt x="241" y="246"/>
                    <a:pt x="253" y="233"/>
                    <a:pt x="268" y="233"/>
                  </a:cubicBezTo>
                  <a:close/>
                  <a:moveTo>
                    <a:pt x="68" y="385"/>
                  </a:moveTo>
                  <a:cubicBezTo>
                    <a:pt x="82" y="385"/>
                    <a:pt x="95" y="397"/>
                    <a:pt x="95" y="412"/>
                  </a:cubicBezTo>
                  <a:cubicBezTo>
                    <a:pt x="95" y="427"/>
                    <a:pt x="82" y="439"/>
                    <a:pt x="68" y="439"/>
                  </a:cubicBezTo>
                  <a:cubicBezTo>
                    <a:pt x="53" y="439"/>
                    <a:pt x="40" y="427"/>
                    <a:pt x="40" y="412"/>
                  </a:cubicBezTo>
                  <a:cubicBezTo>
                    <a:pt x="40" y="397"/>
                    <a:pt x="53" y="385"/>
                    <a:pt x="68"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aphicFrame>
        <p:nvGraphicFramePr>
          <p:cNvPr id="330" name="Table 680">
            <a:extLst>
              <a:ext uri="{FF2B5EF4-FFF2-40B4-BE49-F238E27FC236}">
                <a16:creationId xmlns:a16="http://schemas.microsoft.com/office/drawing/2014/main" id="{0CD19F08-CA09-411A-8E89-660A8105BCB5}"/>
              </a:ext>
            </a:extLst>
          </p:cNvPr>
          <p:cNvGraphicFramePr>
            <a:graphicFrameLocks noGrp="1"/>
          </p:cNvGraphicFramePr>
          <p:nvPr/>
        </p:nvGraphicFramePr>
        <p:xfrm>
          <a:off x="4365506" y="1451976"/>
          <a:ext cx="2470200" cy="288808"/>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823400">
                  <a:extLst>
                    <a:ext uri="{9D8B030D-6E8A-4147-A177-3AD203B41FA5}">
                      <a16:colId xmlns:a16="http://schemas.microsoft.com/office/drawing/2014/main" val="2356125966"/>
                    </a:ext>
                  </a:extLst>
                </a:gridCol>
                <a:gridCol w="823400">
                  <a:extLst>
                    <a:ext uri="{9D8B030D-6E8A-4147-A177-3AD203B41FA5}">
                      <a16:colId xmlns:a16="http://schemas.microsoft.com/office/drawing/2014/main" val="2692940316"/>
                    </a:ext>
                  </a:extLst>
                </a:gridCol>
              </a:tblGrid>
              <a:tr h="288808">
                <a:tc>
                  <a:txBody>
                    <a:bodyPr/>
                    <a:lstStyle/>
                    <a:p>
                      <a:pPr marL="0" marR="0" lvl="0" indent="0" algn="ctr" defTabSz="457063">
                        <a:lnSpc>
                          <a:spcPts val="1000"/>
                        </a:lnSpc>
                        <a:spcBef>
                          <a:spcPts val="0"/>
                        </a:spcBef>
                        <a:spcAft>
                          <a:spcPts val="0"/>
                        </a:spcAft>
                        <a:buClrTx/>
                        <a:buSzTx/>
                        <a:buNone/>
                        <a:tabLst/>
                        <a:defRPr/>
                      </a:pPr>
                      <a:r>
                        <a:rPr lang="en-US" sz="1000">
                          <a:solidFill>
                            <a:schemeClr val="accent2"/>
                          </a:solidFill>
                          <a:latin typeface="+mn-lt"/>
                        </a:rPr>
                        <a:t>Transportation Mgmt.</a:t>
                      </a:r>
                      <a:endParaRPr lang="en-US" sz="1000">
                        <a:solidFill>
                          <a:schemeClr val="accent2"/>
                        </a:solidFill>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2"/>
                          </a:solidFill>
                          <a:effectLst/>
                          <a:uLnTx/>
                          <a:uFillTx/>
                          <a:latin typeface="+mn-lt"/>
                          <a:ea typeface="+mn-ea"/>
                          <a:cs typeface="+mn-cs"/>
                        </a:rPr>
                        <a:t>Logistics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2"/>
                          </a:solidFill>
                          <a:effectLst/>
                          <a:uLnTx/>
                          <a:uFillTx/>
                          <a:latin typeface="+mn-lt"/>
                          <a:ea typeface="+mn-ea"/>
                          <a:cs typeface="+mn-cs"/>
                        </a:rPr>
                        <a:t>Network</a:t>
                      </a:r>
                      <a:endParaRPr kumimoji="0" lang="en-US" sz="900" b="0" i="0" u="none" strike="noStrike" kern="1200" cap="none" spc="0" normalizeH="0" baseline="0" noProof="0">
                        <a:ln>
                          <a:noFill/>
                        </a:ln>
                        <a:solidFill>
                          <a:schemeClr val="accent2"/>
                        </a:solidFill>
                        <a:effectLst/>
                        <a:uLnTx/>
                        <a:uFillTx/>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lang="en-US" sz="1000" kern="1200" noProof="0">
                          <a:solidFill>
                            <a:schemeClr val="accent2"/>
                          </a:solidFill>
                          <a:latin typeface="+mn-lt"/>
                          <a:ea typeface="+mn-ea"/>
                          <a:cs typeface="+mn-cs"/>
                        </a:rPr>
                        <a:t>Modeling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aphicFrame>
        <p:nvGraphicFramePr>
          <p:cNvPr id="331" name="Table 680">
            <a:extLst>
              <a:ext uri="{FF2B5EF4-FFF2-40B4-BE49-F238E27FC236}">
                <a16:creationId xmlns:a16="http://schemas.microsoft.com/office/drawing/2014/main" id="{A42EFD76-07B4-4347-A6B9-BB41C656CF31}"/>
              </a:ext>
            </a:extLst>
          </p:cNvPr>
          <p:cNvGraphicFramePr>
            <a:graphicFrameLocks noGrp="1"/>
          </p:cNvGraphicFramePr>
          <p:nvPr/>
        </p:nvGraphicFramePr>
        <p:xfrm>
          <a:off x="4365506" y="2187168"/>
          <a:ext cx="2470200" cy="288808"/>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823400">
                  <a:extLst>
                    <a:ext uri="{9D8B030D-6E8A-4147-A177-3AD203B41FA5}">
                      <a16:colId xmlns:a16="http://schemas.microsoft.com/office/drawing/2014/main" val="2356125966"/>
                    </a:ext>
                  </a:extLst>
                </a:gridCol>
                <a:gridCol w="823400">
                  <a:extLst>
                    <a:ext uri="{9D8B030D-6E8A-4147-A177-3AD203B41FA5}">
                      <a16:colId xmlns:a16="http://schemas.microsoft.com/office/drawing/2014/main" val="269294031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Warehouse Mgmt.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Labor Mgmt.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Robotics</a:t>
                      </a:r>
                    </a:p>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Hub</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pSp>
        <p:nvGrpSpPr>
          <p:cNvPr id="446" name="Group 445">
            <a:extLst>
              <a:ext uri="{FF2B5EF4-FFF2-40B4-BE49-F238E27FC236}">
                <a16:creationId xmlns:a16="http://schemas.microsoft.com/office/drawing/2014/main" id="{B6E6E2C3-9551-47AD-80F7-0059D4E4330E}"/>
              </a:ext>
            </a:extLst>
          </p:cNvPr>
          <p:cNvGrpSpPr/>
          <p:nvPr/>
        </p:nvGrpSpPr>
        <p:grpSpPr>
          <a:xfrm>
            <a:off x="4571440" y="2527794"/>
            <a:ext cx="336763" cy="315055"/>
            <a:chOff x="160338" y="2432050"/>
            <a:chExt cx="911225" cy="852488"/>
          </a:xfrm>
        </p:grpSpPr>
        <p:sp>
          <p:nvSpPr>
            <p:cNvPr id="447" name="Freeform 56">
              <a:extLst>
                <a:ext uri="{FF2B5EF4-FFF2-40B4-BE49-F238E27FC236}">
                  <a16:creationId xmlns:a16="http://schemas.microsoft.com/office/drawing/2014/main" id="{7D8B7BD1-BA91-4FB6-9E0E-4290F684E5D8}"/>
                </a:ext>
              </a:extLst>
            </p:cNvPr>
            <p:cNvSpPr>
              <a:spLocks noEditPoints="1"/>
            </p:cNvSpPr>
            <p:nvPr/>
          </p:nvSpPr>
          <p:spPr bwMode="auto">
            <a:xfrm>
              <a:off x="160338" y="2432050"/>
              <a:ext cx="666750" cy="638175"/>
            </a:xfrm>
            <a:custGeom>
              <a:avLst/>
              <a:gdLst>
                <a:gd name="T0" fmla="*/ 422 w 700"/>
                <a:gd name="T1" fmla="*/ 659 h 670"/>
                <a:gd name="T2" fmla="*/ 413 w 700"/>
                <a:gd name="T3" fmla="*/ 632 h 670"/>
                <a:gd name="T4" fmla="*/ 47 w 700"/>
                <a:gd name="T5" fmla="*/ 457 h 670"/>
                <a:gd name="T6" fmla="*/ 243 w 700"/>
                <a:gd name="T7" fmla="*/ 50 h 670"/>
                <a:gd name="T8" fmla="*/ 379 w 700"/>
                <a:gd name="T9" fmla="*/ 115 h 670"/>
                <a:gd name="T10" fmla="*/ 312 w 700"/>
                <a:gd name="T11" fmla="*/ 254 h 670"/>
                <a:gd name="T12" fmla="*/ 312 w 700"/>
                <a:gd name="T13" fmla="*/ 269 h 670"/>
                <a:gd name="T14" fmla="*/ 322 w 700"/>
                <a:gd name="T15" fmla="*/ 281 h 670"/>
                <a:gd name="T16" fmla="*/ 420 w 700"/>
                <a:gd name="T17" fmla="*/ 328 h 670"/>
                <a:gd name="T18" fmla="*/ 429 w 700"/>
                <a:gd name="T19" fmla="*/ 330 h 670"/>
                <a:gd name="T20" fmla="*/ 447 w 700"/>
                <a:gd name="T21" fmla="*/ 319 h 670"/>
                <a:gd name="T22" fmla="*/ 514 w 700"/>
                <a:gd name="T23" fmla="*/ 180 h 670"/>
                <a:gd name="T24" fmla="*/ 650 w 700"/>
                <a:gd name="T25" fmla="*/ 246 h 670"/>
                <a:gd name="T26" fmla="*/ 491 w 700"/>
                <a:gd name="T27" fmla="*/ 578 h 670"/>
                <a:gd name="T28" fmla="*/ 500 w 700"/>
                <a:gd name="T29" fmla="*/ 605 h 670"/>
                <a:gd name="T30" fmla="*/ 527 w 700"/>
                <a:gd name="T31" fmla="*/ 595 h 670"/>
                <a:gd name="T32" fmla="*/ 695 w 700"/>
                <a:gd name="T33" fmla="*/ 245 h 670"/>
                <a:gd name="T34" fmla="*/ 686 w 700"/>
                <a:gd name="T35" fmla="*/ 218 h 670"/>
                <a:gd name="T36" fmla="*/ 243 w 700"/>
                <a:gd name="T37" fmla="*/ 5 h 670"/>
                <a:gd name="T38" fmla="*/ 216 w 700"/>
                <a:gd name="T39" fmla="*/ 14 h 670"/>
                <a:gd name="T40" fmla="*/ 3 w 700"/>
                <a:gd name="T41" fmla="*/ 458 h 670"/>
                <a:gd name="T42" fmla="*/ 2 w 700"/>
                <a:gd name="T43" fmla="*/ 473 h 670"/>
                <a:gd name="T44" fmla="*/ 12 w 700"/>
                <a:gd name="T45" fmla="*/ 484 h 670"/>
                <a:gd name="T46" fmla="*/ 395 w 700"/>
                <a:gd name="T47" fmla="*/ 668 h 670"/>
                <a:gd name="T48" fmla="*/ 404 w 700"/>
                <a:gd name="T49" fmla="*/ 670 h 670"/>
                <a:gd name="T50" fmla="*/ 422 w 700"/>
                <a:gd name="T51" fmla="*/ 659 h 670"/>
                <a:gd name="T52" fmla="*/ 420 w 700"/>
                <a:gd name="T53" fmla="*/ 283 h 670"/>
                <a:gd name="T54" fmla="*/ 357 w 700"/>
                <a:gd name="T55" fmla="*/ 253 h 670"/>
                <a:gd name="T56" fmla="*/ 415 w 700"/>
                <a:gd name="T57" fmla="*/ 133 h 670"/>
                <a:gd name="T58" fmla="*/ 478 w 700"/>
                <a:gd name="T59" fmla="*/ 163 h 670"/>
                <a:gd name="T60" fmla="*/ 420 w 700"/>
                <a:gd name="T61" fmla="*/ 28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0" h="670">
                  <a:moveTo>
                    <a:pt x="422" y="659"/>
                  </a:moveTo>
                  <a:cubicBezTo>
                    <a:pt x="427" y="649"/>
                    <a:pt x="423" y="637"/>
                    <a:pt x="413" y="632"/>
                  </a:cubicBezTo>
                  <a:cubicBezTo>
                    <a:pt x="47" y="457"/>
                    <a:pt x="47" y="457"/>
                    <a:pt x="47" y="457"/>
                  </a:cubicBezTo>
                  <a:cubicBezTo>
                    <a:pt x="243" y="50"/>
                    <a:pt x="243" y="50"/>
                    <a:pt x="243" y="50"/>
                  </a:cubicBezTo>
                  <a:cubicBezTo>
                    <a:pt x="379" y="115"/>
                    <a:pt x="379" y="115"/>
                    <a:pt x="379" y="115"/>
                  </a:cubicBezTo>
                  <a:cubicBezTo>
                    <a:pt x="312" y="254"/>
                    <a:pt x="312" y="254"/>
                    <a:pt x="312" y="254"/>
                  </a:cubicBezTo>
                  <a:cubicBezTo>
                    <a:pt x="310" y="259"/>
                    <a:pt x="310" y="264"/>
                    <a:pt x="312" y="269"/>
                  </a:cubicBezTo>
                  <a:cubicBezTo>
                    <a:pt x="313" y="274"/>
                    <a:pt x="317" y="278"/>
                    <a:pt x="322" y="281"/>
                  </a:cubicBezTo>
                  <a:cubicBezTo>
                    <a:pt x="420" y="328"/>
                    <a:pt x="420" y="328"/>
                    <a:pt x="420" y="328"/>
                  </a:cubicBezTo>
                  <a:cubicBezTo>
                    <a:pt x="423" y="329"/>
                    <a:pt x="426" y="330"/>
                    <a:pt x="429" y="330"/>
                  </a:cubicBezTo>
                  <a:cubicBezTo>
                    <a:pt x="436" y="330"/>
                    <a:pt x="444" y="326"/>
                    <a:pt x="447" y="319"/>
                  </a:cubicBezTo>
                  <a:cubicBezTo>
                    <a:pt x="514" y="180"/>
                    <a:pt x="514" y="180"/>
                    <a:pt x="514" y="180"/>
                  </a:cubicBezTo>
                  <a:cubicBezTo>
                    <a:pt x="650" y="246"/>
                    <a:pt x="650" y="246"/>
                    <a:pt x="650" y="246"/>
                  </a:cubicBezTo>
                  <a:cubicBezTo>
                    <a:pt x="491" y="578"/>
                    <a:pt x="491" y="578"/>
                    <a:pt x="491" y="578"/>
                  </a:cubicBezTo>
                  <a:cubicBezTo>
                    <a:pt x="486" y="588"/>
                    <a:pt x="490" y="600"/>
                    <a:pt x="500" y="605"/>
                  </a:cubicBezTo>
                  <a:cubicBezTo>
                    <a:pt x="510" y="609"/>
                    <a:pt x="522" y="605"/>
                    <a:pt x="527" y="595"/>
                  </a:cubicBezTo>
                  <a:cubicBezTo>
                    <a:pt x="695" y="245"/>
                    <a:pt x="695" y="245"/>
                    <a:pt x="695" y="245"/>
                  </a:cubicBezTo>
                  <a:cubicBezTo>
                    <a:pt x="700" y="235"/>
                    <a:pt x="696" y="223"/>
                    <a:pt x="686" y="218"/>
                  </a:cubicBezTo>
                  <a:cubicBezTo>
                    <a:pt x="243" y="5"/>
                    <a:pt x="243" y="5"/>
                    <a:pt x="243" y="5"/>
                  </a:cubicBezTo>
                  <a:cubicBezTo>
                    <a:pt x="233" y="0"/>
                    <a:pt x="221" y="5"/>
                    <a:pt x="216" y="14"/>
                  </a:cubicBezTo>
                  <a:cubicBezTo>
                    <a:pt x="3" y="458"/>
                    <a:pt x="3" y="458"/>
                    <a:pt x="3" y="458"/>
                  </a:cubicBezTo>
                  <a:cubicBezTo>
                    <a:pt x="0" y="462"/>
                    <a:pt x="0" y="468"/>
                    <a:pt x="2" y="473"/>
                  </a:cubicBezTo>
                  <a:cubicBezTo>
                    <a:pt x="4" y="478"/>
                    <a:pt x="7" y="482"/>
                    <a:pt x="12" y="484"/>
                  </a:cubicBezTo>
                  <a:cubicBezTo>
                    <a:pt x="395" y="668"/>
                    <a:pt x="395" y="668"/>
                    <a:pt x="395" y="668"/>
                  </a:cubicBezTo>
                  <a:cubicBezTo>
                    <a:pt x="398" y="670"/>
                    <a:pt x="401" y="670"/>
                    <a:pt x="404" y="670"/>
                  </a:cubicBezTo>
                  <a:cubicBezTo>
                    <a:pt x="412" y="670"/>
                    <a:pt x="419" y="666"/>
                    <a:pt x="422" y="659"/>
                  </a:cubicBezTo>
                  <a:close/>
                  <a:moveTo>
                    <a:pt x="420" y="283"/>
                  </a:moveTo>
                  <a:cubicBezTo>
                    <a:pt x="357" y="253"/>
                    <a:pt x="357" y="253"/>
                    <a:pt x="357" y="253"/>
                  </a:cubicBezTo>
                  <a:cubicBezTo>
                    <a:pt x="415" y="133"/>
                    <a:pt x="415" y="133"/>
                    <a:pt x="415" y="133"/>
                  </a:cubicBezTo>
                  <a:cubicBezTo>
                    <a:pt x="478" y="163"/>
                    <a:pt x="478" y="163"/>
                    <a:pt x="478" y="163"/>
                  </a:cubicBezTo>
                  <a:lnTo>
                    <a:pt x="420" y="283"/>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48" name="Freeform 57">
              <a:extLst>
                <a:ext uri="{FF2B5EF4-FFF2-40B4-BE49-F238E27FC236}">
                  <a16:creationId xmlns:a16="http://schemas.microsoft.com/office/drawing/2014/main" id="{36E9DC93-0C6D-47D8-B6C8-3FC7F30A575B}"/>
                </a:ext>
              </a:extLst>
            </p:cNvPr>
            <p:cNvSpPr>
              <a:spLocks/>
            </p:cNvSpPr>
            <p:nvPr/>
          </p:nvSpPr>
          <p:spPr bwMode="auto">
            <a:xfrm>
              <a:off x="711200" y="2571750"/>
              <a:ext cx="360363" cy="482600"/>
            </a:xfrm>
            <a:custGeom>
              <a:avLst/>
              <a:gdLst>
                <a:gd name="T0" fmla="*/ 359 w 379"/>
                <a:gd name="T1" fmla="*/ 0 h 507"/>
                <a:gd name="T2" fmla="*/ 247 w 379"/>
                <a:gd name="T3" fmla="*/ 0 h 507"/>
                <a:gd name="T4" fmla="*/ 229 w 379"/>
                <a:gd name="T5" fmla="*/ 11 h 507"/>
                <a:gd name="T6" fmla="*/ 4 w 379"/>
                <a:gd name="T7" fmla="*/ 479 h 507"/>
                <a:gd name="T8" fmla="*/ 14 w 379"/>
                <a:gd name="T9" fmla="*/ 505 h 507"/>
                <a:gd name="T10" fmla="*/ 22 w 379"/>
                <a:gd name="T11" fmla="*/ 507 h 507"/>
                <a:gd name="T12" fmla="*/ 40 w 379"/>
                <a:gd name="T13" fmla="*/ 496 h 507"/>
                <a:gd name="T14" fmla="*/ 259 w 379"/>
                <a:gd name="T15" fmla="*/ 40 h 507"/>
                <a:gd name="T16" fmla="*/ 359 w 379"/>
                <a:gd name="T17" fmla="*/ 40 h 507"/>
                <a:gd name="T18" fmla="*/ 379 w 379"/>
                <a:gd name="T19" fmla="*/ 20 h 507"/>
                <a:gd name="T20" fmla="*/ 359 w 379"/>
                <a:gd name="T21"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507">
                  <a:moveTo>
                    <a:pt x="359" y="0"/>
                  </a:moveTo>
                  <a:cubicBezTo>
                    <a:pt x="247" y="0"/>
                    <a:pt x="247" y="0"/>
                    <a:pt x="247" y="0"/>
                  </a:cubicBezTo>
                  <a:cubicBezTo>
                    <a:pt x="239" y="0"/>
                    <a:pt x="232" y="4"/>
                    <a:pt x="229" y="11"/>
                  </a:cubicBezTo>
                  <a:cubicBezTo>
                    <a:pt x="4" y="479"/>
                    <a:pt x="4" y="479"/>
                    <a:pt x="4" y="479"/>
                  </a:cubicBezTo>
                  <a:cubicBezTo>
                    <a:pt x="0" y="489"/>
                    <a:pt x="4" y="501"/>
                    <a:pt x="14" y="505"/>
                  </a:cubicBezTo>
                  <a:cubicBezTo>
                    <a:pt x="17" y="507"/>
                    <a:pt x="20" y="507"/>
                    <a:pt x="22" y="507"/>
                  </a:cubicBezTo>
                  <a:cubicBezTo>
                    <a:pt x="30" y="507"/>
                    <a:pt x="37" y="503"/>
                    <a:pt x="40" y="496"/>
                  </a:cubicBezTo>
                  <a:cubicBezTo>
                    <a:pt x="259" y="40"/>
                    <a:pt x="259" y="40"/>
                    <a:pt x="259" y="40"/>
                  </a:cubicBezTo>
                  <a:cubicBezTo>
                    <a:pt x="359" y="40"/>
                    <a:pt x="359" y="40"/>
                    <a:pt x="359" y="40"/>
                  </a:cubicBezTo>
                  <a:cubicBezTo>
                    <a:pt x="370" y="40"/>
                    <a:pt x="379" y="31"/>
                    <a:pt x="379" y="20"/>
                  </a:cubicBezTo>
                  <a:cubicBezTo>
                    <a:pt x="379" y="8"/>
                    <a:pt x="370" y="0"/>
                    <a:pt x="359"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49" name="Freeform 58">
              <a:extLst>
                <a:ext uri="{FF2B5EF4-FFF2-40B4-BE49-F238E27FC236}">
                  <a16:creationId xmlns:a16="http://schemas.microsoft.com/office/drawing/2014/main" id="{C255EF05-1107-470B-8038-43901A424040}"/>
                </a:ext>
              </a:extLst>
            </p:cNvPr>
            <p:cNvSpPr>
              <a:spLocks/>
            </p:cNvSpPr>
            <p:nvPr/>
          </p:nvSpPr>
          <p:spPr bwMode="auto">
            <a:xfrm>
              <a:off x="207963" y="2974975"/>
              <a:ext cx="314325" cy="169863"/>
            </a:xfrm>
            <a:custGeom>
              <a:avLst/>
              <a:gdLst>
                <a:gd name="T0" fmla="*/ 315 w 329"/>
                <a:gd name="T1" fmla="*/ 140 h 178"/>
                <a:gd name="T2" fmla="*/ 31 w 329"/>
                <a:gd name="T3" fmla="*/ 5 h 178"/>
                <a:gd name="T4" fmla="*/ 5 w 329"/>
                <a:gd name="T5" fmla="*/ 15 h 178"/>
                <a:gd name="T6" fmla="*/ 14 w 329"/>
                <a:gd name="T7" fmla="*/ 41 h 178"/>
                <a:gd name="T8" fmla="*/ 298 w 329"/>
                <a:gd name="T9" fmla="*/ 176 h 178"/>
                <a:gd name="T10" fmla="*/ 307 w 329"/>
                <a:gd name="T11" fmla="*/ 178 h 178"/>
                <a:gd name="T12" fmla="*/ 325 w 329"/>
                <a:gd name="T13" fmla="*/ 167 h 178"/>
                <a:gd name="T14" fmla="*/ 315 w 329"/>
                <a:gd name="T15" fmla="*/ 14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178">
                  <a:moveTo>
                    <a:pt x="315" y="140"/>
                  </a:moveTo>
                  <a:cubicBezTo>
                    <a:pt x="31" y="5"/>
                    <a:pt x="31" y="5"/>
                    <a:pt x="31" y="5"/>
                  </a:cubicBezTo>
                  <a:cubicBezTo>
                    <a:pt x="21" y="0"/>
                    <a:pt x="9" y="5"/>
                    <a:pt x="5" y="15"/>
                  </a:cubicBezTo>
                  <a:cubicBezTo>
                    <a:pt x="0" y="24"/>
                    <a:pt x="4" y="36"/>
                    <a:pt x="14" y="41"/>
                  </a:cubicBezTo>
                  <a:cubicBezTo>
                    <a:pt x="298" y="176"/>
                    <a:pt x="298" y="176"/>
                    <a:pt x="298" y="176"/>
                  </a:cubicBezTo>
                  <a:cubicBezTo>
                    <a:pt x="301" y="178"/>
                    <a:pt x="304" y="178"/>
                    <a:pt x="307" y="178"/>
                  </a:cubicBezTo>
                  <a:cubicBezTo>
                    <a:pt x="314" y="178"/>
                    <a:pt x="321" y="174"/>
                    <a:pt x="325" y="167"/>
                  </a:cubicBezTo>
                  <a:cubicBezTo>
                    <a:pt x="329" y="157"/>
                    <a:pt x="325" y="145"/>
                    <a:pt x="315" y="1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451" name="Freeform 59">
              <a:extLst>
                <a:ext uri="{FF2B5EF4-FFF2-40B4-BE49-F238E27FC236}">
                  <a16:creationId xmlns:a16="http://schemas.microsoft.com/office/drawing/2014/main" id="{BF67ACD3-247F-450E-B47C-EAA0AE76F154}"/>
                </a:ext>
              </a:extLst>
            </p:cNvPr>
            <p:cNvSpPr>
              <a:spLocks noEditPoints="1"/>
            </p:cNvSpPr>
            <p:nvPr/>
          </p:nvSpPr>
          <p:spPr bwMode="auto">
            <a:xfrm>
              <a:off x="544513" y="3068638"/>
              <a:ext cx="214313" cy="215900"/>
            </a:xfrm>
            <a:custGeom>
              <a:avLst/>
              <a:gdLst>
                <a:gd name="T0" fmla="*/ 113 w 226"/>
                <a:gd name="T1" fmla="*/ 0 h 226"/>
                <a:gd name="T2" fmla="*/ 0 w 226"/>
                <a:gd name="T3" fmla="*/ 113 h 226"/>
                <a:gd name="T4" fmla="*/ 113 w 226"/>
                <a:gd name="T5" fmla="*/ 226 h 226"/>
                <a:gd name="T6" fmla="*/ 226 w 226"/>
                <a:gd name="T7" fmla="*/ 113 h 226"/>
                <a:gd name="T8" fmla="*/ 113 w 226"/>
                <a:gd name="T9" fmla="*/ 0 h 226"/>
                <a:gd name="T10" fmla="*/ 113 w 226"/>
                <a:gd name="T11" fmla="*/ 186 h 226"/>
                <a:gd name="T12" fmla="*/ 40 w 226"/>
                <a:gd name="T13" fmla="*/ 113 h 226"/>
                <a:gd name="T14" fmla="*/ 113 w 226"/>
                <a:gd name="T15" fmla="*/ 40 h 226"/>
                <a:gd name="T16" fmla="*/ 186 w 226"/>
                <a:gd name="T17" fmla="*/ 113 h 226"/>
                <a:gd name="T18" fmla="*/ 113 w 226"/>
                <a:gd name="T19" fmla="*/ 18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13" y="0"/>
                  </a:moveTo>
                  <a:cubicBezTo>
                    <a:pt x="50" y="0"/>
                    <a:pt x="0" y="51"/>
                    <a:pt x="0" y="113"/>
                  </a:cubicBezTo>
                  <a:cubicBezTo>
                    <a:pt x="0" y="176"/>
                    <a:pt x="50" y="226"/>
                    <a:pt x="113" y="226"/>
                  </a:cubicBezTo>
                  <a:cubicBezTo>
                    <a:pt x="175" y="226"/>
                    <a:pt x="226" y="176"/>
                    <a:pt x="226" y="113"/>
                  </a:cubicBezTo>
                  <a:cubicBezTo>
                    <a:pt x="226" y="51"/>
                    <a:pt x="175" y="0"/>
                    <a:pt x="113" y="0"/>
                  </a:cubicBezTo>
                  <a:close/>
                  <a:moveTo>
                    <a:pt x="113" y="186"/>
                  </a:moveTo>
                  <a:cubicBezTo>
                    <a:pt x="73" y="186"/>
                    <a:pt x="40" y="154"/>
                    <a:pt x="40" y="113"/>
                  </a:cubicBezTo>
                  <a:cubicBezTo>
                    <a:pt x="40" y="73"/>
                    <a:pt x="73" y="40"/>
                    <a:pt x="113" y="40"/>
                  </a:cubicBezTo>
                  <a:cubicBezTo>
                    <a:pt x="153" y="40"/>
                    <a:pt x="186" y="73"/>
                    <a:pt x="186" y="113"/>
                  </a:cubicBezTo>
                  <a:cubicBezTo>
                    <a:pt x="186" y="154"/>
                    <a:pt x="153" y="186"/>
                    <a:pt x="113" y="18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aphicFrame>
        <p:nvGraphicFramePr>
          <p:cNvPr id="481" name="Table 680">
            <a:extLst>
              <a:ext uri="{FF2B5EF4-FFF2-40B4-BE49-F238E27FC236}">
                <a16:creationId xmlns:a16="http://schemas.microsoft.com/office/drawing/2014/main" id="{A5AEA290-6825-4F9E-8194-0EE57D5BC140}"/>
              </a:ext>
            </a:extLst>
          </p:cNvPr>
          <p:cNvGraphicFramePr>
            <a:graphicFrameLocks noGrp="1"/>
          </p:cNvGraphicFramePr>
          <p:nvPr/>
        </p:nvGraphicFramePr>
        <p:xfrm>
          <a:off x="4365506" y="2906369"/>
          <a:ext cx="1575248" cy="288808"/>
        </p:xfrm>
        <a:graphic>
          <a:graphicData uri="http://schemas.openxmlformats.org/drawingml/2006/table">
            <a:tbl>
              <a:tblPr firstRow="1" bandRow="1">
                <a:tableStyleId>{2D5ABB26-0587-4C30-8999-92F81FD0307C}</a:tableStyleId>
              </a:tblPr>
              <a:tblGrid>
                <a:gridCol w="823400">
                  <a:extLst>
                    <a:ext uri="{9D8B030D-6E8A-4147-A177-3AD203B41FA5}">
                      <a16:colId xmlns:a16="http://schemas.microsoft.com/office/drawing/2014/main" val="1667138108"/>
                    </a:ext>
                  </a:extLst>
                </a:gridCol>
                <a:gridCol w="751848">
                  <a:extLst>
                    <a:ext uri="{9D8B030D-6E8A-4147-A177-3AD203B41FA5}">
                      <a16:colId xmlns:a16="http://schemas.microsoft.com/office/drawing/2014/main" val="2356125966"/>
                    </a:ext>
                  </a:extLst>
                </a:gridCol>
              </a:tblGrid>
              <a:tr h="288808">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Warehouse Tasking</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063"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2"/>
                          </a:solidFill>
                          <a:effectLst/>
                          <a:uLnTx/>
                          <a:uFillTx/>
                          <a:latin typeface="+mn-lt"/>
                          <a:ea typeface="+mn-ea"/>
                          <a:cs typeface="+mn-cs"/>
                        </a:rPr>
                        <a:t>Digital Fulfillment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7337946"/>
                  </a:ext>
                </a:extLst>
              </a:tr>
            </a:tbl>
          </a:graphicData>
        </a:graphic>
      </p:graphicFrame>
      <p:grpSp>
        <p:nvGrpSpPr>
          <p:cNvPr id="505" name="Group 504">
            <a:extLst>
              <a:ext uri="{FF2B5EF4-FFF2-40B4-BE49-F238E27FC236}">
                <a16:creationId xmlns:a16="http://schemas.microsoft.com/office/drawing/2014/main" id="{26327261-3EA6-43EE-BD5E-4ED067A1EA71}"/>
              </a:ext>
            </a:extLst>
          </p:cNvPr>
          <p:cNvGrpSpPr/>
          <p:nvPr/>
        </p:nvGrpSpPr>
        <p:grpSpPr>
          <a:xfrm>
            <a:off x="5425142" y="1116446"/>
            <a:ext cx="355899" cy="304972"/>
            <a:chOff x="1358901" y="1301750"/>
            <a:chExt cx="942975" cy="808038"/>
          </a:xfrm>
          <a:solidFill>
            <a:schemeClr val="tx2"/>
          </a:solidFill>
        </p:grpSpPr>
        <p:sp>
          <p:nvSpPr>
            <p:cNvPr id="506" name="Freeform 21">
              <a:extLst>
                <a:ext uri="{FF2B5EF4-FFF2-40B4-BE49-F238E27FC236}">
                  <a16:creationId xmlns:a16="http://schemas.microsoft.com/office/drawing/2014/main" id="{0E87E908-39D3-439F-8DA5-B634B3D4A948}"/>
                </a:ext>
              </a:extLst>
            </p:cNvPr>
            <p:cNvSpPr>
              <a:spLocks noEditPoints="1"/>
            </p:cNvSpPr>
            <p:nvPr/>
          </p:nvSpPr>
          <p:spPr bwMode="auto">
            <a:xfrm>
              <a:off x="1497013" y="1301750"/>
              <a:ext cx="666750" cy="338138"/>
            </a:xfrm>
            <a:custGeom>
              <a:avLst/>
              <a:gdLst>
                <a:gd name="T0" fmla="*/ 11 w 701"/>
                <a:gd name="T1" fmla="*/ 202 h 356"/>
                <a:gd name="T2" fmla="*/ 39 w 701"/>
                <a:gd name="T3" fmla="*/ 198 h 356"/>
                <a:gd name="T4" fmla="*/ 69 w 701"/>
                <a:gd name="T5" fmla="*/ 161 h 356"/>
                <a:gd name="T6" fmla="*/ 183 w 701"/>
                <a:gd name="T7" fmla="*/ 226 h 356"/>
                <a:gd name="T8" fmla="*/ 160 w 701"/>
                <a:gd name="T9" fmla="*/ 334 h 356"/>
                <a:gd name="T10" fmla="*/ 177 w 701"/>
                <a:gd name="T11" fmla="*/ 356 h 356"/>
                <a:gd name="T12" fmla="*/ 180 w 701"/>
                <a:gd name="T13" fmla="*/ 356 h 356"/>
                <a:gd name="T14" fmla="*/ 200 w 701"/>
                <a:gd name="T15" fmla="*/ 339 h 356"/>
                <a:gd name="T16" fmla="*/ 221 w 701"/>
                <a:gd name="T17" fmla="*/ 240 h 356"/>
                <a:gd name="T18" fmla="*/ 357 w 701"/>
                <a:gd name="T19" fmla="*/ 262 h 356"/>
                <a:gd name="T20" fmla="*/ 486 w 701"/>
                <a:gd name="T21" fmla="*/ 241 h 356"/>
                <a:gd name="T22" fmla="*/ 507 w 701"/>
                <a:gd name="T23" fmla="*/ 339 h 356"/>
                <a:gd name="T24" fmla="*/ 527 w 701"/>
                <a:gd name="T25" fmla="*/ 356 h 356"/>
                <a:gd name="T26" fmla="*/ 530 w 701"/>
                <a:gd name="T27" fmla="*/ 356 h 356"/>
                <a:gd name="T28" fmla="*/ 547 w 701"/>
                <a:gd name="T29" fmla="*/ 334 h 356"/>
                <a:gd name="T30" fmla="*/ 523 w 701"/>
                <a:gd name="T31" fmla="*/ 226 h 356"/>
                <a:gd name="T32" fmla="*/ 629 w 701"/>
                <a:gd name="T33" fmla="*/ 159 h 356"/>
                <a:gd name="T34" fmla="*/ 662 w 701"/>
                <a:gd name="T35" fmla="*/ 198 h 356"/>
                <a:gd name="T36" fmla="*/ 678 w 701"/>
                <a:gd name="T37" fmla="*/ 206 h 356"/>
                <a:gd name="T38" fmla="*/ 690 w 701"/>
                <a:gd name="T39" fmla="*/ 202 h 356"/>
                <a:gd name="T40" fmla="*/ 695 w 701"/>
                <a:gd name="T41" fmla="*/ 174 h 356"/>
                <a:gd name="T42" fmla="*/ 351 w 701"/>
                <a:gd name="T43" fmla="*/ 0 h 356"/>
                <a:gd name="T44" fmla="*/ 7 w 701"/>
                <a:gd name="T45" fmla="*/ 174 h 356"/>
                <a:gd name="T46" fmla="*/ 11 w 701"/>
                <a:gd name="T47" fmla="*/ 202 h 356"/>
                <a:gd name="T48" fmla="*/ 98 w 701"/>
                <a:gd name="T49" fmla="*/ 134 h 356"/>
                <a:gd name="T50" fmla="*/ 292 w 701"/>
                <a:gd name="T51" fmla="*/ 45 h 356"/>
                <a:gd name="T52" fmla="*/ 197 w 701"/>
                <a:gd name="T53" fmla="*/ 190 h 356"/>
                <a:gd name="T54" fmla="*/ 98 w 701"/>
                <a:gd name="T55" fmla="*/ 134 h 356"/>
                <a:gd name="T56" fmla="*/ 235 w 701"/>
                <a:gd name="T57" fmla="*/ 204 h 356"/>
                <a:gd name="T58" fmla="*/ 351 w 701"/>
                <a:gd name="T59" fmla="*/ 46 h 356"/>
                <a:gd name="T60" fmla="*/ 354 w 701"/>
                <a:gd name="T61" fmla="*/ 44 h 356"/>
                <a:gd name="T62" fmla="*/ 356 w 701"/>
                <a:gd name="T63" fmla="*/ 46 h 356"/>
                <a:gd name="T64" fmla="*/ 472 w 701"/>
                <a:gd name="T65" fmla="*/ 203 h 356"/>
                <a:gd name="T66" fmla="*/ 235 w 701"/>
                <a:gd name="T67" fmla="*/ 204 h 356"/>
                <a:gd name="T68" fmla="*/ 416 w 701"/>
                <a:gd name="T69" fmla="*/ 46 h 356"/>
                <a:gd name="T70" fmla="*/ 600 w 701"/>
                <a:gd name="T71" fmla="*/ 131 h 356"/>
                <a:gd name="T72" fmla="*/ 509 w 701"/>
                <a:gd name="T73" fmla="*/ 188 h 356"/>
                <a:gd name="T74" fmla="*/ 416 w 701"/>
                <a:gd name="T75" fmla="*/ 4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1" h="356">
                  <a:moveTo>
                    <a:pt x="11" y="202"/>
                  </a:moveTo>
                  <a:cubicBezTo>
                    <a:pt x="20" y="208"/>
                    <a:pt x="32" y="206"/>
                    <a:pt x="39" y="198"/>
                  </a:cubicBezTo>
                  <a:cubicBezTo>
                    <a:pt x="48" y="185"/>
                    <a:pt x="58" y="173"/>
                    <a:pt x="69" y="161"/>
                  </a:cubicBezTo>
                  <a:cubicBezTo>
                    <a:pt x="89" y="176"/>
                    <a:pt x="129" y="204"/>
                    <a:pt x="183" y="226"/>
                  </a:cubicBezTo>
                  <a:cubicBezTo>
                    <a:pt x="173" y="258"/>
                    <a:pt x="165" y="294"/>
                    <a:pt x="160" y="334"/>
                  </a:cubicBezTo>
                  <a:cubicBezTo>
                    <a:pt x="159" y="345"/>
                    <a:pt x="166" y="355"/>
                    <a:pt x="177" y="356"/>
                  </a:cubicBezTo>
                  <a:cubicBezTo>
                    <a:pt x="178" y="356"/>
                    <a:pt x="179" y="356"/>
                    <a:pt x="180" y="356"/>
                  </a:cubicBezTo>
                  <a:cubicBezTo>
                    <a:pt x="190" y="356"/>
                    <a:pt x="198" y="349"/>
                    <a:pt x="200" y="339"/>
                  </a:cubicBezTo>
                  <a:cubicBezTo>
                    <a:pt x="204" y="302"/>
                    <a:pt x="212" y="269"/>
                    <a:pt x="221" y="240"/>
                  </a:cubicBezTo>
                  <a:cubicBezTo>
                    <a:pt x="262" y="253"/>
                    <a:pt x="307" y="262"/>
                    <a:pt x="357" y="262"/>
                  </a:cubicBezTo>
                  <a:cubicBezTo>
                    <a:pt x="398" y="262"/>
                    <a:pt x="441" y="256"/>
                    <a:pt x="486" y="241"/>
                  </a:cubicBezTo>
                  <a:cubicBezTo>
                    <a:pt x="496" y="270"/>
                    <a:pt x="503" y="302"/>
                    <a:pt x="507" y="339"/>
                  </a:cubicBezTo>
                  <a:cubicBezTo>
                    <a:pt x="509" y="349"/>
                    <a:pt x="517" y="356"/>
                    <a:pt x="527" y="356"/>
                  </a:cubicBezTo>
                  <a:cubicBezTo>
                    <a:pt x="528" y="356"/>
                    <a:pt x="529" y="356"/>
                    <a:pt x="530" y="356"/>
                  </a:cubicBezTo>
                  <a:cubicBezTo>
                    <a:pt x="541" y="355"/>
                    <a:pt x="549" y="345"/>
                    <a:pt x="547" y="334"/>
                  </a:cubicBezTo>
                  <a:cubicBezTo>
                    <a:pt x="542" y="294"/>
                    <a:pt x="534" y="258"/>
                    <a:pt x="523" y="226"/>
                  </a:cubicBezTo>
                  <a:cubicBezTo>
                    <a:pt x="558" y="210"/>
                    <a:pt x="594" y="188"/>
                    <a:pt x="629" y="159"/>
                  </a:cubicBezTo>
                  <a:cubicBezTo>
                    <a:pt x="641" y="171"/>
                    <a:pt x="652" y="184"/>
                    <a:pt x="662" y="198"/>
                  </a:cubicBezTo>
                  <a:cubicBezTo>
                    <a:pt x="666" y="203"/>
                    <a:pt x="672" y="206"/>
                    <a:pt x="678" y="206"/>
                  </a:cubicBezTo>
                  <a:cubicBezTo>
                    <a:pt x="683" y="206"/>
                    <a:pt x="687" y="204"/>
                    <a:pt x="690" y="202"/>
                  </a:cubicBezTo>
                  <a:cubicBezTo>
                    <a:pt x="699" y="195"/>
                    <a:pt x="701" y="183"/>
                    <a:pt x="695" y="174"/>
                  </a:cubicBezTo>
                  <a:cubicBezTo>
                    <a:pt x="614" y="65"/>
                    <a:pt x="486" y="0"/>
                    <a:pt x="351" y="0"/>
                  </a:cubicBezTo>
                  <a:cubicBezTo>
                    <a:pt x="216" y="0"/>
                    <a:pt x="87" y="65"/>
                    <a:pt x="7" y="174"/>
                  </a:cubicBezTo>
                  <a:cubicBezTo>
                    <a:pt x="0" y="183"/>
                    <a:pt x="2" y="195"/>
                    <a:pt x="11" y="202"/>
                  </a:cubicBezTo>
                  <a:close/>
                  <a:moveTo>
                    <a:pt x="98" y="134"/>
                  </a:moveTo>
                  <a:cubicBezTo>
                    <a:pt x="153" y="87"/>
                    <a:pt x="220" y="56"/>
                    <a:pt x="292" y="45"/>
                  </a:cubicBezTo>
                  <a:cubicBezTo>
                    <a:pt x="264" y="73"/>
                    <a:pt x="226" y="121"/>
                    <a:pt x="197" y="190"/>
                  </a:cubicBezTo>
                  <a:cubicBezTo>
                    <a:pt x="152" y="171"/>
                    <a:pt x="117" y="148"/>
                    <a:pt x="98" y="134"/>
                  </a:cubicBezTo>
                  <a:close/>
                  <a:moveTo>
                    <a:pt x="235" y="204"/>
                  </a:moveTo>
                  <a:cubicBezTo>
                    <a:pt x="280" y="97"/>
                    <a:pt x="349" y="47"/>
                    <a:pt x="351" y="46"/>
                  </a:cubicBezTo>
                  <a:cubicBezTo>
                    <a:pt x="352" y="45"/>
                    <a:pt x="353" y="45"/>
                    <a:pt x="354" y="44"/>
                  </a:cubicBezTo>
                  <a:cubicBezTo>
                    <a:pt x="354" y="45"/>
                    <a:pt x="355" y="45"/>
                    <a:pt x="356" y="46"/>
                  </a:cubicBezTo>
                  <a:cubicBezTo>
                    <a:pt x="357" y="47"/>
                    <a:pt x="426" y="96"/>
                    <a:pt x="472" y="203"/>
                  </a:cubicBezTo>
                  <a:cubicBezTo>
                    <a:pt x="383" y="234"/>
                    <a:pt x="301" y="225"/>
                    <a:pt x="235" y="204"/>
                  </a:cubicBezTo>
                  <a:close/>
                  <a:moveTo>
                    <a:pt x="416" y="46"/>
                  </a:moveTo>
                  <a:cubicBezTo>
                    <a:pt x="484" y="58"/>
                    <a:pt x="547" y="87"/>
                    <a:pt x="600" y="131"/>
                  </a:cubicBezTo>
                  <a:cubicBezTo>
                    <a:pt x="569" y="155"/>
                    <a:pt x="539" y="174"/>
                    <a:pt x="509" y="188"/>
                  </a:cubicBezTo>
                  <a:cubicBezTo>
                    <a:pt x="481" y="121"/>
                    <a:pt x="444" y="74"/>
                    <a:pt x="41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07" name="Freeform 22">
              <a:extLst>
                <a:ext uri="{FF2B5EF4-FFF2-40B4-BE49-F238E27FC236}">
                  <a16:creationId xmlns:a16="http://schemas.microsoft.com/office/drawing/2014/main" id="{A501B8E9-49A7-463B-9D5E-C7042B96F556}"/>
                </a:ext>
              </a:extLst>
            </p:cNvPr>
            <p:cNvSpPr>
              <a:spLocks noEditPoints="1"/>
            </p:cNvSpPr>
            <p:nvPr/>
          </p:nvSpPr>
          <p:spPr bwMode="auto">
            <a:xfrm>
              <a:off x="1497013" y="1768475"/>
              <a:ext cx="666750" cy="341313"/>
            </a:xfrm>
            <a:custGeom>
              <a:avLst/>
              <a:gdLst>
                <a:gd name="T0" fmla="*/ 690 w 701"/>
                <a:gd name="T1" fmla="*/ 156 h 357"/>
                <a:gd name="T2" fmla="*/ 662 w 701"/>
                <a:gd name="T3" fmla="*/ 160 h 357"/>
                <a:gd name="T4" fmla="*/ 632 w 701"/>
                <a:gd name="T5" fmla="*/ 196 h 357"/>
                <a:gd name="T6" fmla="*/ 518 w 701"/>
                <a:gd name="T7" fmla="*/ 131 h 357"/>
                <a:gd name="T8" fmla="*/ 541 w 701"/>
                <a:gd name="T9" fmla="*/ 24 h 357"/>
                <a:gd name="T10" fmla="*/ 524 w 701"/>
                <a:gd name="T11" fmla="*/ 1 h 357"/>
                <a:gd name="T12" fmla="*/ 502 w 701"/>
                <a:gd name="T13" fmla="*/ 19 h 357"/>
                <a:gd name="T14" fmla="*/ 480 w 701"/>
                <a:gd name="T15" fmla="*/ 117 h 357"/>
                <a:gd name="T16" fmla="*/ 215 w 701"/>
                <a:gd name="T17" fmla="*/ 117 h 357"/>
                <a:gd name="T18" fmla="*/ 194 w 701"/>
                <a:gd name="T19" fmla="*/ 19 h 357"/>
                <a:gd name="T20" fmla="*/ 171 w 701"/>
                <a:gd name="T21" fmla="*/ 1 h 357"/>
                <a:gd name="T22" fmla="*/ 154 w 701"/>
                <a:gd name="T23" fmla="*/ 24 h 357"/>
                <a:gd name="T24" fmla="*/ 178 w 701"/>
                <a:gd name="T25" fmla="*/ 132 h 357"/>
                <a:gd name="T26" fmla="*/ 72 w 701"/>
                <a:gd name="T27" fmla="*/ 199 h 357"/>
                <a:gd name="T28" fmla="*/ 39 w 701"/>
                <a:gd name="T29" fmla="*/ 160 h 357"/>
                <a:gd name="T30" fmla="*/ 11 w 701"/>
                <a:gd name="T31" fmla="*/ 156 h 357"/>
                <a:gd name="T32" fmla="*/ 7 w 701"/>
                <a:gd name="T33" fmla="*/ 184 h 357"/>
                <a:gd name="T34" fmla="*/ 351 w 701"/>
                <a:gd name="T35" fmla="*/ 357 h 357"/>
                <a:gd name="T36" fmla="*/ 695 w 701"/>
                <a:gd name="T37" fmla="*/ 184 h 357"/>
                <a:gd name="T38" fmla="*/ 690 w 701"/>
                <a:gd name="T39" fmla="*/ 156 h 357"/>
                <a:gd name="T40" fmla="*/ 603 w 701"/>
                <a:gd name="T41" fmla="*/ 224 h 357"/>
                <a:gd name="T42" fmla="*/ 409 w 701"/>
                <a:gd name="T43" fmla="*/ 312 h 357"/>
                <a:gd name="T44" fmla="*/ 504 w 701"/>
                <a:gd name="T45" fmla="*/ 167 h 357"/>
                <a:gd name="T46" fmla="*/ 603 w 701"/>
                <a:gd name="T47" fmla="*/ 224 h 357"/>
                <a:gd name="T48" fmla="*/ 466 w 701"/>
                <a:gd name="T49" fmla="*/ 153 h 357"/>
                <a:gd name="T50" fmla="*/ 350 w 701"/>
                <a:gd name="T51" fmla="*/ 311 h 357"/>
                <a:gd name="T52" fmla="*/ 348 w 701"/>
                <a:gd name="T53" fmla="*/ 314 h 357"/>
                <a:gd name="T54" fmla="*/ 345 w 701"/>
                <a:gd name="T55" fmla="*/ 311 h 357"/>
                <a:gd name="T56" fmla="*/ 229 w 701"/>
                <a:gd name="T57" fmla="*/ 154 h 357"/>
                <a:gd name="T58" fmla="*/ 466 w 701"/>
                <a:gd name="T59" fmla="*/ 153 h 357"/>
                <a:gd name="T60" fmla="*/ 285 w 701"/>
                <a:gd name="T61" fmla="*/ 311 h 357"/>
                <a:gd name="T62" fmla="*/ 102 w 701"/>
                <a:gd name="T63" fmla="*/ 226 h 357"/>
                <a:gd name="T64" fmla="*/ 192 w 701"/>
                <a:gd name="T65" fmla="*/ 169 h 357"/>
                <a:gd name="T66" fmla="*/ 285 w 701"/>
                <a:gd name="T67" fmla="*/ 31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1" h="357">
                  <a:moveTo>
                    <a:pt x="690" y="156"/>
                  </a:moveTo>
                  <a:cubicBezTo>
                    <a:pt x="682" y="149"/>
                    <a:pt x="669" y="151"/>
                    <a:pt x="662" y="160"/>
                  </a:cubicBezTo>
                  <a:cubicBezTo>
                    <a:pt x="653" y="173"/>
                    <a:pt x="643" y="185"/>
                    <a:pt x="632" y="196"/>
                  </a:cubicBezTo>
                  <a:cubicBezTo>
                    <a:pt x="612" y="181"/>
                    <a:pt x="572" y="154"/>
                    <a:pt x="518" y="131"/>
                  </a:cubicBezTo>
                  <a:cubicBezTo>
                    <a:pt x="528" y="99"/>
                    <a:pt x="537" y="63"/>
                    <a:pt x="541" y="24"/>
                  </a:cubicBezTo>
                  <a:cubicBezTo>
                    <a:pt x="543" y="13"/>
                    <a:pt x="535" y="3"/>
                    <a:pt x="524" y="1"/>
                  </a:cubicBezTo>
                  <a:cubicBezTo>
                    <a:pt x="513" y="0"/>
                    <a:pt x="503" y="8"/>
                    <a:pt x="502" y="19"/>
                  </a:cubicBezTo>
                  <a:cubicBezTo>
                    <a:pt x="497" y="55"/>
                    <a:pt x="490" y="88"/>
                    <a:pt x="480" y="117"/>
                  </a:cubicBezTo>
                  <a:cubicBezTo>
                    <a:pt x="406" y="93"/>
                    <a:pt x="314" y="83"/>
                    <a:pt x="215" y="117"/>
                  </a:cubicBezTo>
                  <a:cubicBezTo>
                    <a:pt x="206" y="88"/>
                    <a:pt x="198" y="55"/>
                    <a:pt x="194" y="19"/>
                  </a:cubicBezTo>
                  <a:cubicBezTo>
                    <a:pt x="192" y="8"/>
                    <a:pt x="182" y="0"/>
                    <a:pt x="171" y="1"/>
                  </a:cubicBezTo>
                  <a:cubicBezTo>
                    <a:pt x="160" y="3"/>
                    <a:pt x="153" y="13"/>
                    <a:pt x="154" y="24"/>
                  </a:cubicBezTo>
                  <a:cubicBezTo>
                    <a:pt x="159" y="64"/>
                    <a:pt x="167" y="100"/>
                    <a:pt x="178" y="132"/>
                  </a:cubicBezTo>
                  <a:cubicBezTo>
                    <a:pt x="143" y="148"/>
                    <a:pt x="108" y="170"/>
                    <a:pt x="72" y="199"/>
                  </a:cubicBezTo>
                  <a:cubicBezTo>
                    <a:pt x="60" y="187"/>
                    <a:pt x="49" y="174"/>
                    <a:pt x="39" y="160"/>
                  </a:cubicBezTo>
                  <a:cubicBezTo>
                    <a:pt x="32" y="151"/>
                    <a:pt x="20" y="149"/>
                    <a:pt x="11" y="156"/>
                  </a:cubicBezTo>
                  <a:cubicBezTo>
                    <a:pt x="2" y="162"/>
                    <a:pt x="0" y="175"/>
                    <a:pt x="7" y="184"/>
                  </a:cubicBezTo>
                  <a:cubicBezTo>
                    <a:pt x="87" y="292"/>
                    <a:pt x="216" y="357"/>
                    <a:pt x="351" y="357"/>
                  </a:cubicBezTo>
                  <a:cubicBezTo>
                    <a:pt x="486" y="357"/>
                    <a:pt x="614" y="292"/>
                    <a:pt x="695" y="184"/>
                  </a:cubicBezTo>
                  <a:cubicBezTo>
                    <a:pt x="701" y="175"/>
                    <a:pt x="699" y="162"/>
                    <a:pt x="690" y="156"/>
                  </a:cubicBezTo>
                  <a:close/>
                  <a:moveTo>
                    <a:pt x="603" y="224"/>
                  </a:moveTo>
                  <a:cubicBezTo>
                    <a:pt x="548" y="270"/>
                    <a:pt x="481" y="301"/>
                    <a:pt x="409" y="312"/>
                  </a:cubicBezTo>
                  <a:cubicBezTo>
                    <a:pt x="437" y="284"/>
                    <a:pt x="475" y="237"/>
                    <a:pt x="504" y="167"/>
                  </a:cubicBezTo>
                  <a:cubicBezTo>
                    <a:pt x="549" y="187"/>
                    <a:pt x="584" y="209"/>
                    <a:pt x="603" y="224"/>
                  </a:cubicBezTo>
                  <a:close/>
                  <a:moveTo>
                    <a:pt x="466" y="153"/>
                  </a:moveTo>
                  <a:cubicBezTo>
                    <a:pt x="421" y="261"/>
                    <a:pt x="351" y="311"/>
                    <a:pt x="350" y="311"/>
                  </a:cubicBezTo>
                  <a:cubicBezTo>
                    <a:pt x="349" y="312"/>
                    <a:pt x="348" y="313"/>
                    <a:pt x="348" y="314"/>
                  </a:cubicBezTo>
                  <a:cubicBezTo>
                    <a:pt x="347" y="313"/>
                    <a:pt x="346" y="312"/>
                    <a:pt x="345" y="311"/>
                  </a:cubicBezTo>
                  <a:cubicBezTo>
                    <a:pt x="344" y="311"/>
                    <a:pt x="275" y="261"/>
                    <a:pt x="229" y="154"/>
                  </a:cubicBezTo>
                  <a:cubicBezTo>
                    <a:pt x="318" y="123"/>
                    <a:pt x="400" y="132"/>
                    <a:pt x="466" y="153"/>
                  </a:cubicBezTo>
                  <a:close/>
                  <a:moveTo>
                    <a:pt x="285" y="311"/>
                  </a:moveTo>
                  <a:cubicBezTo>
                    <a:pt x="217" y="300"/>
                    <a:pt x="154" y="270"/>
                    <a:pt x="102" y="226"/>
                  </a:cubicBezTo>
                  <a:cubicBezTo>
                    <a:pt x="132" y="202"/>
                    <a:pt x="162" y="183"/>
                    <a:pt x="192" y="169"/>
                  </a:cubicBezTo>
                  <a:cubicBezTo>
                    <a:pt x="220" y="237"/>
                    <a:pt x="257" y="283"/>
                    <a:pt x="285"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08" name="Freeform 23">
              <a:extLst>
                <a:ext uri="{FF2B5EF4-FFF2-40B4-BE49-F238E27FC236}">
                  <a16:creationId xmlns:a16="http://schemas.microsoft.com/office/drawing/2014/main" id="{863BDE90-95D3-4704-AF43-30160406BCE5}"/>
                </a:ext>
              </a:extLst>
            </p:cNvPr>
            <p:cNvSpPr>
              <a:spLocks/>
            </p:cNvSpPr>
            <p:nvPr/>
          </p:nvSpPr>
          <p:spPr bwMode="auto">
            <a:xfrm>
              <a:off x="1358901" y="1539875"/>
              <a:ext cx="942975" cy="328613"/>
            </a:xfrm>
            <a:custGeom>
              <a:avLst/>
              <a:gdLst>
                <a:gd name="T0" fmla="*/ 983 w 989"/>
                <a:gd name="T1" fmla="*/ 159 h 345"/>
                <a:gd name="T2" fmla="*/ 832 w 989"/>
                <a:gd name="T3" fmla="*/ 8 h 345"/>
                <a:gd name="T4" fmla="*/ 804 w 989"/>
                <a:gd name="T5" fmla="*/ 8 h 345"/>
                <a:gd name="T6" fmla="*/ 804 w 989"/>
                <a:gd name="T7" fmla="*/ 36 h 345"/>
                <a:gd name="T8" fmla="*/ 921 w 989"/>
                <a:gd name="T9" fmla="*/ 153 h 345"/>
                <a:gd name="T10" fmla="*/ 68 w 989"/>
                <a:gd name="T11" fmla="*/ 153 h 345"/>
                <a:gd name="T12" fmla="*/ 185 w 989"/>
                <a:gd name="T13" fmla="*/ 36 h 345"/>
                <a:gd name="T14" fmla="*/ 185 w 989"/>
                <a:gd name="T15" fmla="*/ 8 h 345"/>
                <a:gd name="T16" fmla="*/ 157 w 989"/>
                <a:gd name="T17" fmla="*/ 8 h 345"/>
                <a:gd name="T18" fmla="*/ 6 w 989"/>
                <a:gd name="T19" fmla="*/ 159 h 345"/>
                <a:gd name="T20" fmla="*/ 0 w 989"/>
                <a:gd name="T21" fmla="*/ 173 h 345"/>
                <a:gd name="T22" fmla="*/ 6 w 989"/>
                <a:gd name="T23" fmla="*/ 187 h 345"/>
                <a:gd name="T24" fmla="*/ 157 w 989"/>
                <a:gd name="T25" fmla="*/ 339 h 345"/>
                <a:gd name="T26" fmla="*/ 171 w 989"/>
                <a:gd name="T27" fmla="*/ 345 h 345"/>
                <a:gd name="T28" fmla="*/ 185 w 989"/>
                <a:gd name="T29" fmla="*/ 339 h 345"/>
                <a:gd name="T30" fmla="*/ 185 w 989"/>
                <a:gd name="T31" fmla="*/ 310 h 345"/>
                <a:gd name="T32" fmla="*/ 68 w 989"/>
                <a:gd name="T33" fmla="*/ 193 h 345"/>
                <a:gd name="T34" fmla="*/ 921 w 989"/>
                <a:gd name="T35" fmla="*/ 193 h 345"/>
                <a:gd name="T36" fmla="*/ 804 w 989"/>
                <a:gd name="T37" fmla="*/ 310 h 345"/>
                <a:gd name="T38" fmla="*/ 804 w 989"/>
                <a:gd name="T39" fmla="*/ 339 h 345"/>
                <a:gd name="T40" fmla="*/ 818 w 989"/>
                <a:gd name="T41" fmla="*/ 345 h 345"/>
                <a:gd name="T42" fmla="*/ 832 w 989"/>
                <a:gd name="T43" fmla="*/ 339 h 345"/>
                <a:gd name="T44" fmla="*/ 983 w 989"/>
                <a:gd name="T45" fmla="*/ 187 h 345"/>
                <a:gd name="T46" fmla="*/ 989 w 989"/>
                <a:gd name="T47" fmla="*/ 173 h 345"/>
                <a:gd name="T48" fmla="*/ 983 w 989"/>
                <a:gd name="T49" fmla="*/ 15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9" h="345">
                  <a:moveTo>
                    <a:pt x="983" y="159"/>
                  </a:moveTo>
                  <a:cubicBezTo>
                    <a:pt x="832" y="8"/>
                    <a:pt x="832" y="8"/>
                    <a:pt x="832" y="8"/>
                  </a:cubicBezTo>
                  <a:cubicBezTo>
                    <a:pt x="824" y="0"/>
                    <a:pt x="812" y="0"/>
                    <a:pt x="804" y="8"/>
                  </a:cubicBezTo>
                  <a:cubicBezTo>
                    <a:pt x="796" y="16"/>
                    <a:pt x="796" y="28"/>
                    <a:pt x="804" y="36"/>
                  </a:cubicBezTo>
                  <a:cubicBezTo>
                    <a:pt x="921" y="153"/>
                    <a:pt x="921" y="153"/>
                    <a:pt x="921" y="153"/>
                  </a:cubicBezTo>
                  <a:cubicBezTo>
                    <a:pt x="68" y="153"/>
                    <a:pt x="68" y="153"/>
                    <a:pt x="68" y="153"/>
                  </a:cubicBezTo>
                  <a:cubicBezTo>
                    <a:pt x="185" y="36"/>
                    <a:pt x="185" y="36"/>
                    <a:pt x="185" y="36"/>
                  </a:cubicBezTo>
                  <a:cubicBezTo>
                    <a:pt x="193" y="28"/>
                    <a:pt x="193" y="16"/>
                    <a:pt x="185" y="8"/>
                  </a:cubicBezTo>
                  <a:cubicBezTo>
                    <a:pt x="177" y="0"/>
                    <a:pt x="165" y="0"/>
                    <a:pt x="157" y="8"/>
                  </a:cubicBezTo>
                  <a:cubicBezTo>
                    <a:pt x="6" y="159"/>
                    <a:pt x="6" y="159"/>
                    <a:pt x="6" y="159"/>
                  </a:cubicBezTo>
                  <a:cubicBezTo>
                    <a:pt x="2" y="163"/>
                    <a:pt x="0" y="168"/>
                    <a:pt x="0" y="173"/>
                  </a:cubicBezTo>
                  <a:cubicBezTo>
                    <a:pt x="0" y="179"/>
                    <a:pt x="2" y="184"/>
                    <a:pt x="6" y="187"/>
                  </a:cubicBezTo>
                  <a:cubicBezTo>
                    <a:pt x="157" y="339"/>
                    <a:pt x="157" y="339"/>
                    <a:pt x="157" y="339"/>
                  </a:cubicBezTo>
                  <a:cubicBezTo>
                    <a:pt x="161" y="343"/>
                    <a:pt x="166" y="345"/>
                    <a:pt x="171" y="345"/>
                  </a:cubicBezTo>
                  <a:cubicBezTo>
                    <a:pt x="176" y="345"/>
                    <a:pt x="181" y="343"/>
                    <a:pt x="185" y="339"/>
                  </a:cubicBezTo>
                  <a:cubicBezTo>
                    <a:pt x="193" y="331"/>
                    <a:pt x="193" y="318"/>
                    <a:pt x="185" y="310"/>
                  </a:cubicBezTo>
                  <a:cubicBezTo>
                    <a:pt x="68" y="193"/>
                    <a:pt x="68" y="193"/>
                    <a:pt x="68" y="193"/>
                  </a:cubicBezTo>
                  <a:cubicBezTo>
                    <a:pt x="921" y="193"/>
                    <a:pt x="921" y="193"/>
                    <a:pt x="921" y="193"/>
                  </a:cubicBezTo>
                  <a:cubicBezTo>
                    <a:pt x="804" y="310"/>
                    <a:pt x="804" y="310"/>
                    <a:pt x="804" y="310"/>
                  </a:cubicBezTo>
                  <a:cubicBezTo>
                    <a:pt x="796" y="318"/>
                    <a:pt x="796" y="331"/>
                    <a:pt x="804" y="339"/>
                  </a:cubicBezTo>
                  <a:cubicBezTo>
                    <a:pt x="808" y="343"/>
                    <a:pt x="813" y="345"/>
                    <a:pt x="818" y="345"/>
                  </a:cubicBezTo>
                  <a:cubicBezTo>
                    <a:pt x="823" y="345"/>
                    <a:pt x="828" y="343"/>
                    <a:pt x="832" y="339"/>
                  </a:cubicBezTo>
                  <a:cubicBezTo>
                    <a:pt x="983" y="187"/>
                    <a:pt x="983" y="187"/>
                    <a:pt x="983" y="187"/>
                  </a:cubicBezTo>
                  <a:cubicBezTo>
                    <a:pt x="987" y="184"/>
                    <a:pt x="989" y="179"/>
                    <a:pt x="989" y="173"/>
                  </a:cubicBezTo>
                  <a:cubicBezTo>
                    <a:pt x="989" y="168"/>
                    <a:pt x="987" y="163"/>
                    <a:pt x="983"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519" name="Group 518">
            <a:extLst>
              <a:ext uri="{FF2B5EF4-FFF2-40B4-BE49-F238E27FC236}">
                <a16:creationId xmlns:a16="http://schemas.microsoft.com/office/drawing/2014/main" id="{9114B0BC-DBF9-41F7-B553-ECE828356A20}"/>
              </a:ext>
            </a:extLst>
          </p:cNvPr>
          <p:cNvGrpSpPr/>
          <p:nvPr/>
        </p:nvGrpSpPr>
        <p:grpSpPr>
          <a:xfrm>
            <a:off x="6288712" y="1815323"/>
            <a:ext cx="309124" cy="323586"/>
            <a:chOff x="8740776" y="3579813"/>
            <a:chExt cx="814387" cy="852488"/>
          </a:xfrm>
        </p:grpSpPr>
        <p:sp>
          <p:nvSpPr>
            <p:cNvPr id="520" name="Freeform 12">
              <a:extLst>
                <a:ext uri="{FF2B5EF4-FFF2-40B4-BE49-F238E27FC236}">
                  <a16:creationId xmlns:a16="http://schemas.microsoft.com/office/drawing/2014/main" id="{7F75AA7D-BE5F-4B38-BFB9-3FA3DEE7FCB1}"/>
                </a:ext>
              </a:extLst>
            </p:cNvPr>
            <p:cNvSpPr>
              <a:spLocks noEditPoints="1"/>
            </p:cNvSpPr>
            <p:nvPr/>
          </p:nvSpPr>
          <p:spPr bwMode="auto">
            <a:xfrm>
              <a:off x="8740776" y="3640138"/>
              <a:ext cx="414338" cy="254000"/>
            </a:xfrm>
            <a:custGeom>
              <a:avLst/>
              <a:gdLst>
                <a:gd name="T0" fmla="*/ 133 w 436"/>
                <a:gd name="T1" fmla="*/ 267 h 267"/>
                <a:gd name="T2" fmla="*/ 253 w 436"/>
                <a:gd name="T3" fmla="*/ 192 h 267"/>
                <a:gd name="T4" fmla="*/ 416 w 436"/>
                <a:gd name="T5" fmla="*/ 192 h 267"/>
                <a:gd name="T6" fmla="*/ 436 w 436"/>
                <a:gd name="T7" fmla="*/ 172 h 267"/>
                <a:gd name="T8" fmla="*/ 416 w 436"/>
                <a:gd name="T9" fmla="*/ 152 h 267"/>
                <a:gd name="T10" fmla="*/ 265 w 436"/>
                <a:gd name="T11" fmla="*/ 152 h 267"/>
                <a:gd name="T12" fmla="*/ 267 w 436"/>
                <a:gd name="T13" fmla="*/ 133 h 267"/>
                <a:gd name="T14" fmla="*/ 266 w 436"/>
                <a:gd name="T15" fmla="*/ 120 h 267"/>
                <a:gd name="T16" fmla="*/ 416 w 436"/>
                <a:gd name="T17" fmla="*/ 120 h 267"/>
                <a:gd name="T18" fmla="*/ 436 w 436"/>
                <a:gd name="T19" fmla="*/ 100 h 267"/>
                <a:gd name="T20" fmla="*/ 416 w 436"/>
                <a:gd name="T21" fmla="*/ 80 h 267"/>
                <a:gd name="T22" fmla="*/ 256 w 436"/>
                <a:gd name="T23" fmla="*/ 80 h 267"/>
                <a:gd name="T24" fmla="*/ 133 w 436"/>
                <a:gd name="T25" fmla="*/ 0 h 267"/>
                <a:gd name="T26" fmla="*/ 0 w 436"/>
                <a:gd name="T27" fmla="*/ 133 h 267"/>
                <a:gd name="T28" fmla="*/ 133 w 436"/>
                <a:gd name="T29" fmla="*/ 267 h 267"/>
                <a:gd name="T30" fmla="*/ 133 w 436"/>
                <a:gd name="T31" fmla="*/ 40 h 267"/>
                <a:gd name="T32" fmla="*/ 227 w 436"/>
                <a:gd name="T33" fmla="*/ 133 h 267"/>
                <a:gd name="T34" fmla="*/ 133 w 436"/>
                <a:gd name="T35" fmla="*/ 227 h 267"/>
                <a:gd name="T36" fmla="*/ 40 w 436"/>
                <a:gd name="T37" fmla="*/ 133 h 267"/>
                <a:gd name="T38" fmla="*/ 133 w 436"/>
                <a:gd name="T39"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6" h="267">
                  <a:moveTo>
                    <a:pt x="133" y="267"/>
                  </a:moveTo>
                  <a:cubicBezTo>
                    <a:pt x="186" y="267"/>
                    <a:pt x="231" y="236"/>
                    <a:pt x="253" y="192"/>
                  </a:cubicBezTo>
                  <a:cubicBezTo>
                    <a:pt x="416" y="192"/>
                    <a:pt x="416" y="192"/>
                    <a:pt x="416" y="192"/>
                  </a:cubicBezTo>
                  <a:cubicBezTo>
                    <a:pt x="427" y="192"/>
                    <a:pt x="436" y="184"/>
                    <a:pt x="436" y="172"/>
                  </a:cubicBezTo>
                  <a:cubicBezTo>
                    <a:pt x="436" y="161"/>
                    <a:pt x="427" y="152"/>
                    <a:pt x="416" y="152"/>
                  </a:cubicBezTo>
                  <a:cubicBezTo>
                    <a:pt x="265" y="152"/>
                    <a:pt x="265" y="152"/>
                    <a:pt x="265" y="152"/>
                  </a:cubicBezTo>
                  <a:cubicBezTo>
                    <a:pt x="266" y="146"/>
                    <a:pt x="267" y="140"/>
                    <a:pt x="267" y="133"/>
                  </a:cubicBezTo>
                  <a:cubicBezTo>
                    <a:pt x="267" y="129"/>
                    <a:pt x="267" y="124"/>
                    <a:pt x="266" y="120"/>
                  </a:cubicBezTo>
                  <a:cubicBezTo>
                    <a:pt x="416" y="120"/>
                    <a:pt x="416" y="120"/>
                    <a:pt x="416" y="120"/>
                  </a:cubicBezTo>
                  <a:cubicBezTo>
                    <a:pt x="427" y="120"/>
                    <a:pt x="436" y="111"/>
                    <a:pt x="436" y="100"/>
                  </a:cubicBezTo>
                  <a:cubicBezTo>
                    <a:pt x="436" y="89"/>
                    <a:pt x="427" y="80"/>
                    <a:pt x="416" y="80"/>
                  </a:cubicBezTo>
                  <a:cubicBezTo>
                    <a:pt x="256" y="80"/>
                    <a:pt x="256" y="80"/>
                    <a:pt x="256" y="80"/>
                  </a:cubicBezTo>
                  <a:cubicBezTo>
                    <a:pt x="235" y="33"/>
                    <a:pt x="188" y="0"/>
                    <a:pt x="133" y="0"/>
                  </a:cubicBezTo>
                  <a:cubicBezTo>
                    <a:pt x="60" y="0"/>
                    <a:pt x="0" y="60"/>
                    <a:pt x="0" y="133"/>
                  </a:cubicBezTo>
                  <a:cubicBezTo>
                    <a:pt x="0" y="207"/>
                    <a:pt x="60" y="267"/>
                    <a:pt x="133" y="267"/>
                  </a:cubicBezTo>
                  <a:close/>
                  <a:moveTo>
                    <a:pt x="133" y="40"/>
                  </a:moveTo>
                  <a:cubicBezTo>
                    <a:pt x="185" y="40"/>
                    <a:pt x="227" y="82"/>
                    <a:pt x="227" y="133"/>
                  </a:cubicBezTo>
                  <a:cubicBezTo>
                    <a:pt x="227" y="185"/>
                    <a:pt x="185" y="227"/>
                    <a:pt x="133" y="227"/>
                  </a:cubicBezTo>
                  <a:cubicBezTo>
                    <a:pt x="82" y="227"/>
                    <a:pt x="40" y="185"/>
                    <a:pt x="40" y="133"/>
                  </a:cubicBezTo>
                  <a:cubicBezTo>
                    <a:pt x="40" y="82"/>
                    <a:pt x="82" y="40"/>
                    <a:pt x="133"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1" name="Oval 13">
              <a:extLst>
                <a:ext uri="{FF2B5EF4-FFF2-40B4-BE49-F238E27FC236}">
                  <a16:creationId xmlns:a16="http://schemas.microsoft.com/office/drawing/2014/main" id="{196CB286-EB39-4290-8E9F-3D9CA6F396A6}"/>
                </a:ext>
              </a:extLst>
            </p:cNvPr>
            <p:cNvSpPr>
              <a:spLocks noChangeArrowheads="1"/>
            </p:cNvSpPr>
            <p:nvPr/>
          </p:nvSpPr>
          <p:spPr bwMode="auto">
            <a:xfrm>
              <a:off x="8832851" y="3733800"/>
              <a:ext cx="68263" cy="66675"/>
            </a:xfrm>
            <a:prstGeom prst="ellipse">
              <a:avLst/>
            </a:pr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2" name="Freeform 14">
              <a:extLst>
                <a:ext uri="{FF2B5EF4-FFF2-40B4-BE49-F238E27FC236}">
                  <a16:creationId xmlns:a16="http://schemas.microsoft.com/office/drawing/2014/main" id="{7ED3D096-68D5-4B5E-8CEA-79E40E15246D}"/>
                </a:ext>
              </a:extLst>
            </p:cNvPr>
            <p:cNvSpPr>
              <a:spLocks noEditPoints="1"/>
            </p:cNvSpPr>
            <p:nvPr/>
          </p:nvSpPr>
          <p:spPr bwMode="auto">
            <a:xfrm>
              <a:off x="9190038" y="3579813"/>
              <a:ext cx="365125" cy="382588"/>
            </a:xfrm>
            <a:custGeom>
              <a:avLst/>
              <a:gdLst>
                <a:gd name="T0" fmla="*/ 370 w 383"/>
                <a:gd name="T1" fmla="*/ 291 h 401"/>
                <a:gd name="T2" fmla="*/ 343 w 383"/>
                <a:gd name="T3" fmla="*/ 299 h 401"/>
                <a:gd name="T4" fmla="*/ 308 w 383"/>
                <a:gd name="T5" fmla="*/ 361 h 401"/>
                <a:gd name="T6" fmla="*/ 101 w 383"/>
                <a:gd name="T7" fmla="*/ 361 h 401"/>
                <a:gd name="T8" fmla="*/ 78 w 383"/>
                <a:gd name="T9" fmla="*/ 293 h 401"/>
                <a:gd name="T10" fmla="*/ 89 w 383"/>
                <a:gd name="T11" fmla="*/ 293 h 401"/>
                <a:gd name="T12" fmla="*/ 109 w 383"/>
                <a:gd name="T13" fmla="*/ 273 h 401"/>
                <a:gd name="T14" fmla="*/ 109 w 383"/>
                <a:gd name="T15" fmla="*/ 126 h 401"/>
                <a:gd name="T16" fmla="*/ 89 w 383"/>
                <a:gd name="T17" fmla="*/ 106 h 401"/>
                <a:gd name="T18" fmla="*/ 79 w 383"/>
                <a:gd name="T19" fmla="*/ 106 h 401"/>
                <a:gd name="T20" fmla="*/ 101 w 383"/>
                <a:gd name="T21" fmla="*/ 40 h 401"/>
                <a:gd name="T22" fmla="*/ 308 w 383"/>
                <a:gd name="T23" fmla="*/ 40 h 401"/>
                <a:gd name="T24" fmla="*/ 343 w 383"/>
                <a:gd name="T25" fmla="*/ 102 h 401"/>
                <a:gd name="T26" fmla="*/ 370 w 383"/>
                <a:gd name="T27" fmla="*/ 110 h 401"/>
                <a:gd name="T28" fmla="*/ 378 w 383"/>
                <a:gd name="T29" fmla="*/ 83 h 401"/>
                <a:gd name="T30" fmla="*/ 337 w 383"/>
                <a:gd name="T31" fmla="*/ 10 h 401"/>
                <a:gd name="T32" fmla="*/ 319 w 383"/>
                <a:gd name="T33" fmla="*/ 0 h 401"/>
                <a:gd name="T34" fmla="*/ 87 w 383"/>
                <a:gd name="T35" fmla="*/ 0 h 401"/>
                <a:gd name="T36" fmla="*/ 68 w 383"/>
                <a:gd name="T37" fmla="*/ 14 h 401"/>
                <a:gd name="T38" fmla="*/ 36 w 383"/>
                <a:gd name="T39" fmla="*/ 106 h 401"/>
                <a:gd name="T40" fmla="*/ 20 w 383"/>
                <a:gd name="T41" fmla="*/ 106 h 401"/>
                <a:gd name="T42" fmla="*/ 0 w 383"/>
                <a:gd name="T43" fmla="*/ 126 h 401"/>
                <a:gd name="T44" fmla="*/ 0 w 383"/>
                <a:gd name="T45" fmla="*/ 273 h 401"/>
                <a:gd name="T46" fmla="*/ 20 w 383"/>
                <a:gd name="T47" fmla="*/ 293 h 401"/>
                <a:gd name="T48" fmla="*/ 36 w 383"/>
                <a:gd name="T49" fmla="*/ 293 h 401"/>
                <a:gd name="T50" fmla="*/ 68 w 383"/>
                <a:gd name="T51" fmla="*/ 387 h 401"/>
                <a:gd name="T52" fmla="*/ 87 w 383"/>
                <a:gd name="T53" fmla="*/ 401 h 401"/>
                <a:gd name="T54" fmla="*/ 319 w 383"/>
                <a:gd name="T55" fmla="*/ 401 h 401"/>
                <a:gd name="T56" fmla="*/ 337 w 383"/>
                <a:gd name="T57" fmla="*/ 391 h 401"/>
                <a:gd name="T58" fmla="*/ 378 w 383"/>
                <a:gd name="T59" fmla="*/ 318 h 401"/>
                <a:gd name="T60" fmla="*/ 370 w 383"/>
                <a:gd name="T61" fmla="*/ 291 h 401"/>
                <a:gd name="T62" fmla="*/ 40 w 383"/>
                <a:gd name="T63" fmla="*/ 146 h 401"/>
                <a:gd name="T64" fmla="*/ 69 w 383"/>
                <a:gd name="T65" fmla="*/ 146 h 401"/>
                <a:gd name="T66" fmla="*/ 69 w 383"/>
                <a:gd name="T67" fmla="*/ 253 h 401"/>
                <a:gd name="T68" fmla="*/ 40 w 383"/>
                <a:gd name="T69" fmla="*/ 253 h 401"/>
                <a:gd name="T70" fmla="*/ 40 w 383"/>
                <a:gd name="T71" fmla="*/ 14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401">
                  <a:moveTo>
                    <a:pt x="370" y="291"/>
                  </a:moveTo>
                  <a:cubicBezTo>
                    <a:pt x="360" y="285"/>
                    <a:pt x="348" y="289"/>
                    <a:pt x="343" y="299"/>
                  </a:cubicBezTo>
                  <a:cubicBezTo>
                    <a:pt x="308" y="361"/>
                    <a:pt x="308" y="361"/>
                    <a:pt x="308" y="361"/>
                  </a:cubicBezTo>
                  <a:cubicBezTo>
                    <a:pt x="101" y="361"/>
                    <a:pt x="101" y="361"/>
                    <a:pt x="101" y="361"/>
                  </a:cubicBezTo>
                  <a:cubicBezTo>
                    <a:pt x="78" y="293"/>
                    <a:pt x="78" y="293"/>
                    <a:pt x="78" y="293"/>
                  </a:cubicBezTo>
                  <a:cubicBezTo>
                    <a:pt x="89" y="293"/>
                    <a:pt x="89" y="293"/>
                    <a:pt x="89" y="293"/>
                  </a:cubicBezTo>
                  <a:cubicBezTo>
                    <a:pt x="100" y="293"/>
                    <a:pt x="109" y="284"/>
                    <a:pt x="109" y="273"/>
                  </a:cubicBezTo>
                  <a:cubicBezTo>
                    <a:pt x="109" y="126"/>
                    <a:pt x="109" y="126"/>
                    <a:pt x="109" y="126"/>
                  </a:cubicBezTo>
                  <a:cubicBezTo>
                    <a:pt x="109" y="115"/>
                    <a:pt x="100" y="106"/>
                    <a:pt x="89" y="106"/>
                  </a:cubicBezTo>
                  <a:cubicBezTo>
                    <a:pt x="79" y="106"/>
                    <a:pt x="79" y="106"/>
                    <a:pt x="79" y="106"/>
                  </a:cubicBezTo>
                  <a:cubicBezTo>
                    <a:pt x="101" y="40"/>
                    <a:pt x="101" y="40"/>
                    <a:pt x="101" y="40"/>
                  </a:cubicBezTo>
                  <a:cubicBezTo>
                    <a:pt x="308" y="40"/>
                    <a:pt x="308" y="40"/>
                    <a:pt x="308" y="40"/>
                  </a:cubicBezTo>
                  <a:cubicBezTo>
                    <a:pt x="343" y="102"/>
                    <a:pt x="343" y="102"/>
                    <a:pt x="343" y="102"/>
                  </a:cubicBezTo>
                  <a:cubicBezTo>
                    <a:pt x="348" y="112"/>
                    <a:pt x="360" y="115"/>
                    <a:pt x="370" y="110"/>
                  </a:cubicBezTo>
                  <a:cubicBezTo>
                    <a:pt x="380" y="105"/>
                    <a:pt x="383" y="92"/>
                    <a:pt x="378" y="83"/>
                  </a:cubicBezTo>
                  <a:cubicBezTo>
                    <a:pt x="337" y="10"/>
                    <a:pt x="337" y="10"/>
                    <a:pt x="337" y="10"/>
                  </a:cubicBezTo>
                  <a:cubicBezTo>
                    <a:pt x="333" y="4"/>
                    <a:pt x="326" y="0"/>
                    <a:pt x="319" y="0"/>
                  </a:cubicBezTo>
                  <a:cubicBezTo>
                    <a:pt x="87" y="0"/>
                    <a:pt x="87" y="0"/>
                    <a:pt x="87" y="0"/>
                  </a:cubicBezTo>
                  <a:cubicBezTo>
                    <a:pt x="78" y="0"/>
                    <a:pt x="71" y="5"/>
                    <a:pt x="68" y="14"/>
                  </a:cubicBezTo>
                  <a:cubicBezTo>
                    <a:pt x="36" y="106"/>
                    <a:pt x="36" y="106"/>
                    <a:pt x="36" y="106"/>
                  </a:cubicBezTo>
                  <a:cubicBezTo>
                    <a:pt x="20" y="106"/>
                    <a:pt x="20" y="106"/>
                    <a:pt x="20" y="106"/>
                  </a:cubicBezTo>
                  <a:cubicBezTo>
                    <a:pt x="9" y="106"/>
                    <a:pt x="0" y="115"/>
                    <a:pt x="0" y="126"/>
                  </a:cubicBezTo>
                  <a:cubicBezTo>
                    <a:pt x="0" y="273"/>
                    <a:pt x="0" y="273"/>
                    <a:pt x="0" y="273"/>
                  </a:cubicBezTo>
                  <a:cubicBezTo>
                    <a:pt x="0" y="284"/>
                    <a:pt x="9" y="293"/>
                    <a:pt x="20" y="293"/>
                  </a:cubicBezTo>
                  <a:cubicBezTo>
                    <a:pt x="36" y="293"/>
                    <a:pt x="36" y="293"/>
                    <a:pt x="36" y="293"/>
                  </a:cubicBezTo>
                  <a:cubicBezTo>
                    <a:pt x="68" y="387"/>
                    <a:pt x="68" y="387"/>
                    <a:pt x="68" y="387"/>
                  </a:cubicBezTo>
                  <a:cubicBezTo>
                    <a:pt x="71" y="395"/>
                    <a:pt x="78" y="401"/>
                    <a:pt x="87" y="401"/>
                  </a:cubicBezTo>
                  <a:cubicBezTo>
                    <a:pt x="319" y="401"/>
                    <a:pt x="319" y="401"/>
                    <a:pt x="319" y="401"/>
                  </a:cubicBezTo>
                  <a:cubicBezTo>
                    <a:pt x="326" y="401"/>
                    <a:pt x="333" y="397"/>
                    <a:pt x="337" y="391"/>
                  </a:cubicBezTo>
                  <a:cubicBezTo>
                    <a:pt x="378" y="318"/>
                    <a:pt x="378" y="318"/>
                    <a:pt x="378" y="318"/>
                  </a:cubicBezTo>
                  <a:cubicBezTo>
                    <a:pt x="383" y="309"/>
                    <a:pt x="380" y="296"/>
                    <a:pt x="370" y="291"/>
                  </a:cubicBezTo>
                  <a:close/>
                  <a:moveTo>
                    <a:pt x="40" y="146"/>
                  </a:moveTo>
                  <a:cubicBezTo>
                    <a:pt x="69" y="146"/>
                    <a:pt x="69" y="146"/>
                    <a:pt x="69" y="146"/>
                  </a:cubicBezTo>
                  <a:cubicBezTo>
                    <a:pt x="69" y="253"/>
                    <a:pt x="69" y="253"/>
                    <a:pt x="69" y="253"/>
                  </a:cubicBezTo>
                  <a:cubicBezTo>
                    <a:pt x="40" y="253"/>
                    <a:pt x="40" y="253"/>
                    <a:pt x="40" y="253"/>
                  </a:cubicBezTo>
                  <a:lnTo>
                    <a:pt x="40" y="146"/>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3" name="Freeform 15">
              <a:extLst>
                <a:ext uri="{FF2B5EF4-FFF2-40B4-BE49-F238E27FC236}">
                  <a16:creationId xmlns:a16="http://schemas.microsoft.com/office/drawing/2014/main" id="{1B3A2470-668A-47B5-B931-DB255C4509BA}"/>
                </a:ext>
              </a:extLst>
            </p:cNvPr>
            <p:cNvSpPr>
              <a:spLocks/>
            </p:cNvSpPr>
            <p:nvPr/>
          </p:nvSpPr>
          <p:spPr bwMode="auto">
            <a:xfrm>
              <a:off x="8828088" y="3925888"/>
              <a:ext cx="146050" cy="306388"/>
            </a:xfrm>
            <a:custGeom>
              <a:avLst/>
              <a:gdLst>
                <a:gd name="T0" fmla="*/ 16 w 152"/>
                <a:gd name="T1" fmla="*/ 4 h 322"/>
                <a:gd name="T2" fmla="*/ 4 w 152"/>
                <a:gd name="T3" fmla="*/ 30 h 322"/>
                <a:gd name="T4" fmla="*/ 111 w 152"/>
                <a:gd name="T5" fmla="*/ 309 h 322"/>
                <a:gd name="T6" fmla="*/ 130 w 152"/>
                <a:gd name="T7" fmla="*/ 322 h 322"/>
                <a:gd name="T8" fmla="*/ 137 w 152"/>
                <a:gd name="T9" fmla="*/ 321 h 322"/>
                <a:gd name="T10" fmla="*/ 148 w 152"/>
                <a:gd name="T11" fmla="*/ 295 h 322"/>
                <a:gd name="T12" fmla="*/ 42 w 152"/>
                <a:gd name="T13" fmla="*/ 15 h 322"/>
                <a:gd name="T14" fmla="*/ 16 w 152"/>
                <a:gd name="T15" fmla="*/ 4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322">
                  <a:moveTo>
                    <a:pt x="16" y="4"/>
                  </a:moveTo>
                  <a:cubicBezTo>
                    <a:pt x="6" y="8"/>
                    <a:pt x="0" y="19"/>
                    <a:pt x="4" y="30"/>
                  </a:cubicBezTo>
                  <a:cubicBezTo>
                    <a:pt x="111" y="309"/>
                    <a:pt x="111" y="309"/>
                    <a:pt x="111" y="309"/>
                  </a:cubicBezTo>
                  <a:cubicBezTo>
                    <a:pt x="114" y="317"/>
                    <a:pt x="122" y="322"/>
                    <a:pt x="130" y="322"/>
                  </a:cubicBezTo>
                  <a:cubicBezTo>
                    <a:pt x="132" y="322"/>
                    <a:pt x="134" y="322"/>
                    <a:pt x="137" y="321"/>
                  </a:cubicBezTo>
                  <a:cubicBezTo>
                    <a:pt x="147" y="317"/>
                    <a:pt x="152" y="305"/>
                    <a:pt x="148" y="295"/>
                  </a:cubicBezTo>
                  <a:cubicBezTo>
                    <a:pt x="42" y="15"/>
                    <a:pt x="42" y="15"/>
                    <a:pt x="42" y="15"/>
                  </a:cubicBezTo>
                  <a:cubicBezTo>
                    <a:pt x="38" y="5"/>
                    <a:pt x="26" y="0"/>
                    <a:pt x="16" y="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4" name="Freeform 16">
              <a:extLst>
                <a:ext uri="{FF2B5EF4-FFF2-40B4-BE49-F238E27FC236}">
                  <a16:creationId xmlns:a16="http://schemas.microsoft.com/office/drawing/2014/main" id="{2A032EA3-404F-4E54-A56D-6A61BAD1B782}"/>
                </a:ext>
              </a:extLst>
            </p:cNvPr>
            <p:cNvSpPr>
              <a:spLocks/>
            </p:cNvSpPr>
            <p:nvPr/>
          </p:nvSpPr>
          <p:spPr bwMode="auto">
            <a:xfrm>
              <a:off x="8975726" y="3868738"/>
              <a:ext cx="166688" cy="363538"/>
            </a:xfrm>
            <a:custGeom>
              <a:avLst/>
              <a:gdLst>
                <a:gd name="T0" fmla="*/ 16 w 176"/>
                <a:gd name="T1" fmla="*/ 4 h 382"/>
                <a:gd name="T2" fmla="*/ 4 w 176"/>
                <a:gd name="T3" fmla="*/ 30 h 382"/>
                <a:gd name="T4" fmla="*/ 135 w 176"/>
                <a:gd name="T5" fmla="*/ 369 h 382"/>
                <a:gd name="T6" fmla="*/ 154 w 176"/>
                <a:gd name="T7" fmla="*/ 382 h 382"/>
                <a:gd name="T8" fmla="*/ 161 w 176"/>
                <a:gd name="T9" fmla="*/ 381 h 382"/>
                <a:gd name="T10" fmla="*/ 172 w 176"/>
                <a:gd name="T11" fmla="*/ 355 h 382"/>
                <a:gd name="T12" fmla="*/ 41 w 176"/>
                <a:gd name="T13" fmla="*/ 16 h 382"/>
                <a:gd name="T14" fmla="*/ 16 w 176"/>
                <a:gd name="T15" fmla="*/ 4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382">
                  <a:moveTo>
                    <a:pt x="16" y="4"/>
                  </a:moveTo>
                  <a:cubicBezTo>
                    <a:pt x="5" y="8"/>
                    <a:pt x="0" y="20"/>
                    <a:pt x="4" y="30"/>
                  </a:cubicBezTo>
                  <a:cubicBezTo>
                    <a:pt x="135" y="369"/>
                    <a:pt x="135" y="369"/>
                    <a:pt x="135" y="369"/>
                  </a:cubicBezTo>
                  <a:cubicBezTo>
                    <a:pt x="138" y="377"/>
                    <a:pt x="146" y="382"/>
                    <a:pt x="154" y="382"/>
                  </a:cubicBezTo>
                  <a:cubicBezTo>
                    <a:pt x="156" y="382"/>
                    <a:pt x="158" y="382"/>
                    <a:pt x="161" y="381"/>
                  </a:cubicBezTo>
                  <a:cubicBezTo>
                    <a:pt x="171" y="377"/>
                    <a:pt x="176" y="365"/>
                    <a:pt x="172" y="355"/>
                  </a:cubicBezTo>
                  <a:cubicBezTo>
                    <a:pt x="41" y="16"/>
                    <a:pt x="41" y="16"/>
                    <a:pt x="41" y="16"/>
                  </a:cubicBezTo>
                  <a:cubicBezTo>
                    <a:pt x="37" y="6"/>
                    <a:pt x="26" y="0"/>
                    <a:pt x="16" y="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25" name="Freeform 17">
              <a:extLst>
                <a:ext uri="{FF2B5EF4-FFF2-40B4-BE49-F238E27FC236}">
                  <a16:creationId xmlns:a16="http://schemas.microsoft.com/office/drawing/2014/main" id="{CBA53F72-A916-4630-8CA2-74738D83E118}"/>
                </a:ext>
              </a:extLst>
            </p:cNvPr>
            <p:cNvSpPr>
              <a:spLocks/>
            </p:cNvSpPr>
            <p:nvPr/>
          </p:nvSpPr>
          <p:spPr bwMode="auto">
            <a:xfrm>
              <a:off x="8777288" y="4268788"/>
              <a:ext cx="558800" cy="163513"/>
            </a:xfrm>
            <a:custGeom>
              <a:avLst/>
              <a:gdLst>
                <a:gd name="T0" fmla="*/ 566 w 586"/>
                <a:gd name="T1" fmla="*/ 0 h 172"/>
                <a:gd name="T2" fmla="*/ 20 w 586"/>
                <a:gd name="T3" fmla="*/ 0 h 172"/>
                <a:gd name="T4" fmla="*/ 0 w 586"/>
                <a:gd name="T5" fmla="*/ 20 h 172"/>
                <a:gd name="T6" fmla="*/ 0 w 586"/>
                <a:gd name="T7" fmla="*/ 152 h 172"/>
                <a:gd name="T8" fmla="*/ 20 w 586"/>
                <a:gd name="T9" fmla="*/ 172 h 172"/>
                <a:gd name="T10" fmla="*/ 40 w 586"/>
                <a:gd name="T11" fmla="*/ 152 h 172"/>
                <a:gd name="T12" fmla="*/ 40 w 586"/>
                <a:gd name="T13" fmla="*/ 40 h 172"/>
                <a:gd name="T14" fmla="*/ 546 w 586"/>
                <a:gd name="T15" fmla="*/ 40 h 172"/>
                <a:gd name="T16" fmla="*/ 546 w 586"/>
                <a:gd name="T17" fmla="*/ 152 h 172"/>
                <a:gd name="T18" fmla="*/ 566 w 586"/>
                <a:gd name="T19" fmla="*/ 172 h 172"/>
                <a:gd name="T20" fmla="*/ 586 w 586"/>
                <a:gd name="T21" fmla="*/ 152 h 172"/>
                <a:gd name="T22" fmla="*/ 586 w 586"/>
                <a:gd name="T23" fmla="*/ 20 h 172"/>
                <a:gd name="T24" fmla="*/ 566 w 586"/>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72">
                  <a:moveTo>
                    <a:pt x="566" y="0"/>
                  </a:moveTo>
                  <a:cubicBezTo>
                    <a:pt x="20" y="0"/>
                    <a:pt x="20" y="0"/>
                    <a:pt x="20" y="0"/>
                  </a:cubicBezTo>
                  <a:cubicBezTo>
                    <a:pt x="9" y="0"/>
                    <a:pt x="0" y="9"/>
                    <a:pt x="0" y="20"/>
                  </a:cubicBezTo>
                  <a:cubicBezTo>
                    <a:pt x="0" y="152"/>
                    <a:pt x="0" y="152"/>
                    <a:pt x="0" y="152"/>
                  </a:cubicBezTo>
                  <a:cubicBezTo>
                    <a:pt x="0" y="163"/>
                    <a:pt x="9" y="172"/>
                    <a:pt x="20" y="172"/>
                  </a:cubicBezTo>
                  <a:cubicBezTo>
                    <a:pt x="31" y="172"/>
                    <a:pt x="40" y="163"/>
                    <a:pt x="40" y="152"/>
                  </a:cubicBezTo>
                  <a:cubicBezTo>
                    <a:pt x="40" y="40"/>
                    <a:pt x="40" y="40"/>
                    <a:pt x="40" y="40"/>
                  </a:cubicBezTo>
                  <a:cubicBezTo>
                    <a:pt x="546" y="40"/>
                    <a:pt x="546" y="40"/>
                    <a:pt x="546" y="40"/>
                  </a:cubicBezTo>
                  <a:cubicBezTo>
                    <a:pt x="546" y="152"/>
                    <a:pt x="546" y="152"/>
                    <a:pt x="546" y="152"/>
                  </a:cubicBezTo>
                  <a:cubicBezTo>
                    <a:pt x="546" y="163"/>
                    <a:pt x="555" y="172"/>
                    <a:pt x="566" y="172"/>
                  </a:cubicBezTo>
                  <a:cubicBezTo>
                    <a:pt x="577" y="172"/>
                    <a:pt x="586" y="163"/>
                    <a:pt x="586" y="152"/>
                  </a:cubicBezTo>
                  <a:cubicBezTo>
                    <a:pt x="586" y="20"/>
                    <a:pt x="586" y="20"/>
                    <a:pt x="586" y="20"/>
                  </a:cubicBezTo>
                  <a:cubicBezTo>
                    <a:pt x="586" y="9"/>
                    <a:pt x="577" y="0"/>
                    <a:pt x="566"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sp>
        <p:nvSpPr>
          <p:cNvPr id="526" name="Freeform 114">
            <a:extLst>
              <a:ext uri="{FF2B5EF4-FFF2-40B4-BE49-F238E27FC236}">
                <a16:creationId xmlns:a16="http://schemas.microsoft.com/office/drawing/2014/main" id="{B90FB975-EE49-44C7-87FB-E9A36AB8047E}"/>
              </a:ext>
            </a:extLst>
          </p:cNvPr>
          <p:cNvSpPr>
            <a:spLocks noEditPoints="1"/>
          </p:cNvSpPr>
          <p:nvPr/>
        </p:nvSpPr>
        <p:spPr bwMode="auto">
          <a:xfrm>
            <a:off x="6235267" y="1115911"/>
            <a:ext cx="359716" cy="284954"/>
          </a:xfrm>
          <a:custGeom>
            <a:avLst/>
            <a:gdLst>
              <a:gd name="T0" fmla="*/ 40 w 978"/>
              <a:gd name="T1" fmla="*/ 736 h 776"/>
              <a:gd name="T2" fmla="*/ 46 w 978"/>
              <a:gd name="T3" fmla="*/ 667 h 776"/>
              <a:gd name="T4" fmla="*/ 335 w 978"/>
              <a:gd name="T5" fmla="*/ 620 h 776"/>
              <a:gd name="T6" fmla="*/ 352 w 978"/>
              <a:gd name="T7" fmla="*/ 624 h 776"/>
              <a:gd name="T8" fmla="*/ 401 w 978"/>
              <a:gd name="T9" fmla="*/ 549 h 776"/>
              <a:gd name="T10" fmla="*/ 478 w 978"/>
              <a:gd name="T11" fmla="*/ 638 h 776"/>
              <a:gd name="T12" fmla="*/ 737 w 978"/>
              <a:gd name="T13" fmla="*/ 608 h 776"/>
              <a:gd name="T14" fmla="*/ 934 w 978"/>
              <a:gd name="T15" fmla="*/ 509 h 776"/>
              <a:gd name="T16" fmla="*/ 915 w 978"/>
              <a:gd name="T17" fmla="*/ 474 h 776"/>
              <a:gd name="T18" fmla="*/ 670 w 978"/>
              <a:gd name="T19" fmla="*/ 527 h 776"/>
              <a:gd name="T20" fmla="*/ 479 w 978"/>
              <a:gd name="T21" fmla="*/ 595 h 776"/>
              <a:gd name="T22" fmla="*/ 491 w 978"/>
              <a:gd name="T23" fmla="*/ 387 h 776"/>
              <a:gd name="T24" fmla="*/ 543 w 978"/>
              <a:gd name="T25" fmla="*/ 453 h 776"/>
              <a:gd name="T26" fmla="*/ 560 w 978"/>
              <a:gd name="T27" fmla="*/ 447 h 776"/>
              <a:gd name="T28" fmla="*/ 739 w 978"/>
              <a:gd name="T29" fmla="*/ 414 h 776"/>
              <a:gd name="T30" fmla="*/ 771 w 978"/>
              <a:gd name="T31" fmla="*/ 410 h 776"/>
              <a:gd name="T32" fmla="*/ 908 w 978"/>
              <a:gd name="T33" fmla="*/ 302 h 776"/>
              <a:gd name="T34" fmla="*/ 927 w 978"/>
              <a:gd name="T35" fmla="*/ 267 h 776"/>
              <a:gd name="T36" fmla="*/ 942 w 978"/>
              <a:gd name="T37" fmla="*/ 116 h 776"/>
              <a:gd name="T38" fmla="*/ 907 w 978"/>
              <a:gd name="T39" fmla="*/ 96 h 776"/>
              <a:gd name="T40" fmla="*/ 714 w 978"/>
              <a:gd name="T41" fmla="*/ 150 h 776"/>
              <a:gd name="T42" fmla="*/ 555 w 978"/>
              <a:gd name="T43" fmla="*/ 201 h 776"/>
              <a:gd name="T44" fmla="*/ 489 w 978"/>
              <a:gd name="T45" fmla="*/ 310 h 776"/>
              <a:gd name="T46" fmla="*/ 333 w 978"/>
              <a:gd name="T47" fmla="*/ 99 h 776"/>
              <a:gd name="T48" fmla="*/ 40 w 978"/>
              <a:gd name="T49" fmla="*/ 20 h 776"/>
              <a:gd name="T50" fmla="*/ 0 w 978"/>
              <a:gd name="T51" fmla="*/ 20 h 776"/>
              <a:gd name="T52" fmla="*/ 20 w 978"/>
              <a:gd name="T53" fmla="*/ 776 h 776"/>
              <a:gd name="T54" fmla="*/ 978 w 978"/>
              <a:gd name="T55" fmla="*/ 756 h 776"/>
              <a:gd name="T56" fmla="*/ 40 w 978"/>
              <a:gd name="T57" fmla="*/ 617 h 776"/>
              <a:gd name="T58" fmla="*/ 175 w 978"/>
              <a:gd name="T59" fmla="*/ 486 h 776"/>
              <a:gd name="T60" fmla="*/ 342 w 978"/>
              <a:gd name="T61" fmla="*/ 574 h 776"/>
              <a:gd name="T62" fmla="*/ 311 w 978"/>
              <a:gd name="T63" fmla="*/ 409 h 776"/>
              <a:gd name="T64" fmla="*/ 342 w 978"/>
              <a:gd name="T65" fmla="*/ 574 h 776"/>
              <a:gd name="T66" fmla="*/ 703 w 978"/>
              <a:gd name="T67" fmla="*/ 189 h 776"/>
              <a:gd name="T68" fmla="*/ 750 w 978"/>
              <a:gd name="T69" fmla="*/ 367 h 776"/>
              <a:gd name="T70" fmla="*/ 664 w 978"/>
              <a:gd name="T71" fmla="*/ 287 h 776"/>
              <a:gd name="T72" fmla="*/ 548 w 978"/>
              <a:gd name="T73" fmla="*/ 401 h 776"/>
              <a:gd name="T74" fmla="*/ 575 w 978"/>
              <a:gd name="T75" fmla="*/ 236 h 776"/>
              <a:gd name="T76" fmla="*/ 467 w 978"/>
              <a:gd name="T77" fmla="*/ 349 h 776"/>
              <a:gd name="T78" fmla="*/ 331 w 978"/>
              <a:gd name="T79" fmla="*/ 367 h 776"/>
              <a:gd name="T80" fmla="*/ 300 w 978"/>
              <a:gd name="T81" fmla="*/ 363 h 776"/>
              <a:gd name="T82" fmla="*/ 44 w 978"/>
              <a:gd name="T83" fmla="*/ 325 h 776"/>
              <a:gd name="T84" fmla="*/ 40 w 978"/>
              <a:gd name="T85" fmla="*/ 25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8" h="776">
                <a:moveTo>
                  <a:pt x="958" y="736"/>
                </a:moveTo>
                <a:cubicBezTo>
                  <a:pt x="40" y="736"/>
                  <a:pt x="40" y="736"/>
                  <a:pt x="40" y="736"/>
                </a:cubicBezTo>
                <a:cubicBezTo>
                  <a:pt x="40" y="671"/>
                  <a:pt x="40" y="671"/>
                  <a:pt x="40" y="671"/>
                </a:cubicBezTo>
                <a:cubicBezTo>
                  <a:pt x="42" y="670"/>
                  <a:pt x="44" y="669"/>
                  <a:pt x="46" y="667"/>
                </a:cubicBezTo>
                <a:cubicBezTo>
                  <a:pt x="205" y="512"/>
                  <a:pt x="205" y="512"/>
                  <a:pt x="205" y="512"/>
                </a:cubicBezTo>
                <a:cubicBezTo>
                  <a:pt x="335" y="620"/>
                  <a:pt x="335" y="620"/>
                  <a:pt x="335" y="620"/>
                </a:cubicBezTo>
                <a:cubicBezTo>
                  <a:pt x="339" y="623"/>
                  <a:pt x="343" y="625"/>
                  <a:pt x="348" y="625"/>
                </a:cubicBezTo>
                <a:cubicBezTo>
                  <a:pt x="349" y="625"/>
                  <a:pt x="350" y="625"/>
                  <a:pt x="352" y="624"/>
                </a:cubicBezTo>
                <a:cubicBezTo>
                  <a:pt x="357" y="623"/>
                  <a:pt x="363" y="620"/>
                  <a:pt x="365" y="614"/>
                </a:cubicBezTo>
                <a:cubicBezTo>
                  <a:pt x="401" y="549"/>
                  <a:pt x="401" y="549"/>
                  <a:pt x="401" y="549"/>
                </a:cubicBezTo>
                <a:cubicBezTo>
                  <a:pt x="454" y="630"/>
                  <a:pt x="454" y="630"/>
                  <a:pt x="454" y="630"/>
                </a:cubicBezTo>
                <a:cubicBezTo>
                  <a:pt x="459" y="638"/>
                  <a:pt x="469" y="642"/>
                  <a:pt x="478" y="638"/>
                </a:cubicBezTo>
                <a:cubicBezTo>
                  <a:pt x="659" y="567"/>
                  <a:pt x="659" y="567"/>
                  <a:pt x="659" y="567"/>
                </a:cubicBezTo>
                <a:cubicBezTo>
                  <a:pt x="737" y="608"/>
                  <a:pt x="737" y="608"/>
                  <a:pt x="737" y="608"/>
                </a:cubicBezTo>
                <a:cubicBezTo>
                  <a:pt x="743" y="611"/>
                  <a:pt x="750" y="611"/>
                  <a:pt x="756" y="607"/>
                </a:cubicBezTo>
                <a:cubicBezTo>
                  <a:pt x="934" y="509"/>
                  <a:pt x="934" y="509"/>
                  <a:pt x="934" y="509"/>
                </a:cubicBezTo>
                <a:cubicBezTo>
                  <a:pt x="944" y="503"/>
                  <a:pt x="947" y="491"/>
                  <a:pt x="942" y="482"/>
                </a:cubicBezTo>
                <a:cubicBezTo>
                  <a:pt x="936" y="472"/>
                  <a:pt x="924" y="468"/>
                  <a:pt x="915" y="474"/>
                </a:cubicBezTo>
                <a:cubicBezTo>
                  <a:pt x="746" y="567"/>
                  <a:pt x="746" y="567"/>
                  <a:pt x="746" y="567"/>
                </a:cubicBezTo>
                <a:cubicBezTo>
                  <a:pt x="670" y="527"/>
                  <a:pt x="670" y="527"/>
                  <a:pt x="670" y="527"/>
                </a:cubicBezTo>
                <a:cubicBezTo>
                  <a:pt x="665" y="525"/>
                  <a:pt x="659" y="524"/>
                  <a:pt x="653" y="527"/>
                </a:cubicBezTo>
                <a:cubicBezTo>
                  <a:pt x="479" y="595"/>
                  <a:pt x="479" y="595"/>
                  <a:pt x="479" y="595"/>
                </a:cubicBezTo>
                <a:cubicBezTo>
                  <a:pt x="423" y="510"/>
                  <a:pt x="423" y="510"/>
                  <a:pt x="423" y="510"/>
                </a:cubicBezTo>
                <a:cubicBezTo>
                  <a:pt x="491" y="387"/>
                  <a:pt x="491" y="387"/>
                  <a:pt x="491" y="387"/>
                </a:cubicBezTo>
                <a:cubicBezTo>
                  <a:pt x="528" y="444"/>
                  <a:pt x="528" y="444"/>
                  <a:pt x="528" y="444"/>
                </a:cubicBezTo>
                <a:cubicBezTo>
                  <a:pt x="532" y="450"/>
                  <a:pt x="537" y="453"/>
                  <a:pt x="543" y="453"/>
                </a:cubicBezTo>
                <a:cubicBezTo>
                  <a:pt x="544" y="454"/>
                  <a:pt x="545" y="454"/>
                  <a:pt x="545" y="454"/>
                </a:cubicBezTo>
                <a:cubicBezTo>
                  <a:pt x="551" y="454"/>
                  <a:pt x="556" y="451"/>
                  <a:pt x="560" y="447"/>
                </a:cubicBezTo>
                <a:cubicBezTo>
                  <a:pt x="664" y="336"/>
                  <a:pt x="664" y="336"/>
                  <a:pt x="664" y="336"/>
                </a:cubicBezTo>
                <a:cubicBezTo>
                  <a:pt x="739" y="414"/>
                  <a:pt x="739" y="414"/>
                  <a:pt x="739" y="414"/>
                </a:cubicBezTo>
                <a:cubicBezTo>
                  <a:pt x="743" y="418"/>
                  <a:pt x="750" y="421"/>
                  <a:pt x="756" y="420"/>
                </a:cubicBezTo>
                <a:cubicBezTo>
                  <a:pt x="762" y="419"/>
                  <a:pt x="768" y="416"/>
                  <a:pt x="771" y="410"/>
                </a:cubicBezTo>
                <a:cubicBezTo>
                  <a:pt x="852" y="271"/>
                  <a:pt x="852" y="271"/>
                  <a:pt x="852" y="271"/>
                </a:cubicBezTo>
                <a:cubicBezTo>
                  <a:pt x="908" y="302"/>
                  <a:pt x="908" y="302"/>
                  <a:pt x="908" y="302"/>
                </a:cubicBezTo>
                <a:cubicBezTo>
                  <a:pt x="917" y="308"/>
                  <a:pt x="929" y="304"/>
                  <a:pt x="935" y="294"/>
                </a:cubicBezTo>
                <a:cubicBezTo>
                  <a:pt x="940" y="285"/>
                  <a:pt x="937" y="273"/>
                  <a:pt x="927" y="267"/>
                </a:cubicBezTo>
                <a:cubicBezTo>
                  <a:pt x="872" y="237"/>
                  <a:pt x="872" y="237"/>
                  <a:pt x="872" y="237"/>
                </a:cubicBezTo>
                <a:cubicBezTo>
                  <a:pt x="942" y="116"/>
                  <a:pt x="942" y="116"/>
                  <a:pt x="942" y="116"/>
                </a:cubicBezTo>
                <a:cubicBezTo>
                  <a:pt x="947" y="107"/>
                  <a:pt x="944" y="94"/>
                  <a:pt x="935" y="89"/>
                </a:cubicBezTo>
                <a:cubicBezTo>
                  <a:pt x="925" y="83"/>
                  <a:pt x="913" y="86"/>
                  <a:pt x="907" y="96"/>
                </a:cubicBezTo>
                <a:cubicBezTo>
                  <a:pt x="837" y="217"/>
                  <a:pt x="837" y="217"/>
                  <a:pt x="837" y="217"/>
                </a:cubicBezTo>
                <a:cubicBezTo>
                  <a:pt x="714" y="150"/>
                  <a:pt x="714" y="150"/>
                  <a:pt x="714" y="150"/>
                </a:cubicBezTo>
                <a:cubicBezTo>
                  <a:pt x="709" y="147"/>
                  <a:pt x="703" y="147"/>
                  <a:pt x="698" y="149"/>
                </a:cubicBezTo>
                <a:cubicBezTo>
                  <a:pt x="555" y="201"/>
                  <a:pt x="555" y="201"/>
                  <a:pt x="555" y="201"/>
                </a:cubicBezTo>
                <a:cubicBezTo>
                  <a:pt x="550" y="202"/>
                  <a:pt x="546" y="206"/>
                  <a:pt x="544" y="210"/>
                </a:cubicBezTo>
                <a:cubicBezTo>
                  <a:pt x="489" y="310"/>
                  <a:pt x="489" y="310"/>
                  <a:pt x="489" y="310"/>
                </a:cubicBezTo>
                <a:cubicBezTo>
                  <a:pt x="357" y="106"/>
                  <a:pt x="357" y="106"/>
                  <a:pt x="357" y="106"/>
                </a:cubicBezTo>
                <a:cubicBezTo>
                  <a:pt x="352" y="98"/>
                  <a:pt x="342" y="95"/>
                  <a:pt x="333" y="99"/>
                </a:cubicBezTo>
                <a:cubicBezTo>
                  <a:pt x="40" y="208"/>
                  <a:pt x="40" y="208"/>
                  <a:pt x="40" y="208"/>
                </a:cubicBezTo>
                <a:cubicBezTo>
                  <a:pt x="40" y="20"/>
                  <a:pt x="40" y="20"/>
                  <a:pt x="40" y="20"/>
                </a:cubicBezTo>
                <a:cubicBezTo>
                  <a:pt x="40" y="9"/>
                  <a:pt x="32" y="0"/>
                  <a:pt x="20" y="0"/>
                </a:cubicBezTo>
                <a:cubicBezTo>
                  <a:pt x="9" y="0"/>
                  <a:pt x="0" y="9"/>
                  <a:pt x="0" y="20"/>
                </a:cubicBezTo>
                <a:cubicBezTo>
                  <a:pt x="0" y="756"/>
                  <a:pt x="0" y="756"/>
                  <a:pt x="0" y="756"/>
                </a:cubicBezTo>
                <a:cubicBezTo>
                  <a:pt x="0" y="767"/>
                  <a:pt x="9" y="776"/>
                  <a:pt x="20" y="776"/>
                </a:cubicBezTo>
                <a:cubicBezTo>
                  <a:pt x="958" y="776"/>
                  <a:pt x="958" y="776"/>
                  <a:pt x="958" y="776"/>
                </a:cubicBezTo>
                <a:cubicBezTo>
                  <a:pt x="969" y="776"/>
                  <a:pt x="978" y="767"/>
                  <a:pt x="978" y="756"/>
                </a:cubicBezTo>
                <a:cubicBezTo>
                  <a:pt x="978" y="745"/>
                  <a:pt x="969" y="736"/>
                  <a:pt x="958" y="736"/>
                </a:cubicBezTo>
                <a:close/>
                <a:moveTo>
                  <a:pt x="40" y="617"/>
                </a:moveTo>
                <a:cubicBezTo>
                  <a:pt x="40" y="374"/>
                  <a:pt x="40" y="374"/>
                  <a:pt x="40" y="374"/>
                </a:cubicBezTo>
                <a:cubicBezTo>
                  <a:pt x="175" y="486"/>
                  <a:pt x="175" y="486"/>
                  <a:pt x="175" y="486"/>
                </a:cubicBezTo>
                <a:lnTo>
                  <a:pt x="40" y="617"/>
                </a:lnTo>
                <a:close/>
                <a:moveTo>
                  <a:pt x="342" y="574"/>
                </a:moveTo>
                <a:cubicBezTo>
                  <a:pt x="234" y="484"/>
                  <a:pt x="234" y="484"/>
                  <a:pt x="234" y="484"/>
                </a:cubicBezTo>
                <a:cubicBezTo>
                  <a:pt x="311" y="409"/>
                  <a:pt x="311" y="409"/>
                  <a:pt x="311" y="409"/>
                </a:cubicBezTo>
                <a:cubicBezTo>
                  <a:pt x="377" y="511"/>
                  <a:pt x="377" y="511"/>
                  <a:pt x="377" y="511"/>
                </a:cubicBezTo>
                <a:lnTo>
                  <a:pt x="342" y="574"/>
                </a:lnTo>
                <a:close/>
                <a:moveTo>
                  <a:pt x="575" y="236"/>
                </a:moveTo>
                <a:cubicBezTo>
                  <a:pt x="703" y="189"/>
                  <a:pt x="703" y="189"/>
                  <a:pt x="703" y="189"/>
                </a:cubicBezTo>
                <a:cubicBezTo>
                  <a:pt x="817" y="252"/>
                  <a:pt x="817" y="252"/>
                  <a:pt x="817" y="252"/>
                </a:cubicBezTo>
                <a:cubicBezTo>
                  <a:pt x="750" y="367"/>
                  <a:pt x="750" y="367"/>
                  <a:pt x="750" y="367"/>
                </a:cubicBezTo>
                <a:cubicBezTo>
                  <a:pt x="679" y="293"/>
                  <a:pt x="679" y="293"/>
                  <a:pt x="679" y="293"/>
                </a:cubicBezTo>
                <a:cubicBezTo>
                  <a:pt x="675" y="289"/>
                  <a:pt x="670" y="287"/>
                  <a:pt x="664" y="287"/>
                </a:cubicBezTo>
                <a:cubicBezTo>
                  <a:pt x="659" y="287"/>
                  <a:pt x="653" y="289"/>
                  <a:pt x="650" y="293"/>
                </a:cubicBezTo>
                <a:cubicBezTo>
                  <a:pt x="548" y="401"/>
                  <a:pt x="548" y="401"/>
                  <a:pt x="548" y="401"/>
                </a:cubicBezTo>
                <a:cubicBezTo>
                  <a:pt x="513" y="348"/>
                  <a:pt x="513" y="348"/>
                  <a:pt x="513" y="348"/>
                </a:cubicBezTo>
                <a:lnTo>
                  <a:pt x="575" y="236"/>
                </a:lnTo>
                <a:close/>
                <a:moveTo>
                  <a:pt x="332" y="142"/>
                </a:moveTo>
                <a:cubicBezTo>
                  <a:pt x="467" y="349"/>
                  <a:pt x="467" y="349"/>
                  <a:pt x="467" y="349"/>
                </a:cubicBezTo>
                <a:cubicBezTo>
                  <a:pt x="399" y="472"/>
                  <a:pt x="399" y="472"/>
                  <a:pt x="399" y="472"/>
                </a:cubicBezTo>
                <a:cubicBezTo>
                  <a:pt x="331" y="367"/>
                  <a:pt x="331" y="367"/>
                  <a:pt x="331" y="367"/>
                </a:cubicBezTo>
                <a:cubicBezTo>
                  <a:pt x="328" y="362"/>
                  <a:pt x="323" y="359"/>
                  <a:pt x="317" y="358"/>
                </a:cubicBezTo>
                <a:cubicBezTo>
                  <a:pt x="311" y="357"/>
                  <a:pt x="305" y="359"/>
                  <a:pt x="300" y="363"/>
                </a:cubicBezTo>
                <a:cubicBezTo>
                  <a:pt x="203" y="458"/>
                  <a:pt x="203" y="458"/>
                  <a:pt x="203" y="458"/>
                </a:cubicBezTo>
                <a:cubicBezTo>
                  <a:pt x="44" y="325"/>
                  <a:pt x="44" y="325"/>
                  <a:pt x="44" y="325"/>
                </a:cubicBezTo>
                <a:cubicBezTo>
                  <a:pt x="43" y="324"/>
                  <a:pt x="42" y="323"/>
                  <a:pt x="40" y="323"/>
                </a:cubicBezTo>
                <a:cubicBezTo>
                  <a:pt x="40" y="251"/>
                  <a:pt x="40" y="251"/>
                  <a:pt x="40" y="251"/>
                </a:cubicBezTo>
                <a:lnTo>
                  <a:pt x="332" y="142"/>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nvGrpSpPr>
          <p:cNvPr id="531" name="Group 530">
            <a:extLst>
              <a:ext uri="{FF2B5EF4-FFF2-40B4-BE49-F238E27FC236}">
                <a16:creationId xmlns:a16="http://schemas.microsoft.com/office/drawing/2014/main" id="{05EAB893-AF8B-4CE5-B39A-47956C3DEF59}"/>
              </a:ext>
            </a:extLst>
          </p:cNvPr>
          <p:cNvGrpSpPr/>
          <p:nvPr/>
        </p:nvGrpSpPr>
        <p:grpSpPr>
          <a:xfrm>
            <a:off x="8354464" y="1058136"/>
            <a:ext cx="312708" cy="319162"/>
            <a:chOff x="2638425" y="2424113"/>
            <a:chExt cx="846138" cy="863600"/>
          </a:xfrm>
        </p:grpSpPr>
        <p:sp>
          <p:nvSpPr>
            <p:cNvPr id="532" name="Freeform 61">
              <a:extLst>
                <a:ext uri="{FF2B5EF4-FFF2-40B4-BE49-F238E27FC236}">
                  <a16:creationId xmlns:a16="http://schemas.microsoft.com/office/drawing/2014/main" id="{5863B99E-FD90-4E82-BA26-8EA4926F2B25}"/>
                </a:ext>
              </a:extLst>
            </p:cNvPr>
            <p:cNvSpPr>
              <a:spLocks noEditPoints="1"/>
            </p:cNvSpPr>
            <p:nvPr/>
          </p:nvSpPr>
          <p:spPr bwMode="auto">
            <a:xfrm>
              <a:off x="3041650" y="2570163"/>
              <a:ext cx="442913" cy="506413"/>
            </a:xfrm>
            <a:custGeom>
              <a:avLst/>
              <a:gdLst>
                <a:gd name="T0" fmla="*/ 465 w 465"/>
                <a:gd name="T1" fmla="*/ 142 h 531"/>
                <a:gd name="T2" fmla="*/ 465 w 465"/>
                <a:gd name="T3" fmla="*/ 141 h 531"/>
                <a:gd name="T4" fmla="*/ 455 w 465"/>
                <a:gd name="T5" fmla="*/ 126 h 531"/>
                <a:gd name="T6" fmla="*/ 242 w 465"/>
                <a:gd name="T7" fmla="*/ 3 h 531"/>
                <a:gd name="T8" fmla="*/ 222 w 465"/>
                <a:gd name="T9" fmla="*/ 3 h 531"/>
                <a:gd name="T10" fmla="*/ 10 w 465"/>
                <a:gd name="T11" fmla="*/ 126 h 531"/>
                <a:gd name="T12" fmla="*/ 0 w 465"/>
                <a:gd name="T13" fmla="*/ 144 h 531"/>
                <a:gd name="T14" fmla="*/ 10 w 465"/>
                <a:gd name="T15" fmla="*/ 161 h 531"/>
                <a:gd name="T16" fmla="*/ 212 w 465"/>
                <a:gd name="T17" fmla="*/ 278 h 531"/>
                <a:gd name="T18" fmla="*/ 212 w 465"/>
                <a:gd name="T19" fmla="*/ 476 h 531"/>
                <a:gd name="T20" fmla="*/ 154 w 465"/>
                <a:gd name="T21" fmla="*/ 441 h 531"/>
                <a:gd name="T22" fmla="*/ 127 w 465"/>
                <a:gd name="T23" fmla="*/ 447 h 531"/>
                <a:gd name="T24" fmla="*/ 133 w 465"/>
                <a:gd name="T25" fmla="*/ 475 h 531"/>
                <a:gd name="T26" fmla="*/ 222 w 465"/>
                <a:gd name="T27" fmla="*/ 528 h 531"/>
                <a:gd name="T28" fmla="*/ 232 w 465"/>
                <a:gd name="T29" fmla="*/ 531 h 531"/>
                <a:gd name="T30" fmla="*/ 242 w 465"/>
                <a:gd name="T31" fmla="*/ 529 h 531"/>
                <a:gd name="T32" fmla="*/ 455 w 465"/>
                <a:gd name="T33" fmla="*/ 406 h 531"/>
                <a:gd name="T34" fmla="*/ 465 w 465"/>
                <a:gd name="T35" fmla="*/ 389 h 531"/>
                <a:gd name="T36" fmla="*/ 465 w 465"/>
                <a:gd name="T37" fmla="*/ 143 h 531"/>
                <a:gd name="T38" fmla="*/ 465 w 465"/>
                <a:gd name="T39" fmla="*/ 142 h 531"/>
                <a:gd name="T40" fmla="*/ 232 w 465"/>
                <a:gd name="T41" fmla="*/ 44 h 531"/>
                <a:gd name="T42" fmla="*/ 406 w 465"/>
                <a:gd name="T43" fmla="*/ 144 h 531"/>
                <a:gd name="T44" fmla="*/ 343 w 465"/>
                <a:gd name="T45" fmla="*/ 180 h 531"/>
                <a:gd name="T46" fmla="*/ 170 w 465"/>
                <a:gd name="T47" fmla="*/ 80 h 531"/>
                <a:gd name="T48" fmla="*/ 232 w 465"/>
                <a:gd name="T49" fmla="*/ 44 h 531"/>
                <a:gd name="T50" fmla="*/ 232 w 465"/>
                <a:gd name="T51" fmla="*/ 244 h 531"/>
                <a:gd name="T52" fmla="*/ 59 w 465"/>
                <a:gd name="T53" fmla="*/ 144 h 531"/>
                <a:gd name="T54" fmla="*/ 130 w 465"/>
                <a:gd name="T55" fmla="*/ 103 h 531"/>
                <a:gd name="T56" fmla="*/ 303 w 465"/>
                <a:gd name="T57" fmla="*/ 203 h 531"/>
                <a:gd name="T58" fmla="*/ 232 w 465"/>
                <a:gd name="T59" fmla="*/ 244 h 531"/>
                <a:gd name="T60" fmla="*/ 252 w 465"/>
                <a:gd name="T61" fmla="*/ 477 h 531"/>
                <a:gd name="T62" fmla="*/ 252 w 465"/>
                <a:gd name="T63" fmla="*/ 278 h 531"/>
                <a:gd name="T64" fmla="*/ 323 w 465"/>
                <a:gd name="T65" fmla="*/ 237 h 531"/>
                <a:gd name="T66" fmla="*/ 323 w 465"/>
                <a:gd name="T67" fmla="*/ 263 h 531"/>
                <a:gd name="T68" fmla="*/ 343 w 465"/>
                <a:gd name="T69" fmla="*/ 283 h 531"/>
                <a:gd name="T70" fmla="*/ 363 w 465"/>
                <a:gd name="T71" fmla="*/ 263 h 531"/>
                <a:gd name="T72" fmla="*/ 363 w 465"/>
                <a:gd name="T73" fmla="*/ 214 h 531"/>
                <a:gd name="T74" fmla="*/ 425 w 465"/>
                <a:gd name="T75" fmla="*/ 179 h 531"/>
                <a:gd name="T76" fmla="*/ 425 w 465"/>
                <a:gd name="T77" fmla="*/ 377 h 531"/>
                <a:gd name="T78" fmla="*/ 252 w 465"/>
                <a:gd name="T79" fmla="*/ 47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5" h="531">
                  <a:moveTo>
                    <a:pt x="465" y="142"/>
                  </a:moveTo>
                  <a:cubicBezTo>
                    <a:pt x="465" y="142"/>
                    <a:pt x="465" y="141"/>
                    <a:pt x="465" y="141"/>
                  </a:cubicBezTo>
                  <a:cubicBezTo>
                    <a:pt x="464" y="135"/>
                    <a:pt x="460" y="129"/>
                    <a:pt x="455" y="126"/>
                  </a:cubicBezTo>
                  <a:cubicBezTo>
                    <a:pt x="242" y="3"/>
                    <a:pt x="242" y="3"/>
                    <a:pt x="242" y="3"/>
                  </a:cubicBezTo>
                  <a:cubicBezTo>
                    <a:pt x="236" y="0"/>
                    <a:pt x="229" y="0"/>
                    <a:pt x="222" y="3"/>
                  </a:cubicBezTo>
                  <a:cubicBezTo>
                    <a:pt x="10" y="126"/>
                    <a:pt x="10" y="126"/>
                    <a:pt x="10" y="126"/>
                  </a:cubicBezTo>
                  <a:cubicBezTo>
                    <a:pt x="3" y="130"/>
                    <a:pt x="0" y="137"/>
                    <a:pt x="0" y="144"/>
                  </a:cubicBezTo>
                  <a:cubicBezTo>
                    <a:pt x="0" y="151"/>
                    <a:pt x="3" y="158"/>
                    <a:pt x="10" y="161"/>
                  </a:cubicBezTo>
                  <a:cubicBezTo>
                    <a:pt x="212" y="278"/>
                    <a:pt x="212" y="278"/>
                    <a:pt x="212" y="278"/>
                  </a:cubicBezTo>
                  <a:cubicBezTo>
                    <a:pt x="212" y="476"/>
                    <a:pt x="212" y="476"/>
                    <a:pt x="212" y="476"/>
                  </a:cubicBezTo>
                  <a:cubicBezTo>
                    <a:pt x="154" y="441"/>
                    <a:pt x="154" y="441"/>
                    <a:pt x="154" y="441"/>
                  </a:cubicBezTo>
                  <a:cubicBezTo>
                    <a:pt x="145" y="435"/>
                    <a:pt x="132" y="438"/>
                    <a:pt x="127" y="447"/>
                  </a:cubicBezTo>
                  <a:cubicBezTo>
                    <a:pt x="121" y="457"/>
                    <a:pt x="124" y="469"/>
                    <a:pt x="133" y="475"/>
                  </a:cubicBezTo>
                  <a:cubicBezTo>
                    <a:pt x="222" y="528"/>
                    <a:pt x="222" y="528"/>
                    <a:pt x="222" y="528"/>
                  </a:cubicBezTo>
                  <a:cubicBezTo>
                    <a:pt x="225" y="530"/>
                    <a:pt x="229" y="531"/>
                    <a:pt x="232" y="531"/>
                  </a:cubicBezTo>
                  <a:cubicBezTo>
                    <a:pt x="236" y="531"/>
                    <a:pt x="239" y="530"/>
                    <a:pt x="242" y="529"/>
                  </a:cubicBezTo>
                  <a:cubicBezTo>
                    <a:pt x="455" y="406"/>
                    <a:pt x="455" y="406"/>
                    <a:pt x="455" y="406"/>
                  </a:cubicBezTo>
                  <a:cubicBezTo>
                    <a:pt x="461" y="402"/>
                    <a:pt x="465" y="396"/>
                    <a:pt x="465" y="389"/>
                  </a:cubicBezTo>
                  <a:cubicBezTo>
                    <a:pt x="465" y="143"/>
                    <a:pt x="465" y="143"/>
                    <a:pt x="465" y="143"/>
                  </a:cubicBezTo>
                  <a:cubicBezTo>
                    <a:pt x="465" y="143"/>
                    <a:pt x="465" y="143"/>
                    <a:pt x="465" y="142"/>
                  </a:cubicBezTo>
                  <a:close/>
                  <a:moveTo>
                    <a:pt x="232" y="44"/>
                  </a:moveTo>
                  <a:cubicBezTo>
                    <a:pt x="406" y="144"/>
                    <a:pt x="406" y="144"/>
                    <a:pt x="406" y="144"/>
                  </a:cubicBezTo>
                  <a:cubicBezTo>
                    <a:pt x="343" y="180"/>
                    <a:pt x="343" y="180"/>
                    <a:pt x="343" y="180"/>
                  </a:cubicBezTo>
                  <a:cubicBezTo>
                    <a:pt x="170" y="80"/>
                    <a:pt x="170" y="80"/>
                    <a:pt x="170" y="80"/>
                  </a:cubicBezTo>
                  <a:lnTo>
                    <a:pt x="232" y="44"/>
                  </a:lnTo>
                  <a:close/>
                  <a:moveTo>
                    <a:pt x="232" y="244"/>
                  </a:moveTo>
                  <a:cubicBezTo>
                    <a:pt x="59" y="144"/>
                    <a:pt x="59" y="144"/>
                    <a:pt x="59" y="144"/>
                  </a:cubicBezTo>
                  <a:cubicBezTo>
                    <a:pt x="130" y="103"/>
                    <a:pt x="130" y="103"/>
                    <a:pt x="130" y="103"/>
                  </a:cubicBezTo>
                  <a:cubicBezTo>
                    <a:pt x="303" y="203"/>
                    <a:pt x="303" y="203"/>
                    <a:pt x="303" y="203"/>
                  </a:cubicBezTo>
                  <a:lnTo>
                    <a:pt x="232" y="244"/>
                  </a:lnTo>
                  <a:close/>
                  <a:moveTo>
                    <a:pt x="252" y="477"/>
                  </a:moveTo>
                  <a:cubicBezTo>
                    <a:pt x="252" y="278"/>
                    <a:pt x="252" y="278"/>
                    <a:pt x="252" y="278"/>
                  </a:cubicBezTo>
                  <a:cubicBezTo>
                    <a:pt x="323" y="237"/>
                    <a:pt x="323" y="237"/>
                    <a:pt x="323" y="237"/>
                  </a:cubicBezTo>
                  <a:cubicBezTo>
                    <a:pt x="323" y="263"/>
                    <a:pt x="323" y="263"/>
                    <a:pt x="323" y="263"/>
                  </a:cubicBezTo>
                  <a:cubicBezTo>
                    <a:pt x="323" y="274"/>
                    <a:pt x="332" y="283"/>
                    <a:pt x="343" y="283"/>
                  </a:cubicBezTo>
                  <a:cubicBezTo>
                    <a:pt x="354" y="283"/>
                    <a:pt x="363" y="274"/>
                    <a:pt x="363" y="263"/>
                  </a:cubicBezTo>
                  <a:cubicBezTo>
                    <a:pt x="363" y="214"/>
                    <a:pt x="363" y="214"/>
                    <a:pt x="363" y="214"/>
                  </a:cubicBezTo>
                  <a:cubicBezTo>
                    <a:pt x="425" y="179"/>
                    <a:pt x="425" y="179"/>
                    <a:pt x="425" y="179"/>
                  </a:cubicBezTo>
                  <a:cubicBezTo>
                    <a:pt x="425" y="377"/>
                    <a:pt x="425" y="377"/>
                    <a:pt x="425" y="377"/>
                  </a:cubicBezTo>
                  <a:lnTo>
                    <a:pt x="252" y="477"/>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3" name="Freeform 62">
              <a:extLst>
                <a:ext uri="{FF2B5EF4-FFF2-40B4-BE49-F238E27FC236}">
                  <a16:creationId xmlns:a16="http://schemas.microsoft.com/office/drawing/2014/main" id="{3E99B3EE-2D5A-41A3-8A0C-FA108A6C664B}"/>
                </a:ext>
              </a:extLst>
            </p:cNvPr>
            <p:cNvSpPr>
              <a:spLocks noEditPoints="1"/>
            </p:cNvSpPr>
            <p:nvPr/>
          </p:nvSpPr>
          <p:spPr bwMode="auto">
            <a:xfrm>
              <a:off x="2684463" y="2763838"/>
              <a:ext cx="442913" cy="523875"/>
            </a:xfrm>
            <a:custGeom>
              <a:avLst/>
              <a:gdLst>
                <a:gd name="T0" fmla="*/ 464 w 465"/>
                <a:gd name="T1" fmla="*/ 159 h 550"/>
                <a:gd name="T2" fmla="*/ 455 w 465"/>
                <a:gd name="T3" fmla="*/ 144 h 550"/>
                <a:gd name="T4" fmla="*/ 415 w 465"/>
                <a:gd name="T5" fmla="*/ 121 h 550"/>
                <a:gd name="T6" fmla="*/ 415 w 465"/>
                <a:gd name="T7" fmla="*/ 20 h 550"/>
                <a:gd name="T8" fmla="*/ 395 w 465"/>
                <a:gd name="T9" fmla="*/ 0 h 550"/>
                <a:gd name="T10" fmla="*/ 375 w 465"/>
                <a:gd name="T11" fmla="*/ 20 h 550"/>
                <a:gd name="T12" fmla="*/ 375 w 465"/>
                <a:gd name="T13" fmla="*/ 98 h 550"/>
                <a:gd name="T14" fmla="*/ 242 w 465"/>
                <a:gd name="T15" fmla="*/ 22 h 550"/>
                <a:gd name="T16" fmla="*/ 222 w 465"/>
                <a:gd name="T17" fmla="*/ 22 h 550"/>
                <a:gd name="T18" fmla="*/ 10 w 465"/>
                <a:gd name="T19" fmla="*/ 144 h 550"/>
                <a:gd name="T20" fmla="*/ 0 w 465"/>
                <a:gd name="T21" fmla="*/ 162 h 550"/>
                <a:gd name="T22" fmla="*/ 10 w 465"/>
                <a:gd name="T23" fmla="*/ 180 h 550"/>
                <a:gd name="T24" fmla="*/ 212 w 465"/>
                <a:gd name="T25" fmla="*/ 297 h 550"/>
                <a:gd name="T26" fmla="*/ 212 w 465"/>
                <a:gd name="T27" fmla="*/ 495 h 550"/>
                <a:gd name="T28" fmla="*/ 40 w 465"/>
                <a:gd name="T29" fmla="*/ 396 h 550"/>
                <a:gd name="T30" fmla="*/ 40 w 465"/>
                <a:gd name="T31" fmla="*/ 242 h 550"/>
                <a:gd name="T32" fmla="*/ 20 w 465"/>
                <a:gd name="T33" fmla="*/ 222 h 550"/>
                <a:gd name="T34" fmla="*/ 0 w 465"/>
                <a:gd name="T35" fmla="*/ 242 h 550"/>
                <a:gd name="T36" fmla="*/ 0 w 465"/>
                <a:gd name="T37" fmla="*/ 407 h 550"/>
                <a:gd name="T38" fmla="*/ 10 w 465"/>
                <a:gd name="T39" fmla="*/ 424 h 550"/>
                <a:gd name="T40" fmla="*/ 222 w 465"/>
                <a:gd name="T41" fmla="*/ 547 h 550"/>
                <a:gd name="T42" fmla="*/ 232 w 465"/>
                <a:gd name="T43" fmla="*/ 550 h 550"/>
                <a:gd name="T44" fmla="*/ 242 w 465"/>
                <a:gd name="T45" fmla="*/ 547 h 550"/>
                <a:gd name="T46" fmla="*/ 455 w 465"/>
                <a:gd name="T47" fmla="*/ 424 h 550"/>
                <a:gd name="T48" fmla="*/ 465 w 465"/>
                <a:gd name="T49" fmla="*/ 407 h 550"/>
                <a:gd name="T50" fmla="*/ 465 w 465"/>
                <a:gd name="T51" fmla="*/ 162 h 550"/>
                <a:gd name="T52" fmla="*/ 465 w 465"/>
                <a:gd name="T53" fmla="*/ 161 h 550"/>
                <a:gd name="T54" fmla="*/ 464 w 465"/>
                <a:gd name="T55" fmla="*/ 159 h 550"/>
                <a:gd name="T56" fmla="*/ 232 w 465"/>
                <a:gd name="T57" fmla="*/ 62 h 550"/>
                <a:gd name="T58" fmla="*/ 405 w 465"/>
                <a:gd name="T59" fmla="*/ 162 h 550"/>
                <a:gd name="T60" fmla="*/ 343 w 465"/>
                <a:gd name="T61" fmla="*/ 198 h 550"/>
                <a:gd name="T62" fmla="*/ 170 w 465"/>
                <a:gd name="T63" fmla="*/ 98 h 550"/>
                <a:gd name="T64" fmla="*/ 232 w 465"/>
                <a:gd name="T65" fmla="*/ 62 h 550"/>
                <a:gd name="T66" fmla="*/ 232 w 465"/>
                <a:gd name="T67" fmla="*/ 262 h 550"/>
                <a:gd name="T68" fmla="*/ 59 w 465"/>
                <a:gd name="T69" fmla="*/ 162 h 550"/>
                <a:gd name="T70" fmla="*/ 130 w 465"/>
                <a:gd name="T71" fmla="*/ 121 h 550"/>
                <a:gd name="T72" fmla="*/ 303 w 465"/>
                <a:gd name="T73" fmla="*/ 221 h 550"/>
                <a:gd name="T74" fmla="*/ 232 w 465"/>
                <a:gd name="T75" fmla="*/ 262 h 550"/>
                <a:gd name="T76" fmla="*/ 252 w 465"/>
                <a:gd name="T77" fmla="*/ 495 h 550"/>
                <a:gd name="T78" fmla="*/ 252 w 465"/>
                <a:gd name="T79" fmla="*/ 297 h 550"/>
                <a:gd name="T80" fmla="*/ 323 w 465"/>
                <a:gd name="T81" fmla="*/ 256 h 550"/>
                <a:gd name="T82" fmla="*/ 323 w 465"/>
                <a:gd name="T83" fmla="*/ 281 h 550"/>
                <a:gd name="T84" fmla="*/ 343 w 465"/>
                <a:gd name="T85" fmla="*/ 301 h 550"/>
                <a:gd name="T86" fmla="*/ 363 w 465"/>
                <a:gd name="T87" fmla="*/ 281 h 550"/>
                <a:gd name="T88" fmla="*/ 363 w 465"/>
                <a:gd name="T89" fmla="*/ 233 h 550"/>
                <a:gd name="T90" fmla="*/ 425 w 465"/>
                <a:gd name="T91" fmla="*/ 197 h 550"/>
                <a:gd name="T92" fmla="*/ 425 w 465"/>
                <a:gd name="T93" fmla="*/ 396 h 550"/>
                <a:gd name="T94" fmla="*/ 252 w 465"/>
                <a:gd name="T95" fmla="*/ 49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5" h="550">
                  <a:moveTo>
                    <a:pt x="464" y="159"/>
                  </a:moveTo>
                  <a:cubicBezTo>
                    <a:pt x="464" y="153"/>
                    <a:pt x="460" y="148"/>
                    <a:pt x="455" y="144"/>
                  </a:cubicBezTo>
                  <a:cubicBezTo>
                    <a:pt x="415" y="121"/>
                    <a:pt x="415" y="121"/>
                    <a:pt x="415" y="121"/>
                  </a:cubicBezTo>
                  <a:cubicBezTo>
                    <a:pt x="415" y="20"/>
                    <a:pt x="415" y="20"/>
                    <a:pt x="415" y="20"/>
                  </a:cubicBezTo>
                  <a:cubicBezTo>
                    <a:pt x="415" y="9"/>
                    <a:pt x="406" y="0"/>
                    <a:pt x="395" y="0"/>
                  </a:cubicBezTo>
                  <a:cubicBezTo>
                    <a:pt x="384" y="0"/>
                    <a:pt x="375" y="9"/>
                    <a:pt x="375" y="20"/>
                  </a:cubicBezTo>
                  <a:cubicBezTo>
                    <a:pt x="375" y="98"/>
                    <a:pt x="375" y="98"/>
                    <a:pt x="375" y="98"/>
                  </a:cubicBezTo>
                  <a:cubicBezTo>
                    <a:pt x="242" y="22"/>
                    <a:pt x="242" y="22"/>
                    <a:pt x="242" y="22"/>
                  </a:cubicBezTo>
                  <a:cubicBezTo>
                    <a:pt x="236" y="18"/>
                    <a:pt x="229" y="18"/>
                    <a:pt x="222" y="22"/>
                  </a:cubicBezTo>
                  <a:cubicBezTo>
                    <a:pt x="10" y="144"/>
                    <a:pt x="10" y="144"/>
                    <a:pt x="10" y="144"/>
                  </a:cubicBezTo>
                  <a:cubicBezTo>
                    <a:pt x="3" y="148"/>
                    <a:pt x="0" y="155"/>
                    <a:pt x="0" y="162"/>
                  </a:cubicBezTo>
                  <a:cubicBezTo>
                    <a:pt x="0" y="169"/>
                    <a:pt x="3" y="176"/>
                    <a:pt x="10" y="180"/>
                  </a:cubicBezTo>
                  <a:cubicBezTo>
                    <a:pt x="212" y="297"/>
                    <a:pt x="212" y="297"/>
                    <a:pt x="212" y="297"/>
                  </a:cubicBezTo>
                  <a:cubicBezTo>
                    <a:pt x="212" y="495"/>
                    <a:pt x="212" y="495"/>
                    <a:pt x="212" y="495"/>
                  </a:cubicBezTo>
                  <a:cubicBezTo>
                    <a:pt x="40" y="396"/>
                    <a:pt x="40" y="396"/>
                    <a:pt x="40" y="396"/>
                  </a:cubicBezTo>
                  <a:cubicBezTo>
                    <a:pt x="40" y="242"/>
                    <a:pt x="40" y="242"/>
                    <a:pt x="40" y="242"/>
                  </a:cubicBezTo>
                  <a:cubicBezTo>
                    <a:pt x="40" y="231"/>
                    <a:pt x="31" y="222"/>
                    <a:pt x="20" y="222"/>
                  </a:cubicBezTo>
                  <a:cubicBezTo>
                    <a:pt x="9" y="222"/>
                    <a:pt x="0" y="231"/>
                    <a:pt x="0" y="242"/>
                  </a:cubicBezTo>
                  <a:cubicBezTo>
                    <a:pt x="0" y="407"/>
                    <a:pt x="0" y="407"/>
                    <a:pt x="0" y="407"/>
                  </a:cubicBezTo>
                  <a:cubicBezTo>
                    <a:pt x="0" y="414"/>
                    <a:pt x="4" y="421"/>
                    <a:pt x="10" y="424"/>
                  </a:cubicBezTo>
                  <a:cubicBezTo>
                    <a:pt x="222" y="547"/>
                    <a:pt x="222" y="547"/>
                    <a:pt x="222" y="547"/>
                  </a:cubicBezTo>
                  <a:cubicBezTo>
                    <a:pt x="226" y="549"/>
                    <a:pt x="229" y="550"/>
                    <a:pt x="232" y="550"/>
                  </a:cubicBezTo>
                  <a:cubicBezTo>
                    <a:pt x="236" y="550"/>
                    <a:pt x="239" y="549"/>
                    <a:pt x="242" y="547"/>
                  </a:cubicBezTo>
                  <a:cubicBezTo>
                    <a:pt x="455" y="424"/>
                    <a:pt x="455" y="424"/>
                    <a:pt x="455" y="424"/>
                  </a:cubicBezTo>
                  <a:cubicBezTo>
                    <a:pt x="461" y="421"/>
                    <a:pt x="465" y="414"/>
                    <a:pt x="465" y="407"/>
                  </a:cubicBezTo>
                  <a:cubicBezTo>
                    <a:pt x="465" y="162"/>
                    <a:pt x="465" y="162"/>
                    <a:pt x="465" y="162"/>
                  </a:cubicBezTo>
                  <a:cubicBezTo>
                    <a:pt x="465" y="161"/>
                    <a:pt x="465" y="161"/>
                    <a:pt x="465" y="161"/>
                  </a:cubicBezTo>
                  <a:cubicBezTo>
                    <a:pt x="465" y="160"/>
                    <a:pt x="465" y="160"/>
                    <a:pt x="464" y="159"/>
                  </a:cubicBezTo>
                  <a:close/>
                  <a:moveTo>
                    <a:pt x="232" y="62"/>
                  </a:moveTo>
                  <a:cubicBezTo>
                    <a:pt x="405" y="162"/>
                    <a:pt x="405" y="162"/>
                    <a:pt x="405" y="162"/>
                  </a:cubicBezTo>
                  <a:cubicBezTo>
                    <a:pt x="343" y="198"/>
                    <a:pt x="343" y="198"/>
                    <a:pt x="343" y="198"/>
                  </a:cubicBezTo>
                  <a:cubicBezTo>
                    <a:pt x="170" y="98"/>
                    <a:pt x="170" y="98"/>
                    <a:pt x="170" y="98"/>
                  </a:cubicBezTo>
                  <a:lnTo>
                    <a:pt x="232" y="62"/>
                  </a:lnTo>
                  <a:close/>
                  <a:moveTo>
                    <a:pt x="232" y="262"/>
                  </a:moveTo>
                  <a:cubicBezTo>
                    <a:pt x="59" y="162"/>
                    <a:pt x="59" y="162"/>
                    <a:pt x="59" y="162"/>
                  </a:cubicBezTo>
                  <a:cubicBezTo>
                    <a:pt x="130" y="121"/>
                    <a:pt x="130" y="121"/>
                    <a:pt x="130" y="121"/>
                  </a:cubicBezTo>
                  <a:cubicBezTo>
                    <a:pt x="303" y="221"/>
                    <a:pt x="303" y="221"/>
                    <a:pt x="303" y="221"/>
                  </a:cubicBezTo>
                  <a:lnTo>
                    <a:pt x="232" y="262"/>
                  </a:lnTo>
                  <a:close/>
                  <a:moveTo>
                    <a:pt x="252" y="495"/>
                  </a:moveTo>
                  <a:cubicBezTo>
                    <a:pt x="252" y="297"/>
                    <a:pt x="252" y="297"/>
                    <a:pt x="252" y="297"/>
                  </a:cubicBezTo>
                  <a:cubicBezTo>
                    <a:pt x="323" y="256"/>
                    <a:pt x="323" y="256"/>
                    <a:pt x="323" y="256"/>
                  </a:cubicBezTo>
                  <a:cubicBezTo>
                    <a:pt x="323" y="281"/>
                    <a:pt x="323" y="281"/>
                    <a:pt x="323" y="281"/>
                  </a:cubicBezTo>
                  <a:cubicBezTo>
                    <a:pt x="323" y="292"/>
                    <a:pt x="332" y="301"/>
                    <a:pt x="343" y="301"/>
                  </a:cubicBezTo>
                  <a:cubicBezTo>
                    <a:pt x="354" y="301"/>
                    <a:pt x="363" y="292"/>
                    <a:pt x="363" y="281"/>
                  </a:cubicBezTo>
                  <a:cubicBezTo>
                    <a:pt x="363" y="233"/>
                    <a:pt x="363" y="233"/>
                    <a:pt x="363" y="233"/>
                  </a:cubicBezTo>
                  <a:cubicBezTo>
                    <a:pt x="425" y="197"/>
                    <a:pt x="425" y="197"/>
                    <a:pt x="425" y="197"/>
                  </a:cubicBezTo>
                  <a:cubicBezTo>
                    <a:pt x="425" y="396"/>
                    <a:pt x="425" y="396"/>
                    <a:pt x="425" y="396"/>
                  </a:cubicBezTo>
                  <a:lnTo>
                    <a:pt x="252" y="495"/>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4" name="Freeform 63">
              <a:extLst>
                <a:ext uri="{FF2B5EF4-FFF2-40B4-BE49-F238E27FC236}">
                  <a16:creationId xmlns:a16="http://schemas.microsoft.com/office/drawing/2014/main" id="{317E7A2C-851B-4B57-B02E-0FEABBB67DB5}"/>
                </a:ext>
              </a:extLst>
            </p:cNvPr>
            <p:cNvSpPr>
              <a:spLocks/>
            </p:cNvSpPr>
            <p:nvPr/>
          </p:nvSpPr>
          <p:spPr bwMode="auto">
            <a:xfrm>
              <a:off x="2638425" y="2617788"/>
              <a:ext cx="106363" cy="238125"/>
            </a:xfrm>
            <a:custGeom>
              <a:avLst/>
              <a:gdLst>
                <a:gd name="T0" fmla="*/ 89 w 111"/>
                <a:gd name="T1" fmla="*/ 249 h 249"/>
                <a:gd name="T2" fmla="*/ 105 w 111"/>
                <a:gd name="T3" fmla="*/ 240 h 249"/>
                <a:gd name="T4" fmla="*/ 99 w 111"/>
                <a:gd name="T5" fmla="*/ 212 h 249"/>
                <a:gd name="T6" fmla="*/ 40 w 111"/>
                <a:gd name="T7" fmla="*/ 174 h 249"/>
                <a:gd name="T8" fmla="*/ 40 w 111"/>
                <a:gd name="T9" fmla="*/ 20 h 249"/>
                <a:gd name="T10" fmla="*/ 20 w 111"/>
                <a:gd name="T11" fmla="*/ 0 h 249"/>
                <a:gd name="T12" fmla="*/ 0 w 111"/>
                <a:gd name="T13" fmla="*/ 20 h 249"/>
                <a:gd name="T14" fmla="*/ 0 w 111"/>
                <a:gd name="T15" fmla="*/ 185 h 249"/>
                <a:gd name="T16" fmla="*/ 9 w 111"/>
                <a:gd name="T17" fmla="*/ 202 h 249"/>
                <a:gd name="T18" fmla="*/ 78 w 111"/>
                <a:gd name="T19" fmla="*/ 246 h 249"/>
                <a:gd name="T20" fmla="*/ 89 w 111"/>
                <a:gd name="T2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249">
                  <a:moveTo>
                    <a:pt x="89" y="249"/>
                  </a:moveTo>
                  <a:cubicBezTo>
                    <a:pt x="95" y="249"/>
                    <a:pt x="102" y="246"/>
                    <a:pt x="105" y="240"/>
                  </a:cubicBezTo>
                  <a:cubicBezTo>
                    <a:pt x="111" y="231"/>
                    <a:pt x="109" y="218"/>
                    <a:pt x="99" y="212"/>
                  </a:cubicBezTo>
                  <a:cubicBezTo>
                    <a:pt x="40" y="174"/>
                    <a:pt x="40" y="174"/>
                    <a:pt x="40" y="174"/>
                  </a:cubicBezTo>
                  <a:cubicBezTo>
                    <a:pt x="40" y="20"/>
                    <a:pt x="40" y="20"/>
                    <a:pt x="40" y="20"/>
                  </a:cubicBezTo>
                  <a:cubicBezTo>
                    <a:pt x="40" y="9"/>
                    <a:pt x="31" y="0"/>
                    <a:pt x="20" y="0"/>
                  </a:cubicBezTo>
                  <a:cubicBezTo>
                    <a:pt x="9" y="0"/>
                    <a:pt x="0" y="9"/>
                    <a:pt x="0" y="20"/>
                  </a:cubicBezTo>
                  <a:cubicBezTo>
                    <a:pt x="0" y="185"/>
                    <a:pt x="0" y="185"/>
                    <a:pt x="0" y="185"/>
                  </a:cubicBezTo>
                  <a:cubicBezTo>
                    <a:pt x="0" y="192"/>
                    <a:pt x="3" y="198"/>
                    <a:pt x="9" y="202"/>
                  </a:cubicBezTo>
                  <a:cubicBezTo>
                    <a:pt x="78" y="246"/>
                    <a:pt x="78" y="246"/>
                    <a:pt x="78" y="246"/>
                  </a:cubicBezTo>
                  <a:cubicBezTo>
                    <a:pt x="81" y="248"/>
                    <a:pt x="85" y="249"/>
                    <a:pt x="89" y="24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5" name="Freeform 64">
              <a:extLst>
                <a:ext uri="{FF2B5EF4-FFF2-40B4-BE49-F238E27FC236}">
                  <a16:creationId xmlns:a16="http://schemas.microsoft.com/office/drawing/2014/main" id="{6608FF11-713B-4D7D-89B2-881203196F37}"/>
                </a:ext>
              </a:extLst>
            </p:cNvPr>
            <p:cNvSpPr>
              <a:spLocks noEditPoints="1"/>
            </p:cNvSpPr>
            <p:nvPr/>
          </p:nvSpPr>
          <p:spPr bwMode="auto">
            <a:xfrm>
              <a:off x="2638425" y="2424113"/>
              <a:ext cx="442913" cy="341313"/>
            </a:xfrm>
            <a:custGeom>
              <a:avLst/>
              <a:gdLst>
                <a:gd name="T0" fmla="*/ 10 w 465"/>
                <a:gd name="T1" fmla="*/ 162 h 358"/>
                <a:gd name="T2" fmla="*/ 207 w 465"/>
                <a:gd name="T3" fmla="*/ 275 h 358"/>
                <a:gd name="T4" fmla="*/ 207 w 465"/>
                <a:gd name="T5" fmla="*/ 338 h 358"/>
                <a:gd name="T6" fmla="*/ 227 w 465"/>
                <a:gd name="T7" fmla="*/ 358 h 358"/>
                <a:gd name="T8" fmla="*/ 247 w 465"/>
                <a:gd name="T9" fmla="*/ 338 h 358"/>
                <a:gd name="T10" fmla="*/ 247 w 465"/>
                <a:gd name="T11" fmla="*/ 282 h 358"/>
                <a:gd name="T12" fmla="*/ 323 w 465"/>
                <a:gd name="T13" fmla="*/ 238 h 358"/>
                <a:gd name="T14" fmla="*/ 323 w 465"/>
                <a:gd name="T15" fmla="*/ 263 h 358"/>
                <a:gd name="T16" fmla="*/ 343 w 465"/>
                <a:gd name="T17" fmla="*/ 283 h 358"/>
                <a:gd name="T18" fmla="*/ 363 w 465"/>
                <a:gd name="T19" fmla="*/ 263 h 358"/>
                <a:gd name="T20" fmla="*/ 363 w 465"/>
                <a:gd name="T21" fmla="*/ 215 h 358"/>
                <a:gd name="T22" fmla="*/ 425 w 465"/>
                <a:gd name="T23" fmla="*/ 179 h 358"/>
                <a:gd name="T24" fmla="*/ 425 w 465"/>
                <a:gd name="T25" fmla="*/ 214 h 358"/>
                <a:gd name="T26" fmla="*/ 445 w 465"/>
                <a:gd name="T27" fmla="*/ 234 h 358"/>
                <a:gd name="T28" fmla="*/ 465 w 465"/>
                <a:gd name="T29" fmla="*/ 214 h 358"/>
                <a:gd name="T30" fmla="*/ 465 w 465"/>
                <a:gd name="T31" fmla="*/ 144 h 358"/>
                <a:gd name="T32" fmla="*/ 464 w 465"/>
                <a:gd name="T33" fmla="*/ 143 h 358"/>
                <a:gd name="T34" fmla="*/ 464 w 465"/>
                <a:gd name="T35" fmla="*/ 141 h 358"/>
                <a:gd name="T36" fmla="*/ 455 w 465"/>
                <a:gd name="T37" fmla="*/ 126 h 358"/>
                <a:gd name="T38" fmla="*/ 242 w 465"/>
                <a:gd name="T39" fmla="*/ 4 h 358"/>
                <a:gd name="T40" fmla="*/ 222 w 465"/>
                <a:gd name="T41" fmla="*/ 4 h 358"/>
                <a:gd name="T42" fmla="*/ 10 w 465"/>
                <a:gd name="T43" fmla="*/ 126 h 358"/>
                <a:gd name="T44" fmla="*/ 0 w 465"/>
                <a:gd name="T45" fmla="*/ 144 h 358"/>
                <a:gd name="T46" fmla="*/ 10 w 465"/>
                <a:gd name="T47" fmla="*/ 162 h 358"/>
                <a:gd name="T48" fmla="*/ 130 w 465"/>
                <a:gd name="T49" fmla="*/ 103 h 358"/>
                <a:gd name="T50" fmla="*/ 303 w 465"/>
                <a:gd name="T51" fmla="*/ 203 h 358"/>
                <a:gd name="T52" fmla="*/ 232 w 465"/>
                <a:gd name="T53" fmla="*/ 244 h 358"/>
                <a:gd name="T54" fmla="*/ 59 w 465"/>
                <a:gd name="T55" fmla="*/ 144 h 358"/>
                <a:gd name="T56" fmla="*/ 130 w 465"/>
                <a:gd name="T57" fmla="*/ 103 h 358"/>
                <a:gd name="T58" fmla="*/ 232 w 465"/>
                <a:gd name="T59" fmla="*/ 44 h 358"/>
                <a:gd name="T60" fmla="*/ 405 w 465"/>
                <a:gd name="T61" fmla="*/ 144 h 358"/>
                <a:gd name="T62" fmla="*/ 343 w 465"/>
                <a:gd name="T63" fmla="*/ 180 h 358"/>
                <a:gd name="T64" fmla="*/ 170 w 465"/>
                <a:gd name="T65" fmla="*/ 80 h 358"/>
                <a:gd name="T66" fmla="*/ 232 w 465"/>
                <a:gd name="T67" fmla="*/ 4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5" h="358">
                  <a:moveTo>
                    <a:pt x="10" y="162"/>
                  </a:moveTo>
                  <a:cubicBezTo>
                    <a:pt x="207" y="275"/>
                    <a:pt x="207" y="275"/>
                    <a:pt x="207" y="275"/>
                  </a:cubicBezTo>
                  <a:cubicBezTo>
                    <a:pt x="207" y="338"/>
                    <a:pt x="207" y="338"/>
                    <a:pt x="207" y="338"/>
                  </a:cubicBezTo>
                  <a:cubicBezTo>
                    <a:pt x="207" y="349"/>
                    <a:pt x="216" y="358"/>
                    <a:pt x="227" y="358"/>
                  </a:cubicBezTo>
                  <a:cubicBezTo>
                    <a:pt x="238" y="358"/>
                    <a:pt x="247" y="349"/>
                    <a:pt x="247" y="338"/>
                  </a:cubicBezTo>
                  <a:cubicBezTo>
                    <a:pt x="247" y="282"/>
                    <a:pt x="247" y="282"/>
                    <a:pt x="247" y="282"/>
                  </a:cubicBezTo>
                  <a:cubicBezTo>
                    <a:pt x="323" y="238"/>
                    <a:pt x="323" y="238"/>
                    <a:pt x="323" y="238"/>
                  </a:cubicBezTo>
                  <a:cubicBezTo>
                    <a:pt x="323" y="263"/>
                    <a:pt x="323" y="263"/>
                    <a:pt x="323" y="263"/>
                  </a:cubicBezTo>
                  <a:cubicBezTo>
                    <a:pt x="323" y="274"/>
                    <a:pt x="332" y="283"/>
                    <a:pt x="343" y="283"/>
                  </a:cubicBezTo>
                  <a:cubicBezTo>
                    <a:pt x="354" y="283"/>
                    <a:pt x="363" y="274"/>
                    <a:pt x="363" y="263"/>
                  </a:cubicBezTo>
                  <a:cubicBezTo>
                    <a:pt x="363" y="215"/>
                    <a:pt x="363" y="215"/>
                    <a:pt x="363" y="215"/>
                  </a:cubicBezTo>
                  <a:cubicBezTo>
                    <a:pt x="425" y="179"/>
                    <a:pt x="425" y="179"/>
                    <a:pt x="425" y="179"/>
                  </a:cubicBezTo>
                  <a:cubicBezTo>
                    <a:pt x="425" y="214"/>
                    <a:pt x="425" y="214"/>
                    <a:pt x="425" y="214"/>
                  </a:cubicBezTo>
                  <a:cubicBezTo>
                    <a:pt x="425" y="225"/>
                    <a:pt x="434" y="234"/>
                    <a:pt x="445" y="234"/>
                  </a:cubicBezTo>
                  <a:cubicBezTo>
                    <a:pt x="456" y="234"/>
                    <a:pt x="465" y="225"/>
                    <a:pt x="465" y="214"/>
                  </a:cubicBezTo>
                  <a:cubicBezTo>
                    <a:pt x="465" y="144"/>
                    <a:pt x="465" y="144"/>
                    <a:pt x="465" y="144"/>
                  </a:cubicBezTo>
                  <a:cubicBezTo>
                    <a:pt x="465" y="143"/>
                    <a:pt x="464" y="143"/>
                    <a:pt x="464" y="143"/>
                  </a:cubicBezTo>
                  <a:cubicBezTo>
                    <a:pt x="464" y="142"/>
                    <a:pt x="464" y="142"/>
                    <a:pt x="464" y="141"/>
                  </a:cubicBezTo>
                  <a:cubicBezTo>
                    <a:pt x="463" y="135"/>
                    <a:pt x="460" y="129"/>
                    <a:pt x="455" y="126"/>
                  </a:cubicBezTo>
                  <a:cubicBezTo>
                    <a:pt x="242" y="4"/>
                    <a:pt x="242" y="4"/>
                    <a:pt x="242" y="4"/>
                  </a:cubicBezTo>
                  <a:cubicBezTo>
                    <a:pt x="236" y="0"/>
                    <a:pt x="228" y="0"/>
                    <a:pt x="222" y="4"/>
                  </a:cubicBezTo>
                  <a:cubicBezTo>
                    <a:pt x="10" y="126"/>
                    <a:pt x="10" y="126"/>
                    <a:pt x="10" y="126"/>
                  </a:cubicBezTo>
                  <a:cubicBezTo>
                    <a:pt x="3" y="130"/>
                    <a:pt x="0" y="137"/>
                    <a:pt x="0" y="144"/>
                  </a:cubicBezTo>
                  <a:cubicBezTo>
                    <a:pt x="0" y="151"/>
                    <a:pt x="3" y="158"/>
                    <a:pt x="10" y="162"/>
                  </a:cubicBezTo>
                  <a:close/>
                  <a:moveTo>
                    <a:pt x="130" y="103"/>
                  </a:moveTo>
                  <a:cubicBezTo>
                    <a:pt x="303" y="203"/>
                    <a:pt x="303" y="203"/>
                    <a:pt x="303" y="203"/>
                  </a:cubicBezTo>
                  <a:cubicBezTo>
                    <a:pt x="232" y="244"/>
                    <a:pt x="232" y="244"/>
                    <a:pt x="232" y="244"/>
                  </a:cubicBezTo>
                  <a:cubicBezTo>
                    <a:pt x="59" y="144"/>
                    <a:pt x="59" y="144"/>
                    <a:pt x="59" y="144"/>
                  </a:cubicBezTo>
                  <a:lnTo>
                    <a:pt x="130" y="103"/>
                  </a:lnTo>
                  <a:close/>
                  <a:moveTo>
                    <a:pt x="232" y="44"/>
                  </a:moveTo>
                  <a:cubicBezTo>
                    <a:pt x="405" y="144"/>
                    <a:pt x="405" y="144"/>
                    <a:pt x="405" y="144"/>
                  </a:cubicBezTo>
                  <a:cubicBezTo>
                    <a:pt x="343" y="180"/>
                    <a:pt x="343" y="180"/>
                    <a:pt x="343" y="180"/>
                  </a:cubicBezTo>
                  <a:cubicBezTo>
                    <a:pt x="170" y="80"/>
                    <a:pt x="170" y="80"/>
                    <a:pt x="170" y="80"/>
                  </a:cubicBezTo>
                  <a:lnTo>
                    <a:pt x="232" y="44"/>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grpSp>
        <p:nvGrpSpPr>
          <p:cNvPr id="536" name="Group 535">
            <a:extLst>
              <a:ext uri="{FF2B5EF4-FFF2-40B4-BE49-F238E27FC236}">
                <a16:creationId xmlns:a16="http://schemas.microsoft.com/office/drawing/2014/main" id="{0D123E9D-F335-41F2-A6A2-1FA90AD98D30}"/>
              </a:ext>
            </a:extLst>
          </p:cNvPr>
          <p:cNvGrpSpPr/>
          <p:nvPr/>
        </p:nvGrpSpPr>
        <p:grpSpPr>
          <a:xfrm>
            <a:off x="8332404" y="1805886"/>
            <a:ext cx="350844" cy="294521"/>
            <a:chOff x="8674100" y="1316038"/>
            <a:chExt cx="949325" cy="796925"/>
          </a:xfrm>
        </p:grpSpPr>
        <p:sp>
          <p:nvSpPr>
            <p:cNvPr id="537" name="Freeform 35">
              <a:extLst>
                <a:ext uri="{FF2B5EF4-FFF2-40B4-BE49-F238E27FC236}">
                  <a16:creationId xmlns:a16="http://schemas.microsoft.com/office/drawing/2014/main" id="{83C7196A-40B1-4E36-8042-A16F932AE1CB}"/>
                </a:ext>
              </a:extLst>
            </p:cNvPr>
            <p:cNvSpPr>
              <a:spLocks/>
            </p:cNvSpPr>
            <p:nvPr/>
          </p:nvSpPr>
          <p:spPr bwMode="auto">
            <a:xfrm>
              <a:off x="8774113" y="1614488"/>
              <a:ext cx="750888" cy="498475"/>
            </a:xfrm>
            <a:custGeom>
              <a:avLst/>
              <a:gdLst>
                <a:gd name="T0" fmla="*/ 769 w 789"/>
                <a:gd name="T1" fmla="*/ 0 h 524"/>
                <a:gd name="T2" fmla="*/ 749 w 789"/>
                <a:gd name="T3" fmla="*/ 20 h 524"/>
                <a:gd name="T4" fmla="*/ 749 w 789"/>
                <a:gd name="T5" fmla="*/ 484 h 524"/>
                <a:gd name="T6" fmla="*/ 283 w 789"/>
                <a:gd name="T7" fmla="*/ 484 h 524"/>
                <a:gd name="T8" fmla="*/ 283 w 789"/>
                <a:gd name="T9" fmla="*/ 23 h 524"/>
                <a:gd name="T10" fmla="*/ 263 w 789"/>
                <a:gd name="T11" fmla="*/ 3 h 524"/>
                <a:gd name="T12" fmla="*/ 243 w 789"/>
                <a:gd name="T13" fmla="*/ 23 h 524"/>
                <a:gd name="T14" fmla="*/ 243 w 789"/>
                <a:gd name="T15" fmla="*/ 484 h 524"/>
                <a:gd name="T16" fmla="*/ 40 w 789"/>
                <a:gd name="T17" fmla="*/ 484 h 524"/>
                <a:gd name="T18" fmla="*/ 40 w 789"/>
                <a:gd name="T19" fmla="*/ 23 h 524"/>
                <a:gd name="T20" fmla="*/ 20 w 789"/>
                <a:gd name="T21" fmla="*/ 3 h 524"/>
                <a:gd name="T22" fmla="*/ 0 w 789"/>
                <a:gd name="T23" fmla="*/ 23 h 524"/>
                <a:gd name="T24" fmla="*/ 0 w 789"/>
                <a:gd name="T25" fmla="*/ 504 h 524"/>
                <a:gd name="T26" fmla="*/ 20 w 789"/>
                <a:gd name="T27" fmla="*/ 524 h 524"/>
                <a:gd name="T28" fmla="*/ 769 w 789"/>
                <a:gd name="T29" fmla="*/ 524 h 524"/>
                <a:gd name="T30" fmla="*/ 789 w 789"/>
                <a:gd name="T31" fmla="*/ 504 h 524"/>
                <a:gd name="T32" fmla="*/ 789 w 789"/>
                <a:gd name="T33" fmla="*/ 20 h 524"/>
                <a:gd name="T34" fmla="*/ 769 w 789"/>
                <a:gd name="T35"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9" h="524">
                  <a:moveTo>
                    <a:pt x="769" y="0"/>
                  </a:moveTo>
                  <a:cubicBezTo>
                    <a:pt x="758" y="0"/>
                    <a:pt x="749" y="9"/>
                    <a:pt x="749" y="20"/>
                  </a:cubicBezTo>
                  <a:cubicBezTo>
                    <a:pt x="749" y="484"/>
                    <a:pt x="749" y="484"/>
                    <a:pt x="749" y="484"/>
                  </a:cubicBezTo>
                  <a:cubicBezTo>
                    <a:pt x="283" y="484"/>
                    <a:pt x="283" y="484"/>
                    <a:pt x="283" y="484"/>
                  </a:cubicBezTo>
                  <a:cubicBezTo>
                    <a:pt x="283" y="23"/>
                    <a:pt x="283" y="23"/>
                    <a:pt x="283" y="23"/>
                  </a:cubicBezTo>
                  <a:cubicBezTo>
                    <a:pt x="283" y="12"/>
                    <a:pt x="274" y="3"/>
                    <a:pt x="263" y="3"/>
                  </a:cubicBezTo>
                  <a:cubicBezTo>
                    <a:pt x="252" y="3"/>
                    <a:pt x="243" y="12"/>
                    <a:pt x="243" y="23"/>
                  </a:cubicBezTo>
                  <a:cubicBezTo>
                    <a:pt x="243" y="484"/>
                    <a:pt x="243" y="484"/>
                    <a:pt x="243" y="484"/>
                  </a:cubicBezTo>
                  <a:cubicBezTo>
                    <a:pt x="40" y="484"/>
                    <a:pt x="40" y="484"/>
                    <a:pt x="40" y="484"/>
                  </a:cubicBezTo>
                  <a:cubicBezTo>
                    <a:pt x="40" y="23"/>
                    <a:pt x="40" y="23"/>
                    <a:pt x="40" y="23"/>
                  </a:cubicBezTo>
                  <a:cubicBezTo>
                    <a:pt x="40" y="12"/>
                    <a:pt x="31" y="3"/>
                    <a:pt x="20" y="3"/>
                  </a:cubicBezTo>
                  <a:cubicBezTo>
                    <a:pt x="9" y="3"/>
                    <a:pt x="0" y="12"/>
                    <a:pt x="0" y="23"/>
                  </a:cubicBezTo>
                  <a:cubicBezTo>
                    <a:pt x="0" y="504"/>
                    <a:pt x="0" y="504"/>
                    <a:pt x="0" y="504"/>
                  </a:cubicBezTo>
                  <a:cubicBezTo>
                    <a:pt x="0" y="515"/>
                    <a:pt x="9" y="524"/>
                    <a:pt x="20" y="524"/>
                  </a:cubicBezTo>
                  <a:cubicBezTo>
                    <a:pt x="769" y="524"/>
                    <a:pt x="769" y="524"/>
                    <a:pt x="769" y="524"/>
                  </a:cubicBezTo>
                  <a:cubicBezTo>
                    <a:pt x="780" y="524"/>
                    <a:pt x="789" y="515"/>
                    <a:pt x="789" y="504"/>
                  </a:cubicBezTo>
                  <a:cubicBezTo>
                    <a:pt x="789" y="20"/>
                    <a:pt x="789" y="20"/>
                    <a:pt x="789" y="20"/>
                  </a:cubicBezTo>
                  <a:cubicBezTo>
                    <a:pt x="789" y="9"/>
                    <a:pt x="780" y="0"/>
                    <a:pt x="769"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8" name="Freeform 36">
              <a:extLst>
                <a:ext uri="{FF2B5EF4-FFF2-40B4-BE49-F238E27FC236}">
                  <a16:creationId xmlns:a16="http://schemas.microsoft.com/office/drawing/2014/main" id="{6975E96C-32EC-4DAC-B6CC-EAF633F21D34}"/>
                </a:ext>
              </a:extLst>
            </p:cNvPr>
            <p:cNvSpPr>
              <a:spLocks/>
            </p:cNvSpPr>
            <p:nvPr/>
          </p:nvSpPr>
          <p:spPr bwMode="auto">
            <a:xfrm>
              <a:off x="8928100" y="1779588"/>
              <a:ext cx="38100" cy="120650"/>
            </a:xfrm>
            <a:custGeom>
              <a:avLst/>
              <a:gdLst>
                <a:gd name="T0" fmla="*/ 40 w 40"/>
                <a:gd name="T1" fmla="*/ 108 h 128"/>
                <a:gd name="T2" fmla="*/ 40 w 40"/>
                <a:gd name="T3" fmla="*/ 20 h 128"/>
                <a:gd name="T4" fmla="*/ 20 w 40"/>
                <a:gd name="T5" fmla="*/ 0 h 128"/>
                <a:gd name="T6" fmla="*/ 0 w 40"/>
                <a:gd name="T7" fmla="*/ 20 h 128"/>
                <a:gd name="T8" fmla="*/ 0 w 40"/>
                <a:gd name="T9" fmla="*/ 108 h 128"/>
                <a:gd name="T10" fmla="*/ 20 w 40"/>
                <a:gd name="T11" fmla="*/ 128 h 128"/>
                <a:gd name="T12" fmla="*/ 40 w 40"/>
                <a:gd name="T13" fmla="*/ 108 h 128"/>
              </a:gdLst>
              <a:ahLst/>
              <a:cxnLst>
                <a:cxn ang="0">
                  <a:pos x="T0" y="T1"/>
                </a:cxn>
                <a:cxn ang="0">
                  <a:pos x="T2" y="T3"/>
                </a:cxn>
                <a:cxn ang="0">
                  <a:pos x="T4" y="T5"/>
                </a:cxn>
                <a:cxn ang="0">
                  <a:pos x="T6" y="T7"/>
                </a:cxn>
                <a:cxn ang="0">
                  <a:pos x="T8" y="T9"/>
                </a:cxn>
                <a:cxn ang="0">
                  <a:pos x="T10" y="T11"/>
                </a:cxn>
                <a:cxn ang="0">
                  <a:pos x="T12" y="T13"/>
                </a:cxn>
              </a:cxnLst>
              <a:rect l="0" t="0" r="r" b="b"/>
              <a:pathLst>
                <a:path w="40" h="128">
                  <a:moveTo>
                    <a:pt x="40" y="108"/>
                  </a:moveTo>
                  <a:cubicBezTo>
                    <a:pt x="40" y="20"/>
                    <a:pt x="40" y="20"/>
                    <a:pt x="40" y="20"/>
                  </a:cubicBezTo>
                  <a:cubicBezTo>
                    <a:pt x="40" y="9"/>
                    <a:pt x="31" y="0"/>
                    <a:pt x="20" y="0"/>
                  </a:cubicBezTo>
                  <a:cubicBezTo>
                    <a:pt x="9" y="0"/>
                    <a:pt x="0" y="9"/>
                    <a:pt x="0" y="20"/>
                  </a:cubicBezTo>
                  <a:cubicBezTo>
                    <a:pt x="0" y="108"/>
                    <a:pt x="0" y="108"/>
                    <a:pt x="0" y="108"/>
                  </a:cubicBezTo>
                  <a:cubicBezTo>
                    <a:pt x="0" y="119"/>
                    <a:pt x="9" y="128"/>
                    <a:pt x="20" y="128"/>
                  </a:cubicBezTo>
                  <a:cubicBezTo>
                    <a:pt x="31" y="128"/>
                    <a:pt x="40" y="119"/>
                    <a:pt x="40" y="10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sp>
          <p:nvSpPr>
            <p:cNvPr id="539" name="Freeform 37">
              <a:extLst>
                <a:ext uri="{FF2B5EF4-FFF2-40B4-BE49-F238E27FC236}">
                  <a16:creationId xmlns:a16="http://schemas.microsoft.com/office/drawing/2014/main" id="{DC84B60C-4246-43FD-9A1F-756AADB1E9E6}"/>
                </a:ext>
              </a:extLst>
            </p:cNvPr>
            <p:cNvSpPr>
              <a:spLocks noEditPoints="1"/>
            </p:cNvSpPr>
            <p:nvPr/>
          </p:nvSpPr>
          <p:spPr bwMode="auto">
            <a:xfrm>
              <a:off x="8674100" y="1316038"/>
              <a:ext cx="949325" cy="268288"/>
            </a:xfrm>
            <a:custGeom>
              <a:avLst/>
              <a:gdLst>
                <a:gd name="T0" fmla="*/ 985 w 997"/>
                <a:gd name="T1" fmla="*/ 176 h 281"/>
                <a:gd name="T2" fmla="*/ 943 w 997"/>
                <a:gd name="T3" fmla="*/ 40 h 281"/>
                <a:gd name="T4" fmla="*/ 943 w 997"/>
                <a:gd name="T5" fmla="*/ 0 h 281"/>
                <a:gd name="T6" fmla="*/ 35 w 997"/>
                <a:gd name="T7" fmla="*/ 20 h 281"/>
                <a:gd name="T8" fmla="*/ 68 w 997"/>
                <a:gd name="T9" fmla="*/ 40 h 281"/>
                <a:gd name="T10" fmla="*/ 12 w 997"/>
                <a:gd name="T11" fmla="*/ 178 h 281"/>
                <a:gd name="T12" fmla="*/ 86 w 997"/>
                <a:gd name="T13" fmla="*/ 278 h 281"/>
                <a:gd name="T14" fmla="*/ 205 w 997"/>
                <a:gd name="T15" fmla="*/ 232 h 281"/>
                <a:gd name="T16" fmla="*/ 302 w 997"/>
                <a:gd name="T17" fmla="*/ 281 h 281"/>
                <a:gd name="T18" fmla="*/ 498 w 997"/>
                <a:gd name="T19" fmla="*/ 279 h 281"/>
                <a:gd name="T20" fmla="*/ 500 w 997"/>
                <a:gd name="T21" fmla="*/ 279 h 281"/>
                <a:gd name="T22" fmla="*/ 696 w 997"/>
                <a:gd name="T23" fmla="*/ 281 h 281"/>
                <a:gd name="T24" fmla="*/ 793 w 997"/>
                <a:gd name="T25" fmla="*/ 232 h 281"/>
                <a:gd name="T26" fmla="*/ 911 w 997"/>
                <a:gd name="T27" fmla="*/ 278 h 281"/>
                <a:gd name="T28" fmla="*/ 985 w 997"/>
                <a:gd name="T29" fmla="*/ 178 h 281"/>
                <a:gd name="T30" fmla="*/ 54 w 997"/>
                <a:gd name="T31" fmla="*/ 227 h 281"/>
                <a:gd name="T32" fmla="*/ 111 w 997"/>
                <a:gd name="T33" fmla="*/ 40 h 281"/>
                <a:gd name="T34" fmla="*/ 196 w 997"/>
                <a:gd name="T35" fmla="*/ 171 h 281"/>
                <a:gd name="T36" fmla="*/ 382 w 997"/>
                <a:gd name="T37" fmla="*/ 193 h 281"/>
                <a:gd name="T38" fmla="*/ 295 w 997"/>
                <a:gd name="T39" fmla="*/ 240 h 281"/>
                <a:gd name="T40" fmla="*/ 231 w 997"/>
                <a:gd name="T41" fmla="*/ 190 h 281"/>
                <a:gd name="T42" fmla="*/ 274 w 997"/>
                <a:gd name="T43" fmla="*/ 40 h 281"/>
                <a:gd name="T44" fmla="*/ 385 w 997"/>
                <a:gd name="T45" fmla="*/ 186 h 281"/>
                <a:gd name="T46" fmla="*/ 382 w 997"/>
                <a:gd name="T47" fmla="*/ 193 h 281"/>
                <a:gd name="T48" fmla="*/ 499 w 997"/>
                <a:gd name="T49" fmla="*/ 239 h 281"/>
                <a:gd name="T50" fmla="*/ 425 w 997"/>
                <a:gd name="T51" fmla="*/ 186 h 281"/>
                <a:gd name="T52" fmla="*/ 557 w 997"/>
                <a:gd name="T53" fmla="*/ 40 h 281"/>
                <a:gd name="T54" fmla="*/ 500 w 997"/>
                <a:gd name="T55" fmla="*/ 239 h 281"/>
                <a:gd name="T56" fmla="*/ 702 w 997"/>
                <a:gd name="T57" fmla="*/ 240 h 281"/>
                <a:gd name="T58" fmla="*/ 615 w 997"/>
                <a:gd name="T59" fmla="*/ 193 h 281"/>
                <a:gd name="T60" fmla="*/ 613 w 997"/>
                <a:gd name="T61" fmla="*/ 186 h 281"/>
                <a:gd name="T62" fmla="*/ 723 w 997"/>
                <a:gd name="T63" fmla="*/ 40 h 281"/>
                <a:gd name="T64" fmla="*/ 766 w 997"/>
                <a:gd name="T65" fmla="*/ 190 h 281"/>
                <a:gd name="T66" fmla="*/ 943 w 997"/>
                <a:gd name="T67" fmla="*/ 227 h 281"/>
                <a:gd name="T68" fmla="*/ 802 w 997"/>
                <a:gd name="T69" fmla="*/ 172 h 281"/>
                <a:gd name="T70" fmla="*/ 886 w 997"/>
                <a:gd name="T71" fmla="*/ 40 h 281"/>
                <a:gd name="T72" fmla="*/ 943 w 997"/>
                <a:gd name="T73" fmla="*/ 227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7" h="281">
                  <a:moveTo>
                    <a:pt x="985" y="178"/>
                  </a:moveTo>
                  <a:cubicBezTo>
                    <a:pt x="985" y="177"/>
                    <a:pt x="985" y="177"/>
                    <a:pt x="985" y="176"/>
                  </a:cubicBezTo>
                  <a:cubicBezTo>
                    <a:pt x="930" y="40"/>
                    <a:pt x="930" y="40"/>
                    <a:pt x="930" y="40"/>
                  </a:cubicBezTo>
                  <a:cubicBezTo>
                    <a:pt x="943" y="40"/>
                    <a:pt x="943" y="40"/>
                    <a:pt x="943" y="40"/>
                  </a:cubicBezTo>
                  <a:cubicBezTo>
                    <a:pt x="954" y="40"/>
                    <a:pt x="963" y="31"/>
                    <a:pt x="963" y="20"/>
                  </a:cubicBezTo>
                  <a:cubicBezTo>
                    <a:pt x="963" y="9"/>
                    <a:pt x="954" y="0"/>
                    <a:pt x="943" y="0"/>
                  </a:cubicBezTo>
                  <a:cubicBezTo>
                    <a:pt x="55" y="0"/>
                    <a:pt x="55" y="0"/>
                    <a:pt x="55" y="0"/>
                  </a:cubicBezTo>
                  <a:cubicBezTo>
                    <a:pt x="44" y="0"/>
                    <a:pt x="35" y="9"/>
                    <a:pt x="35" y="20"/>
                  </a:cubicBezTo>
                  <a:cubicBezTo>
                    <a:pt x="35" y="31"/>
                    <a:pt x="44" y="40"/>
                    <a:pt x="55" y="40"/>
                  </a:cubicBezTo>
                  <a:cubicBezTo>
                    <a:pt x="68" y="40"/>
                    <a:pt x="68" y="40"/>
                    <a:pt x="68" y="40"/>
                  </a:cubicBezTo>
                  <a:cubicBezTo>
                    <a:pt x="13" y="176"/>
                    <a:pt x="13" y="176"/>
                    <a:pt x="13" y="176"/>
                  </a:cubicBezTo>
                  <a:cubicBezTo>
                    <a:pt x="12" y="177"/>
                    <a:pt x="12" y="177"/>
                    <a:pt x="12" y="178"/>
                  </a:cubicBezTo>
                  <a:cubicBezTo>
                    <a:pt x="11" y="182"/>
                    <a:pt x="0" y="222"/>
                    <a:pt x="22" y="251"/>
                  </a:cubicBezTo>
                  <a:cubicBezTo>
                    <a:pt x="36" y="269"/>
                    <a:pt x="57" y="278"/>
                    <a:pt x="86" y="278"/>
                  </a:cubicBezTo>
                  <a:cubicBezTo>
                    <a:pt x="87" y="278"/>
                    <a:pt x="87" y="278"/>
                    <a:pt x="88" y="278"/>
                  </a:cubicBezTo>
                  <a:cubicBezTo>
                    <a:pt x="92" y="278"/>
                    <a:pt x="160" y="278"/>
                    <a:pt x="205" y="232"/>
                  </a:cubicBezTo>
                  <a:cubicBezTo>
                    <a:pt x="218" y="256"/>
                    <a:pt x="246" y="280"/>
                    <a:pt x="295" y="280"/>
                  </a:cubicBezTo>
                  <a:cubicBezTo>
                    <a:pt x="296" y="280"/>
                    <a:pt x="298" y="281"/>
                    <a:pt x="302" y="281"/>
                  </a:cubicBezTo>
                  <a:cubicBezTo>
                    <a:pt x="321" y="281"/>
                    <a:pt x="369" y="276"/>
                    <a:pt x="404" y="231"/>
                  </a:cubicBezTo>
                  <a:cubicBezTo>
                    <a:pt x="422" y="256"/>
                    <a:pt x="452" y="279"/>
                    <a:pt x="498" y="279"/>
                  </a:cubicBezTo>
                  <a:cubicBezTo>
                    <a:pt x="498" y="279"/>
                    <a:pt x="498" y="279"/>
                    <a:pt x="499" y="279"/>
                  </a:cubicBezTo>
                  <a:cubicBezTo>
                    <a:pt x="499" y="279"/>
                    <a:pt x="499" y="279"/>
                    <a:pt x="500" y="279"/>
                  </a:cubicBezTo>
                  <a:cubicBezTo>
                    <a:pt x="545" y="279"/>
                    <a:pt x="575" y="256"/>
                    <a:pt x="593" y="231"/>
                  </a:cubicBezTo>
                  <a:cubicBezTo>
                    <a:pt x="629" y="276"/>
                    <a:pt x="676" y="281"/>
                    <a:pt x="696" y="281"/>
                  </a:cubicBezTo>
                  <a:cubicBezTo>
                    <a:pt x="699" y="281"/>
                    <a:pt x="701" y="280"/>
                    <a:pt x="703" y="280"/>
                  </a:cubicBezTo>
                  <a:cubicBezTo>
                    <a:pt x="751" y="280"/>
                    <a:pt x="779" y="256"/>
                    <a:pt x="793" y="232"/>
                  </a:cubicBezTo>
                  <a:cubicBezTo>
                    <a:pt x="835" y="276"/>
                    <a:pt x="901" y="278"/>
                    <a:pt x="908" y="278"/>
                  </a:cubicBezTo>
                  <a:cubicBezTo>
                    <a:pt x="910" y="278"/>
                    <a:pt x="910" y="278"/>
                    <a:pt x="911" y="278"/>
                  </a:cubicBezTo>
                  <a:cubicBezTo>
                    <a:pt x="940" y="278"/>
                    <a:pt x="962" y="269"/>
                    <a:pt x="975" y="251"/>
                  </a:cubicBezTo>
                  <a:cubicBezTo>
                    <a:pt x="997" y="222"/>
                    <a:pt x="987" y="182"/>
                    <a:pt x="985" y="178"/>
                  </a:cubicBezTo>
                  <a:close/>
                  <a:moveTo>
                    <a:pt x="88" y="238"/>
                  </a:moveTo>
                  <a:cubicBezTo>
                    <a:pt x="71" y="238"/>
                    <a:pt x="60" y="234"/>
                    <a:pt x="54" y="227"/>
                  </a:cubicBezTo>
                  <a:cubicBezTo>
                    <a:pt x="46" y="216"/>
                    <a:pt x="48" y="197"/>
                    <a:pt x="50" y="190"/>
                  </a:cubicBezTo>
                  <a:cubicBezTo>
                    <a:pt x="111" y="40"/>
                    <a:pt x="111" y="40"/>
                    <a:pt x="111" y="40"/>
                  </a:cubicBezTo>
                  <a:cubicBezTo>
                    <a:pt x="233" y="40"/>
                    <a:pt x="233" y="40"/>
                    <a:pt x="233" y="40"/>
                  </a:cubicBezTo>
                  <a:cubicBezTo>
                    <a:pt x="196" y="171"/>
                    <a:pt x="196" y="171"/>
                    <a:pt x="196" y="171"/>
                  </a:cubicBezTo>
                  <a:cubicBezTo>
                    <a:pt x="175" y="238"/>
                    <a:pt x="92" y="238"/>
                    <a:pt x="88" y="238"/>
                  </a:cubicBezTo>
                  <a:close/>
                  <a:moveTo>
                    <a:pt x="382" y="193"/>
                  </a:moveTo>
                  <a:cubicBezTo>
                    <a:pt x="351" y="245"/>
                    <a:pt x="300" y="241"/>
                    <a:pt x="298" y="240"/>
                  </a:cubicBezTo>
                  <a:cubicBezTo>
                    <a:pt x="297" y="240"/>
                    <a:pt x="296" y="240"/>
                    <a:pt x="295" y="240"/>
                  </a:cubicBezTo>
                  <a:cubicBezTo>
                    <a:pt x="242" y="240"/>
                    <a:pt x="234" y="201"/>
                    <a:pt x="233" y="197"/>
                  </a:cubicBezTo>
                  <a:cubicBezTo>
                    <a:pt x="233" y="194"/>
                    <a:pt x="232" y="192"/>
                    <a:pt x="231" y="190"/>
                  </a:cubicBezTo>
                  <a:cubicBezTo>
                    <a:pt x="232" y="188"/>
                    <a:pt x="233" y="185"/>
                    <a:pt x="234" y="183"/>
                  </a:cubicBezTo>
                  <a:cubicBezTo>
                    <a:pt x="274" y="40"/>
                    <a:pt x="274" y="40"/>
                    <a:pt x="274" y="40"/>
                  </a:cubicBezTo>
                  <a:cubicBezTo>
                    <a:pt x="400" y="40"/>
                    <a:pt x="400" y="40"/>
                    <a:pt x="400" y="40"/>
                  </a:cubicBezTo>
                  <a:cubicBezTo>
                    <a:pt x="385" y="186"/>
                    <a:pt x="385" y="186"/>
                    <a:pt x="385" y="186"/>
                  </a:cubicBezTo>
                  <a:cubicBezTo>
                    <a:pt x="385" y="187"/>
                    <a:pt x="385" y="189"/>
                    <a:pt x="385" y="190"/>
                  </a:cubicBezTo>
                  <a:cubicBezTo>
                    <a:pt x="384" y="191"/>
                    <a:pt x="383" y="192"/>
                    <a:pt x="382" y="193"/>
                  </a:cubicBezTo>
                  <a:close/>
                  <a:moveTo>
                    <a:pt x="500" y="239"/>
                  </a:moveTo>
                  <a:cubicBezTo>
                    <a:pt x="499" y="239"/>
                    <a:pt x="499" y="239"/>
                    <a:pt x="499" y="239"/>
                  </a:cubicBezTo>
                  <a:cubicBezTo>
                    <a:pt x="498" y="239"/>
                    <a:pt x="498" y="239"/>
                    <a:pt x="498" y="239"/>
                  </a:cubicBezTo>
                  <a:cubicBezTo>
                    <a:pt x="448" y="239"/>
                    <a:pt x="429" y="198"/>
                    <a:pt x="425" y="186"/>
                  </a:cubicBezTo>
                  <a:cubicBezTo>
                    <a:pt x="440" y="40"/>
                    <a:pt x="440" y="40"/>
                    <a:pt x="440" y="40"/>
                  </a:cubicBezTo>
                  <a:cubicBezTo>
                    <a:pt x="557" y="40"/>
                    <a:pt x="557" y="40"/>
                    <a:pt x="557" y="40"/>
                  </a:cubicBezTo>
                  <a:cubicBezTo>
                    <a:pt x="572" y="186"/>
                    <a:pt x="572" y="186"/>
                    <a:pt x="572" y="186"/>
                  </a:cubicBezTo>
                  <a:cubicBezTo>
                    <a:pt x="568" y="198"/>
                    <a:pt x="549" y="239"/>
                    <a:pt x="500" y="239"/>
                  </a:cubicBezTo>
                  <a:close/>
                  <a:moveTo>
                    <a:pt x="764" y="196"/>
                  </a:moveTo>
                  <a:cubicBezTo>
                    <a:pt x="763" y="201"/>
                    <a:pt x="755" y="240"/>
                    <a:pt x="702" y="240"/>
                  </a:cubicBezTo>
                  <a:cubicBezTo>
                    <a:pt x="701" y="240"/>
                    <a:pt x="700" y="240"/>
                    <a:pt x="700" y="240"/>
                  </a:cubicBezTo>
                  <a:cubicBezTo>
                    <a:pt x="699" y="240"/>
                    <a:pt x="646" y="246"/>
                    <a:pt x="615" y="193"/>
                  </a:cubicBezTo>
                  <a:cubicBezTo>
                    <a:pt x="614" y="192"/>
                    <a:pt x="613" y="191"/>
                    <a:pt x="612" y="190"/>
                  </a:cubicBezTo>
                  <a:cubicBezTo>
                    <a:pt x="612" y="189"/>
                    <a:pt x="613" y="187"/>
                    <a:pt x="613" y="186"/>
                  </a:cubicBezTo>
                  <a:cubicBezTo>
                    <a:pt x="597" y="40"/>
                    <a:pt x="597" y="40"/>
                    <a:pt x="597" y="40"/>
                  </a:cubicBezTo>
                  <a:cubicBezTo>
                    <a:pt x="723" y="40"/>
                    <a:pt x="723" y="40"/>
                    <a:pt x="723" y="40"/>
                  </a:cubicBezTo>
                  <a:cubicBezTo>
                    <a:pt x="763" y="183"/>
                    <a:pt x="763" y="183"/>
                    <a:pt x="763" y="183"/>
                  </a:cubicBezTo>
                  <a:cubicBezTo>
                    <a:pt x="764" y="186"/>
                    <a:pt x="765" y="188"/>
                    <a:pt x="766" y="190"/>
                  </a:cubicBezTo>
                  <a:cubicBezTo>
                    <a:pt x="765" y="192"/>
                    <a:pt x="764" y="194"/>
                    <a:pt x="764" y="196"/>
                  </a:cubicBezTo>
                  <a:close/>
                  <a:moveTo>
                    <a:pt x="943" y="227"/>
                  </a:moveTo>
                  <a:cubicBezTo>
                    <a:pt x="937" y="234"/>
                    <a:pt x="926" y="238"/>
                    <a:pt x="909" y="238"/>
                  </a:cubicBezTo>
                  <a:cubicBezTo>
                    <a:pt x="906" y="238"/>
                    <a:pt x="823" y="238"/>
                    <a:pt x="802" y="172"/>
                  </a:cubicBezTo>
                  <a:cubicBezTo>
                    <a:pt x="765" y="40"/>
                    <a:pt x="765" y="40"/>
                    <a:pt x="765" y="40"/>
                  </a:cubicBezTo>
                  <a:cubicBezTo>
                    <a:pt x="886" y="40"/>
                    <a:pt x="886" y="40"/>
                    <a:pt x="886" y="40"/>
                  </a:cubicBezTo>
                  <a:cubicBezTo>
                    <a:pt x="947" y="190"/>
                    <a:pt x="947" y="190"/>
                    <a:pt x="947" y="190"/>
                  </a:cubicBezTo>
                  <a:cubicBezTo>
                    <a:pt x="949" y="197"/>
                    <a:pt x="951" y="216"/>
                    <a:pt x="943" y="22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ea typeface="+mn-ea"/>
                <a:cs typeface="+mn-cs"/>
              </a:endParaRPr>
            </a:p>
          </p:txBody>
        </p:sp>
      </p:grpSp>
    </p:spTree>
    <p:extLst>
      <p:ext uri="{BB962C8B-B14F-4D97-AF65-F5344CB8AC3E}">
        <p14:creationId xmlns:p14="http://schemas.microsoft.com/office/powerpoint/2010/main" val="346439327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CDCE3-3DD1-4681-A6AB-23CD418CFC22}"/>
              </a:ext>
            </a:extLst>
          </p:cNvPr>
          <p:cNvSpPr>
            <a:spLocks noGrp="1"/>
          </p:cNvSpPr>
          <p:nvPr>
            <p:ph type="title"/>
          </p:nvPr>
        </p:nvSpPr>
        <p:spPr/>
        <p:txBody>
          <a:bodyPr/>
          <a:lstStyle/>
          <a:p>
            <a:r>
              <a:rPr lang="en-US" sz="2800"/>
              <a:t>Interactive Demo</a:t>
            </a:r>
          </a:p>
        </p:txBody>
      </p:sp>
      <p:sp>
        <p:nvSpPr>
          <p:cNvPr id="26" name="Text Placeholder 25">
            <a:extLst>
              <a:ext uri="{FF2B5EF4-FFF2-40B4-BE49-F238E27FC236}">
                <a16:creationId xmlns:a16="http://schemas.microsoft.com/office/drawing/2014/main" id="{E83333BA-610C-BC4C-92F9-EF9E104CB538}"/>
              </a:ext>
            </a:extLst>
          </p:cNvPr>
          <p:cNvSpPr>
            <a:spLocks noGrp="1"/>
          </p:cNvSpPr>
          <p:nvPr>
            <p:ph type="body" sz="quarter" idx="10"/>
          </p:nvPr>
        </p:nvSpPr>
        <p:spPr/>
        <p:txBody>
          <a:bodyPr/>
          <a:lstStyle/>
          <a:p>
            <a:r>
              <a:rPr lang="en-US" b="1">
                <a:latin typeface="Segoe UI Semibold" panose="020B0502040204020203" pitchFamily="34" charset="0"/>
                <a:cs typeface="Segoe UI Semibold" panose="020B0502040204020203" pitchFamily="34" charset="0"/>
              </a:rPr>
              <a:t>Luminate Demand Edge</a:t>
            </a:r>
          </a:p>
        </p:txBody>
      </p:sp>
      <p:sp>
        <p:nvSpPr>
          <p:cNvPr id="5" name="TextBox 4">
            <a:extLst>
              <a:ext uri="{FF2B5EF4-FFF2-40B4-BE49-F238E27FC236}">
                <a16:creationId xmlns:a16="http://schemas.microsoft.com/office/drawing/2014/main" id="{D1E24769-57DA-E243-A302-A3006C81D980}"/>
              </a:ext>
            </a:extLst>
          </p:cNvPr>
          <p:cNvSpPr txBox="1"/>
          <p:nvPr/>
        </p:nvSpPr>
        <p:spPr>
          <a:xfrm>
            <a:off x="878774" y="1157844"/>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779C9B89-BA7C-2F47-837E-1630E4E90D21}"/>
              </a:ext>
            </a:extLst>
          </p:cNvPr>
          <p:cNvSpPr txBox="1"/>
          <p:nvPr/>
        </p:nvSpPr>
        <p:spPr>
          <a:xfrm>
            <a:off x="6670307" y="1809549"/>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ext Placeholder 15">
            <a:extLst>
              <a:ext uri="{FF2B5EF4-FFF2-40B4-BE49-F238E27FC236}">
                <a16:creationId xmlns:a16="http://schemas.microsoft.com/office/drawing/2014/main" id="{2A67C435-6CA6-FC4F-BBF1-B204C4D0C3E5}"/>
              </a:ext>
            </a:extLst>
          </p:cNvPr>
          <p:cNvSpPr txBox="1">
            <a:spLocks/>
          </p:cNvSpPr>
          <p:nvPr/>
        </p:nvSpPr>
        <p:spPr>
          <a:xfrm>
            <a:off x="3886991" y="5616911"/>
            <a:ext cx="4418013" cy="242631"/>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25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25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(please ask a MTC architect for an interactive demo)</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p>
        </p:txBody>
      </p:sp>
      <p:pic>
        <p:nvPicPr>
          <p:cNvPr id="8" name="Content Placeholder 7" descr="Graphical user interface, application&#10;&#10;Description automatically generated">
            <a:extLst>
              <a:ext uri="{FF2B5EF4-FFF2-40B4-BE49-F238E27FC236}">
                <a16:creationId xmlns:a16="http://schemas.microsoft.com/office/drawing/2014/main" id="{1976E4E1-2152-4470-BE3C-DA6A3A42003E}"/>
              </a:ext>
            </a:extLst>
          </p:cNvPr>
          <p:cNvPicPr>
            <a:picLocks noGrp="1" noChangeAspect="1"/>
          </p:cNvPicPr>
          <p:nvPr>
            <p:ph sz="quarter" idx="13"/>
          </p:nvPr>
        </p:nvPicPr>
        <p:blipFill>
          <a:blip r:embed="rId3"/>
          <a:stretch>
            <a:fillRect/>
          </a:stretch>
        </p:blipFill>
        <p:spPr>
          <a:xfrm>
            <a:off x="2384425" y="1264123"/>
            <a:ext cx="7421563" cy="3643955"/>
          </a:xfrm>
        </p:spPr>
      </p:pic>
    </p:spTree>
    <p:extLst>
      <p:ext uri="{BB962C8B-B14F-4D97-AF65-F5344CB8AC3E}">
        <p14:creationId xmlns:p14="http://schemas.microsoft.com/office/powerpoint/2010/main" val="9597451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294FDF-3910-424A-97FF-63A5E40896F4}"/>
              </a:ext>
            </a:extLst>
          </p:cNvPr>
          <p:cNvSpPr>
            <a:spLocks noGrp="1"/>
          </p:cNvSpPr>
          <p:nvPr>
            <p:ph sz="quarter" idx="14"/>
          </p:nvPr>
        </p:nvSpPr>
        <p:spPr>
          <a:xfrm>
            <a:off x="1085900" y="1684021"/>
            <a:ext cx="4826000" cy="2281009"/>
          </a:xfrm>
        </p:spPr>
        <p:txBody>
          <a:bodyPr vert="horz" wrap="square" lIns="0" tIns="0" rIns="0" bIns="0" rtlCol="0" anchor="t">
            <a:spAutoFit/>
          </a:bodyPr>
          <a:lstStyle/>
          <a:p>
            <a:pPr>
              <a:lnSpc>
                <a:spcPct val="107000"/>
              </a:lnSpc>
              <a:spcBef>
                <a:spcPts val="0"/>
              </a:spcBef>
              <a:spcAft>
                <a:spcPts val="800"/>
              </a:spcAft>
            </a:pPr>
            <a:r>
              <a:rPr lang="en-US" dirty="0">
                <a:cs typeface="Times New Roman"/>
              </a:rPr>
              <a:t>Blue Yonder’s Luminate Demand Edge harnesses the power of Microsoft Azure, AI and ML-based forecasting engines to help drive autonomous, probabilistic forecasts engines to provide companies with leading-edge, advanced forecasting with better insights.</a:t>
            </a:r>
          </a:p>
        </p:txBody>
      </p:sp>
      <p:grpSp>
        <p:nvGrpSpPr>
          <p:cNvPr id="7" name="Group 6">
            <a:extLst>
              <a:ext uri="{FF2B5EF4-FFF2-40B4-BE49-F238E27FC236}">
                <a16:creationId xmlns:a16="http://schemas.microsoft.com/office/drawing/2014/main" id="{339EE796-A0AD-41B5-B5B2-A05D5D303033}"/>
              </a:ext>
            </a:extLst>
          </p:cNvPr>
          <p:cNvGrpSpPr/>
          <p:nvPr/>
        </p:nvGrpSpPr>
        <p:grpSpPr>
          <a:xfrm>
            <a:off x="7780020" y="2321197"/>
            <a:ext cx="3027837" cy="411480"/>
            <a:chOff x="4581630" y="5989311"/>
            <a:chExt cx="3027837" cy="411480"/>
          </a:xfrm>
        </p:grpSpPr>
        <p:sp>
          <p:nvSpPr>
            <p:cNvPr id="8" name="TextBox 7">
              <a:extLst>
                <a:ext uri="{FF2B5EF4-FFF2-40B4-BE49-F238E27FC236}">
                  <a16:creationId xmlns:a16="http://schemas.microsoft.com/office/drawing/2014/main" id="{B3BABCC6-4E7C-46CC-A81A-2FAB764F0FD2}"/>
                </a:ext>
              </a:extLst>
            </p:cNvPr>
            <p:cNvSpPr txBox="1"/>
            <p:nvPr/>
          </p:nvSpPr>
          <p:spPr>
            <a:xfrm>
              <a:off x="5312834" y="6025774"/>
              <a:ext cx="2296633" cy="338554"/>
            </a:xfrm>
            <a:prstGeom prst="rect">
              <a:avLst/>
            </a:prstGeom>
            <a:noFill/>
          </p:spPr>
          <p:txBody>
            <a:bodyPr wrap="square" lIns="0">
              <a:spAutoFit/>
            </a:bodyPr>
            <a:lstStyle/>
            <a:p>
              <a:r>
                <a:rPr lang="en-US" sz="1600"/>
                <a:t>Power BI</a:t>
              </a:r>
            </a:p>
          </p:txBody>
        </p:sp>
        <p:pic>
          <p:nvPicPr>
            <p:cNvPr id="9" name="Graphic 8">
              <a:extLst>
                <a:ext uri="{FF2B5EF4-FFF2-40B4-BE49-F238E27FC236}">
                  <a16:creationId xmlns:a16="http://schemas.microsoft.com/office/drawing/2014/main" id="{3C3686DE-4D4B-4039-B106-7CBA16063D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1630" y="5989311"/>
              <a:ext cx="411480" cy="411480"/>
            </a:xfrm>
            <a:prstGeom prst="rect">
              <a:avLst/>
            </a:prstGeom>
          </p:spPr>
        </p:pic>
      </p:grpSp>
      <p:grpSp>
        <p:nvGrpSpPr>
          <p:cNvPr id="3" name="Group 2">
            <a:extLst>
              <a:ext uri="{FF2B5EF4-FFF2-40B4-BE49-F238E27FC236}">
                <a16:creationId xmlns:a16="http://schemas.microsoft.com/office/drawing/2014/main" id="{ACD773B9-25C2-AD42-9D93-934C907A5DFA}"/>
              </a:ext>
            </a:extLst>
          </p:cNvPr>
          <p:cNvGrpSpPr/>
          <p:nvPr/>
        </p:nvGrpSpPr>
        <p:grpSpPr>
          <a:xfrm>
            <a:off x="7780020" y="3164113"/>
            <a:ext cx="3042921" cy="411481"/>
            <a:chOff x="7848546" y="2878724"/>
            <a:chExt cx="3042921" cy="411481"/>
          </a:xfrm>
        </p:grpSpPr>
        <p:sp>
          <p:nvSpPr>
            <p:cNvPr id="10" name="TextBox 9">
              <a:extLst>
                <a:ext uri="{FF2B5EF4-FFF2-40B4-BE49-F238E27FC236}">
                  <a16:creationId xmlns:a16="http://schemas.microsoft.com/office/drawing/2014/main" id="{DC02D74E-5431-468B-AFBA-FAC5D8FA59C0}"/>
                </a:ext>
              </a:extLst>
            </p:cNvPr>
            <p:cNvSpPr txBox="1"/>
            <p:nvPr/>
          </p:nvSpPr>
          <p:spPr>
            <a:xfrm>
              <a:off x="8511224" y="2943503"/>
              <a:ext cx="2380243"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600"/>
                <a:t>AI</a:t>
              </a:r>
            </a:p>
          </p:txBody>
        </p:sp>
        <p:pic>
          <p:nvPicPr>
            <p:cNvPr id="11" name="Picture 10">
              <a:extLst>
                <a:ext uri="{FF2B5EF4-FFF2-40B4-BE49-F238E27FC236}">
                  <a16:creationId xmlns:a16="http://schemas.microsoft.com/office/drawing/2014/main" id="{E304A875-04E6-4A8B-9137-E487A5B6D6D9}"/>
                </a:ext>
              </a:extLst>
            </p:cNvPr>
            <p:cNvPicPr>
              <a:picLocks noChangeAspect="1"/>
            </p:cNvPicPr>
            <p:nvPr/>
          </p:nvPicPr>
          <p:blipFill>
            <a:blip r:embed="rId5"/>
            <a:stretch>
              <a:fillRect/>
            </a:stretch>
          </p:blipFill>
          <p:spPr>
            <a:xfrm>
              <a:off x="7848546" y="2878724"/>
              <a:ext cx="290457" cy="411481"/>
            </a:xfrm>
            <a:prstGeom prst="rect">
              <a:avLst/>
            </a:prstGeom>
          </p:spPr>
        </p:pic>
      </p:grpSp>
      <p:grpSp>
        <p:nvGrpSpPr>
          <p:cNvPr id="12" name="Group 11">
            <a:extLst>
              <a:ext uri="{FF2B5EF4-FFF2-40B4-BE49-F238E27FC236}">
                <a16:creationId xmlns:a16="http://schemas.microsoft.com/office/drawing/2014/main" id="{EB2798D1-3712-4383-B1FA-6EF663AB4F52}"/>
              </a:ext>
            </a:extLst>
          </p:cNvPr>
          <p:cNvGrpSpPr/>
          <p:nvPr/>
        </p:nvGrpSpPr>
        <p:grpSpPr>
          <a:xfrm>
            <a:off x="7780020" y="4007030"/>
            <a:ext cx="3071708" cy="411480"/>
            <a:chOff x="-11593991" y="-9796480"/>
            <a:chExt cx="3071708" cy="411480"/>
          </a:xfrm>
        </p:grpSpPr>
        <p:sp>
          <p:nvSpPr>
            <p:cNvPr id="13" name="TextBox 12">
              <a:extLst>
                <a:ext uri="{FF2B5EF4-FFF2-40B4-BE49-F238E27FC236}">
                  <a16:creationId xmlns:a16="http://schemas.microsoft.com/office/drawing/2014/main" id="{4A19A854-C904-4C21-A6F5-D02F799E521B}"/>
                </a:ext>
              </a:extLst>
            </p:cNvPr>
            <p:cNvSpPr txBox="1"/>
            <p:nvPr/>
          </p:nvSpPr>
          <p:spPr>
            <a:xfrm>
              <a:off x="-10863001" y="-9713850"/>
              <a:ext cx="2340718"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t>Machine Learning</a:t>
              </a:r>
            </a:p>
          </p:txBody>
        </p:sp>
        <p:pic>
          <p:nvPicPr>
            <p:cNvPr id="14" name="Graphic 13">
              <a:extLst>
                <a:ext uri="{FF2B5EF4-FFF2-40B4-BE49-F238E27FC236}">
                  <a16:creationId xmlns:a16="http://schemas.microsoft.com/office/drawing/2014/main" id="{1091383C-C709-41D6-AA49-7D29DEB13E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93991" y="-9796480"/>
              <a:ext cx="411480" cy="411480"/>
            </a:xfrm>
            <a:prstGeom prst="rect">
              <a:avLst/>
            </a:prstGeom>
          </p:spPr>
        </p:pic>
      </p:grpSp>
      <p:grpSp>
        <p:nvGrpSpPr>
          <p:cNvPr id="15" name="Group 14">
            <a:extLst>
              <a:ext uri="{FF2B5EF4-FFF2-40B4-BE49-F238E27FC236}">
                <a16:creationId xmlns:a16="http://schemas.microsoft.com/office/drawing/2014/main" id="{7D1DA6BF-2CDD-438D-9673-5A8E8B7DD7A9}"/>
              </a:ext>
            </a:extLst>
          </p:cNvPr>
          <p:cNvGrpSpPr/>
          <p:nvPr/>
        </p:nvGrpSpPr>
        <p:grpSpPr>
          <a:xfrm>
            <a:off x="7775980" y="1565047"/>
            <a:ext cx="3031877" cy="360288"/>
            <a:chOff x="4601258" y="4624211"/>
            <a:chExt cx="3031877" cy="360288"/>
          </a:xfrm>
        </p:grpSpPr>
        <p:sp>
          <p:nvSpPr>
            <p:cNvPr id="16" name="TextBox 15">
              <a:extLst>
                <a:ext uri="{FF2B5EF4-FFF2-40B4-BE49-F238E27FC236}">
                  <a16:creationId xmlns:a16="http://schemas.microsoft.com/office/drawing/2014/main" id="{093948C6-BED8-461C-992F-A74CF9052AA8}"/>
                </a:ext>
              </a:extLst>
            </p:cNvPr>
            <p:cNvSpPr txBox="1"/>
            <p:nvPr/>
          </p:nvSpPr>
          <p:spPr>
            <a:xfrm>
              <a:off x="5308606" y="4635078"/>
              <a:ext cx="2324529" cy="338554"/>
            </a:xfrm>
            <a:prstGeom prst="rect">
              <a:avLst/>
            </a:prstGeom>
            <a:noFill/>
          </p:spPr>
          <p:txBody>
            <a:bodyPr wrap="square" lIns="0">
              <a:spAutoFit/>
            </a:bodyPr>
            <a:lstStyle/>
            <a:p>
              <a:r>
                <a:rPr lang="en-US" sz="1600" dirty="0"/>
                <a:t>Azure</a:t>
              </a:r>
            </a:p>
          </p:txBody>
        </p:sp>
        <p:pic>
          <p:nvPicPr>
            <p:cNvPr id="17" name="Graphic 16">
              <a:extLst>
                <a:ext uri="{FF2B5EF4-FFF2-40B4-BE49-F238E27FC236}">
                  <a16:creationId xmlns:a16="http://schemas.microsoft.com/office/drawing/2014/main" id="{D8CDE629-E68C-4475-ABE0-8E8590F30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01258" y="4624211"/>
              <a:ext cx="360288" cy="360288"/>
            </a:xfrm>
            <a:prstGeom prst="rect">
              <a:avLst/>
            </a:prstGeom>
          </p:spPr>
        </p:pic>
      </p:grpSp>
    </p:spTree>
    <p:extLst>
      <p:ext uri="{BB962C8B-B14F-4D97-AF65-F5344CB8AC3E}">
        <p14:creationId xmlns:p14="http://schemas.microsoft.com/office/powerpoint/2010/main" val="27936961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22F607-CC77-493B-A5CE-A35C41C9050D}"/>
              </a:ext>
            </a:extLst>
          </p:cNvPr>
          <p:cNvGrpSpPr/>
          <p:nvPr/>
        </p:nvGrpSpPr>
        <p:grpSpPr>
          <a:xfrm>
            <a:off x="4743738" y="4153020"/>
            <a:ext cx="2266150" cy="1092431"/>
            <a:chOff x="4716029" y="4473612"/>
            <a:chExt cx="2266150" cy="1092431"/>
          </a:xfrm>
        </p:grpSpPr>
        <p:sp>
          <p:nvSpPr>
            <p:cNvPr id="106" name="Freeform: Shape 105">
              <a:extLst>
                <a:ext uri="{FF2B5EF4-FFF2-40B4-BE49-F238E27FC236}">
                  <a16:creationId xmlns:a16="http://schemas.microsoft.com/office/drawing/2014/main" id="{8B085B39-F74E-4AC1-943E-853EB11BFC6F}"/>
                </a:ext>
              </a:extLst>
            </p:cNvPr>
            <p:cNvSpPr/>
            <p:nvPr/>
          </p:nvSpPr>
          <p:spPr>
            <a:xfrm>
              <a:off x="5643553" y="4473612"/>
              <a:ext cx="411102" cy="206554"/>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accent4"/>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42E07E6F-57D9-49D4-98A7-EDCC2F79C08B}"/>
                </a:ext>
              </a:extLst>
            </p:cNvPr>
            <p:cNvSpPr txBox="1"/>
            <p:nvPr/>
          </p:nvSpPr>
          <p:spPr>
            <a:xfrm>
              <a:off x="4716029" y="4919712"/>
              <a:ext cx="2266150" cy="646331"/>
            </a:xfrm>
            <a:prstGeom prst="rect">
              <a:avLst/>
            </a:prstGeom>
            <a:noFill/>
          </p:spPr>
          <p:txBody>
            <a:bodyPr wrap="square" rtlCol="0" anchor="t">
              <a:spAutoFit/>
            </a:bodyPr>
            <a:lstStyle/>
            <a:p>
              <a:pPr algn="ctr"/>
              <a:r>
                <a:rPr lang="en-US" b="1">
                  <a:solidFill>
                    <a:schemeClr val="accent4"/>
                  </a:solidFill>
                </a:rPr>
                <a:t>INFORMATION OVERLOAD</a:t>
              </a:r>
            </a:p>
          </p:txBody>
        </p:sp>
      </p:grpSp>
      <p:grpSp>
        <p:nvGrpSpPr>
          <p:cNvPr id="4" name="Group 3">
            <a:extLst>
              <a:ext uri="{FF2B5EF4-FFF2-40B4-BE49-F238E27FC236}">
                <a16:creationId xmlns:a16="http://schemas.microsoft.com/office/drawing/2014/main" id="{D90AD5A7-0E0C-4748-A647-290235492DD1}"/>
              </a:ext>
            </a:extLst>
          </p:cNvPr>
          <p:cNvGrpSpPr/>
          <p:nvPr/>
        </p:nvGrpSpPr>
        <p:grpSpPr>
          <a:xfrm>
            <a:off x="9114903" y="4151725"/>
            <a:ext cx="2266135" cy="1369430"/>
            <a:chOff x="9087194" y="4473612"/>
            <a:chExt cx="2266135" cy="1369430"/>
          </a:xfrm>
        </p:grpSpPr>
        <p:sp>
          <p:nvSpPr>
            <p:cNvPr id="108" name="Freeform: Shape 107">
              <a:extLst>
                <a:ext uri="{FF2B5EF4-FFF2-40B4-BE49-F238E27FC236}">
                  <a16:creationId xmlns:a16="http://schemas.microsoft.com/office/drawing/2014/main" id="{F6B0E118-F07A-421F-8C34-50DE980116DB}"/>
                </a:ext>
              </a:extLst>
            </p:cNvPr>
            <p:cNvSpPr/>
            <p:nvPr/>
          </p:nvSpPr>
          <p:spPr>
            <a:xfrm>
              <a:off x="10014711" y="4473612"/>
              <a:ext cx="411102" cy="206554"/>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accent4"/>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6FDE31E6-52CD-4D9F-BB6F-22BAD80B3A1A}"/>
                </a:ext>
              </a:extLst>
            </p:cNvPr>
            <p:cNvSpPr txBox="1"/>
            <p:nvPr/>
          </p:nvSpPr>
          <p:spPr>
            <a:xfrm>
              <a:off x="9087194" y="4919712"/>
              <a:ext cx="2266135" cy="923330"/>
            </a:xfrm>
            <a:prstGeom prst="rect">
              <a:avLst/>
            </a:prstGeom>
            <a:noFill/>
          </p:spPr>
          <p:txBody>
            <a:bodyPr wrap="square" rtlCol="0" anchor="t">
              <a:spAutoFit/>
            </a:bodyPr>
            <a:lstStyle/>
            <a:p>
              <a:pPr algn="ctr"/>
              <a:r>
                <a:rPr lang="en-US" b="1">
                  <a:solidFill>
                    <a:schemeClr val="accent4"/>
                  </a:solidFill>
                </a:rPr>
                <a:t>LIMITATIONS ON PRESCRIPTIVE INSIGHTS</a:t>
              </a:r>
            </a:p>
          </p:txBody>
        </p:sp>
      </p:grpSp>
      <p:grpSp>
        <p:nvGrpSpPr>
          <p:cNvPr id="3" name="Group 2">
            <a:extLst>
              <a:ext uri="{FF2B5EF4-FFF2-40B4-BE49-F238E27FC236}">
                <a16:creationId xmlns:a16="http://schemas.microsoft.com/office/drawing/2014/main" id="{8F97153A-896F-46F2-95C1-0FF480F009C6}"/>
              </a:ext>
            </a:extLst>
          </p:cNvPr>
          <p:cNvGrpSpPr/>
          <p:nvPr/>
        </p:nvGrpSpPr>
        <p:grpSpPr>
          <a:xfrm>
            <a:off x="7009888" y="4151725"/>
            <a:ext cx="2105016" cy="1353271"/>
            <a:chOff x="6982179" y="4473612"/>
            <a:chExt cx="2105016" cy="1353271"/>
          </a:xfrm>
        </p:grpSpPr>
        <p:sp>
          <p:nvSpPr>
            <p:cNvPr id="107" name="Freeform: Shape 106">
              <a:extLst>
                <a:ext uri="{FF2B5EF4-FFF2-40B4-BE49-F238E27FC236}">
                  <a16:creationId xmlns:a16="http://schemas.microsoft.com/office/drawing/2014/main" id="{7F0E9837-9962-4AE4-A4E9-1E5DA39E930B}"/>
                </a:ext>
              </a:extLst>
            </p:cNvPr>
            <p:cNvSpPr/>
            <p:nvPr/>
          </p:nvSpPr>
          <p:spPr>
            <a:xfrm>
              <a:off x="7827467" y="4473612"/>
              <a:ext cx="411102" cy="206554"/>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accent4"/>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F33095FA-98B4-4C42-B1A1-8998C88B918B}"/>
                </a:ext>
              </a:extLst>
            </p:cNvPr>
            <p:cNvSpPr txBox="1"/>
            <p:nvPr/>
          </p:nvSpPr>
          <p:spPr>
            <a:xfrm>
              <a:off x="6982179" y="4919712"/>
              <a:ext cx="2105016" cy="907171"/>
            </a:xfrm>
            <a:prstGeom prst="rect">
              <a:avLst/>
            </a:prstGeom>
            <a:noFill/>
          </p:spPr>
          <p:txBody>
            <a:bodyPr wrap="square" rtlCol="0" anchor="t">
              <a:spAutoFit/>
            </a:bodyPr>
            <a:lstStyle/>
            <a:p>
              <a:pPr algn="ctr"/>
              <a:r>
                <a:rPr lang="en-US" b="1">
                  <a:solidFill>
                    <a:schemeClr val="accent4"/>
                  </a:solidFill>
                </a:rPr>
                <a:t>LACK OF UNIFORM INFRASTRUCTUE</a:t>
              </a:r>
            </a:p>
          </p:txBody>
        </p:sp>
      </p:grpSp>
      <p:sp>
        <p:nvSpPr>
          <p:cNvPr id="115" name="Rectangle 114">
            <a:extLst>
              <a:ext uri="{FF2B5EF4-FFF2-40B4-BE49-F238E27FC236}">
                <a16:creationId xmlns:a16="http://schemas.microsoft.com/office/drawing/2014/main" id="{968D7D9E-7BEE-4C63-AE67-7DD6387515D1}"/>
              </a:ext>
            </a:extLst>
          </p:cNvPr>
          <p:cNvSpPr/>
          <p:nvPr/>
        </p:nvSpPr>
        <p:spPr>
          <a:xfrm>
            <a:off x="4743746" y="2152418"/>
            <a:ext cx="6637353" cy="1949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C8F43A1-C993-47B9-A97C-554699AF548B}"/>
              </a:ext>
            </a:extLst>
          </p:cNvPr>
          <p:cNvSpPr>
            <a:spLocks noGrp="1"/>
          </p:cNvSpPr>
          <p:nvPr>
            <p:ph type="title"/>
          </p:nvPr>
        </p:nvSpPr>
        <p:spPr>
          <a:xfrm>
            <a:off x="592369" y="2728762"/>
            <a:ext cx="3462273" cy="822960"/>
          </a:xfrm>
        </p:spPr>
        <p:txBody>
          <a:bodyPr/>
          <a:lstStyle/>
          <a:p>
            <a:r>
              <a:rPr lang="en-US"/>
              <a:t>Supply Chain</a:t>
            </a:r>
            <a:br>
              <a:rPr lang="en-US"/>
            </a:br>
            <a:r>
              <a:rPr lang="en-US"/>
              <a:t>Control Towers</a:t>
            </a:r>
          </a:p>
        </p:txBody>
      </p:sp>
      <p:sp>
        <p:nvSpPr>
          <p:cNvPr id="6" name="Title 4">
            <a:extLst>
              <a:ext uri="{FF2B5EF4-FFF2-40B4-BE49-F238E27FC236}">
                <a16:creationId xmlns:a16="http://schemas.microsoft.com/office/drawing/2014/main" id="{6E26DC69-134A-4FFC-8125-DBA7718DF350}"/>
              </a:ext>
            </a:extLst>
          </p:cNvPr>
          <p:cNvSpPr txBox="1">
            <a:spLocks/>
          </p:cNvSpPr>
          <p:nvPr/>
        </p:nvSpPr>
        <p:spPr>
          <a:xfrm>
            <a:off x="592369" y="3561347"/>
            <a:ext cx="2884757" cy="822960"/>
          </a:xfrm>
          <a:prstGeom prst="rect">
            <a:avLst/>
          </a:prstGeom>
        </p:spPr>
        <p:txBody>
          <a:bodyPr vert="horz" lIns="0" tIns="45720" rIns="0" bIns="45720" rtlCol="0" anchor="t">
            <a:noAutofit/>
          </a:bodyPr>
          <a:lstStyle>
            <a:lvl1pPr algn="l" defTabSz="457200" rtl="0" eaLnBrk="1" latinLnBrk="0" hangingPunct="1">
              <a:lnSpc>
                <a:spcPct val="80000"/>
              </a:lnSpc>
              <a:spcBef>
                <a:spcPct val="0"/>
              </a:spcBef>
              <a:buNone/>
              <a:defRPr sz="3000" b="1" kern="1200">
                <a:solidFill>
                  <a:schemeClr val="tx1"/>
                </a:solidFill>
                <a:latin typeface="+mj-lt"/>
                <a:ea typeface="+mj-ea"/>
                <a:cs typeface="+mj-cs"/>
              </a:defRPr>
            </a:lvl1pPr>
          </a:lstStyle>
          <a:p>
            <a:r>
              <a:rPr lang="en-US" sz="4000">
                <a:solidFill>
                  <a:schemeClr val="accent4"/>
                </a:solidFill>
              </a:rPr>
              <a:t>TODAY</a:t>
            </a:r>
          </a:p>
        </p:txBody>
      </p:sp>
      <p:grpSp>
        <p:nvGrpSpPr>
          <p:cNvPr id="62" name="Group 61">
            <a:extLst>
              <a:ext uri="{FF2B5EF4-FFF2-40B4-BE49-F238E27FC236}">
                <a16:creationId xmlns:a16="http://schemas.microsoft.com/office/drawing/2014/main" id="{66023630-4B39-4FD1-B92E-2B1663ED51A3}"/>
              </a:ext>
            </a:extLst>
          </p:cNvPr>
          <p:cNvGrpSpPr/>
          <p:nvPr/>
        </p:nvGrpSpPr>
        <p:grpSpPr>
          <a:xfrm>
            <a:off x="5402944" y="1486067"/>
            <a:ext cx="947738" cy="863600"/>
            <a:chOff x="5016500" y="2424113"/>
            <a:chExt cx="947738" cy="863600"/>
          </a:xfrm>
        </p:grpSpPr>
        <p:sp>
          <p:nvSpPr>
            <p:cNvPr id="63" name="Freeform 65">
              <a:extLst>
                <a:ext uri="{FF2B5EF4-FFF2-40B4-BE49-F238E27FC236}">
                  <a16:creationId xmlns:a16="http://schemas.microsoft.com/office/drawing/2014/main" id="{894AEAC1-912B-4DC4-92F6-8F08C50D339F}"/>
                </a:ext>
              </a:extLst>
            </p:cNvPr>
            <p:cNvSpPr>
              <a:spLocks/>
            </p:cNvSpPr>
            <p:nvPr/>
          </p:nvSpPr>
          <p:spPr bwMode="auto">
            <a:xfrm>
              <a:off x="5346700" y="2563813"/>
              <a:ext cx="288925" cy="38100"/>
            </a:xfrm>
            <a:custGeom>
              <a:avLst/>
              <a:gdLst>
                <a:gd name="T0" fmla="*/ 20 w 302"/>
                <a:gd name="T1" fmla="*/ 40 h 40"/>
                <a:gd name="T2" fmla="*/ 282 w 302"/>
                <a:gd name="T3" fmla="*/ 40 h 40"/>
                <a:gd name="T4" fmla="*/ 302 w 302"/>
                <a:gd name="T5" fmla="*/ 20 h 40"/>
                <a:gd name="T6" fmla="*/ 282 w 302"/>
                <a:gd name="T7" fmla="*/ 0 h 40"/>
                <a:gd name="T8" fmla="*/ 20 w 302"/>
                <a:gd name="T9" fmla="*/ 0 h 40"/>
                <a:gd name="T10" fmla="*/ 0 w 302"/>
                <a:gd name="T11" fmla="*/ 20 h 40"/>
                <a:gd name="T12" fmla="*/ 20 w 30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2" h="40">
                  <a:moveTo>
                    <a:pt x="20" y="40"/>
                  </a:moveTo>
                  <a:cubicBezTo>
                    <a:pt x="282" y="40"/>
                    <a:pt x="282" y="40"/>
                    <a:pt x="282" y="40"/>
                  </a:cubicBezTo>
                  <a:cubicBezTo>
                    <a:pt x="293" y="40"/>
                    <a:pt x="302" y="31"/>
                    <a:pt x="302" y="20"/>
                  </a:cubicBezTo>
                  <a:cubicBezTo>
                    <a:pt x="302" y="9"/>
                    <a:pt x="293" y="0"/>
                    <a:pt x="282" y="0"/>
                  </a:cubicBezTo>
                  <a:cubicBezTo>
                    <a:pt x="20" y="0"/>
                    <a:pt x="20" y="0"/>
                    <a:pt x="20" y="0"/>
                  </a:cubicBezTo>
                  <a:cubicBezTo>
                    <a:pt x="8" y="0"/>
                    <a:pt x="0" y="9"/>
                    <a:pt x="0" y="20"/>
                  </a:cubicBezTo>
                  <a:cubicBezTo>
                    <a:pt x="0" y="31"/>
                    <a:pt x="8"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6">
              <a:extLst>
                <a:ext uri="{FF2B5EF4-FFF2-40B4-BE49-F238E27FC236}">
                  <a16:creationId xmlns:a16="http://schemas.microsoft.com/office/drawing/2014/main" id="{190744C8-C3B7-42BB-8148-E439F7F1C1C6}"/>
                </a:ext>
              </a:extLst>
            </p:cNvPr>
            <p:cNvSpPr>
              <a:spLocks/>
            </p:cNvSpPr>
            <p:nvPr/>
          </p:nvSpPr>
          <p:spPr bwMode="auto">
            <a:xfrm>
              <a:off x="5249863" y="2636838"/>
              <a:ext cx="482600" cy="38100"/>
            </a:xfrm>
            <a:custGeom>
              <a:avLst/>
              <a:gdLst>
                <a:gd name="T0" fmla="*/ 20 w 507"/>
                <a:gd name="T1" fmla="*/ 40 h 40"/>
                <a:gd name="T2" fmla="*/ 487 w 507"/>
                <a:gd name="T3" fmla="*/ 40 h 40"/>
                <a:gd name="T4" fmla="*/ 507 w 507"/>
                <a:gd name="T5" fmla="*/ 20 h 40"/>
                <a:gd name="T6" fmla="*/ 487 w 507"/>
                <a:gd name="T7" fmla="*/ 0 h 40"/>
                <a:gd name="T8" fmla="*/ 20 w 507"/>
                <a:gd name="T9" fmla="*/ 0 h 40"/>
                <a:gd name="T10" fmla="*/ 0 w 507"/>
                <a:gd name="T11" fmla="*/ 20 h 40"/>
                <a:gd name="T12" fmla="*/ 20 w 50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507" h="40">
                  <a:moveTo>
                    <a:pt x="20" y="40"/>
                  </a:moveTo>
                  <a:cubicBezTo>
                    <a:pt x="487" y="40"/>
                    <a:pt x="487" y="40"/>
                    <a:pt x="487" y="40"/>
                  </a:cubicBezTo>
                  <a:cubicBezTo>
                    <a:pt x="498" y="40"/>
                    <a:pt x="507" y="31"/>
                    <a:pt x="507" y="20"/>
                  </a:cubicBezTo>
                  <a:cubicBezTo>
                    <a:pt x="507" y="9"/>
                    <a:pt x="498" y="0"/>
                    <a:pt x="487"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7">
              <a:extLst>
                <a:ext uri="{FF2B5EF4-FFF2-40B4-BE49-F238E27FC236}">
                  <a16:creationId xmlns:a16="http://schemas.microsoft.com/office/drawing/2014/main" id="{0C0E4510-2743-4943-8D3A-9C6D95924DBD}"/>
                </a:ext>
              </a:extLst>
            </p:cNvPr>
            <p:cNvSpPr>
              <a:spLocks noEditPoints="1"/>
            </p:cNvSpPr>
            <p:nvPr/>
          </p:nvSpPr>
          <p:spPr bwMode="auto">
            <a:xfrm>
              <a:off x="5311775" y="2711450"/>
              <a:ext cx="358775" cy="142875"/>
            </a:xfrm>
            <a:custGeom>
              <a:avLst/>
              <a:gdLst>
                <a:gd name="T0" fmla="*/ 356 w 377"/>
                <a:gd name="T1" fmla="*/ 0 h 150"/>
                <a:gd name="T2" fmla="*/ 21 w 377"/>
                <a:gd name="T3" fmla="*/ 0 h 150"/>
                <a:gd name="T4" fmla="*/ 5 w 377"/>
                <a:gd name="T5" fmla="*/ 9 h 150"/>
                <a:gd name="T6" fmla="*/ 2 w 377"/>
                <a:gd name="T7" fmla="*/ 27 h 150"/>
                <a:gd name="T8" fmla="*/ 42 w 377"/>
                <a:gd name="T9" fmla="*/ 137 h 150"/>
                <a:gd name="T10" fmla="*/ 61 w 377"/>
                <a:gd name="T11" fmla="*/ 150 h 150"/>
                <a:gd name="T12" fmla="*/ 316 w 377"/>
                <a:gd name="T13" fmla="*/ 150 h 150"/>
                <a:gd name="T14" fmla="*/ 335 w 377"/>
                <a:gd name="T15" fmla="*/ 137 h 150"/>
                <a:gd name="T16" fmla="*/ 375 w 377"/>
                <a:gd name="T17" fmla="*/ 27 h 150"/>
                <a:gd name="T18" fmla="*/ 373 w 377"/>
                <a:gd name="T19" fmla="*/ 9 h 150"/>
                <a:gd name="T20" fmla="*/ 356 w 377"/>
                <a:gd name="T21" fmla="*/ 0 h 150"/>
                <a:gd name="T22" fmla="*/ 224 w 377"/>
                <a:gd name="T23" fmla="*/ 40 h 150"/>
                <a:gd name="T24" fmla="*/ 224 w 377"/>
                <a:gd name="T25" fmla="*/ 110 h 150"/>
                <a:gd name="T26" fmla="*/ 154 w 377"/>
                <a:gd name="T27" fmla="*/ 110 h 150"/>
                <a:gd name="T28" fmla="*/ 154 w 377"/>
                <a:gd name="T29" fmla="*/ 40 h 150"/>
                <a:gd name="T30" fmla="*/ 224 w 377"/>
                <a:gd name="T31" fmla="*/ 40 h 150"/>
                <a:gd name="T32" fmla="*/ 50 w 377"/>
                <a:gd name="T33" fmla="*/ 40 h 150"/>
                <a:gd name="T34" fmla="*/ 114 w 377"/>
                <a:gd name="T35" fmla="*/ 40 h 150"/>
                <a:gd name="T36" fmla="*/ 114 w 377"/>
                <a:gd name="T37" fmla="*/ 110 h 150"/>
                <a:gd name="T38" fmla="*/ 75 w 377"/>
                <a:gd name="T39" fmla="*/ 110 h 150"/>
                <a:gd name="T40" fmla="*/ 50 w 377"/>
                <a:gd name="T41" fmla="*/ 40 h 150"/>
                <a:gd name="T42" fmla="*/ 302 w 377"/>
                <a:gd name="T43" fmla="*/ 110 h 150"/>
                <a:gd name="T44" fmla="*/ 264 w 377"/>
                <a:gd name="T45" fmla="*/ 110 h 150"/>
                <a:gd name="T46" fmla="*/ 264 w 377"/>
                <a:gd name="T47" fmla="*/ 40 h 150"/>
                <a:gd name="T48" fmla="*/ 328 w 377"/>
                <a:gd name="T49" fmla="*/ 40 h 150"/>
                <a:gd name="T50" fmla="*/ 302 w 377"/>
                <a:gd name="T5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7" h="150">
                  <a:moveTo>
                    <a:pt x="356" y="0"/>
                  </a:moveTo>
                  <a:cubicBezTo>
                    <a:pt x="21" y="0"/>
                    <a:pt x="21" y="0"/>
                    <a:pt x="21" y="0"/>
                  </a:cubicBezTo>
                  <a:cubicBezTo>
                    <a:pt x="15" y="0"/>
                    <a:pt x="9" y="4"/>
                    <a:pt x="5" y="9"/>
                  </a:cubicBezTo>
                  <a:cubicBezTo>
                    <a:pt x="1" y="14"/>
                    <a:pt x="0" y="21"/>
                    <a:pt x="2" y="27"/>
                  </a:cubicBezTo>
                  <a:cubicBezTo>
                    <a:pt x="42" y="137"/>
                    <a:pt x="42" y="137"/>
                    <a:pt x="42" y="137"/>
                  </a:cubicBezTo>
                  <a:cubicBezTo>
                    <a:pt x="45" y="145"/>
                    <a:pt x="53" y="150"/>
                    <a:pt x="61" y="150"/>
                  </a:cubicBezTo>
                  <a:cubicBezTo>
                    <a:pt x="316" y="150"/>
                    <a:pt x="316" y="150"/>
                    <a:pt x="316" y="150"/>
                  </a:cubicBezTo>
                  <a:cubicBezTo>
                    <a:pt x="324" y="150"/>
                    <a:pt x="332" y="145"/>
                    <a:pt x="335" y="137"/>
                  </a:cubicBezTo>
                  <a:cubicBezTo>
                    <a:pt x="375" y="27"/>
                    <a:pt x="375" y="27"/>
                    <a:pt x="375" y="27"/>
                  </a:cubicBezTo>
                  <a:cubicBezTo>
                    <a:pt x="377" y="21"/>
                    <a:pt x="376" y="14"/>
                    <a:pt x="373" y="9"/>
                  </a:cubicBezTo>
                  <a:cubicBezTo>
                    <a:pt x="369" y="4"/>
                    <a:pt x="363" y="0"/>
                    <a:pt x="356" y="0"/>
                  </a:cubicBezTo>
                  <a:close/>
                  <a:moveTo>
                    <a:pt x="224" y="40"/>
                  </a:moveTo>
                  <a:cubicBezTo>
                    <a:pt x="224" y="110"/>
                    <a:pt x="224" y="110"/>
                    <a:pt x="224" y="110"/>
                  </a:cubicBezTo>
                  <a:cubicBezTo>
                    <a:pt x="154" y="110"/>
                    <a:pt x="154" y="110"/>
                    <a:pt x="154" y="110"/>
                  </a:cubicBezTo>
                  <a:cubicBezTo>
                    <a:pt x="154" y="40"/>
                    <a:pt x="154" y="40"/>
                    <a:pt x="154" y="40"/>
                  </a:cubicBezTo>
                  <a:lnTo>
                    <a:pt x="224" y="40"/>
                  </a:lnTo>
                  <a:close/>
                  <a:moveTo>
                    <a:pt x="50" y="40"/>
                  </a:moveTo>
                  <a:cubicBezTo>
                    <a:pt x="114" y="40"/>
                    <a:pt x="114" y="40"/>
                    <a:pt x="114" y="40"/>
                  </a:cubicBezTo>
                  <a:cubicBezTo>
                    <a:pt x="114" y="110"/>
                    <a:pt x="114" y="110"/>
                    <a:pt x="114" y="110"/>
                  </a:cubicBezTo>
                  <a:cubicBezTo>
                    <a:pt x="75" y="110"/>
                    <a:pt x="75" y="110"/>
                    <a:pt x="75" y="110"/>
                  </a:cubicBezTo>
                  <a:lnTo>
                    <a:pt x="50" y="40"/>
                  </a:lnTo>
                  <a:close/>
                  <a:moveTo>
                    <a:pt x="302" y="110"/>
                  </a:moveTo>
                  <a:cubicBezTo>
                    <a:pt x="264" y="110"/>
                    <a:pt x="264" y="110"/>
                    <a:pt x="264" y="110"/>
                  </a:cubicBezTo>
                  <a:cubicBezTo>
                    <a:pt x="264" y="40"/>
                    <a:pt x="264" y="40"/>
                    <a:pt x="264" y="40"/>
                  </a:cubicBezTo>
                  <a:cubicBezTo>
                    <a:pt x="328" y="40"/>
                    <a:pt x="328" y="40"/>
                    <a:pt x="328" y="40"/>
                  </a:cubicBezTo>
                  <a:lnTo>
                    <a:pt x="302" y="11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8">
              <a:extLst>
                <a:ext uri="{FF2B5EF4-FFF2-40B4-BE49-F238E27FC236}">
                  <a16:creationId xmlns:a16="http://schemas.microsoft.com/office/drawing/2014/main" id="{D071BB72-A43A-473E-864B-0639451BCD96}"/>
                </a:ext>
              </a:extLst>
            </p:cNvPr>
            <p:cNvSpPr>
              <a:spLocks/>
            </p:cNvSpPr>
            <p:nvPr/>
          </p:nvSpPr>
          <p:spPr bwMode="auto">
            <a:xfrm>
              <a:off x="5556250" y="2424113"/>
              <a:ext cx="38100" cy="104775"/>
            </a:xfrm>
            <a:custGeom>
              <a:avLst/>
              <a:gdLst>
                <a:gd name="T0" fmla="*/ 20 w 40"/>
                <a:gd name="T1" fmla="*/ 111 h 111"/>
                <a:gd name="T2" fmla="*/ 40 w 40"/>
                <a:gd name="T3" fmla="*/ 91 h 111"/>
                <a:gd name="T4" fmla="*/ 40 w 40"/>
                <a:gd name="T5" fmla="*/ 20 h 111"/>
                <a:gd name="T6" fmla="*/ 20 w 40"/>
                <a:gd name="T7" fmla="*/ 0 h 111"/>
                <a:gd name="T8" fmla="*/ 0 w 40"/>
                <a:gd name="T9" fmla="*/ 20 h 111"/>
                <a:gd name="T10" fmla="*/ 0 w 40"/>
                <a:gd name="T11" fmla="*/ 91 h 111"/>
                <a:gd name="T12" fmla="*/ 20 w 40"/>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40" h="111">
                  <a:moveTo>
                    <a:pt x="20" y="111"/>
                  </a:moveTo>
                  <a:cubicBezTo>
                    <a:pt x="31" y="111"/>
                    <a:pt x="40" y="102"/>
                    <a:pt x="40" y="91"/>
                  </a:cubicBezTo>
                  <a:cubicBezTo>
                    <a:pt x="40" y="20"/>
                    <a:pt x="40" y="20"/>
                    <a:pt x="40" y="20"/>
                  </a:cubicBezTo>
                  <a:cubicBezTo>
                    <a:pt x="40" y="9"/>
                    <a:pt x="31" y="0"/>
                    <a:pt x="20" y="0"/>
                  </a:cubicBezTo>
                  <a:cubicBezTo>
                    <a:pt x="9" y="0"/>
                    <a:pt x="0" y="9"/>
                    <a:pt x="0" y="20"/>
                  </a:cubicBezTo>
                  <a:cubicBezTo>
                    <a:pt x="0" y="91"/>
                    <a:pt x="0" y="91"/>
                    <a:pt x="0" y="91"/>
                  </a:cubicBezTo>
                  <a:cubicBezTo>
                    <a:pt x="0" y="102"/>
                    <a:pt x="9" y="111"/>
                    <a:pt x="20" y="11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9">
              <a:extLst>
                <a:ext uri="{FF2B5EF4-FFF2-40B4-BE49-F238E27FC236}">
                  <a16:creationId xmlns:a16="http://schemas.microsoft.com/office/drawing/2014/main" id="{9E09F460-7BDE-42D7-A1EE-C181B9E143DE}"/>
                </a:ext>
              </a:extLst>
            </p:cNvPr>
            <p:cNvSpPr>
              <a:spLocks/>
            </p:cNvSpPr>
            <p:nvPr/>
          </p:nvSpPr>
          <p:spPr bwMode="auto">
            <a:xfrm>
              <a:off x="5386388" y="2455863"/>
              <a:ext cx="38100" cy="73025"/>
            </a:xfrm>
            <a:custGeom>
              <a:avLst/>
              <a:gdLst>
                <a:gd name="T0" fmla="*/ 20 w 40"/>
                <a:gd name="T1" fmla="*/ 77 h 77"/>
                <a:gd name="T2" fmla="*/ 40 w 40"/>
                <a:gd name="T3" fmla="*/ 57 h 77"/>
                <a:gd name="T4" fmla="*/ 40 w 40"/>
                <a:gd name="T5" fmla="*/ 20 h 77"/>
                <a:gd name="T6" fmla="*/ 20 w 40"/>
                <a:gd name="T7" fmla="*/ 0 h 77"/>
                <a:gd name="T8" fmla="*/ 0 w 40"/>
                <a:gd name="T9" fmla="*/ 20 h 77"/>
                <a:gd name="T10" fmla="*/ 0 w 40"/>
                <a:gd name="T11" fmla="*/ 57 h 77"/>
                <a:gd name="T12" fmla="*/ 20 w 40"/>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40" h="77">
                  <a:moveTo>
                    <a:pt x="20" y="77"/>
                  </a:moveTo>
                  <a:cubicBezTo>
                    <a:pt x="31" y="77"/>
                    <a:pt x="40" y="68"/>
                    <a:pt x="40" y="57"/>
                  </a:cubicBezTo>
                  <a:cubicBezTo>
                    <a:pt x="40" y="20"/>
                    <a:pt x="40" y="20"/>
                    <a:pt x="40" y="20"/>
                  </a:cubicBezTo>
                  <a:cubicBezTo>
                    <a:pt x="40" y="9"/>
                    <a:pt x="31" y="0"/>
                    <a:pt x="20" y="0"/>
                  </a:cubicBezTo>
                  <a:cubicBezTo>
                    <a:pt x="9" y="0"/>
                    <a:pt x="0" y="9"/>
                    <a:pt x="0" y="20"/>
                  </a:cubicBezTo>
                  <a:cubicBezTo>
                    <a:pt x="0" y="57"/>
                    <a:pt x="0" y="57"/>
                    <a:pt x="0" y="57"/>
                  </a:cubicBezTo>
                  <a:cubicBezTo>
                    <a:pt x="0" y="68"/>
                    <a:pt x="9" y="77"/>
                    <a:pt x="20" y="7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70">
              <a:extLst>
                <a:ext uri="{FF2B5EF4-FFF2-40B4-BE49-F238E27FC236}">
                  <a16:creationId xmlns:a16="http://schemas.microsoft.com/office/drawing/2014/main" id="{E11646E9-D8B2-4EF8-8A7D-0ECBFB199507}"/>
                </a:ext>
              </a:extLst>
            </p:cNvPr>
            <p:cNvSpPr>
              <a:spLocks/>
            </p:cNvSpPr>
            <p:nvPr/>
          </p:nvSpPr>
          <p:spPr bwMode="auto">
            <a:xfrm>
              <a:off x="5207000" y="2705100"/>
              <a:ext cx="200025" cy="582613"/>
            </a:xfrm>
            <a:custGeom>
              <a:avLst/>
              <a:gdLst>
                <a:gd name="T0" fmla="*/ 190 w 210"/>
                <a:gd name="T1" fmla="*/ 200 h 612"/>
                <a:gd name="T2" fmla="*/ 111 w 210"/>
                <a:gd name="T3" fmla="*/ 200 h 612"/>
                <a:gd name="T4" fmla="*/ 41 w 210"/>
                <a:gd name="T5" fmla="*/ 16 h 612"/>
                <a:gd name="T6" fmla="*/ 15 w 210"/>
                <a:gd name="T7" fmla="*/ 4 h 612"/>
                <a:gd name="T8" fmla="*/ 4 w 210"/>
                <a:gd name="T9" fmla="*/ 30 h 612"/>
                <a:gd name="T10" fmla="*/ 78 w 210"/>
                <a:gd name="T11" fmla="*/ 227 h 612"/>
                <a:gd name="T12" fmla="*/ 97 w 210"/>
                <a:gd name="T13" fmla="*/ 240 h 612"/>
                <a:gd name="T14" fmla="*/ 168 w 210"/>
                <a:gd name="T15" fmla="*/ 240 h 612"/>
                <a:gd name="T16" fmla="*/ 138 w 210"/>
                <a:gd name="T17" fmla="*/ 590 h 612"/>
                <a:gd name="T18" fmla="*/ 157 w 210"/>
                <a:gd name="T19" fmla="*/ 612 h 612"/>
                <a:gd name="T20" fmla="*/ 158 w 210"/>
                <a:gd name="T21" fmla="*/ 612 h 612"/>
                <a:gd name="T22" fmla="*/ 178 w 210"/>
                <a:gd name="T23" fmla="*/ 594 h 612"/>
                <a:gd name="T24" fmla="*/ 210 w 210"/>
                <a:gd name="T25" fmla="*/ 222 h 612"/>
                <a:gd name="T26" fmla="*/ 205 w 210"/>
                <a:gd name="T27" fmla="*/ 206 h 612"/>
                <a:gd name="T28" fmla="*/ 190 w 210"/>
                <a:gd name="T29" fmla="*/ 20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612">
                  <a:moveTo>
                    <a:pt x="190" y="200"/>
                  </a:moveTo>
                  <a:cubicBezTo>
                    <a:pt x="111" y="200"/>
                    <a:pt x="111" y="200"/>
                    <a:pt x="111" y="200"/>
                  </a:cubicBezTo>
                  <a:cubicBezTo>
                    <a:pt x="41" y="16"/>
                    <a:pt x="41" y="16"/>
                    <a:pt x="41" y="16"/>
                  </a:cubicBezTo>
                  <a:cubicBezTo>
                    <a:pt x="37" y="5"/>
                    <a:pt x="26" y="0"/>
                    <a:pt x="15" y="4"/>
                  </a:cubicBezTo>
                  <a:cubicBezTo>
                    <a:pt x="5" y="8"/>
                    <a:pt x="0" y="19"/>
                    <a:pt x="4" y="30"/>
                  </a:cubicBezTo>
                  <a:cubicBezTo>
                    <a:pt x="78" y="227"/>
                    <a:pt x="78" y="227"/>
                    <a:pt x="78" y="227"/>
                  </a:cubicBezTo>
                  <a:cubicBezTo>
                    <a:pt x="81" y="235"/>
                    <a:pt x="89" y="240"/>
                    <a:pt x="97" y="240"/>
                  </a:cubicBezTo>
                  <a:cubicBezTo>
                    <a:pt x="168" y="240"/>
                    <a:pt x="168" y="240"/>
                    <a:pt x="168" y="240"/>
                  </a:cubicBezTo>
                  <a:cubicBezTo>
                    <a:pt x="138" y="590"/>
                    <a:pt x="138" y="590"/>
                    <a:pt x="138" y="590"/>
                  </a:cubicBezTo>
                  <a:cubicBezTo>
                    <a:pt x="137" y="601"/>
                    <a:pt x="146" y="611"/>
                    <a:pt x="157" y="612"/>
                  </a:cubicBezTo>
                  <a:cubicBezTo>
                    <a:pt x="157" y="612"/>
                    <a:pt x="158" y="612"/>
                    <a:pt x="158" y="612"/>
                  </a:cubicBezTo>
                  <a:cubicBezTo>
                    <a:pt x="169" y="612"/>
                    <a:pt x="177" y="604"/>
                    <a:pt x="178" y="594"/>
                  </a:cubicBezTo>
                  <a:cubicBezTo>
                    <a:pt x="210" y="222"/>
                    <a:pt x="210" y="222"/>
                    <a:pt x="210" y="222"/>
                  </a:cubicBezTo>
                  <a:cubicBezTo>
                    <a:pt x="210" y="216"/>
                    <a:pt x="208" y="211"/>
                    <a:pt x="205" y="206"/>
                  </a:cubicBezTo>
                  <a:cubicBezTo>
                    <a:pt x="201" y="202"/>
                    <a:pt x="195" y="200"/>
                    <a:pt x="190" y="20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1">
              <a:extLst>
                <a:ext uri="{FF2B5EF4-FFF2-40B4-BE49-F238E27FC236}">
                  <a16:creationId xmlns:a16="http://schemas.microsoft.com/office/drawing/2014/main" id="{6CCA52AF-2A89-4F7C-B935-D2E160590D2D}"/>
                </a:ext>
              </a:extLst>
            </p:cNvPr>
            <p:cNvSpPr>
              <a:spLocks/>
            </p:cNvSpPr>
            <p:nvPr/>
          </p:nvSpPr>
          <p:spPr bwMode="auto">
            <a:xfrm>
              <a:off x="5016500" y="3032125"/>
              <a:ext cx="304800" cy="252413"/>
            </a:xfrm>
            <a:custGeom>
              <a:avLst/>
              <a:gdLst>
                <a:gd name="T0" fmla="*/ 300 w 320"/>
                <a:gd name="T1" fmla="*/ 0 h 265"/>
                <a:gd name="T2" fmla="*/ 20 w 320"/>
                <a:gd name="T3" fmla="*/ 0 h 265"/>
                <a:gd name="T4" fmla="*/ 0 w 320"/>
                <a:gd name="T5" fmla="*/ 20 h 265"/>
                <a:gd name="T6" fmla="*/ 0 w 320"/>
                <a:gd name="T7" fmla="*/ 245 h 265"/>
                <a:gd name="T8" fmla="*/ 20 w 320"/>
                <a:gd name="T9" fmla="*/ 265 h 265"/>
                <a:gd name="T10" fmla="*/ 40 w 320"/>
                <a:gd name="T11" fmla="*/ 245 h 265"/>
                <a:gd name="T12" fmla="*/ 40 w 320"/>
                <a:gd name="T13" fmla="*/ 40 h 265"/>
                <a:gd name="T14" fmla="*/ 300 w 320"/>
                <a:gd name="T15" fmla="*/ 40 h 265"/>
                <a:gd name="T16" fmla="*/ 320 w 320"/>
                <a:gd name="T17" fmla="*/ 20 h 265"/>
                <a:gd name="T18" fmla="*/ 300 w 320"/>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65">
                  <a:moveTo>
                    <a:pt x="300" y="0"/>
                  </a:moveTo>
                  <a:cubicBezTo>
                    <a:pt x="20" y="0"/>
                    <a:pt x="20" y="0"/>
                    <a:pt x="20" y="0"/>
                  </a:cubicBezTo>
                  <a:cubicBezTo>
                    <a:pt x="9" y="0"/>
                    <a:pt x="0" y="9"/>
                    <a:pt x="0" y="20"/>
                  </a:cubicBezTo>
                  <a:cubicBezTo>
                    <a:pt x="0" y="245"/>
                    <a:pt x="0" y="245"/>
                    <a:pt x="0" y="245"/>
                  </a:cubicBezTo>
                  <a:cubicBezTo>
                    <a:pt x="0" y="256"/>
                    <a:pt x="9" y="265"/>
                    <a:pt x="20" y="265"/>
                  </a:cubicBezTo>
                  <a:cubicBezTo>
                    <a:pt x="32" y="265"/>
                    <a:pt x="40" y="256"/>
                    <a:pt x="40" y="245"/>
                  </a:cubicBezTo>
                  <a:cubicBezTo>
                    <a:pt x="40" y="40"/>
                    <a:pt x="40" y="40"/>
                    <a:pt x="40" y="40"/>
                  </a:cubicBezTo>
                  <a:cubicBezTo>
                    <a:pt x="300" y="40"/>
                    <a:pt x="300" y="40"/>
                    <a:pt x="300" y="40"/>
                  </a:cubicBezTo>
                  <a:cubicBezTo>
                    <a:pt x="311" y="40"/>
                    <a:pt x="320" y="31"/>
                    <a:pt x="320" y="20"/>
                  </a:cubicBezTo>
                  <a:cubicBezTo>
                    <a:pt x="320" y="9"/>
                    <a:pt x="311" y="0"/>
                    <a:pt x="30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2">
              <a:extLst>
                <a:ext uri="{FF2B5EF4-FFF2-40B4-BE49-F238E27FC236}">
                  <a16:creationId xmlns:a16="http://schemas.microsoft.com/office/drawing/2014/main" id="{3DBD2C94-BCE1-4427-AB86-41AE39CC6249}"/>
                </a:ext>
              </a:extLst>
            </p:cNvPr>
            <p:cNvSpPr>
              <a:spLocks/>
            </p:cNvSpPr>
            <p:nvPr/>
          </p:nvSpPr>
          <p:spPr bwMode="auto">
            <a:xfrm>
              <a:off x="5094288"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3">
              <a:extLst>
                <a:ext uri="{FF2B5EF4-FFF2-40B4-BE49-F238E27FC236}">
                  <a16:creationId xmlns:a16="http://schemas.microsoft.com/office/drawing/2014/main" id="{E7659F1A-46EE-4D27-BE16-0736884981BA}"/>
                </a:ext>
              </a:extLst>
            </p:cNvPr>
            <p:cNvSpPr>
              <a:spLocks/>
            </p:cNvSpPr>
            <p:nvPr/>
          </p:nvSpPr>
          <p:spPr bwMode="auto">
            <a:xfrm>
              <a:off x="517525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4">
              <a:extLst>
                <a:ext uri="{FF2B5EF4-FFF2-40B4-BE49-F238E27FC236}">
                  <a16:creationId xmlns:a16="http://schemas.microsoft.com/office/drawing/2014/main" id="{232BCBFF-7A54-44F7-9DC9-B9B303A231BA}"/>
                </a:ext>
              </a:extLst>
            </p:cNvPr>
            <p:cNvSpPr>
              <a:spLocks/>
            </p:cNvSpPr>
            <p:nvPr/>
          </p:nvSpPr>
          <p:spPr bwMode="auto">
            <a:xfrm>
              <a:off x="5254625"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5">
              <a:extLst>
                <a:ext uri="{FF2B5EF4-FFF2-40B4-BE49-F238E27FC236}">
                  <a16:creationId xmlns:a16="http://schemas.microsoft.com/office/drawing/2014/main" id="{85861097-9357-43C9-9003-16BBBFA50580}"/>
                </a:ext>
              </a:extLst>
            </p:cNvPr>
            <p:cNvSpPr>
              <a:spLocks/>
            </p:cNvSpPr>
            <p:nvPr/>
          </p:nvSpPr>
          <p:spPr bwMode="auto">
            <a:xfrm>
              <a:off x="5575300" y="2705100"/>
              <a:ext cx="200025" cy="582613"/>
            </a:xfrm>
            <a:custGeom>
              <a:avLst/>
              <a:gdLst>
                <a:gd name="T0" fmla="*/ 114 w 211"/>
                <a:gd name="T1" fmla="*/ 240 h 612"/>
                <a:gd name="T2" fmla="*/ 132 w 211"/>
                <a:gd name="T3" fmla="*/ 227 h 612"/>
                <a:gd name="T4" fmla="*/ 207 w 211"/>
                <a:gd name="T5" fmla="*/ 30 h 612"/>
                <a:gd name="T6" fmla="*/ 195 w 211"/>
                <a:gd name="T7" fmla="*/ 4 h 612"/>
                <a:gd name="T8" fmla="*/ 169 w 211"/>
                <a:gd name="T9" fmla="*/ 16 h 612"/>
                <a:gd name="T10" fmla="*/ 100 w 211"/>
                <a:gd name="T11" fmla="*/ 200 h 612"/>
                <a:gd name="T12" fmla="*/ 21 w 211"/>
                <a:gd name="T13" fmla="*/ 200 h 612"/>
                <a:gd name="T14" fmla="*/ 6 w 211"/>
                <a:gd name="T15" fmla="*/ 206 h 612"/>
                <a:gd name="T16" fmla="*/ 1 w 211"/>
                <a:gd name="T17" fmla="*/ 222 h 612"/>
                <a:gd name="T18" fmla="*/ 32 w 211"/>
                <a:gd name="T19" fmla="*/ 594 h 612"/>
                <a:gd name="T20" fmla="*/ 52 w 211"/>
                <a:gd name="T21" fmla="*/ 612 h 612"/>
                <a:gd name="T22" fmla="*/ 54 w 211"/>
                <a:gd name="T23" fmla="*/ 612 h 612"/>
                <a:gd name="T24" fmla="*/ 72 w 211"/>
                <a:gd name="T25" fmla="*/ 590 h 612"/>
                <a:gd name="T26" fmla="*/ 42 w 211"/>
                <a:gd name="T27" fmla="*/ 240 h 612"/>
                <a:gd name="T28" fmla="*/ 114 w 211"/>
                <a:gd name="T29" fmla="*/ 24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612">
                  <a:moveTo>
                    <a:pt x="114" y="240"/>
                  </a:moveTo>
                  <a:cubicBezTo>
                    <a:pt x="122" y="240"/>
                    <a:pt x="129" y="235"/>
                    <a:pt x="132" y="227"/>
                  </a:cubicBezTo>
                  <a:cubicBezTo>
                    <a:pt x="207" y="30"/>
                    <a:pt x="207" y="30"/>
                    <a:pt x="207" y="30"/>
                  </a:cubicBezTo>
                  <a:cubicBezTo>
                    <a:pt x="211" y="19"/>
                    <a:pt x="205" y="8"/>
                    <a:pt x="195" y="4"/>
                  </a:cubicBezTo>
                  <a:cubicBezTo>
                    <a:pt x="185" y="0"/>
                    <a:pt x="173" y="5"/>
                    <a:pt x="169" y="16"/>
                  </a:cubicBezTo>
                  <a:cubicBezTo>
                    <a:pt x="100" y="200"/>
                    <a:pt x="100" y="200"/>
                    <a:pt x="100" y="200"/>
                  </a:cubicBezTo>
                  <a:cubicBezTo>
                    <a:pt x="21" y="200"/>
                    <a:pt x="21" y="200"/>
                    <a:pt x="21" y="200"/>
                  </a:cubicBezTo>
                  <a:cubicBezTo>
                    <a:pt x="15" y="200"/>
                    <a:pt x="10" y="202"/>
                    <a:pt x="6" y="206"/>
                  </a:cubicBezTo>
                  <a:cubicBezTo>
                    <a:pt x="2" y="211"/>
                    <a:pt x="0" y="216"/>
                    <a:pt x="1" y="222"/>
                  </a:cubicBezTo>
                  <a:cubicBezTo>
                    <a:pt x="32" y="594"/>
                    <a:pt x="32" y="594"/>
                    <a:pt x="32" y="594"/>
                  </a:cubicBezTo>
                  <a:cubicBezTo>
                    <a:pt x="33" y="604"/>
                    <a:pt x="42" y="612"/>
                    <a:pt x="52" y="612"/>
                  </a:cubicBezTo>
                  <a:cubicBezTo>
                    <a:pt x="53" y="612"/>
                    <a:pt x="53" y="612"/>
                    <a:pt x="54" y="612"/>
                  </a:cubicBezTo>
                  <a:cubicBezTo>
                    <a:pt x="65" y="611"/>
                    <a:pt x="73" y="601"/>
                    <a:pt x="72" y="590"/>
                  </a:cubicBezTo>
                  <a:cubicBezTo>
                    <a:pt x="42" y="240"/>
                    <a:pt x="42" y="240"/>
                    <a:pt x="42" y="240"/>
                  </a:cubicBezTo>
                  <a:lnTo>
                    <a:pt x="114" y="2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6">
              <a:extLst>
                <a:ext uri="{FF2B5EF4-FFF2-40B4-BE49-F238E27FC236}">
                  <a16:creationId xmlns:a16="http://schemas.microsoft.com/office/drawing/2014/main" id="{F6AE8378-4C79-447D-A2E5-4A1FB53B1E75}"/>
                </a:ext>
              </a:extLst>
            </p:cNvPr>
            <p:cNvSpPr>
              <a:spLocks/>
            </p:cNvSpPr>
            <p:nvPr/>
          </p:nvSpPr>
          <p:spPr bwMode="auto">
            <a:xfrm>
              <a:off x="5661025" y="3032125"/>
              <a:ext cx="303213" cy="252413"/>
            </a:xfrm>
            <a:custGeom>
              <a:avLst/>
              <a:gdLst>
                <a:gd name="T0" fmla="*/ 299 w 319"/>
                <a:gd name="T1" fmla="*/ 0 h 265"/>
                <a:gd name="T2" fmla="*/ 20 w 319"/>
                <a:gd name="T3" fmla="*/ 0 h 265"/>
                <a:gd name="T4" fmla="*/ 0 w 319"/>
                <a:gd name="T5" fmla="*/ 20 h 265"/>
                <a:gd name="T6" fmla="*/ 20 w 319"/>
                <a:gd name="T7" fmla="*/ 40 h 265"/>
                <a:gd name="T8" fmla="*/ 279 w 319"/>
                <a:gd name="T9" fmla="*/ 40 h 265"/>
                <a:gd name="T10" fmla="*/ 279 w 319"/>
                <a:gd name="T11" fmla="*/ 245 h 265"/>
                <a:gd name="T12" fmla="*/ 299 w 319"/>
                <a:gd name="T13" fmla="*/ 265 h 265"/>
                <a:gd name="T14" fmla="*/ 319 w 319"/>
                <a:gd name="T15" fmla="*/ 245 h 265"/>
                <a:gd name="T16" fmla="*/ 319 w 319"/>
                <a:gd name="T17" fmla="*/ 20 h 265"/>
                <a:gd name="T18" fmla="*/ 299 w 319"/>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265">
                  <a:moveTo>
                    <a:pt x="299" y="0"/>
                  </a:moveTo>
                  <a:cubicBezTo>
                    <a:pt x="20" y="0"/>
                    <a:pt x="20" y="0"/>
                    <a:pt x="20" y="0"/>
                  </a:cubicBezTo>
                  <a:cubicBezTo>
                    <a:pt x="9" y="0"/>
                    <a:pt x="0" y="9"/>
                    <a:pt x="0" y="20"/>
                  </a:cubicBezTo>
                  <a:cubicBezTo>
                    <a:pt x="0" y="31"/>
                    <a:pt x="9" y="40"/>
                    <a:pt x="20" y="40"/>
                  </a:cubicBezTo>
                  <a:cubicBezTo>
                    <a:pt x="279" y="40"/>
                    <a:pt x="279" y="40"/>
                    <a:pt x="279" y="40"/>
                  </a:cubicBezTo>
                  <a:cubicBezTo>
                    <a:pt x="279" y="245"/>
                    <a:pt x="279" y="245"/>
                    <a:pt x="279" y="245"/>
                  </a:cubicBezTo>
                  <a:cubicBezTo>
                    <a:pt x="279" y="256"/>
                    <a:pt x="288" y="265"/>
                    <a:pt x="299" y="265"/>
                  </a:cubicBezTo>
                  <a:cubicBezTo>
                    <a:pt x="310" y="265"/>
                    <a:pt x="319" y="256"/>
                    <a:pt x="319" y="245"/>
                  </a:cubicBezTo>
                  <a:cubicBezTo>
                    <a:pt x="319" y="20"/>
                    <a:pt x="319" y="20"/>
                    <a:pt x="319" y="20"/>
                  </a:cubicBezTo>
                  <a:cubicBezTo>
                    <a:pt x="319" y="9"/>
                    <a:pt x="310" y="0"/>
                    <a:pt x="299"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7">
              <a:extLst>
                <a:ext uri="{FF2B5EF4-FFF2-40B4-BE49-F238E27FC236}">
                  <a16:creationId xmlns:a16="http://schemas.microsoft.com/office/drawing/2014/main" id="{DC3DEA45-FEA8-41A9-9D1F-9710BAC64C8A}"/>
                </a:ext>
              </a:extLst>
            </p:cNvPr>
            <p:cNvSpPr>
              <a:spLocks/>
            </p:cNvSpPr>
            <p:nvPr/>
          </p:nvSpPr>
          <p:spPr bwMode="auto">
            <a:xfrm>
              <a:off x="584835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8">
              <a:extLst>
                <a:ext uri="{FF2B5EF4-FFF2-40B4-BE49-F238E27FC236}">
                  <a16:creationId xmlns:a16="http://schemas.microsoft.com/office/drawing/2014/main" id="{5E3DA97A-A14D-4704-AD3C-FAF9A91273E8}"/>
                </a:ext>
              </a:extLst>
            </p:cNvPr>
            <p:cNvSpPr>
              <a:spLocks/>
            </p:cNvSpPr>
            <p:nvPr/>
          </p:nvSpPr>
          <p:spPr bwMode="auto">
            <a:xfrm>
              <a:off x="5768975"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9">
              <a:extLst>
                <a:ext uri="{FF2B5EF4-FFF2-40B4-BE49-F238E27FC236}">
                  <a16:creationId xmlns:a16="http://schemas.microsoft.com/office/drawing/2014/main" id="{80415B96-ACC4-4EFE-8CE4-F6253896E8AB}"/>
                </a:ext>
              </a:extLst>
            </p:cNvPr>
            <p:cNvSpPr>
              <a:spLocks/>
            </p:cNvSpPr>
            <p:nvPr/>
          </p:nvSpPr>
          <p:spPr bwMode="auto">
            <a:xfrm>
              <a:off x="568960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77">
            <a:extLst>
              <a:ext uri="{FF2B5EF4-FFF2-40B4-BE49-F238E27FC236}">
                <a16:creationId xmlns:a16="http://schemas.microsoft.com/office/drawing/2014/main" id="{846C7C81-BE3C-4421-88D1-4C879B32F7AC}"/>
              </a:ext>
            </a:extLst>
          </p:cNvPr>
          <p:cNvGrpSpPr/>
          <p:nvPr/>
        </p:nvGrpSpPr>
        <p:grpSpPr>
          <a:xfrm>
            <a:off x="7589351" y="1509880"/>
            <a:ext cx="946150" cy="815975"/>
            <a:chOff x="6235700" y="3597276"/>
            <a:chExt cx="946150" cy="815975"/>
          </a:xfrm>
        </p:grpSpPr>
        <p:sp>
          <p:nvSpPr>
            <p:cNvPr id="79" name="Freeform 196">
              <a:extLst>
                <a:ext uri="{FF2B5EF4-FFF2-40B4-BE49-F238E27FC236}">
                  <a16:creationId xmlns:a16="http://schemas.microsoft.com/office/drawing/2014/main" id="{69917EA6-A5CC-4ECA-BE6C-EA83C28BB2C7}"/>
                </a:ext>
              </a:extLst>
            </p:cNvPr>
            <p:cNvSpPr>
              <a:spLocks noEditPoints="1"/>
            </p:cNvSpPr>
            <p:nvPr/>
          </p:nvSpPr>
          <p:spPr bwMode="auto">
            <a:xfrm>
              <a:off x="6613525" y="3597276"/>
              <a:ext cx="188913" cy="188913"/>
            </a:xfrm>
            <a:custGeom>
              <a:avLst/>
              <a:gdLst>
                <a:gd name="T0" fmla="*/ 100 w 199"/>
                <a:gd name="T1" fmla="*/ 199 h 199"/>
                <a:gd name="T2" fmla="*/ 199 w 199"/>
                <a:gd name="T3" fmla="*/ 99 h 199"/>
                <a:gd name="T4" fmla="*/ 199 w 199"/>
                <a:gd name="T5" fmla="*/ 95 h 199"/>
                <a:gd name="T6" fmla="*/ 193 w 199"/>
                <a:gd name="T7" fmla="*/ 64 h 199"/>
                <a:gd name="T8" fmla="*/ 142 w 199"/>
                <a:gd name="T9" fmla="*/ 9 h 199"/>
                <a:gd name="T10" fmla="*/ 111 w 199"/>
                <a:gd name="T11" fmla="*/ 0 h 199"/>
                <a:gd name="T12" fmla="*/ 100 w 199"/>
                <a:gd name="T13" fmla="*/ 0 h 199"/>
                <a:gd name="T14" fmla="*/ 0 w 199"/>
                <a:gd name="T15" fmla="*/ 99 h 199"/>
                <a:gd name="T16" fmla="*/ 100 w 199"/>
                <a:gd name="T17" fmla="*/ 199 h 199"/>
                <a:gd name="T18" fmla="*/ 100 w 199"/>
                <a:gd name="T19" fmla="*/ 40 h 199"/>
                <a:gd name="T20" fmla="*/ 107 w 199"/>
                <a:gd name="T21" fmla="*/ 40 h 199"/>
                <a:gd name="T22" fmla="*/ 125 w 199"/>
                <a:gd name="T23" fmla="*/ 46 h 199"/>
                <a:gd name="T24" fmla="*/ 155 w 199"/>
                <a:gd name="T25" fmla="*/ 78 h 199"/>
                <a:gd name="T26" fmla="*/ 155 w 199"/>
                <a:gd name="T27" fmla="*/ 78 h 199"/>
                <a:gd name="T28" fmla="*/ 159 w 199"/>
                <a:gd name="T29" fmla="*/ 97 h 199"/>
                <a:gd name="T30" fmla="*/ 159 w 199"/>
                <a:gd name="T31" fmla="*/ 99 h 199"/>
                <a:gd name="T32" fmla="*/ 100 w 199"/>
                <a:gd name="T33" fmla="*/ 159 h 199"/>
                <a:gd name="T34" fmla="*/ 40 w 199"/>
                <a:gd name="T35" fmla="*/ 99 h 199"/>
                <a:gd name="T36" fmla="*/ 100 w 199"/>
                <a:gd name="T37" fmla="*/ 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199">
                  <a:moveTo>
                    <a:pt x="100" y="199"/>
                  </a:moveTo>
                  <a:cubicBezTo>
                    <a:pt x="155" y="199"/>
                    <a:pt x="199" y="154"/>
                    <a:pt x="199" y="99"/>
                  </a:cubicBezTo>
                  <a:cubicBezTo>
                    <a:pt x="199" y="98"/>
                    <a:pt x="199" y="97"/>
                    <a:pt x="199" y="95"/>
                  </a:cubicBezTo>
                  <a:cubicBezTo>
                    <a:pt x="199" y="85"/>
                    <a:pt x="197" y="74"/>
                    <a:pt x="193" y="64"/>
                  </a:cubicBezTo>
                  <a:cubicBezTo>
                    <a:pt x="184" y="40"/>
                    <a:pt x="166" y="20"/>
                    <a:pt x="142" y="9"/>
                  </a:cubicBezTo>
                  <a:cubicBezTo>
                    <a:pt x="132" y="5"/>
                    <a:pt x="122" y="2"/>
                    <a:pt x="111" y="0"/>
                  </a:cubicBezTo>
                  <a:cubicBezTo>
                    <a:pt x="108" y="0"/>
                    <a:pt x="104" y="0"/>
                    <a:pt x="100" y="0"/>
                  </a:cubicBezTo>
                  <a:cubicBezTo>
                    <a:pt x="45" y="0"/>
                    <a:pt x="0" y="44"/>
                    <a:pt x="0" y="99"/>
                  </a:cubicBezTo>
                  <a:cubicBezTo>
                    <a:pt x="0" y="154"/>
                    <a:pt x="45" y="199"/>
                    <a:pt x="100" y="199"/>
                  </a:cubicBezTo>
                  <a:close/>
                  <a:moveTo>
                    <a:pt x="100" y="40"/>
                  </a:moveTo>
                  <a:cubicBezTo>
                    <a:pt x="102" y="40"/>
                    <a:pt x="104" y="40"/>
                    <a:pt x="107" y="40"/>
                  </a:cubicBezTo>
                  <a:cubicBezTo>
                    <a:pt x="113" y="41"/>
                    <a:pt x="119" y="43"/>
                    <a:pt x="125" y="46"/>
                  </a:cubicBezTo>
                  <a:cubicBezTo>
                    <a:pt x="139" y="52"/>
                    <a:pt x="150" y="64"/>
                    <a:pt x="155" y="78"/>
                  </a:cubicBezTo>
                  <a:cubicBezTo>
                    <a:pt x="155" y="78"/>
                    <a:pt x="155" y="78"/>
                    <a:pt x="155" y="78"/>
                  </a:cubicBezTo>
                  <a:cubicBezTo>
                    <a:pt x="158" y="84"/>
                    <a:pt x="159" y="90"/>
                    <a:pt x="159" y="97"/>
                  </a:cubicBezTo>
                  <a:cubicBezTo>
                    <a:pt x="159" y="99"/>
                    <a:pt x="159" y="99"/>
                    <a:pt x="159" y="99"/>
                  </a:cubicBezTo>
                  <a:cubicBezTo>
                    <a:pt x="159" y="132"/>
                    <a:pt x="133" y="159"/>
                    <a:pt x="100" y="159"/>
                  </a:cubicBezTo>
                  <a:cubicBezTo>
                    <a:pt x="67" y="159"/>
                    <a:pt x="40" y="132"/>
                    <a:pt x="40" y="99"/>
                  </a:cubicBezTo>
                  <a:cubicBezTo>
                    <a:pt x="40" y="66"/>
                    <a:pt x="67" y="40"/>
                    <a:pt x="10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97">
              <a:extLst>
                <a:ext uri="{FF2B5EF4-FFF2-40B4-BE49-F238E27FC236}">
                  <a16:creationId xmlns:a16="http://schemas.microsoft.com/office/drawing/2014/main" id="{26C56C8B-622F-4831-872C-C34AFB19BDDC}"/>
                </a:ext>
              </a:extLst>
            </p:cNvPr>
            <p:cNvSpPr>
              <a:spLocks/>
            </p:cNvSpPr>
            <p:nvPr/>
          </p:nvSpPr>
          <p:spPr bwMode="auto">
            <a:xfrm>
              <a:off x="6556375" y="3819526"/>
              <a:ext cx="304800" cy="115888"/>
            </a:xfrm>
            <a:custGeom>
              <a:avLst/>
              <a:gdLst>
                <a:gd name="T0" fmla="*/ 300 w 320"/>
                <a:gd name="T1" fmla="*/ 0 h 121"/>
                <a:gd name="T2" fmla="*/ 20 w 320"/>
                <a:gd name="T3" fmla="*/ 0 h 121"/>
                <a:gd name="T4" fmla="*/ 0 w 320"/>
                <a:gd name="T5" fmla="*/ 20 h 121"/>
                <a:gd name="T6" fmla="*/ 0 w 320"/>
                <a:gd name="T7" fmla="*/ 101 h 121"/>
                <a:gd name="T8" fmla="*/ 20 w 320"/>
                <a:gd name="T9" fmla="*/ 121 h 121"/>
                <a:gd name="T10" fmla="*/ 40 w 320"/>
                <a:gd name="T11" fmla="*/ 101 h 121"/>
                <a:gd name="T12" fmla="*/ 40 w 320"/>
                <a:gd name="T13" fmla="*/ 40 h 121"/>
                <a:gd name="T14" fmla="*/ 280 w 320"/>
                <a:gd name="T15" fmla="*/ 40 h 121"/>
                <a:gd name="T16" fmla="*/ 280 w 320"/>
                <a:gd name="T17" fmla="*/ 101 h 121"/>
                <a:gd name="T18" fmla="*/ 300 w 320"/>
                <a:gd name="T19" fmla="*/ 121 h 121"/>
                <a:gd name="T20" fmla="*/ 320 w 320"/>
                <a:gd name="T21" fmla="*/ 101 h 121"/>
                <a:gd name="T22" fmla="*/ 320 w 320"/>
                <a:gd name="T23" fmla="*/ 20 h 121"/>
                <a:gd name="T24" fmla="*/ 300 w 320"/>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121">
                  <a:moveTo>
                    <a:pt x="300" y="0"/>
                  </a:moveTo>
                  <a:cubicBezTo>
                    <a:pt x="20" y="0"/>
                    <a:pt x="20" y="0"/>
                    <a:pt x="20" y="0"/>
                  </a:cubicBezTo>
                  <a:cubicBezTo>
                    <a:pt x="9" y="0"/>
                    <a:pt x="0" y="9"/>
                    <a:pt x="0" y="20"/>
                  </a:cubicBezTo>
                  <a:cubicBezTo>
                    <a:pt x="0" y="101"/>
                    <a:pt x="0" y="101"/>
                    <a:pt x="0" y="101"/>
                  </a:cubicBezTo>
                  <a:cubicBezTo>
                    <a:pt x="0" y="112"/>
                    <a:pt x="9" y="121"/>
                    <a:pt x="20" y="121"/>
                  </a:cubicBezTo>
                  <a:cubicBezTo>
                    <a:pt x="31" y="121"/>
                    <a:pt x="40" y="112"/>
                    <a:pt x="40" y="101"/>
                  </a:cubicBezTo>
                  <a:cubicBezTo>
                    <a:pt x="40" y="40"/>
                    <a:pt x="40" y="40"/>
                    <a:pt x="40" y="40"/>
                  </a:cubicBezTo>
                  <a:cubicBezTo>
                    <a:pt x="280" y="40"/>
                    <a:pt x="280" y="40"/>
                    <a:pt x="280" y="40"/>
                  </a:cubicBezTo>
                  <a:cubicBezTo>
                    <a:pt x="280" y="101"/>
                    <a:pt x="280" y="101"/>
                    <a:pt x="280" y="101"/>
                  </a:cubicBezTo>
                  <a:cubicBezTo>
                    <a:pt x="280" y="112"/>
                    <a:pt x="289" y="121"/>
                    <a:pt x="300" y="121"/>
                  </a:cubicBezTo>
                  <a:cubicBezTo>
                    <a:pt x="311" y="121"/>
                    <a:pt x="320" y="112"/>
                    <a:pt x="320" y="101"/>
                  </a:cubicBezTo>
                  <a:cubicBezTo>
                    <a:pt x="320" y="20"/>
                    <a:pt x="320" y="20"/>
                    <a:pt x="320" y="20"/>
                  </a:cubicBezTo>
                  <a:cubicBezTo>
                    <a:pt x="320" y="9"/>
                    <a:pt x="311" y="0"/>
                    <a:pt x="30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98">
              <a:extLst>
                <a:ext uri="{FF2B5EF4-FFF2-40B4-BE49-F238E27FC236}">
                  <a16:creationId xmlns:a16="http://schemas.microsoft.com/office/drawing/2014/main" id="{7FA3016C-E3CB-491A-82D6-346A77718261}"/>
                </a:ext>
              </a:extLst>
            </p:cNvPr>
            <p:cNvSpPr>
              <a:spLocks noEditPoints="1"/>
            </p:cNvSpPr>
            <p:nvPr/>
          </p:nvSpPr>
          <p:spPr bwMode="auto">
            <a:xfrm>
              <a:off x="6613525" y="4075113"/>
              <a:ext cx="188913" cy="190500"/>
            </a:xfrm>
            <a:custGeom>
              <a:avLst/>
              <a:gdLst>
                <a:gd name="T0" fmla="*/ 199 w 199"/>
                <a:gd name="T1" fmla="*/ 99 h 199"/>
                <a:gd name="T2" fmla="*/ 199 w 199"/>
                <a:gd name="T3" fmla="*/ 96 h 199"/>
                <a:gd name="T4" fmla="*/ 193 w 199"/>
                <a:gd name="T5" fmla="*/ 64 h 199"/>
                <a:gd name="T6" fmla="*/ 142 w 199"/>
                <a:gd name="T7" fmla="*/ 10 h 199"/>
                <a:gd name="T8" fmla="*/ 111 w 199"/>
                <a:gd name="T9" fmla="*/ 1 h 199"/>
                <a:gd name="T10" fmla="*/ 100 w 199"/>
                <a:gd name="T11" fmla="*/ 0 h 199"/>
                <a:gd name="T12" fmla="*/ 0 w 199"/>
                <a:gd name="T13" fmla="*/ 99 h 199"/>
                <a:gd name="T14" fmla="*/ 100 w 199"/>
                <a:gd name="T15" fmla="*/ 199 h 199"/>
                <a:gd name="T16" fmla="*/ 199 w 199"/>
                <a:gd name="T17" fmla="*/ 99 h 199"/>
                <a:gd name="T18" fmla="*/ 40 w 199"/>
                <a:gd name="T19" fmla="*/ 99 h 199"/>
                <a:gd name="T20" fmla="*/ 100 w 199"/>
                <a:gd name="T21" fmla="*/ 40 h 199"/>
                <a:gd name="T22" fmla="*/ 107 w 199"/>
                <a:gd name="T23" fmla="*/ 40 h 199"/>
                <a:gd name="T24" fmla="*/ 125 w 199"/>
                <a:gd name="T25" fmla="*/ 46 h 199"/>
                <a:gd name="T26" fmla="*/ 155 w 199"/>
                <a:gd name="T27" fmla="*/ 78 h 199"/>
                <a:gd name="T28" fmla="*/ 155 w 199"/>
                <a:gd name="T29" fmla="*/ 78 h 199"/>
                <a:gd name="T30" fmla="*/ 159 w 199"/>
                <a:gd name="T31" fmla="*/ 97 h 199"/>
                <a:gd name="T32" fmla="*/ 159 w 199"/>
                <a:gd name="T33" fmla="*/ 99 h 199"/>
                <a:gd name="T34" fmla="*/ 100 w 199"/>
                <a:gd name="T35" fmla="*/ 159 h 199"/>
                <a:gd name="T36" fmla="*/ 40 w 199"/>
                <a:gd name="T3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199">
                  <a:moveTo>
                    <a:pt x="199" y="99"/>
                  </a:moveTo>
                  <a:cubicBezTo>
                    <a:pt x="199" y="98"/>
                    <a:pt x="199" y="97"/>
                    <a:pt x="199" y="96"/>
                  </a:cubicBezTo>
                  <a:cubicBezTo>
                    <a:pt x="199" y="85"/>
                    <a:pt x="197" y="74"/>
                    <a:pt x="193" y="64"/>
                  </a:cubicBezTo>
                  <a:cubicBezTo>
                    <a:pt x="184" y="40"/>
                    <a:pt x="166" y="21"/>
                    <a:pt x="142" y="10"/>
                  </a:cubicBezTo>
                  <a:cubicBezTo>
                    <a:pt x="132" y="5"/>
                    <a:pt x="122" y="2"/>
                    <a:pt x="111" y="1"/>
                  </a:cubicBezTo>
                  <a:cubicBezTo>
                    <a:pt x="108" y="0"/>
                    <a:pt x="104" y="0"/>
                    <a:pt x="100" y="0"/>
                  </a:cubicBezTo>
                  <a:cubicBezTo>
                    <a:pt x="45" y="0"/>
                    <a:pt x="0" y="45"/>
                    <a:pt x="0" y="99"/>
                  </a:cubicBezTo>
                  <a:cubicBezTo>
                    <a:pt x="0" y="154"/>
                    <a:pt x="45" y="199"/>
                    <a:pt x="100" y="199"/>
                  </a:cubicBezTo>
                  <a:cubicBezTo>
                    <a:pt x="155" y="199"/>
                    <a:pt x="199" y="154"/>
                    <a:pt x="199" y="99"/>
                  </a:cubicBezTo>
                  <a:close/>
                  <a:moveTo>
                    <a:pt x="40" y="99"/>
                  </a:moveTo>
                  <a:cubicBezTo>
                    <a:pt x="40" y="67"/>
                    <a:pt x="67" y="40"/>
                    <a:pt x="100" y="40"/>
                  </a:cubicBezTo>
                  <a:cubicBezTo>
                    <a:pt x="102" y="40"/>
                    <a:pt x="104" y="40"/>
                    <a:pt x="107" y="40"/>
                  </a:cubicBezTo>
                  <a:cubicBezTo>
                    <a:pt x="113" y="41"/>
                    <a:pt x="119" y="43"/>
                    <a:pt x="125" y="46"/>
                  </a:cubicBezTo>
                  <a:cubicBezTo>
                    <a:pt x="139" y="52"/>
                    <a:pt x="150" y="64"/>
                    <a:pt x="155" y="78"/>
                  </a:cubicBezTo>
                  <a:cubicBezTo>
                    <a:pt x="155" y="78"/>
                    <a:pt x="155" y="78"/>
                    <a:pt x="155" y="78"/>
                  </a:cubicBezTo>
                  <a:cubicBezTo>
                    <a:pt x="158" y="84"/>
                    <a:pt x="159" y="91"/>
                    <a:pt x="159" y="97"/>
                  </a:cubicBezTo>
                  <a:cubicBezTo>
                    <a:pt x="159" y="99"/>
                    <a:pt x="159" y="99"/>
                    <a:pt x="159" y="99"/>
                  </a:cubicBezTo>
                  <a:cubicBezTo>
                    <a:pt x="159" y="132"/>
                    <a:pt x="133" y="159"/>
                    <a:pt x="100" y="159"/>
                  </a:cubicBezTo>
                  <a:cubicBezTo>
                    <a:pt x="67" y="159"/>
                    <a:pt x="40" y="132"/>
                    <a:pt x="40" y="9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99">
              <a:extLst>
                <a:ext uri="{FF2B5EF4-FFF2-40B4-BE49-F238E27FC236}">
                  <a16:creationId xmlns:a16="http://schemas.microsoft.com/office/drawing/2014/main" id="{0FA0DF57-D998-41CF-A059-44C6D7577BF9}"/>
                </a:ext>
              </a:extLst>
            </p:cNvPr>
            <p:cNvSpPr>
              <a:spLocks/>
            </p:cNvSpPr>
            <p:nvPr/>
          </p:nvSpPr>
          <p:spPr bwMode="auto">
            <a:xfrm>
              <a:off x="6556375" y="4298951"/>
              <a:ext cx="304800" cy="114300"/>
            </a:xfrm>
            <a:custGeom>
              <a:avLst/>
              <a:gdLst>
                <a:gd name="T0" fmla="*/ 300 w 320"/>
                <a:gd name="T1" fmla="*/ 0 h 121"/>
                <a:gd name="T2" fmla="*/ 20 w 320"/>
                <a:gd name="T3" fmla="*/ 0 h 121"/>
                <a:gd name="T4" fmla="*/ 0 w 320"/>
                <a:gd name="T5" fmla="*/ 20 h 121"/>
                <a:gd name="T6" fmla="*/ 0 w 320"/>
                <a:gd name="T7" fmla="*/ 101 h 121"/>
                <a:gd name="T8" fmla="*/ 20 w 320"/>
                <a:gd name="T9" fmla="*/ 121 h 121"/>
                <a:gd name="T10" fmla="*/ 40 w 320"/>
                <a:gd name="T11" fmla="*/ 101 h 121"/>
                <a:gd name="T12" fmla="*/ 40 w 320"/>
                <a:gd name="T13" fmla="*/ 40 h 121"/>
                <a:gd name="T14" fmla="*/ 280 w 320"/>
                <a:gd name="T15" fmla="*/ 40 h 121"/>
                <a:gd name="T16" fmla="*/ 280 w 320"/>
                <a:gd name="T17" fmla="*/ 101 h 121"/>
                <a:gd name="T18" fmla="*/ 300 w 320"/>
                <a:gd name="T19" fmla="*/ 121 h 121"/>
                <a:gd name="T20" fmla="*/ 320 w 320"/>
                <a:gd name="T21" fmla="*/ 101 h 121"/>
                <a:gd name="T22" fmla="*/ 320 w 320"/>
                <a:gd name="T23" fmla="*/ 20 h 121"/>
                <a:gd name="T24" fmla="*/ 300 w 320"/>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121">
                  <a:moveTo>
                    <a:pt x="300" y="0"/>
                  </a:moveTo>
                  <a:cubicBezTo>
                    <a:pt x="20" y="0"/>
                    <a:pt x="20" y="0"/>
                    <a:pt x="20" y="0"/>
                  </a:cubicBezTo>
                  <a:cubicBezTo>
                    <a:pt x="9" y="0"/>
                    <a:pt x="0" y="9"/>
                    <a:pt x="0" y="20"/>
                  </a:cubicBezTo>
                  <a:cubicBezTo>
                    <a:pt x="0" y="101"/>
                    <a:pt x="0" y="101"/>
                    <a:pt x="0" y="101"/>
                  </a:cubicBezTo>
                  <a:cubicBezTo>
                    <a:pt x="0" y="112"/>
                    <a:pt x="9" y="121"/>
                    <a:pt x="20" y="121"/>
                  </a:cubicBezTo>
                  <a:cubicBezTo>
                    <a:pt x="31" y="121"/>
                    <a:pt x="40" y="112"/>
                    <a:pt x="40" y="101"/>
                  </a:cubicBezTo>
                  <a:cubicBezTo>
                    <a:pt x="40" y="40"/>
                    <a:pt x="40" y="40"/>
                    <a:pt x="40" y="40"/>
                  </a:cubicBezTo>
                  <a:cubicBezTo>
                    <a:pt x="280" y="40"/>
                    <a:pt x="280" y="40"/>
                    <a:pt x="280" y="40"/>
                  </a:cubicBezTo>
                  <a:cubicBezTo>
                    <a:pt x="280" y="101"/>
                    <a:pt x="280" y="101"/>
                    <a:pt x="280" y="101"/>
                  </a:cubicBezTo>
                  <a:cubicBezTo>
                    <a:pt x="280" y="112"/>
                    <a:pt x="289" y="121"/>
                    <a:pt x="300" y="121"/>
                  </a:cubicBezTo>
                  <a:cubicBezTo>
                    <a:pt x="311" y="121"/>
                    <a:pt x="320" y="112"/>
                    <a:pt x="320" y="101"/>
                  </a:cubicBezTo>
                  <a:cubicBezTo>
                    <a:pt x="320" y="20"/>
                    <a:pt x="320" y="20"/>
                    <a:pt x="320" y="20"/>
                  </a:cubicBezTo>
                  <a:cubicBezTo>
                    <a:pt x="320" y="9"/>
                    <a:pt x="311" y="0"/>
                    <a:pt x="30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00">
              <a:extLst>
                <a:ext uri="{FF2B5EF4-FFF2-40B4-BE49-F238E27FC236}">
                  <a16:creationId xmlns:a16="http://schemas.microsoft.com/office/drawing/2014/main" id="{7BFFA202-03C6-44DE-AFA8-AC65E84655EB}"/>
                </a:ext>
              </a:extLst>
            </p:cNvPr>
            <p:cNvSpPr>
              <a:spLocks noEditPoints="1"/>
            </p:cNvSpPr>
            <p:nvPr/>
          </p:nvSpPr>
          <p:spPr bwMode="auto">
            <a:xfrm>
              <a:off x="6934200" y="3836988"/>
              <a:ext cx="188913" cy="188913"/>
            </a:xfrm>
            <a:custGeom>
              <a:avLst/>
              <a:gdLst>
                <a:gd name="T0" fmla="*/ 0 w 199"/>
                <a:gd name="T1" fmla="*/ 100 h 199"/>
                <a:gd name="T2" fmla="*/ 100 w 199"/>
                <a:gd name="T3" fmla="*/ 199 h 199"/>
                <a:gd name="T4" fmla="*/ 199 w 199"/>
                <a:gd name="T5" fmla="*/ 100 h 199"/>
                <a:gd name="T6" fmla="*/ 199 w 199"/>
                <a:gd name="T7" fmla="*/ 96 h 199"/>
                <a:gd name="T8" fmla="*/ 193 w 199"/>
                <a:gd name="T9" fmla="*/ 64 h 199"/>
                <a:gd name="T10" fmla="*/ 142 w 199"/>
                <a:gd name="T11" fmla="*/ 10 h 199"/>
                <a:gd name="T12" fmla="*/ 111 w 199"/>
                <a:gd name="T13" fmla="*/ 1 h 199"/>
                <a:gd name="T14" fmla="*/ 100 w 199"/>
                <a:gd name="T15" fmla="*/ 0 h 199"/>
                <a:gd name="T16" fmla="*/ 0 w 199"/>
                <a:gd name="T17" fmla="*/ 100 h 199"/>
                <a:gd name="T18" fmla="*/ 100 w 199"/>
                <a:gd name="T19" fmla="*/ 40 h 199"/>
                <a:gd name="T20" fmla="*/ 107 w 199"/>
                <a:gd name="T21" fmla="*/ 41 h 199"/>
                <a:gd name="T22" fmla="*/ 125 w 199"/>
                <a:gd name="T23" fmla="*/ 46 h 199"/>
                <a:gd name="T24" fmla="*/ 155 w 199"/>
                <a:gd name="T25" fmla="*/ 79 h 199"/>
                <a:gd name="T26" fmla="*/ 159 w 199"/>
                <a:gd name="T27" fmla="*/ 98 h 199"/>
                <a:gd name="T28" fmla="*/ 159 w 199"/>
                <a:gd name="T29" fmla="*/ 100 h 199"/>
                <a:gd name="T30" fmla="*/ 100 w 199"/>
                <a:gd name="T31" fmla="*/ 159 h 199"/>
                <a:gd name="T32" fmla="*/ 40 w 199"/>
                <a:gd name="T33" fmla="*/ 100 h 199"/>
                <a:gd name="T34" fmla="*/ 100 w 199"/>
                <a:gd name="T35" fmla="*/ 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199">
                  <a:moveTo>
                    <a:pt x="0" y="100"/>
                  </a:moveTo>
                  <a:cubicBezTo>
                    <a:pt x="0" y="155"/>
                    <a:pt x="45" y="199"/>
                    <a:pt x="100" y="199"/>
                  </a:cubicBezTo>
                  <a:cubicBezTo>
                    <a:pt x="155" y="199"/>
                    <a:pt x="199" y="155"/>
                    <a:pt x="199" y="100"/>
                  </a:cubicBezTo>
                  <a:cubicBezTo>
                    <a:pt x="199" y="99"/>
                    <a:pt x="199" y="98"/>
                    <a:pt x="199" y="96"/>
                  </a:cubicBezTo>
                  <a:cubicBezTo>
                    <a:pt x="199" y="85"/>
                    <a:pt x="197" y="75"/>
                    <a:pt x="193" y="64"/>
                  </a:cubicBezTo>
                  <a:cubicBezTo>
                    <a:pt x="183" y="40"/>
                    <a:pt x="166" y="21"/>
                    <a:pt x="142" y="10"/>
                  </a:cubicBezTo>
                  <a:cubicBezTo>
                    <a:pt x="132" y="5"/>
                    <a:pt x="122" y="2"/>
                    <a:pt x="111" y="1"/>
                  </a:cubicBezTo>
                  <a:cubicBezTo>
                    <a:pt x="107" y="1"/>
                    <a:pt x="104" y="0"/>
                    <a:pt x="100" y="0"/>
                  </a:cubicBezTo>
                  <a:cubicBezTo>
                    <a:pt x="45" y="0"/>
                    <a:pt x="0" y="45"/>
                    <a:pt x="0" y="100"/>
                  </a:cubicBezTo>
                  <a:close/>
                  <a:moveTo>
                    <a:pt x="100" y="40"/>
                  </a:moveTo>
                  <a:cubicBezTo>
                    <a:pt x="102" y="40"/>
                    <a:pt x="104" y="41"/>
                    <a:pt x="107" y="41"/>
                  </a:cubicBezTo>
                  <a:cubicBezTo>
                    <a:pt x="113" y="42"/>
                    <a:pt x="119" y="43"/>
                    <a:pt x="125" y="46"/>
                  </a:cubicBezTo>
                  <a:cubicBezTo>
                    <a:pt x="139" y="53"/>
                    <a:pt x="150" y="64"/>
                    <a:pt x="155" y="79"/>
                  </a:cubicBezTo>
                  <a:cubicBezTo>
                    <a:pt x="158" y="85"/>
                    <a:pt x="159" y="91"/>
                    <a:pt x="159" y="98"/>
                  </a:cubicBezTo>
                  <a:cubicBezTo>
                    <a:pt x="159" y="100"/>
                    <a:pt x="159" y="100"/>
                    <a:pt x="159" y="100"/>
                  </a:cubicBezTo>
                  <a:cubicBezTo>
                    <a:pt x="159" y="133"/>
                    <a:pt x="133" y="159"/>
                    <a:pt x="100" y="159"/>
                  </a:cubicBezTo>
                  <a:cubicBezTo>
                    <a:pt x="67" y="159"/>
                    <a:pt x="40" y="133"/>
                    <a:pt x="40" y="100"/>
                  </a:cubicBezTo>
                  <a:cubicBezTo>
                    <a:pt x="40" y="67"/>
                    <a:pt x="67" y="40"/>
                    <a:pt x="10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01">
              <a:extLst>
                <a:ext uri="{FF2B5EF4-FFF2-40B4-BE49-F238E27FC236}">
                  <a16:creationId xmlns:a16="http://schemas.microsoft.com/office/drawing/2014/main" id="{CA2FDCBD-ACD9-489C-8BF4-94E94EC03780}"/>
                </a:ext>
              </a:extLst>
            </p:cNvPr>
            <p:cNvSpPr>
              <a:spLocks/>
            </p:cNvSpPr>
            <p:nvPr/>
          </p:nvSpPr>
          <p:spPr bwMode="auto">
            <a:xfrm>
              <a:off x="6877050" y="4060826"/>
              <a:ext cx="304800" cy="114300"/>
            </a:xfrm>
            <a:custGeom>
              <a:avLst/>
              <a:gdLst>
                <a:gd name="T0" fmla="*/ 300 w 320"/>
                <a:gd name="T1" fmla="*/ 0 h 120"/>
                <a:gd name="T2" fmla="*/ 20 w 320"/>
                <a:gd name="T3" fmla="*/ 0 h 120"/>
                <a:gd name="T4" fmla="*/ 0 w 320"/>
                <a:gd name="T5" fmla="*/ 20 h 120"/>
                <a:gd name="T6" fmla="*/ 0 w 320"/>
                <a:gd name="T7" fmla="*/ 100 h 120"/>
                <a:gd name="T8" fmla="*/ 20 w 320"/>
                <a:gd name="T9" fmla="*/ 120 h 120"/>
                <a:gd name="T10" fmla="*/ 40 w 320"/>
                <a:gd name="T11" fmla="*/ 100 h 120"/>
                <a:gd name="T12" fmla="*/ 40 w 320"/>
                <a:gd name="T13" fmla="*/ 40 h 120"/>
                <a:gd name="T14" fmla="*/ 280 w 320"/>
                <a:gd name="T15" fmla="*/ 40 h 120"/>
                <a:gd name="T16" fmla="*/ 280 w 320"/>
                <a:gd name="T17" fmla="*/ 100 h 120"/>
                <a:gd name="T18" fmla="*/ 300 w 320"/>
                <a:gd name="T19" fmla="*/ 120 h 120"/>
                <a:gd name="T20" fmla="*/ 320 w 320"/>
                <a:gd name="T21" fmla="*/ 100 h 120"/>
                <a:gd name="T22" fmla="*/ 320 w 320"/>
                <a:gd name="T23" fmla="*/ 20 h 120"/>
                <a:gd name="T24" fmla="*/ 300 w 320"/>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120">
                  <a:moveTo>
                    <a:pt x="300" y="0"/>
                  </a:moveTo>
                  <a:cubicBezTo>
                    <a:pt x="20" y="0"/>
                    <a:pt x="20" y="0"/>
                    <a:pt x="20" y="0"/>
                  </a:cubicBezTo>
                  <a:cubicBezTo>
                    <a:pt x="9" y="0"/>
                    <a:pt x="0" y="9"/>
                    <a:pt x="0" y="20"/>
                  </a:cubicBezTo>
                  <a:cubicBezTo>
                    <a:pt x="0" y="100"/>
                    <a:pt x="0" y="100"/>
                    <a:pt x="0" y="100"/>
                  </a:cubicBezTo>
                  <a:cubicBezTo>
                    <a:pt x="0" y="112"/>
                    <a:pt x="9" y="120"/>
                    <a:pt x="20" y="120"/>
                  </a:cubicBezTo>
                  <a:cubicBezTo>
                    <a:pt x="31" y="120"/>
                    <a:pt x="40" y="112"/>
                    <a:pt x="40" y="100"/>
                  </a:cubicBezTo>
                  <a:cubicBezTo>
                    <a:pt x="40" y="40"/>
                    <a:pt x="40" y="40"/>
                    <a:pt x="40" y="40"/>
                  </a:cubicBezTo>
                  <a:cubicBezTo>
                    <a:pt x="280" y="40"/>
                    <a:pt x="280" y="40"/>
                    <a:pt x="280" y="40"/>
                  </a:cubicBezTo>
                  <a:cubicBezTo>
                    <a:pt x="280" y="100"/>
                    <a:pt x="280" y="100"/>
                    <a:pt x="280" y="100"/>
                  </a:cubicBezTo>
                  <a:cubicBezTo>
                    <a:pt x="280" y="112"/>
                    <a:pt x="289" y="120"/>
                    <a:pt x="300" y="120"/>
                  </a:cubicBezTo>
                  <a:cubicBezTo>
                    <a:pt x="311" y="120"/>
                    <a:pt x="320" y="112"/>
                    <a:pt x="320" y="100"/>
                  </a:cubicBezTo>
                  <a:cubicBezTo>
                    <a:pt x="320" y="20"/>
                    <a:pt x="320" y="20"/>
                    <a:pt x="320" y="20"/>
                  </a:cubicBezTo>
                  <a:cubicBezTo>
                    <a:pt x="320" y="9"/>
                    <a:pt x="311" y="0"/>
                    <a:pt x="30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02">
              <a:extLst>
                <a:ext uri="{FF2B5EF4-FFF2-40B4-BE49-F238E27FC236}">
                  <a16:creationId xmlns:a16="http://schemas.microsoft.com/office/drawing/2014/main" id="{B02C4A98-C89D-4610-869C-DBCAC7499733}"/>
                </a:ext>
              </a:extLst>
            </p:cNvPr>
            <p:cNvSpPr>
              <a:spLocks noEditPoints="1"/>
            </p:cNvSpPr>
            <p:nvPr/>
          </p:nvSpPr>
          <p:spPr bwMode="auto">
            <a:xfrm>
              <a:off x="6292850" y="3838576"/>
              <a:ext cx="190500" cy="188913"/>
            </a:xfrm>
            <a:custGeom>
              <a:avLst/>
              <a:gdLst>
                <a:gd name="T0" fmla="*/ 99 w 199"/>
                <a:gd name="T1" fmla="*/ 199 h 199"/>
                <a:gd name="T2" fmla="*/ 199 w 199"/>
                <a:gd name="T3" fmla="*/ 99 h 199"/>
                <a:gd name="T4" fmla="*/ 199 w 199"/>
                <a:gd name="T5" fmla="*/ 96 h 199"/>
                <a:gd name="T6" fmla="*/ 192 w 199"/>
                <a:gd name="T7" fmla="*/ 64 h 199"/>
                <a:gd name="T8" fmla="*/ 192 w 199"/>
                <a:gd name="T9" fmla="*/ 64 h 199"/>
                <a:gd name="T10" fmla="*/ 142 w 199"/>
                <a:gd name="T11" fmla="*/ 10 h 199"/>
                <a:gd name="T12" fmla="*/ 111 w 199"/>
                <a:gd name="T13" fmla="*/ 1 h 199"/>
                <a:gd name="T14" fmla="*/ 99 w 199"/>
                <a:gd name="T15" fmla="*/ 0 h 199"/>
                <a:gd name="T16" fmla="*/ 0 w 199"/>
                <a:gd name="T17" fmla="*/ 99 h 199"/>
                <a:gd name="T18" fmla="*/ 99 w 199"/>
                <a:gd name="T19" fmla="*/ 199 h 199"/>
                <a:gd name="T20" fmla="*/ 99 w 199"/>
                <a:gd name="T21" fmla="*/ 40 h 199"/>
                <a:gd name="T22" fmla="*/ 106 w 199"/>
                <a:gd name="T23" fmla="*/ 40 h 199"/>
                <a:gd name="T24" fmla="*/ 125 w 199"/>
                <a:gd name="T25" fmla="*/ 46 h 199"/>
                <a:gd name="T26" fmla="*/ 155 w 199"/>
                <a:gd name="T27" fmla="*/ 78 h 199"/>
                <a:gd name="T28" fmla="*/ 159 w 199"/>
                <a:gd name="T29" fmla="*/ 97 h 199"/>
                <a:gd name="T30" fmla="*/ 159 w 199"/>
                <a:gd name="T31" fmla="*/ 99 h 199"/>
                <a:gd name="T32" fmla="*/ 99 w 199"/>
                <a:gd name="T33" fmla="*/ 159 h 199"/>
                <a:gd name="T34" fmla="*/ 40 w 199"/>
                <a:gd name="T35" fmla="*/ 99 h 199"/>
                <a:gd name="T36" fmla="*/ 99 w 199"/>
                <a:gd name="T37" fmla="*/ 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199">
                  <a:moveTo>
                    <a:pt x="99" y="199"/>
                  </a:moveTo>
                  <a:cubicBezTo>
                    <a:pt x="154" y="199"/>
                    <a:pt x="199" y="154"/>
                    <a:pt x="199" y="99"/>
                  </a:cubicBezTo>
                  <a:cubicBezTo>
                    <a:pt x="199" y="98"/>
                    <a:pt x="199" y="97"/>
                    <a:pt x="199" y="96"/>
                  </a:cubicBezTo>
                  <a:cubicBezTo>
                    <a:pt x="198" y="85"/>
                    <a:pt x="196" y="74"/>
                    <a:pt x="192" y="64"/>
                  </a:cubicBezTo>
                  <a:cubicBezTo>
                    <a:pt x="192" y="64"/>
                    <a:pt x="192" y="64"/>
                    <a:pt x="192" y="64"/>
                  </a:cubicBezTo>
                  <a:cubicBezTo>
                    <a:pt x="183" y="40"/>
                    <a:pt x="165" y="21"/>
                    <a:pt x="142" y="10"/>
                  </a:cubicBezTo>
                  <a:cubicBezTo>
                    <a:pt x="132" y="5"/>
                    <a:pt x="122" y="2"/>
                    <a:pt x="111" y="1"/>
                  </a:cubicBezTo>
                  <a:cubicBezTo>
                    <a:pt x="107" y="0"/>
                    <a:pt x="103" y="0"/>
                    <a:pt x="99" y="0"/>
                  </a:cubicBezTo>
                  <a:cubicBezTo>
                    <a:pt x="45" y="0"/>
                    <a:pt x="0" y="45"/>
                    <a:pt x="0" y="99"/>
                  </a:cubicBezTo>
                  <a:cubicBezTo>
                    <a:pt x="0" y="154"/>
                    <a:pt x="45" y="199"/>
                    <a:pt x="99" y="199"/>
                  </a:cubicBezTo>
                  <a:close/>
                  <a:moveTo>
                    <a:pt x="99" y="40"/>
                  </a:moveTo>
                  <a:cubicBezTo>
                    <a:pt x="102" y="40"/>
                    <a:pt x="104" y="40"/>
                    <a:pt x="106" y="40"/>
                  </a:cubicBezTo>
                  <a:cubicBezTo>
                    <a:pt x="113" y="41"/>
                    <a:pt x="119" y="43"/>
                    <a:pt x="125" y="46"/>
                  </a:cubicBezTo>
                  <a:cubicBezTo>
                    <a:pt x="139" y="52"/>
                    <a:pt x="149" y="64"/>
                    <a:pt x="155" y="78"/>
                  </a:cubicBezTo>
                  <a:cubicBezTo>
                    <a:pt x="157" y="84"/>
                    <a:pt x="159" y="91"/>
                    <a:pt x="159" y="97"/>
                  </a:cubicBezTo>
                  <a:cubicBezTo>
                    <a:pt x="159" y="99"/>
                    <a:pt x="159" y="99"/>
                    <a:pt x="159" y="99"/>
                  </a:cubicBezTo>
                  <a:cubicBezTo>
                    <a:pt x="159" y="132"/>
                    <a:pt x="132" y="159"/>
                    <a:pt x="99" y="159"/>
                  </a:cubicBezTo>
                  <a:cubicBezTo>
                    <a:pt x="67" y="159"/>
                    <a:pt x="40" y="132"/>
                    <a:pt x="40" y="99"/>
                  </a:cubicBezTo>
                  <a:cubicBezTo>
                    <a:pt x="40" y="67"/>
                    <a:pt x="67" y="40"/>
                    <a:pt x="99"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03">
              <a:extLst>
                <a:ext uri="{FF2B5EF4-FFF2-40B4-BE49-F238E27FC236}">
                  <a16:creationId xmlns:a16="http://schemas.microsoft.com/office/drawing/2014/main" id="{29B3F58B-6BA7-4939-A2BC-CFD5F457B76F}"/>
                </a:ext>
              </a:extLst>
            </p:cNvPr>
            <p:cNvSpPr>
              <a:spLocks/>
            </p:cNvSpPr>
            <p:nvPr/>
          </p:nvSpPr>
          <p:spPr bwMode="auto">
            <a:xfrm>
              <a:off x="6235700" y="4060826"/>
              <a:ext cx="304800" cy="115888"/>
            </a:xfrm>
            <a:custGeom>
              <a:avLst/>
              <a:gdLst>
                <a:gd name="T0" fmla="*/ 301 w 321"/>
                <a:gd name="T1" fmla="*/ 0 h 121"/>
                <a:gd name="T2" fmla="*/ 20 w 321"/>
                <a:gd name="T3" fmla="*/ 0 h 121"/>
                <a:gd name="T4" fmla="*/ 0 w 321"/>
                <a:gd name="T5" fmla="*/ 20 h 121"/>
                <a:gd name="T6" fmla="*/ 0 w 321"/>
                <a:gd name="T7" fmla="*/ 101 h 121"/>
                <a:gd name="T8" fmla="*/ 20 w 321"/>
                <a:gd name="T9" fmla="*/ 121 h 121"/>
                <a:gd name="T10" fmla="*/ 40 w 321"/>
                <a:gd name="T11" fmla="*/ 101 h 121"/>
                <a:gd name="T12" fmla="*/ 40 w 321"/>
                <a:gd name="T13" fmla="*/ 40 h 121"/>
                <a:gd name="T14" fmla="*/ 281 w 321"/>
                <a:gd name="T15" fmla="*/ 40 h 121"/>
                <a:gd name="T16" fmla="*/ 281 w 321"/>
                <a:gd name="T17" fmla="*/ 101 h 121"/>
                <a:gd name="T18" fmla="*/ 301 w 321"/>
                <a:gd name="T19" fmla="*/ 121 h 121"/>
                <a:gd name="T20" fmla="*/ 321 w 321"/>
                <a:gd name="T21" fmla="*/ 101 h 121"/>
                <a:gd name="T22" fmla="*/ 321 w 321"/>
                <a:gd name="T23" fmla="*/ 20 h 121"/>
                <a:gd name="T24" fmla="*/ 301 w 321"/>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1" h="121">
                  <a:moveTo>
                    <a:pt x="301" y="0"/>
                  </a:moveTo>
                  <a:cubicBezTo>
                    <a:pt x="20" y="0"/>
                    <a:pt x="20" y="0"/>
                    <a:pt x="20" y="0"/>
                  </a:cubicBezTo>
                  <a:cubicBezTo>
                    <a:pt x="9" y="0"/>
                    <a:pt x="0" y="9"/>
                    <a:pt x="0" y="20"/>
                  </a:cubicBezTo>
                  <a:cubicBezTo>
                    <a:pt x="0" y="101"/>
                    <a:pt x="0" y="101"/>
                    <a:pt x="0" y="101"/>
                  </a:cubicBezTo>
                  <a:cubicBezTo>
                    <a:pt x="0" y="112"/>
                    <a:pt x="9" y="121"/>
                    <a:pt x="20" y="121"/>
                  </a:cubicBezTo>
                  <a:cubicBezTo>
                    <a:pt x="31" y="121"/>
                    <a:pt x="40" y="112"/>
                    <a:pt x="40" y="101"/>
                  </a:cubicBezTo>
                  <a:cubicBezTo>
                    <a:pt x="40" y="40"/>
                    <a:pt x="40" y="40"/>
                    <a:pt x="40" y="40"/>
                  </a:cubicBezTo>
                  <a:cubicBezTo>
                    <a:pt x="281" y="40"/>
                    <a:pt x="281" y="40"/>
                    <a:pt x="281" y="40"/>
                  </a:cubicBezTo>
                  <a:cubicBezTo>
                    <a:pt x="281" y="101"/>
                    <a:pt x="281" y="101"/>
                    <a:pt x="281" y="101"/>
                  </a:cubicBezTo>
                  <a:cubicBezTo>
                    <a:pt x="281" y="112"/>
                    <a:pt x="289" y="121"/>
                    <a:pt x="301" y="121"/>
                  </a:cubicBezTo>
                  <a:cubicBezTo>
                    <a:pt x="312" y="121"/>
                    <a:pt x="321" y="112"/>
                    <a:pt x="321" y="101"/>
                  </a:cubicBezTo>
                  <a:cubicBezTo>
                    <a:pt x="321" y="20"/>
                    <a:pt x="321" y="20"/>
                    <a:pt x="321" y="20"/>
                  </a:cubicBezTo>
                  <a:cubicBezTo>
                    <a:pt x="321" y="9"/>
                    <a:pt x="312" y="0"/>
                    <a:pt x="301"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04">
              <a:extLst>
                <a:ext uri="{FF2B5EF4-FFF2-40B4-BE49-F238E27FC236}">
                  <a16:creationId xmlns:a16="http://schemas.microsoft.com/office/drawing/2014/main" id="{58B1B77F-DDCA-4F1A-9545-7747B07D578C}"/>
                </a:ext>
              </a:extLst>
            </p:cNvPr>
            <p:cNvSpPr>
              <a:spLocks/>
            </p:cNvSpPr>
            <p:nvPr/>
          </p:nvSpPr>
          <p:spPr bwMode="auto">
            <a:xfrm>
              <a:off x="6418263" y="3679826"/>
              <a:ext cx="155575" cy="136525"/>
            </a:xfrm>
            <a:custGeom>
              <a:avLst/>
              <a:gdLst>
                <a:gd name="T0" fmla="*/ 22 w 163"/>
                <a:gd name="T1" fmla="*/ 143 h 143"/>
                <a:gd name="T2" fmla="*/ 36 w 163"/>
                <a:gd name="T3" fmla="*/ 137 h 143"/>
                <a:gd name="T4" fmla="*/ 150 w 163"/>
                <a:gd name="T5" fmla="*/ 40 h 143"/>
                <a:gd name="T6" fmla="*/ 158 w 163"/>
                <a:gd name="T7" fmla="*/ 13 h 143"/>
                <a:gd name="T8" fmla="*/ 131 w 163"/>
                <a:gd name="T9" fmla="*/ 5 h 143"/>
                <a:gd name="T10" fmla="*/ 8 w 163"/>
                <a:gd name="T11" fmla="*/ 109 h 143"/>
                <a:gd name="T12" fmla="*/ 8 w 163"/>
                <a:gd name="T13" fmla="*/ 137 h 143"/>
                <a:gd name="T14" fmla="*/ 22 w 163"/>
                <a:gd name="T15" fmla="*/ 143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3">
                  <a:moveTo>
                    <a:pt x="22" y="143"/>
                  </a:moveTo>
                  <a:cubicBezTo>
                    <a:pt x="27" y="143"/>
                    <a:pt x="33" y="141"/>
                    <a:pt x="36" y="137"/>
                  </a:cubicBezTo>
                  <a:cubicBezTo>
                    <a:pt x="37" y="136"/>
                    <a:pt x="109" y="63"/>
                    <a:pt x="150" y="40"/>
                  </a:cubicBezTo>
                  <a:cubicBezTo>
                    <a:pt x="160" y="35"/>
                    <a:pt x="163" y="22"/>
                    <a:pt x="158" y="13"/>
                  </a:cubicBezTo>
                  <a:cubicBezTo>
                    <a:pt x="153" y="3"/>
                    <a:pt x="140" y="0"/>
                    <a:pt x="131" y="5"/>
                  </a:cubicBezTo>
                  <a:cubicBezTo>
                    <a:pt x="84" y="31"/>
                    <a:pt x="11" y="106"/>
                    <a:pt x="8" y="109"/>
                  </a:cubicBezTo>
                  <a:cubicBezTo>
                    <a:pt x="0" y="117"/>
                    <a:pt x="0" y="130"/>
                    <a:pt x="8" y="137"/>
                  </a:cubicBezTo>
                  <a:cubicBezTo>
                    <a:pt x="12" y="141"/>
                    <a:pt x="17" y="143"/>
                    <a:pt x="22" y="143"/>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06">
              <a:extLst>
                <a:ext uri="{FF2B5EF4-FFF2-40B4-BE49-F238E27FC236}">
                  <a16:creationId xmlns:a16="http://schemas.microsoft.com/office/drawing/2014/main" id="{7ECD3847-856D-47F7-ACBD-F2BB87BEAB4D}"/>
                </a:ext>
              </a:extLst>
            </p:cNvPr>
            <p:cNvSpPr>
              <a:spLocks/>
            </p:cNvSpPr>
            <p:nvPr/>
          </p:nvSpPr>
          <p:spPr bwMode="auto">
            <a:xfrm>
              <a:off x="6835775" y="3684588"/>
              <a:ext cx="158750" cy="128588"/>
            </a:xfrm>
            <a:custGeom>
              <a:avLst/>
              <a:gdLst>
                <a:gd name="T0" fmla="*/ 14 w 167"/>
                <a:gd name="T1" fmla="*/ 41 h 136"/>
                <a:gd name="T2" fmla="*/ 128 w 167"/>
                <a:gd name="T3" fmla="*/ 128 h 136"/>
                <a:gd name="T4" fmla="*/ 144 w 167"/>
                <a:gd name="T5" fmla="*/ 136 h 136"/>
                <a:gd name="T6" fmla="*/ 156 w 167"/>
                <a:gd name="T7" fmla="*/ 132 h 136"/>
                <a:gd name="T8" fmla="*/ 160 w 167"/>
                <a:gd name="T9" fmla="*/ 104 h 136"/>
                <a:gd name="T10" fmla="*/ 32 w 167"/>
                <a:gd name="T11" fmla="*/ 5 h 136"/>
                <a:gd name="T12" fmla="*/ 5 w 167"/>
                <a:gd name="T13" fmla="*/ 14 h 136"/>
                <a:gd name="T14" fmla="*/ 14 w 167"/>
                <a:gd name="T15" fmla="*/ 41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36">
                  <a:moveTo>
                    <a:pt x="14" y="41"/>
                  </a:moveTo>
                  <a:cubicBezTo>
                    <a:pt x="15" y="41"/>
                    <a:pt x="92" y="80"/>
                    <a:pt x="128" y="128"/>
                  </a:cubicBezTo>
                  <a:cubicBezTo>
                    <a:pt x="132" y="134"/>
                    <a:pt x="138" y="136"/>
                    <a:pt x="144" y="136"/>
                  </a:cubicBezTo>
                  <a:cubicBezTo>
                    <a:pt x="148" y="136"/>
                    <a:pt x="153" y="135"/>
                    <a:pt x="156" y="132"/>
                  </a:cubicBezTo>
                  <a:cubicBezTo>
                    <a:pt x="165" y="126"/>
                    <a:pt x="167" y="113"/>
                    <a:pt x="160" y="104"/>
                  </a:cubicBezTo>
                  <a:cubicBezTo>
                    <a:pt x="118" y="49"/>
                    <a:pt x="36" y="7"/>
                    <a:pt x="32" y="5"/>
                  </a:cubicBezTo>
                  <a:cubicBezTo>
                    <a:pt x="22" y="0"/>
                    <a:pt x="10" y="4"/>
                    <a:pt x="5" y="14"/>
                  </a:cubicBezTo>
                  <a:cubicBezTo>
                    <a:pt x="0" y="24"/>
                    <a:pt x="4" y="36"/>
                    <a:pt x="14" y="4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07">
              <a:extLst>
                <a:ext uri="{FF2B5EF4-FFF2-40B4-BE49-F238E27FC236}">
                  <a16:creationId xmlns:a16="http://schemas.microsoft.com/office/drawing/2014/main" id="{7E177F35-95EA-440B-89F3-9DC3CE270124}"/>
                </a:ext>
              </a:extLst>
            </p:cNvPr>
            <p:cNvSpPr>
              <a:spLocks/>
            </p:cNvSpPr>
            <p:nvPr/>
          </p:nvSpPr>
          <p:spPr bwMode="auto">
            <a:xfrm>
              <a:off x="6388100" y="4149725"/>
              <a:ext cx="144463" cy="147638"/>
            </a:xfrm>
            <a:custGeom>
              <a:avLst/>
              <a:gdLst>
                <a:gd name="T0" fmla="*/ 139 w 152"/>
                <a:gd name="T1" fmla="*/ 119 h 156"/>
                <a:gd name="T2" fmla="*/ 39 w 152"/>
                <a:gd name="T3" fmla="*/ 11 h 156"/>
                <a:gd name="T4" fmla="*/ 11 w 152"/>
                <a:gd name="T5" fmla="*/ 6 h 156"/>
                <a:gd name="T6" fmla="*/ 7 w 152"/>
                <a:gd name="T7" fmla="*/ 34 h 156"/>
                <a:gd name="T8" fmla="*/ 119 w 152"/>
                <a:gd name="T9" fmla="*/ 153 h 156"/>
                <a:gd name="T10" fmla="*/ 129 w 152"/>
                <a:gd name="T11" fmla="*/ 156 h 156"/>
                <a:gd name="T12" fmla="*/ 146 w 152"/>
                <a:gd name="T13" fmla="*/ 146 h 156"/>
                <a:gd name="T14" fmla="*/ 139 w 152"/>
                <a:gd name="T15" fmla="*/ 119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9" y="119"/>
                  </a:moveTo>
                  <a:cubicBezTo>
                    <a:pt x="109" y="102"/>
                    <a:pt x="57" y="35"/>
                    <a:pt x="39" y="11"/>
                  </a:cubicBezTo>
                  <a:cubicBezTo>
                    <a:pt x="33" y="2"/>
                    <a:pt x="20" y="0"/>
                    <a:pt x="11" y="6"/>
                  </a:cubicBezTo>
                  <a:cubicBezTo>
                    <a:pt x="2" y="13"/>
                    <a:pt x="0" y="25"/>
                    <a:pt x="7" y="34"/>
                  </a:cubicBezTo>
                  <a:cubicBezTo>
                    <a:pt x="14" y="44"/>
                    <a:pt x="76" y="129"/>
                    <a:pt x="119" y="153"/>
                  </a:cubicBezTo>
                  <a:cubicBezTo>
                    <a:pt x="122" y="155"/>
                    <a:pt x="125" y="156"/>
                    <a:pt x="129" y="156"/>
                  </a:cubicBezTo>
                  <a:cubicBezTo>
                    <a:pt x="136" y="156"/>
                    <a:pt x="142" y="152"/>
                    <a:pt x="146" y="146"/>
                  </a:cubicBezTo>
                  <a:cubicBezTo>
                    <a:pt x="152" y="136"/>
                    <a:pt x="148" y="124"/>
                    <a:pt x="139" y="11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08">
              <a:extLst>
                <a:ext uri="{FF2B5EF4-FFF2-40B4-BE49-F238E27FC236}">
                  <a16:creationId xmlns:a16="http://schemas.microsoft.com/office/drawing/2014/main" id="{49256833-FD65-4BC2-B5A5-CBF88B0D22FF}"/>
                </a:ext>
              </a:extLst>
            </p:cNvPr>
            <p:cNvSpPr>
              <a:spLocks/>
            </p:cNvSpPr>
            <p:nvPr/>
          </p:nvSpPr>
          <p:spPr bwMode="auto">
            <a:xfrm>
              <a:off x="6883400" y="4149725"/>
              <a:ext cx="142875" cy="147638"/>
            </a:xfrm>
            <a:custGeom>
              <a:avLst/>
              <a:gdLst>
                <a:gd name="T0" fmla="*/ 136 w 149"/>
                <a:gd name="T1" fmla="*/ 5 h 156"/>
                <a:gd name="T2" fmla="*/ 109 w 149"/>
                <a:gd name="T3" fmla="*/ 13 h 156"/>
                <a:gd name="T4" fmla="*/ 8 w 149"/>
                <a:gd name="T5" fmla="*/ 121 h 156"/>
                <a:gd name="T6" fmla="*/ 7 w 149"/>
                <a:gd name="T7" fmla="*/ 150 h 156"/>
                <a:gd name="T8" fmla="*/ 22 w 149"/>
                <a:gd name="T9" fmla="*/ 156 h 156"/>
                <a:gd name="T10" fmla="*/ 36 w 149"/>
                <a:gd name="T11" fmla="*/ 151 h 156"/>
                <a:gd name="T12" fmla="*/ 144 w 149"/>
                <a:gd name="T13" fmla="*/ 32 h 156"/>
                <a:gd name="T14" fmla="*/ 136 w 149"/>
                <a:gd name="T15" fmla="*/ 5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156">
                  <a:moveTo>
                    <a:pt x="136" y="5"/>
                  </a:moveTo>
                  <a:cubicBezTo>
                    <a:pt x="126" y="0"/>
                    <a:pt x="114" y="3"/>
                    <a:pt x="109" y="13"/>
                  </a:cubicBezTo>
                  <a:cubicBezTo>
                    <a:pt x="98" y="34"/>
                    <a:pt x="41" y="91"/>
                    <a:pt x="8" y="121"/>
                  </a:cubicBezTo>
                  <a:cubicBezTo>
                    <a:pt x="0" y="129"/>
                    <a:pt x="0" y="142"/>
                    <a:pt x="7" y="150"/>
                  </a:cubicBezTo>
                  <a:cubicBezTo>
                    <a:pt x="11" y="154"/>
                    <a:pt x="17" y="156"/>
                    <a:pt x="22" y="156"/>
                  </a:cubicBezTo>
                  <a:cubicBezTo>
                    <a:pt x="27" y="156"/>
                    <a:pt x="32" y="154"/>
                    <a:pt x="36" y="151"/>
                  </a:cubicBezTo>
                  <a:cubicBezTo>
                    <a:pt x="45" y="142"/>
                    <a:pt x="126" y="66"/>
                    <a:pt x="144" y="32"/>
                  </a:cubicBezTo>
                  <a:cubicBezTo>
                    <a:pt x="149" y="22"/>
                    <a:pt x="145" y="10"/>
                    <a:pt x="136" y="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90">
            <a:extLst>
              <a:ext uri="{FF2B5EF4-FFF2-40B4-BE49-F238E27FC236}">
                <a16:creationId xmlns:a16="http://schemas.microsoft.com/office/drawing/2014/main" id="{2A3B672E-3278-439A-94A4-491872DF5C90}"/>
              </a:ext>
            </a:extLst>
          </p:cNvPr>
          <p:cNvGrpSpPr/>
          <p:nvPr/>
        </p:nvGrpSpPr>
        <p:grpSpPr>
          <a:xfrm>
            <a:off x="9904277" y="1488448"/>
            <a:ext cx="687388" cy="858838"/>
            <a:chOff x="3921125" y="4714876"/>
            <a:chExt cx="687388" cy="858838"/>
          </a:xfrm>
        </p:grpSpPr>
        <p:sp>
          <p:nvSpPr>
            <p:cNvPr id="92" name="Freeform 5">
              <a:extLst>
                <a:ext uri="{FF2B5EF4-FFF2-40B4-BE49-F238E27FC236}">
                  <a16:creationId xmlns:a16="http://schemas.microsoft.com/office/drawing/2014/main" id="{6371FF20-3311-4E62-B1FD-3FF5F9DA6E5E}"/>
                </a:ext>
              </a:extLst>
            </p:cNvPr>
            <p:cNvSpPr>
              <a:spLocks/>
            </p:cNvSpPr>
            <p:nvPr/>
          </p:nvSpPr>
          <p:spPr bwMode="auto">
            <a:xfrm>
              <a:off x="3921125" y="4714876"/>
              <a:ext cx="687388" cy="858838"/>
            </a:xfrm>
            <a:custGeom>
              <a:avLst/>
              <a:gdLst>
                <a:gd name="T0" fmla="*/ 721 w 723"/>
                <a:gd name="T1" fmla="*/ 524 h 901"/>
                <a:gd name="T2" fmla="*/ 645 w 723"/>
                <a:gd name="T3" fmla="*/ 346 h 901"/>
                <a:gd name="T4" fmla="*/ 566 w 723"/>
                <a:gd name="T5" fmla="*/ 96 h 901"/>
                <a:gd name="T6" fmla="*/ 312 w 723"/>
                <a:gd name="T7" fmla="*/ 0 h 901"/>
                <a:gd name="T8" fmla="*/ 0 w 723"/>
                <a:gd name="T9" fmla="*/ 301 h 901"/>
                <a:gd name="T10" fmla="*/ 32 w 723"/>
                <a:gd name="T11" fmla="*/ 521 h 901"/>
                <a:gd name="T12" fmla="*/ 17 w 723"/>
                <a:gd name="T13" fmla="*/ 741 h 901"/>
                <a:gd name="T14" fmla="*/ 27 w 723"/>
                <a:gd name="T15" fmla="*/ 767 h 901"/>
                <a:gd name="T16" fmla="*/ 53 w 723"/>
                <a:gd name="T17" fmla="*/ 757 h 901"/>
                <a:gd name="T18" fmla="*/ 71 w 723"/>
                <a:gd name="T19" fmla="*/ 512 h 901"/>
                <a:gd name="T20" fmla="*/ 40 w 723"/>
                <a:gd name="T21" fmla="*/ 301 h 901"/>
                <a:gd name="T22" fmla="*/ 312 w 723"/>
                <a:gd name="T23" fmla="*/ 40 h 901"/>
                <a:gd name="T24" fmla="*/ 536 w 723"/>
                <a:gd name="T25" fmla="*/ 123 h 901"/>
                <a:gd name="T26" fmla="*/ 604 w 723"/>
                <a:gd name="T27" fmla="*/ 348 h 901"/>
                <a:gd name="T28" fmla="*/ 606 w 723"/>
                <a:gd name="T29" fmla="*/ 358 h 901"/>
                <a:gd name="T30" fmla="*/ 672 w 723"/>
                <a:gd name="T31" fmla="*/ 512 h 901"/>
                <a:gd name="T32" fmla="*/ 619 w 723"/>
                <a:gd name="T33" fmla="*/ 512 h 901"/>
                <a:gd name="T34" fmla="*/ 599 w 723"/>
                <a:gd name="T35" fmla="*/ 530 h 901"/>
                <a:gd name="T36" fmla="*/ 578 w 723"/>
                <a:gd name="T37" fmla="*/ 708 h 901"/>
                <a:gd name="T38" fmla="*/ 433 w 723"/>
                <a:gd name="T39" fmla="*/ 708 h 901"/>
                <a:gd name="T40" fmla="*/ 414 w 723"/>
                <a:gd name="T41" fmla="*/ 723 h 901"/>
                <a:gd name="T42" fmla="*/ 377 w 723"/>
                <a:gd name="T43" fmla="*/ 876 h 901"/>
                <a:gd name="T44" fmla="*/ 391 w 723"/>
                <a:gd name="T45" fmla="*/ 900 h 901"/>
                <a:gd name="T46" fmla="*/ 396 w 723"/>
                <a:gd name="T47" fmla="*/ 901 h 901"/>
                <a:gd name="T48" fmla="*/ 415 w 723"/>
                <a:gd name="T49" fmla="*/ 885 h 901"/>
                <a:gd name="T50" fmla="*/ 449 w 723"/>
                <a:gd name="T51" fmla="*/ 748 h 901"/>
                <a:gd name="T52" fmla="*/ 596 w 723"/>
                <a:gd name="T53" fmla="*/ 748 h 901"/>
                <a:gd name="T54" fmla="*/ 616 w 723"/>
                <a:gd name="T55" fmla="*/ 730 h 901"/>
                <a:gd name="T56" fmla="*/ 637 w 723"/>
                <a:gd name="T57" fmla="*/ 552 h 901"/>
                <a:gd name="T58" fmla="*/ 702 w 723"/>
                <a:gd name="T59" fmla="*/ 552 h 901"/>
                <a:gd name="T60" fmla="*/ 719 w 723"/>
                <a:gd name="T61" fmla="*/ 543 h 901"/>
                <a:gd name="T62" fmla="*/ 721 w 723"/>
                <a:gd name="T63" fmla="*/ 524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3" h="901">
                  <a:moveTo>
                    <a:pt x="721" y="524"/>
                  </a:moveTo>
                  <a:cubicBezTo>
                    <a:pt x="645" y="346"/>
                    <a:pt x="645" y="346"/>
                    <a:pt x="645" y="346"/>
                  </a:cubicBezTo>
                  <a:cubicBezTo>
                    <a:pt x="647" y="318"/>
                    <a:pt x="650" y="190"/>
                    <a:pt x="566" y="96"/>
                  </a:cubicBezTo>
                  <a:cubicBezTo>
                    <a:pt x="508" y="32"/>
                    <a:pt x="423" y="0"/>
                    <a:pt x="312" y="0"/>
                  </a:cubicBezTo>
                  <a:cubicBezTo>
                    <a:pt x="5" y="0"/>
                    <a:pt x="0" y="298"/>
                    <a:pt x="0" y="301"/>
                  </a:cubicBezTo>
                  <a:cubicBezTo>
                    <a:pt x="0" y="394"/>
                    <a:pt x="31" y="517"/>
                    <a:pt x="32" y="521"/>
                  </a:cubicBezTo>
                  <a:cubicBezTo>
                    <a:pt x="55" y="650"/>
                    <a:pt x="17" y="740"/>
                    <a:pt x="17" y="741"/>
                  </a:cubicBezTo>
                  <a:cubicBezTo>
                    <a:pt x="12" y="751"/>
                    <a:pt x="17" y="763"/>
                    <a:pt x="27" y="767"/>
                  </a:cubicBezTo>
                  <a:cubicBezTo>
                    <a:pt x="37" y="772"/>
                    <a:pt x="49" y="767"/>
                    <a:pt x="53" y="757"/>
                  </a:cubicBezTo>
                  <a:cubicBezTo>
                    <a:pt x="55" y="753"/>
                    <a:pt x="97" y="656"/>
                    <a:pt x="71" y="512"/>
                  </a:cubicBezTo>
                  <a:cubicBezTo>
                    <a:pt x="70" y="511"/>
                    <a:pt x="40" y="390"/>
                    <a:pt x="40" y="301"/>
                  </a:cubicBezTo>
                  <a:cubicBezTo>
                    <a:pt x="40" y="291"/>
                    <a:pt x="45" y="40"/>
                    <a:pt x="312" y="40"/>
                  </a:cubicBezTo>
                  <a:cubicBezTo>
                    <a:pt x="411" y="40"/>
                    <a:pt x="486" y="68"/>
                    <a:pt x="536" y="123"/>
                  </a:cubicBezTo>
                  <a:cubicBezTo>
                    <a:pt x="617" y="213"/>
                    <a:pt x="605" y="346"/>
                    <a:pt x="604" y="348"/>
                  </a:cubicBezTo>
                  <a:cubicBezTo>
                    <a:pt x="604" y="351"/>
                    <a:pt x="605" y="354"/>
                    <a:pt x="606" y="358"/>
                  </a:cubicBezTo>
                  <a:cubicBezTo>
                    <a:pt x="672" y="512"/>
                    <a:pt x="672" y="512"/>
                    <a:pt x="672" y="512"/>
                  </a:cubicBezTo>
                  <a:cubicBezTo>
                    <a:pt x="619" y="512"/>
                    <a:pt x="619" y="512"/>
                    <a:pt x="619" y="512"/>
                  </a:cubicBezTo>
                  <a:cubicBezTo>
                    <a:pt x="609" y="512"/>
                    <a:pt x="601" y="520"/>
                    <a:pt x="599" y="530"/>
                  </a:cubicBezTo>
                  <a:cubicBezTo>
                    <a:pt x="578" y="708"/>
                    <a:pt x="578" y="708"/>
                    <a:pt x="578" y="708"/>
                  </a:cubicBezTo>
                  <a:cubicBezTo>
                    <a:pt x="433" y="708"/>
                    <a:pt x="433" y="708"/>
                    <a:pt x="433" y="708"/>
                  </a:cubicBezTo>
                  <a:cubicBezTo>
                    <a:pt x="424" y="708"/>
                    <a:pt x="416" y="714"/>
                    <a:pt x="414" y="723"/>
                  </a:cubicBezTo>
                  <a:cubicBezTo>
                    <a:pt x="377" y="876"/>
                    <a:pt x="377" y="876"/>
                    <a:pt x="377" y="876"/>
                  </a:cubicBezTo>
                  <a:cubicBezTo>
                    <a:pt x="374" y="887"/>
                    <a:pt x="381" y="897"/>
                    <a:pt x="391" y="900"/>
                  </a:cubicBezTo>
                  <a:cubicBezTo>
                    <a:pt x="393" y="900"/>
                    <a:pt x="394" y="901"/>
                    <a:pt x="396" y="901"/>
                  </a:cubicBezTo>
                  <a:cubicBezTo>
                    <a:pt x="405" y="901"/>
                    <a:pt x="413" y="894"/>
                    <a:pt x="415" y="885"/>
                  </a:cubicBezTo>
                  <a:cubicBezTo>
                    <a:pt x="449" y="748"/>
                    <a:pt x="449" y="748"/>
                    <a:pt x="449" y="748"/>
                  </a:cubicBezTo>
                  <a:cubicBezTo>
                    <a:pt x="596" y="748"/>
                    <a:pt x="596" y="748"/>
                    <a:pt x="596" y="748"/>
                  </a:cubicBezTo>
                  <a:cubicBezTo>
                    <a:pt x="606" y="748"/>
                    <a:pt x="614" y="740"/>
                    <a:pt x="616" y="730"/>
                  </a:cubicBezTo>
                  <a:cubicBezTo>
                    <a:pt x="637" y="552"/>
                    <a:pt x="637" y="552"/>
                    <a:pt x="637" y="552"/>
                  </a:cubicBezTo>
                  <a:cubicBezTo>
                    <a:pt x="702" y="552"/>
                    <a:pt x="702" y="552"/>
                    <a:pt x="702" y="552"/>
                  </a:cubicBezTo>
                  <a:cubicBezTo>
                    <a:pt x="709" y="552"/>
                    <a:pt x="715" y="549"/>
                    <a:pt x="719" y="543"/>
                  </a:cubicBezTo>
                  <a:cubicBezTo>
                    <a:pt x="723" y="537"/>
                    <a:pt x="723" y="530"/>
                    <a:pt x="721" y="52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6">
              <a:extLst>
                <a:ext uri="{FF2B5EF4-FFF2-40B4-BE49-F238E27FC236}">
                  <a16:creationId xmlns:a16="http://schemas.microsoft.com/office/drawing/2014/main" id="{C70C7C5A-CFEF-457D-9F1C-91419020993E}"/>
                </a:ext>
              </a:extLst>
            </p:cNvPr>
            <p:cNvSpPr>
              <a:spLocks/>
            </p:cNvSpPr>
            <p:nvPr/>
          </p:nvSpPr>
          <p:spPr bwMode="auto">
            <a:xfrm>
              <a:off x="4025900" y="4908551"/>
              <a:ext cx="66675" cy="139700"/>
            </a:xfrm>
            <a:custGeom>
              <a:avLst/>
              <a:gdLst>
                <a:gd name="T0" fmla="*/ 50 w 70"/>
                <a:gd name="T1" fmla="*/ 147 h 147"/>
                <a:gd name="T2" fmla="*/ 70 w 70"/>
                <a:gd name="T3" fmla="*/ 127 h 147"/>
                <a:gd name="T4" fmla="*/ 70 w 70"/>
                <a:gd name="T5" fmla="*/ 21 h 147"/>
                <a:gd name="T6" fmla="*/ 60 w 70"/>
                <a:gd name="T7" fmla="*/ 4 h 147"/>
                <a:gd name="T8" fmla="*/ 40 w 70"/>
                <a:gd name="T9" fmla="*/ 4 h 147"/>
                <a:gd name="T10" fmla="*/ 13 w 70"/>
                <a:gd name="T11" fmla="*/ 20 h 147"/>
                <a:gd name="T12" fmla="*/ 6 w 70"/>
                <a:gd name="T13" fmla="*/ 48 h 147"/>
                <a:gd name="T14" fmla="*/ 30 w 70"/>
                <a:gd name="T15" fmla="*/ 56 h 147"/>
                <a:gd name="T16" fmla="*/ 30 w 70"/>
                <a:gd name="T17" fmla="*/ 127 h 147"/>
                <a:gd name="T18" fmla="*/ 50 w 70"/>
                <a:gd name="T1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47">
                  <a:moveTo>
                    <a:pt x="50" y="147"/>
                  </a:moveTo>
                  <a:cubicBezTo>
                    <a:pt x="61" y="147"/>
                    <a:pt x="70" y="138"/>
                    <a:pt x="70" y="127"/>
                  </a:cubicBezTo>
                  <a:cubicBezTo>
                    <a:pt x="70" y="21"/>
                    <a:pt x="70" y="21"/>
                    <a:pt x="70" y="21"/>
                  </a:cubicBezTo>
                  <a:cubicBezTo>
                    <a:pt x="70" y="14"/>
                    <a:pt x="67" y="8"/>
                    <a:pt x="60" y="4"/>
                  </a:cubicBezTo>
                  <a:cubicBezTo>
                    <a:pt x="54" y="0"/>
                    <a:pt x="46" y="1"/>
                    <a:pt x="40" y="4"/>
                  </a:cubicBezTo>
                  <a:cubicBezTo>
                    <a:pt x="13" y="20"/>
                    <a:pt x="13" y="20"/>
                    <a:pt x="13" y="20"/>
                  </a:cubicBezTo>
                  <a:cubicBezTo>
                    <a:pt x="3" y="26"/>
                    <a:pt x="0" y="38"/>
                    <a:pt x="6" y="48"/>
                  </a:cubicBezTo>
                  <a:cubicBezTo>
                    <a:pt x="11" y="56"/>
                    <a:pt x="21" y="60"/>
                    <a:pt x="30" y="56"/>
                  </a:cubicBezTo>
                  <a:cubicBezTo>
                    <a:pt x="30" y="127"/>
                    <a:pt x="30" y="127"/>
                    <a:pt x="30" y="127"/>
                  </a:cubicBezTo>
                  <a:cubicBezTo>
                    <a:pt x="30" y="138"/>
                    <a:pt x="39" y="147"/>
                    <a:pt x="50" y="14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
              <a:extLst>
                <a:ext uri="{FF2B5EF4-FFF2-40B4-BE49-F238E27FC236}">
                  <a16:creationId xmlns:a16="http://schemas.microsoft.com/office/drawing/2014/main" id="{0333DEB1-AF12-4093-AB4D-037ECC3C89CA}"/>
                </a:ext>
              </a:extLst>
            </p:cNvPr>
            <p:cNvSpPr>
              <a:spLocks/>
            </p:cNvSpPr>
            <p:nvPr/>
          </p:nvSpPr>
          <p:spPr bwMode="auto">
            <a:xfrm>
              <a:off x="4240213" y="4908551"/>
              <a:ext cx="66675" cy="139700"/>
            </a:xfrm>
            <a:custGeom>
              <a:avLst/>
              <a:gdLst>
                <a:gd name="T0" fmla="*/ 50 w 70"/>
                <a:gd name="T1" fmla="*/ 147 h 147"/>
                <a:gd name="T2" fmla="*/ 70 w 70"/>
                <a:gd name="T3" fmla="*/ 127 h 147"/>
                <a:gd name="T4" fmla="*/ 70 w 70"/>
                <a:gd name="T5" fmla="*/ 21 h 147"/>
                <a:gd name="T6" fmla="*/ 60 w 70"/>
                <a:gd name="T7" fmla="*/ 4 h 147"/>
                <a:gd name="T8" fmla="*/ 40 w 70"/>
                <a:gd name="T9" fmla="*/ 4 h 147"/>
                <a:gd name="T10" fmla="*/ 13 w 70"/>
                <a:gd name="T11" fmla="*/ 20 h 147"/>
                <a:gd name="T12" fmla="*/ 6 w 70"/>
                <a:gd name="T13" fmla="*/ 48 h 147"/>
                <a:gd name="T14" fmla="*/ 30 w 70"/>
                <a:gd name="T15" fmla="*/ 56 h 147"/>
                <a:gd name="T16" fmla="*/ 30 w 70"/>
                <a:gd name="T17" fmla="*/ 127 h 147"/>
                <a:gd name="T18" fmla="*/ 50 w 70"/>
                <a:gd name="T1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47">
                  <a:moveTo>
                    <a:pt x="50" y="147"/>
                  </a:moveTo>
                  <a:cubicBezTo>
                    <a:pt x="61" y="147"/>
                    <a:pt x="70" y="138"/>
                    <a:pt x="70" y="127"/>
                  </a:cubicBezTo>
                  <a:cubicBezTo>
                    <a:pt x="70" y="21"/>
                    <a:pt x="70" y="21"/>
                    <a:pt x="70" y="21"/>
                  </a:cubicBezTo>
                  <a:cubicBezTo>
                    <a:pt x="70" y="14"/>
                    <a:pt x="66" y="8"/>
                    <a:pt x="60" y="4"/>
                  </a:cubicBezTo>
                  <a:cubicBezTo>
                    <a:pt x="54" y="0"/>
                    <a:pt x="46" y="1"/>
                    <a:pt x="40" y="4"/>
                  </a:cubicBezTo>
                  <a:cubicBezTo>
                    <a:pt x="13" y="20"/>
                    <a:pt x="13" y="20"/>
                    <a:pt x="13" y="20"/>
                  </a:cubicBezTo>
                  <a:cubicBezTo>
                    <a:pt x="3" y="26"/>
                    <a:pt x="0" y="38"/>
                    <a:pt x="6" y="48"/>
                  </a:cubicBezTo>
                  <a:cubicBezTo>
                    <a:pt x="11" y="56"/>
                    <a:pt x="21" y="60"/>
                    <a:pt x="30" y="56"/>
                  </a:cubicBezTo>
                  <a:cubicBezTo>
                    <a:pt x="30" y="127"/>
                    <a:pt x="30" y="127"/>
                    <a:pt x="30" y="127"/>
                  </a:cubicBezTo>
                  <a:cubicBezTo>
                    <a:pt x="30" y="138"/>
                    <a:pt x="39" y="147"/>
                    <a:pt x="50" y="14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
              <a:extLst>
                <a:ext uri="{FF2B5EF4-FFF2-40B4-BE49-F238E27FC236}">
                  <a16:creationId xmlns:a16="http://schemas.microsoft.com/office/drawing/2014/main" id="{0B3CCEDA-533C-4254-B416-BDCA8F8AD0C5}"/>
                </a:ext>
              </a:extLst>
            </p:cNvPr>
            <p:cNvSpPr>
              <a:spLocks/>
            </p:cNvSpPr>
            <p:nvPr/>
          </p:nvSpPr>
          <p:spPr bwMode="auto">
            <a:xfrm>
              <a:off x="4240213" y="5080001"/>
              <a:ext cx="66675" cy="139700"/>
            </a:xfrm>
            <a:custGeom>
              <a:avLst/>
              <a:gdLst>
                <a:gd name="T0" fmla="*/ 70 w 70"/>
                <a:gd name="T1" fmla="*/ 127 h 147"/>
                <a:gd name="T2" fmla="*/ 70 w 70"/>
                <a:gd name="T3" fmla="*/ 21 h 147"/>
                <a:gd name="T4" fmla="*/ 60 w 70"/>
                <a:gd name="T5" fmla="*/ 4 h 147"/>
                <a:gd name="T6" fmla="*/ 40 w 70"/>
                <a:gd name="T7" fmla="*/ 4 h 147"/>
                <a:gd name="T8" fmla="*/ 13 w 70"/>
                <a:gd name="T9" fmla="*/ 20 h 147"/>
                <a:gd name="T10" fmla="*/ 6 w 70"/>
                <a:gd name="T11" fmla="*/ 48 h 147"/>
                <a:gd name="T12" fmla="*/ 30 w 70"/>
                <a:gd name="T13" fmla="*/ 56 h 147"/>
                <a:gd name="T14" fmla="*/ 30 w 70"/>
                <a:gd name="T15" fmla="*/ 127 h 147"/>
                <a:gd name="T16" fmla="*/ 50 w 70"/>
                <a:gd name="T17" fmla="*/ 147 h 147"/>
                <a:gd name="T18" fmla="*/ 70 w 70"/>
                <a:gd name="T19" fmla="*/ 12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47">
                  <a:moveTo>
                    <a:pt x="70" y="127"/>
                  </a:moveTo>
                  <a:cubicBezTo>
                    <a:pt x="70" y="21"/>
                    <a:pt x="70" y="21"/>
                    <a:pt x="70" y="21"/>
                  </a:cubicBezTo>
                  <a:cubicBezTo>
                    <a:pt x="70" y="14"/>
                    <a:pt x="66" y="7"/>
                    <a:pt x="60" y="4"/>
                  </a:cubicBezTo>
                  <a:cubicBezTo>
                    <a:pt x="54" y="0"/>
                    <a:pt x="46" y="0"/>
                    <a:pt x="40" y="4"/>
                  </a:cubicBezTo>
                  <a:cubicBezTo>
                    <a:pt x="13" y="20"/>
                    <a:pt x="13" y="20"/>
                    <a:pt x="13" y="20"/>
                  </a:cubicBezTo>
                  <a:cubicBezTo>
                    <a:pt x="3" y="26"/>
                    <a:pt x="0" y="38"/>
                    <a:pt x="6" y="48"/>
                  </a:cubicBezTo>
                  <a:cubicBezTo>
                    <a:pt x="11" y="56"/>
                    <a:pt x="21" y="60"/>
                    <a:pt x="30" y="56"/>
                  </a:cubicBezTo>
                  <a:cubicBezTo>
                    <a:pt x="30" y="127"/>
                    <a:pt x="30" y="127"/>
                    <a:pt x="30" y="127"/>
                  </a:cubicBezTo>
                  <a:cubicBezTo>
                    <a:pt x="30" y="138"/>
                    <a:pt x="39" y="147"/>
                    <a:pt x="50" y="147"/>
                  </a:cubicBezTo>
                  <a:cubicBezTo>
                    <a:pt x="61" y="147"/>
                    <a:pt x="70" y="138"/>
                    <a:pt x="70" y="127"/>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
              <a:extLst>
                <a:ext uri="{FF2B5EF4-FFF2-40B4-BE49-F238E27FC236}">
                  <a16:creationId xmlns:a16="http://schemas.microsoft.com/office/drawing/2014/main" id="{34A46B1A-EDA1-4D34-9323-C04A1D7F7D7F}"/>
                </a:ext>
              </a:extLst>
            </p:cNvPr>
            <p:cNvSpPr>
              <a:spLocks/>
            </p:cNvSpPr>
            <p:nvPr/>
          </p:nvSpPr>
          <p:spPr bwMode="auto">
            <a:xfrm>
              <a:off x="4146550" y="5080001"/>
              <a:ext cx="66675" cy="139700"/>
            </a:xfrm>
            <a:custGeom>
              <a:avLst/>
              <a:gdLst>
                <a:gd name="T0" fmla="*/ 60 w 70"/>
                <a:gd name="T1" fmla="*/ 4 h 147"/>
                <a:gd name="T2" fmla="*/ 40 w 70"/>
                <a:gd name="T3" fmla="*/ 4 h 147"/>
                <a:gd name="T4" fmla="*/ 12 w 70"/>
                <a:gd name="T5" fmla="*/ 20 h 147"/>
                <a:gd name="T6" fmla="*/ 5 w 70"/>
                <a:gd name="T7" fmla="*/ 48 h 147"/>
                <a:gd name="T8" fmla="*/ 30 w 70"/>
                <a:gd name="T9" fmla="*/ 56 h 147"/>
                <a:gd name="T10" fmla="*/ 30 w 70"/>
                <a:gd name="T11" fmla="*/ 127 h 147"/>
                <a:gd name="T12" fmla="*/ 50 w 70"/>
                <a:gd name="T13" fmla="*/ 147 h 147"/>
                <a:gd name="T14" fmla="*/ 70 w 70"/>
                <a:gd name="T15" fmla="*/ 127 h 147"/>
                <a:gd name="T16" fmla="*/ 70 w 70"/>
                <a:gd name="T17" fmla="*/ 21 h 147"/>
                <a:gd name="T18" fmla="*/ 60 w 70"/>
                <a:gd name="T19" fmla="*/ 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47">
                  <a:moveTo>
                    <a:pt x="60" y="4"/>
                  </a:moveTo>
                  <a:cubicBezTo>
                    <a:pt x="54" y="0"/>
                    <a:pt x="46" y="0"/>
                    <a:pt x="40" y="4"/>
                  </a:cubicBezTo>
                  <a:cubicBezTo>
                    <a:pt x="12" y="20"/>
                    <a:pt x="12" y="20"/>
                    <a:pt x="12" y="20"/>
                  </a:cubicBezTo>
                  <a:cubicBezTo>
                    <a:pt x="3" y="26"/>
                    <a:pt x="0" y="38"/>
                    <a:pt x="5" y="48"/>
                  </a:cubicBezTo>
                  <a:cubicBezTo>
                    <a:pt x="10" y="56"/>
                    <a:pt x="21" y="60"/>
                    <a:pt x="30" y="56"/>
                  </a:cubicBezTo>
                  <a:cubicBezTo>
                    <a:pt x="30" y="127"/>
                    <a:pt x="30" y="127"/>
                    <a:pt x="30" y="127"/>
                  </a:cubicBezTo>
                  <a:cubicBezTo>
                    <a:pt x="30" y="138"/>
                    <a:pt x="39" y="147"/>
                    <a:pt x="50" y="147"/>
                  </a:cubicBezTo>
                  <a:cubicBezTo>
                    <a:pt x="61" y="147"/>
                    <a:pt x="70" y="138"/>
                    <a:pt x="70" y="127"/>
                  </a:cubicBezTo>
                  <a:cubicBezTo>
                    <a:pt x="70" y="21"/>
                    <a:pt x="70" y="21"/>
                    <a:pt x="70" y="21"/>
                  </a:cubicBezTo>
                  <a:cubicBezTo>
                    <a:pt x="70" y="14"/>
                    <a:pt x="66" y="7"/>
                    <a:pt x="60" y="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0">
              <a:extLst>
                <a:ext uri="{FF2B5EF4-FFF2-40B4-BE49-F238E27FC236}">
                  <a16:creationId xmlns:a16="http://schemas.microsoft.com/office/drawing/2014/main" id="{FD93702D-477B-4A26-8208-59CDDDAC9DDD}"/>
                </a:ext>
              </a:extLst>
            </p:cNvPr>
            <p:cNvSpPr>
              <a:spLocks noEditPoints="1"/>
            </p:cNvSpPr>
            <p:nvPr/>
          </p:nvSpPr>
          <p:spPr bwMode="auto">
            <a:xfrm>
              <a:off x="4121150" y="4911726"/>
              <a:ext cx="106363" cy="138113"/>
            </a:xfrm>
            <a:custGeom>
              <a:avLst/>
              <a:gdLst>
                <a:gd name="T0" fmla="*/ 56 w 113"/>
                <a:gd name="T1" fmla="*/ 0 h 145"/>
                <a:gd name="T2" fmla="*/ 0 w 113"/>
                <a:gd name="T3" fmla="*/ 73 h 145"/>
                <a:gd name="T4" fmla="*/ 56 w 113"/>
                <a:gd name="T5" fmla="*/ 145 h 145"/>
                <a:gd name="T6" fmla="*/ 113 w 113"/>
                <a:gd name="T7" fmla="*/ 73 h 145"/>
                <a:gd name="T8" fmla="*/ 56 w 113"/>
                <a:gd name="T9" fmla="*/ 0 h 145"/>
                <a:gd name="T10" fmla="*/ 56 w 113"/>
                <a:gd name="T11" fmla="*/ 105 h 145"/>
                <a:gd name="T12" fmla="*/ 40 w 113"/>
                <a:gd name="T13" fmla="*/ 73 h 145"/>
                <a:gd name="T14" fmla="*/ 56 w 113"/>
                <a:gd name="T15" fmla="*/ 40 h 145"/>
                <a:gd name="T16" fmla="*/ 73 w 113"/>
                <a:gd name="T17" fmla="*/ 73 h 145"/>
                <a:gd name="T18" fmla="*/ 56 w 113"/>
                <a:gd name="T19" fmla="*/ 10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5">
                  <a:moveTo>
                    <a:pt x="56" y="0"/>
                  </a:moveTo>
                  <a:cubicBezTo>
                    <a:pt x="25" y="0"/>
                    <a:pt x="0" y="32"/>
                    <a:pt x="0" y="73"/>
                  </a:cubicBezTo>
                  <a:cubicBezTo>
                    <a:pt x="0" y="113"/>
                    <a:pt x="25" y="145"/>
                    <a:pt x="56" y="145"/>
                  </a:cubicBezTo>
                  <a:cubicBezTo>
                    <a:pt x="88" y="145"/>
                    <a:pt x="113" y="113"/>
                    <a:pt x="113" y="73"/>
                  </a:cubicBezTo>
                  <a:cubicBezTo>
                    <a:pt x="113" y="32"/>
                    <a:pt x="88" y="0"/>
                    <a:pt x="56" y="0"/>
                  </a:cubicBezTo>
                  <a:close/>
                  <a:moveTo>
                    <a:pt x="56" y="105"/>
                  </a:moveTo>
                  <a:cubicBezTo>
                    <a:pt x="50" y="105"/>
                    <a:pt x="40" y="92"/>
                    <a:pt x="40" y="73"/>
                  </a:cubicBezTo>
                  <a:cubicBezTo>
                    <a:pt x="40" y="53"/>
                    <a:pt x="50" y="40"/>
                    <a:pt x="56" y="40"/>
                  </a:cubicBezTo>
                  <a:cubicBezTo>
                    <a:pt x="63" y="40"/>
                    <a:pt x="73" y="53"/>
                    <a:pt x="73" y="73"/>
                  </a:cubicBezTo>
                  <a:cubicBezTo>
                    <a:pt x="73" y="92"/>
                    <a:pt x="63" y="105"/>
                    <a:pt x="56" y="10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1">
              <a:extLst>
                <a:ext uri="{FF2B5EF4-FFF2-40B4-BE49-F238E27FC236}">
                  <a16:creationId xmlns:a16="http://schemas.microsoft.com/office/drawing/2014/main" id="{B0177DF1-8CC6-40EB-BA31-3C13359DEC71}"/>
                </a:ext>
              </a:extLst>
            </p:cNvPr>
            <p:cNvSpPr>
              <a:spLocks noEditPoints="1"/>
            </p:cNvSpPr>
            <p:nvPr/>
          </p:nvSpPr>
          <p:spPr bwMode="auto">
            <a:xfrm>
              <a:off x="4330700" y="4911726"/>
              <a:ext cx="107950" cy="138113"/>
            </a:xfrm>
            <a:custGeom>
              <a:avLst/>
              <a:gdLst>
                <a:gd name="T0" fmla="*/ 56 w 113"/>
                <a:gd name="T1" fmla="*/ 145 h 145"/>
                <a:gd name="T2" fmla="*/ 113 w 113"/>
                <a:gd name="T3" fmla="*/ 73 h 145"/>
                <a:gd name="T4" fmla="*/ 56 w 113"/>
                <a:gd name="T5" fmla="*/ 0 h 145"/>
                <a:gd name="T6" fmla="*/ 0 w 113"/>
                <a:gd name="T7" fmla="*/ 73 h 145"/>
                <a:gd name="T8" fmla="*/ 56 w 113"/>
                <a:gd name="T9" fmla="*/ 145 h 145"/>
                <a:gd name="T10" fmla="*/ 56 w 113"/>
                <a:gd name="T11" fmla="*/ 40 h 145"/>
                <a:gd name="T12" fmla="*/ 73 w 113"/>
                <a:gd name="T13" fmla="*/ 73 h 145"/>
                <a:gd name="T14" fmla="*/ 56 w 113"/>
                <a:gd name="T15" fmla="*/ 105 h 145"/>
                <a:gd name="T16" fmla="*/ 40 w 113"/>
                <a:gd name="T17" fmla="*/ 73 h 145"/>
                <a:gd name="T18" fmla="*/ 56 w 113"/>
                <a:gd name="T19" fmla="*/ 4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5">
                  <a:moveTo>
                    <a:pt x="56" y="145"/>
                  </a:moveTo>
                  <a:cubicBezTo>
                    <a:pt x="88" y="145"/>
                    <a:pt x="113" y="113"/>
                    <a:pt x="113" y="73"/>
                  </a:cubicBezTo>
                  <a:cubicBezTo>
                    <a:pt x="113" y="32"/>
                    <a:pt x="88" y="0"/>
                    <a:pt x="56" y="0"/>
                  </a:cubicBezTo>
                  <a:cubicBezTo>
                    <a:pt x="24" y="0"/>
                    <a:pt x="0" y="32"/>
                    <a:pt x="0" y="73"/>
                  </a:cubicBezTo>
                  <a:cubicBezTo>
                    <a:pt x="0" y="113"/>
                    <a:pt x="24" y="145"/>
                    <a:pt x="56" y="145"/>
                  </a:cubicBezTo>
                  <a:close/>
                  <a:moveTo>
                    <a:pt x="56" y="40"/>
                  </a:moveTo>
                  <a:cubicBezTo>
                    <a:pt x="63" y="40"/>
                    <a:pt x="73" y="53"/>
                    <a:pt x="73" y="73"/>
                  </a:cubicBezTo>
                  <a:cubicBezTo>
                    <a:pt x="73" y="92"/>
                    <a:pt x="63" y="105"/>
                    <a:pt x="56" y="105"/>
                  </a:cubicBezTo>
                  <a:cubicBezTo>
                    <a:pt x="50" y="105"/>
                    <a:pt x="40" y="92"/>
                    <a:pt x="40" y="73"/>
                  </a:cubicBezTo>
                  <a:cubicBezTo>
                    <a:pt x="40" y="53"/>
                    <a:pt x="50" y="40"/>
                    <a:pt x="56"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2">
              <a:extLst>
                <a:ext uri="{FF2B5EF4-FFF2-40B4-BE49-F238E27FC236}">
                  <a16:creationId xmlns:a16="http://schemas.microsoft.com/office/drawing/2014/main" id="{372EFFB3-7B89-4875-9ACE-D4F88A7BDC70}"/>
                </a:ext>
              </a:extLst>
            </p:cNvPr>
            <p:cNvSpPr>
              <a:spLocks noEditPoints="1"/>
            </p:cNvSpPr>
            <p:nvPr/>
          </p:nvSpPr>
          <p:spPr bwMode="auto">
            <a:xfrm>
              <a:off x="4330700" y="5078413"/>
              <a:ext cx="107950" cy="138113"/>
            </a:xfrm>
            <a:custGeom>
              <a:avLst/>
              <a:gdLst>
                <a:gd name="T0" fmla="*/ 56 w 113"/>
                <a:gd name="T1" fmla="*/ 145 h 145"/>
                <a:gd name="T2" fmla="*/ 113 w 113"/>
                <a:gd name="T3" fmla="*/ 72 h 145"/>
                <a:gd name="T4" fmla="*/ 56 w 113"/>
                <a:gd name="T5" fmla="*/ 0 h 145"/>
                <a:gd name="T6" fmla="*/ 0 w 113"/>
                <a:gd name="T7" fmla="*/ 72 h 145"/>
                <a:gd name="T8" fmla="*/ 56 w 113"/>
                <a:gd name="T9" fmla="*/ 145 h 145"/>
                <a:gd name="T10" fmla="*/ 56 w 113"/>
                <a:gd name="T11" fmla="*/ 40 h 145"/>
                <a:gd name="T12" fmla="*/ 73 w 113"/>
                <a:gd name="T13" fmla="*/ 72 h 145"/>
                <a:gd name="T14" fmla="*/ 56 w 113"/>
                <a:gd name="T15" fmla="*/ 105 h 145"/>
                <a:gd name="T16" fmla="*/ 40 w 113"/>
                <a:gd name="T17" fmla="*/ 72 h 145"/>
                <a:gd name="T18" fmla="*/ 56 w 113"/>
                <a:gd name="T19" fmla="*/ 4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5">
                  <a:moveTo>
                    <a:pt x="56" y="145"/>
                  </a:moveTo>
                  <a:cubicBezTo>
                    <a:pt x="88" y="145"/>
                    <a:pt x="113" y="113"/>
                    <a:pt x="113" y="72"/>
                  </a:cubicBezTo>
                  <a:cubicBezTo>
                    <a:pt x="113" y="32"/>
                    <a:pt x="88" y="0"/>
                    <a:pt x="56" y="0"/>
                  </a:cubicBezTo>
                  <a:cubicBezTo>
                    <a:pt x="24" y="0"/>
                    <a:pt x="0" y="32"/>
                    <a:pt x="0" y="72"/>
                  </a:cubicBezTo>
                  <a:cubicBezTo>
                    <a:pt x="0" y="113"/>
                    <a:pt x="24" y="145"/>
                    <a:pt x="56" y="145"/>
                  </a:cubicBezTo>
                  <a:close/>
                  <a:moveTo>
                    <a:pt x="56" y="40"/>
                  </a:moveTo>
                  <a:cubicBezTo>
                    <a:pt x="63" y="40"/>
                    <a:pt x="73" y="53"/>
                    <a:pt x="73" y="72"/>
                  </a:cubicBezTo>
                  <a:cubicBezTo>
                    <a:pt x="73" y="92"/>
                    <a:pt x="63" y="105"/>
                    <a:pt x="56" y="105"/>
                  </a:cubicBezTo>
                  <a:cubicBezTo>
                    <a:pt x="50" y="105"/>
                    <a:pt x="40" y="92"/>
                    <a:pt x="40" y="72"/>
                  </a:cubicBezTo>
                  <a:cubicBezTo>
                    <a:pt x="40" y="53"/>
                    <a:pt x="50" y="40"/>
                    <a:pt x="56"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3">
              <a:extLst>
                <a:ext uri="{FF2B5EF4-FFF2-40B4-BE49-F238E27FC236}">
                  <a16:creationId xmlns:a16="http://schemas.microsoft.com/office/drawing/2014/main" id="{8507C267-B9E0-46D8-ADD7-B18F40F94C3D}"/>
                </a:ext>
              </a:extLst>
            </p:cNvPr>
            <p:cNvSpPr>
              <a:spLocks noEditPoints="1"/>
            </p:cNvSpPr>
            <p:nvPr/>
          </p:nvSpPr>
          <p:spPr bwMode="auto">
            <a:xfrm>
              <a:off x="4027488" y="5078413"/>
              <a:ext cx="107950" cy="138113"/>
            </a:xfrm>
            <a:custGeom>
              <a:avLst/>
              <a:gdLst>
                <a:gd name="T0" fmla="*/ 56 w 113"/>
                <a:gd name="T1" fmla="*/ 0 h 145"/>
                <a:gd name="T2" fmla="*/ 0 w 113"/>
                <a:gd name="T3" fmla="*/ 72 h 145"/>
                <a:gd name="T4" fmla="*/ 56 w 113"/>
                <a:gd name="T5" fmla="*/ 145 h 145"/>
                <a:gd name="T6" fmla="*/ 113 w 113"/>
                <a:gd name="T7" fmla="*/ 72 h 145"/>
                <a:gd name="T8" fmla="*/ 56 w 113"/>
                <a:gd name="T9" fmla="*/ 0 h 145"/>
                <a:gd name="T10" fmla="*/ 56 w 113"/>
                <a:gd name="T11" fmla="*/ 105 h 145"/>
                <a:gd name="T12" fmla="*/ 40 w 113"/>
                <a:gd name="T13" fmla="*/ 72 h 145"/>
                <a:gd name="T14" fmla="*/ 56 w 113"/>
                <a:gd name="T15" fmla="*/ 40 h 145"/>
                <a:gd name="T16" fmla="*/ 73 w 113"/>
                <a:gd name="T17" fmla="*/ 72 h 145"/>
                <a:gd name="T18" fmla="*/ 56 w 113"/>
                <a:gd name="T19" fmla="*/ 10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5">
                  <a:moveTo>
                    <a:pt x="56" y="0"/>
                  </a:moveTo>
                  <a:cubicBezTo>
                    <a:pt x="25" y="0"/>
                    <a:pt x="0" y="32"/>
                    <a:pt x="0" y="72"/>
                  </a:cubicBezTo>
                  <a:cubicBezTo>
                    <a:pt x="0" y="113"/>
                    <a:pt x="25" y="145"/>
                    <a:pt x="56" y="145"/>
                  </a:cubicBezTo>
                  <a:cubicBezTo>
                    <a:pt x="88" y="145"/>
                    <a:pt x="113" y="113"/>
                    <a:pt x="113" y="72"/>
                  </a:cubicBezTo>
                  <a:cubicBezTo>
                    <a:pt x="113" y="32"/>
                    <a:pt x="88" y="0"/>
                    <a:pt x="56" y="0"/>
                  </a:cubicBezTo>
                  <a:close/>
                  <a:moveTo>
                    <a:pt x="56" y="105"/>
                  </a:moveTo>
                  <a:cubicBezTo>
                    <a:pt x="50" y="105"/>
                    <a:pt x="40" y="92"/>
                    <a:pt x="40" y="72"/>
                  </a:cubicBezTo>
                  <a:cubicBezTo>
                    <a:pt x="40" y="53"/>
                    <a:pt x="50" y="40"/>
                    <a:pt x="56" y="40"/>
                  </a:cubicBezTo>
                  <a:cubicBezTo>
                    <a:pt x="63" y="40"/>
                    <a:pt x="73" y="53"/>
                    <a:pt x="73" y="72"/>
                  </a:cubicBezTo>
                  <a:cubicBezTo>
                    <a:pt x="73" y="92"/>
                    <a:pt x="63" y="105"/>
                    <a:pt x="56" y="10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8" name="Group 117">
            <a:extLst>
              <a:ext uri="{FF2B5EF4-FFF2-40B4-BE49-F238E27FC236}">
                <a16:creationId xmlns:a16="http://schemas.microsoft.com/office/drawing/2014/main" id="{602BC6AC-AC1F-47D3-B609-9A518F352784}"/>
              </a:ext>
            </a:extLst>
          </p:cNvPr>
          <p:cNvGrpSpPr/>
          <p:nvPr/>
        </p:nvGrpSpPr>
        <p:grpSpPr>
          <a:xfrm>
            <a:off x="7009913" y="1486067"/>
            <a:ext cx="2105025" cy="2581066"/>
            <a:chOff x="6982204" y="1854200"/>
            <a:chExt cx="2105025" cy="2857500"/>
          </a:xfrm>
        </p:grpSpPr>
        <p:cxnSp>
          <p:nvCxnSpPr>
            <p:cNvPr id="60" name="Straight Connector 59">
              <a:extLst>
                <a:ext uri="{FF2B5EF4-FFF2-40B4-BE49-F238E27FC236}">
                  <a16:creationId xmlns:a16="http://schemas.microsoft.com/office/drawing/2014/main" id="{87B57B2D-CDA3-4499-AD30-35C6E808A44F}"/>
                </a:ext>
              </a:extLst>
            </p:cNvPr>
            <p:cNvCxnSpPr/>
            <p:nvPr/>
          </p:nvCxnSpPr>
          <p:spPr>
            <a:xfrm>
              <a:off x="6982204" y="1854200"/>
              <a:ext cx="0" cy="2857500"/>
            </a:xfrm>
            <a:prstGeom prst="line">
              <a:avLst/>
            </a:prstGeom>
            <a:ln w="28575" cap="rnd"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5126AE0F-526A-41D2-B6A0-A3844997ED36}"/>
                </a:ext>
              </a:extLst>
            </p:cNvPr>
            <p:cNvCxnSpPr/>
            <p:nvPr/>
          </p:nvCxnSpPr>
          <p:spPr>
            <a:xfrm>
              <a:off x="9087229" y="1854200"/>
              <a:ext cx="0" cy="2857500"/>
            </a:xfrm>
            <a:prstGeom prst="line">
              <a:avLst/>
            </a:prstGeom>
            <a:ln w="28575" cap="rnd"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112" name="TextBox 111">
            <a:extLst>
              <a:ext uri="{FF2B5EF4-FFF2-40B4-BE49-F238E27FC236}">
                <a16:creationId xmlns:a16="http://schemas.microsoft.com/office/drawing/2014/main" id="{6452F4E9-5DAC-4F35-B6D7-48AAEC00525F}"/>
              </a:ext>
            </a:extLst>
          </p:cNvPr>
          <p:cNvSpPr txBox="1"/>
          <p:nvPr/>
        </p:nvSpPr>
        <p:spPr>
          <a:xfrm>
            <a:off x="4743745" y="401271"/>
            <a:ext cx="6637351" cy="523220"/>
          </a:xfrm>
          <a:prstGeom prst="rect">
            <a:avLst/>
          </a:prstGeom>
          <a:noFill/>
        </p:spPr>
        <p:txBody>
          <a:bodyPr wrap="square" rtlCol="0">
            <a:spAutoFit/>
          </a:bodyPr>
          <a:lstStyle/>
          <a:p>
            <a:pPr algn="ctr"/>
            <a:r>
              <a:rPr lang="en-US" sz="2800" b="1">
                <a:solidFill>
                  <a:schemeClr val="accent2"/>
                </a:solidFill>
              </a:rPr>
              <a:t>DISPARATE, SILOED</a:t>
            </a:r>
          </a:p>
        </p:txBody>
      </p:sp>
      <p:cxnSp>
        <p:nvCxnSpPr>
          <p:cNvPr id="114" name="Straight Connector 113">
            <a:extLst>
              <a:ext uri="{FF2B5EF4-FFF2-40B4-BE49-F238E27FC236}">
                <a16:creationId xmlns:a16="http://schemas.microsoft.com/office/drawing/2014/main" id="{50DFB427-44AF-4EC3-BB52-BB870135DB0F}"/>
              </a:ext>
            </a:extLst>
          </p:cNvPr>
          <p:cNvCxnSpPr/>
          <p:nvPr/>
        </p:nvCxnSpPr>
        <p:spPr>
          <a:xfrm>
            <a:off x="7379021" y="1070214"/>
            <a:ext cx="1366798" cy="0"/>
          </a:xfrm>
          <a:prstGeom prst="line">
            <a:avLst/>
          </a:prstGeom>
          <a:ln w="4445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02" name="Group 101">
            <a:extLst>
              <a:ext uri="{FF2B5EF4-FFF2-40B4-BE49-F238E27FC236}">
                <a16:creationId xmlns:a16="http://schemas.microsoft.com/office/drawing/2014/main" id="{96FE1DF2-4812-4375-A93F-956DC3E4C494}"/>
              </a:ext>
            </a:extLst>
          </p:cNvPr>
          <p:cNvGrpSpPr/>
          <p:nvPr/>
        </p:nvGrpSpPr>
        <p:grpSpPr>
          <a:xfrm>
            <a:off x="4743738" y="2558907"/>
            <a:ext cx="6637301" cy="1323439"/>
            <a:chOff x="4716029" y="2879499"/>
            <a:chExt cx="6637301" cy="1323439"/>
          </a:xfrm>
        </p:grpSpPr>
        <p:sp>
          <p:nvSpPr>
            <p:cNvPr id="103" name="TextBox 102">
              <a:extLst>
                <a:ext uri="{FF2B5EF4-FFF2-40B4-BE49-F238E27FC236}">
                  <a16:creationId xmlns:a16="http://schemas.microsoft.com/office/drawing/2014/main" id="{D37D5560-3FE6-494D-8608-49C0AE29A2F4}"/>
                </a:ext>
              </a:extLst>
            </p:cNvPr>
            <p:cNvSpPr txBox="1"/>
            <p:nvPr/>
          </p:nvSpPr>
          <p:spPr>
            <a:xfrm>
              <a:off x="9087195" y="2879499"/>
              <a:ext cx="2266135" cy="1015663"/>
            </a:xfrm>
            <a:prstGeom prst="rect">
              <a:avLst/>
            </a:prstGeom>
            <a:noFill/>
          </p:spPr>
          <p:txBody>
            <a:bodyPr wrap="square" rtlCol="0">
              <a:spAutoFit/>
            </a:bodyPr>
            <a:lstStyle>
              <a:defPPr>
                <a:defRPr lang="en-US"/>
              </a:defPPr>
              <a:lvl1pPr>
                <a:defRPr sz="2400" b="1"/>
              </a:lvl1pPr>
            </a:lstStyle>
            <a:p>
              <a:pPr algn="ctr" defTabSz="457063"/>
              <a:r>
                <a:rPr lang="en-US" sz="2000">
                  <a:latin typeface="Calibri"/>
                </a:rPr>
                <a:t>Cognitive</a:t>
              </a:r>
              <a:br>
                <a:rPr lang="en-US" sz="2000">
                  <a:latin typeface="Calibri"/>
                </a:rPr>
              </a:br>
              <a:r>
                <a:rPr lang="en-US" sz="2000">
                  <a:latin typeface="Calibri"/>
                </a:rPr>
                <a:t>Control</a:t>
              </a:r>
              <a:br>
                <a:rPr lang="en-US" sz="2000">
                  <a:latin typeface="Calibri"/>
                </a:rPr>
              </a:br>
              <a:r>
                <a:rPr lang="en-US" sz="2000">
                  <a:latin typeface="Calibri"/>
                </a:rPr>
                <a:t>Tower</a:t>
              </a:r>
            </a:p>
          </p:txBody>
        </p:sp>
        <p:sp>
          <p:nvSpPr>
            <p:cNvPr id="104" name="TextBox 103">
              <a:extLst>
                <a:ext uri="{FF2B5EF4-FFF2-40B4-BE49-F238E27FC236}">
                  <a16:creationId xmlns:a16="http://schemas.microsoft.com/office/drawing/2014/main" id="{2FBEB974-1ACC-49CC-B83C-121920AB7A18}"/>
                </a:ext>
              </a:extLst>
            </p:cNvPr>
            <p:cNvSpPr txBox="1"/>
            <p:nvPr/>
          </p:nvSpPr>
          <p:spPr>
            <a:xfrm>
              <a:off x="4716029" y="2879499"/>
              <a:ext cx="2266150" cy="1323439"/>
            </a:xfrm>
            <a:prstGeom prst="rect">
              <a:avLst/>
            </a:prstGeom>
            <a:noFill/>
          </p:spPr>
          <p:txBody>
            <a:bodyPr wrap="square" rtlCol="0">
              <a:spAutoFit/>
            </a:bodyPr>
            <a:lstStyle>
              <a:defPPr>
                <a:defRPr lang="en-US"/>
              </a:defPPr>
              <a:lvl1pPr>
                <a:defRPr sz="2400" b="1"/>
              </a:lvl1pPr>
            </a:lstStyle>
            <a:p>
              <a:pPr algn="ctr" defTabSz="457063"/>
              <a:r>
                <a:rPr lang="en-US" sz="2000">
                  <a:latin typeface="Calibri"/>
                </a:rPr>
                <a:t>Visibility / Execution</a:t>
              </a:r>
              <a:br>
                <a:rPr lang="en-US" sz="2000">
                  <a:latin typeface="Calibri"/>
                </a:rPr>
              </a:br>
              <a:r>
                <a:rPr lang="en-US" sz="2000">
                  <a:latin typeface="Calibri"/>
                </a:rPr>
                <a:t>Control</a:t>
              </a:r>
              <a:br>
                <a:rPr lang="en-US" sz="2000">
                  <a:latin typeface="Calibri"/>
                </a:rPr>
              </a:br>
              <a:r>
                <a:rPr lang="en-US" sz="2000">
                  <a:latin typeface="Calibri"/>
                </a:rPr>
                <a:t>Tower</a:t>
              </a:r>
            </a:p>
          </p:txBody>
        </p:sp>
        <p:sp>
          <p:nvSpPr>
            <p:cNvPr id="133" name="TextBox 132">
              <a:extLst>
                <a:ext uri="{FF2B5EF4-FFF2-40B4-BE49-F238E27FC236}">
                  <a16:creationId xmlns:a16="http://schemas.microsoft.com/office/drawing/2014/main" id="{E485A7AA-1CFC-482D-BA51-E0CA48813AAB}"/>
                </a:ext>
              </a:extLst>
            </p:cNvPr>
            <p:cNvSpPr txBox="1"/>
            <p:nvPr/>
          </p:nvSpPr>
          <p:spPr>
            <a:xfrm>
              <a:off x="6982179" y="2879499"/>
              <a:ext cx="2105017" cy="1323439"/>
            </a:xfrm>
            <a:prstGeom prst="rect">
              <a:avLst/>
            </a:prstGeom>
            <a:noFill/>
          </p:spPr>
          <p:txBody>
            <a:bodyPr wrap="square" rtlCol="0">
              <a:spAutoFit/>
            </a:bodyPr>
            <a:lstStyle/>
            <a:p>
              <a:pPr algn="ctr" defTabSz="457063"/>
              <a:r>
                <a:rPr lang="en-US" sz="2000" b="1">
                  <a:latin typeface="Calibri"/>
                </a:rPr>
                <a:t>Planning / Collaboration Control</a:t>
              </a:r>
              <a:br>
                <a:rPr lang="en-US" sz="2000" b="1">
                  <a:latin typeface="Calibri"/>
                </a:rPr>
              </a:br>
              <a:r>
                <a:rPr lang="en-US" sz="2000" b="1">
                  <a:latin typeface="Calibri"/>
                </a:rPr>
                <a:t>Tower</a:t>
              </a:r>
            </a:p>
          </p:txBody>
        </p:sp>
      </p:grpSp>
    </p:spTree>
    <p:extLst>
      <p:ext uri="{BB962C8B-B14F-4D97-AF65-F5344CB8AC3E}">
        <p14:creationId xmlns:p14="http://schemas.microsoft.com/office/powerpoint/2010/main" val="208361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8F43A1-C993-47B9-A97C-554699AF548B}"/>
              </a:ext>
            </a:extLst>
          </p:cNvPr>
          <p:cNvSpPr>
            <a:spLocks noGrp="1"/>
          </p:cNvSpPr>
          <p:nvPr>
            <p:ph type="title"/>
          </p:nvPr>
        </p:nvSpPr>
        <p:spPr>
          <a:xfrm>
            <a:off x="592369" y="2728762"/>
            <a:ext cx="3462273" cy="822960"/>
          </a:xfrm>
        </p:spPr>
        <p:txBody>
          <a:bodyPr/>
          <a:lstStyle/>
          <a:p>
            <a:r>
              <a:rPr lang="en-US"/>
              <a:t>Supply Chain</a:t>
            </a:r>
            <a:br>
              <a:rPr lang="en-US"/>
            </a:br>
            <a:r>
              <a:rPr lang="en-US"/>
              <a:t>Control Towers</a:t>
            </a:r>
          </a:p>
        </p:txBody>
      </p:sp>
      <p:sp>
        <p:nvSpPr>
          <p:cNvPr id="6" name="Title 4">
            <a:extLst>
              <a:ext uri="{FF2B5EF4-FFF2-40B4-BE49-F238E27FC236}">
                <a16:creationId xmlns:a16="http://schemas.microsoft.com/office/drawing/2014/main" id="{6E26DC69-134A-4FFC-8125-DBA7718DF350}"/>
              </a:ext>
            </a:extLst>
          </p:cNvPr>
          <p:cNvSpPr txBox="1">
            <a:spLocks/>
          </p:cNvSpPr>
          <p:nvPr/>
        </p:nvSpPr>
        <p:spPr>
          <a:xfrm>
            <a:off x="592369" y="3561347"/>
            <a:ext cx="3329926" cy="822960"/>
          </a:xfrm>
          <a:prstGeom prst="rect">
            <a:avLst/>
          </a:prstGeom>
        </p:spPr>
        <p:txBody>
          <a:bodyPr vert="horz" lIns="0" tIns="45720" rIns="0" bIns="45720" rtlCol="0" anchor="t">
            <a:noAutofit/>
          </a:bodyPr>
          <a:lstStyle>
            <a:lvl1pPr algn="l" defTabSz="457200" rtl="0" eaLnBrk="1" latinLnBrk="0" hangingPunct="1">
              <a:lnSpc>
                <a:spcPct val="80000"/>
              </a:lnSpc>
              <a:spcBef>
                <a:spcPct val="0"/>
              </a:spcBef>
              <a:buNone/>
              <a:defRPr sz="3000" b="1" kern="1200">
                <a:solidFill>
                  <a:schemeClr val="tx1"/>
                </a:solidFill>
                <a:latin typeface="+mj-lt"/>
                <a:ea typeface="+mj-ea"/>
                <a:cs typeface="+mj-cs"/>
              </a:defRPr>
            </a:lvl1pPr>
          </a:lstStyle>
          <a:p>
            <a:r>
              <a:rPr lang="en-US" sz="4000">
                <a:solidFill>
                  <a:schemeClr val="accent1">
                    <a:lumMod val="60000"/>
                    <a:lumOff val="40000"/>
                  </a:schemeClr>
                </a:solidFill>
              </a:rPr>
              <a:t>TOMORROW</a:t>
            </a:r>
          </a:p>
        </p:txBody>
      </p:sp>
      <p:grpSp>
        <p:nvGrpSpPr>
          <p:cNvPr id="10" name="Group 9">
            <a:extLst>
              <a:ext uri="{FF2B5EF4-FFF2-40B4-BE49-F238E27FC236}">
                <a16:creationId xmlns:a16="http://schemas.microsoft.com/office/drawing/2014/main" id="{3D9E0DF4-C9FA-4F6A-BD8E-878254AAE1D6}"/>
              </a:ext>
            </a:extLst>
          </p:cNvPr>
          <p:cNvGrpSpPr/>
          <p:nvPr/>
        </p:nvGrpSpPr>
        <p:grpSpPr>
          <a:xfrm>
            <a:off x="4818684" y="112263"/>
            <a:ext cx="6637351" cy="5755629"/>
            <a:chOff x="4716036" y="721863"/>
            <a:chExt cx="6637351" cy="5755629"/>
          </a:xfrm>
        </p:grpSpPr>
        <p:sp>
          <p:nvSpPr>
            <p:cNvPr id="196" name="Freeform: Shape 195">
              <a:extLst>
                <a:ext uri="{FF2B5EF4-FFF2-40B4-BE49-F238E27FC236}">
                  <a16:creationId xmlns:a16="http://schemas.microsoft.com/office/drawing/2014/main" id="{5D14FC57-407D-48A1-A1A7-627C778DFB48}"/>
                </a:ext>
              </a:extLst>
            </p:cNvPr>
            <p:cNvSpPr>
              <a:spLocks noChangeAspect="1"/>
            </p:cNvSpPr>
            <p:nvPr/>
          </p:nvSpPr>
          <p:spPr>
            <a:xfrm>
              <a:off x="5778301" y="1989745"/>
              <a:ext cx="4510950" cy="3447757"/>
            </a:xfrm>
            <a:custGeom>
              <a:avLst/>
              <a:gdLst>
                <a:gd name="connsiteX0" fmla="*/ 1786166 w 4510950"/>
                <a:gd name="connsiteY0" fmla="*/ 0 h 3447757"/>
                <a:gd name="connsiteX1" fmla="*/ 2726653 w 4510950"/>
                <a:gd name="connsiteY1" fmla="*/ 0 h 3447757"/>
                <a:gd name="connsiteX2" fmla="*/ 3391659 w 4510950"/>
                <a:gd name="connsiteY2" fmla="*/ 665006 h 3447757"/>
                <a:gd name="connsiteX3" fmla="*/ 3391659 w 4510950"/>
                <a:gd name="connsiteY3" fmla="*/ 1605493 h 3447757"/>
                <a:gd name="connsiteX4" fmla="*/ 3317258 w 4510950"/>
                <a:gd name="connsiteY4" fmla="*/ 1679894 h 3447757"/>
                <a:gd name="connsiteX5" fmla="*/ 3993161 w 4510950"/>
                <a:gd name="connsiteY5" fmla="*/ 1679894 h 3447757"/>
                <a:gd name="connsiteX6" fmla="*/ 4510950 w 4510950"/>
                <a:gd name="connsiteY6" fmla="*/ 2197683 h 3447757"/>
                <a:gd name="connsiteX7" fmla="*/ 4510950 w 4510950"/>
                <a:gd name="connsiteY7" fmla="*/ 2929968 h 3447757"/>
                <a:gd name="connsiteX8" fmla="*/ 3993161 w 4510950"/>
                <a:gd name="connsiteY8" fmla="*/ 3447757 h 3447757"/>
                <a:gd name="connsiteX9" fmla="*/ 3260876 w 4510950"/>
                <a:gd name="connsiteY9" fmla="*/ 3447757 h 3447757"/>
                <a:gd name="connsiteX10" fmla="*/ 2743087 w 4510950"/>
                <a:gd name="connsiteY10" fmla="*/ 2929968 h 3447757"/>
                <a:gd name="connsiteX11" fmla="*/ 2743087 w 4510950"/>
                <a:gd name="connsiteY11" fmla="*/ 2254065 h 3447757"/>
                <a:gd name="connsiteX12" fmla="*/ 2726653 w 4510950"/>
                <a:gd name="connsiteY12" fmla="*/ 2270499 h 3447757"/>
                <a:gd name="connsiteX13" fmla="*/ 1786166 w 4510950"/>
                <a:gd name="connsiteY13" fmla="*/ 2270499 h 3447757"/>
                <a:gd name="connsiteX14" fmla="*/ 1767863 w 4510950"/>
                <a:gd name="connsiteY14" fmla="*/ 2252196 h 3447757"/>
                <a:gd name="connsiteX15" fmla="*/ 1767863 w 4510950"/>
                <a:gd name="connsiteY15" fmla="*/ 2929968 h 3447757"/>
                <a:gd name="connsiteX16" fmla="*/ 1250074 w 4510950"/>
                <a:gd name="connsiteY16" fmla="*/ 3447757 h 3447757"/>
                <a:gd name="connsiteX17" fmla="*/ 517789 w 4510950"/>
                <a:gd name="connsiteY17" fmla="*/ 3447757 h 3447757"/>
                <a:gd name="connsiteX18" fmla="*/ 0 w 4510950"/>
                <a:gd name="connsiteY18" fmla="*/ 2929968 h 3447757"/>
                <a:gd name="connsiteX19" fmla="*/ 0 w 4510950"/>
                <a:gd name="connsiteY19" fmla="*/ 2197683 h 3447757"/>
                <a:gd name="connsiteX20" fmla="*/ 517789 w 4510950"/>
                <a:gd name="connsiteY20" fmla="*/ 1679894 h 3447757"/>
                <a:gd name="connsiteX21" fmla="*/ 1195561 w 4510950"/>
                <a:gd name="connsiteY21" fmla="*/ 1679894 h 3447757"/>
                <a:gd name="connsiteX22" fmla="*/ 1121160 w 4510950"/>
                <a:gd name="connsiteY22" fmla="*/ 1605493 h 3447757"/>
                <a:gd name="connsiteX23" fmla="*/ 1121160 w 4510950"/>
                <a:gd name="connsiteY23" fmla="*/ 665006 h 344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0950" h="3447757">
                  <a:moveTo>
                    <a:pt x="1786166" y="0"/>
                  </a:moveTo>
                  <a:lnTo>
                    <a:pt x="2726653" y="0"/>
                  </a:lnTo>
                  <a:lnTo>
                    <a:pt x="3391659" y="665006"/>
                  </a:lnTo>
                  <a:lnTo>
                    <a:pt x="3391659" y="1605493"/>
                  </a:lnTo>
                  <a:lnTo>
                    <a:pt x="3317258" y="1679894"/>
                  </a:lnTo>
                  <a:lnTo>
                    <a:pt x="3993161" y="1679894"/>
                  </a:lnTo>
                  <a:lnTo>
                    <a:pt x="4510950" y="2197683"/>
                  </a:lnTo>
                  <a:lnTo>
                    <a:pt x="4510950" y="2929968"/>
                  </a:lnTo>
                  <a:lnTo>
                    <a:pt x="3993161" y="3447757"/>
                  </a:lnTo>
                  <a:lnTo>
                    <a:pt x="3260876" y="3447757"/>
                  </a:lnTo>
                  <a:lnTo>
                    <a:pt x="2743087" y="2929968"/>
                  </a:lnTo>
                  <a:lnTo>
                    <a:pt x="2743087" y="2254065"/>
                  </a:lnTo>
                  <a:lnTo>
                    <a:pt x="2726653" y="2270499"/>
                  </a:lnTo>
                  <a:lnTo>
                    <a:pt x="1786166" y="2270499"/>
                  </a:lnTo>
                  <a:lnTo>
                    <a:pt x="1767863" y="2252196"/>
                  </a:lnTo>
                  <a:lnTo>
                    <a:pt x="1767863" y="2929968"/>
                  </a:lnTo>
                  <a:lnTo>
                    <a:pt x="1250074" y="3447757"/>
                  </a:lnTo>
                  <a:lnTo>
                    <a:pt x="517789" y="3447757"/>
                  </a:lnTo>
                  <a:lnTo>
                    <a:pt x="0" y="2929968"/>
                  </a:lnTo>
                  <a:lnTo>
                    <a:pt x="0" y="2197683"/>
                  </a:lnTo>
                  <a:lnTo>
                    <a:pt x="517789" y="1679894"/>
                  </a:lnTo>
                  <a:lnTo>
                    <a:pt x="1195561" y="1679894"/>
                  </a:lnTo>
                  <a:lnTo>
                    <a:pt x="1121160" y="1605493"/>
                  </a:lnTo>
                  <a:lnTo>
                    <a:pt x="1121160" y="665006"/>
                  </a:lnTo>
                  <a:close/>
                </a:path>
              </a:pathLst>
            </a:custGeom>
            <a:noFill/>
            <a:ln w="222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274B5D1-712D-449E-9887-C13E6C3AC4EB}"/>
                </a:ext>
              </a:extLst>
            </p:cNvPr>
            <p:cNvSpPr txBox="1"/>
            <p:nvPr/>
          </p:nvSpPr>
          <p:spPr>
            <a:xfrm>
              <a:off x="5694561" y="5892717"/>
              <a:ext cx="4657558" cy="584775"/>
            </a:xfrm>
            <a:prstGeom prst="rect">
              <a:avLst/>
            </a:prstGeom>
            <a:noFill/>
          </p:spPr>
          <p:txBody>
            <a:bodyPr wrap="none" rtlCol="0" anchor="t">
              <a:spAutoFit/>
            </a:bodyPr>
            <a:lstStyle/>
            <a:p>
              <a:pPr algn="ctr"/>
              <a:r>
                <a:rPr lang="en-US" sz="3200" b="1">
                  <a:solidFill>
                    <a:schemeClr val="accent2"/>
                  </a:solidFill>
                </a:rPr>
                <a:t>ORCHESTRATOR OF VALUE</a:t>
              </a:r>
            </a:p>
          </p:txBody>
        </p:sp>
        <p:sp>
          <p:nvSpPr>
            <p:cNvPr id="85" name="TextBox 84">
              <a:extLst>
                <a:ext uri="{FF2B5EF4-FFF2-40B4-BE49-F238E27FC236}">
                  <a16:creationId xmlns:a16="http://schemas.microsoft.com/office/drawing/2014/main" id="{F2D605B0-88DB-4300-BA78-ADAC0F356D79}"/>
                </a:ext>
              </a:extLst>
            </p:cNvPr>
            <p:cNvSpPr txBox="1"/>
            <p:nvPr/>
          </p:nvSpPr>
          <p:spPr>
            <a:xfrm>
              <a:off x="4716036" y="721863"/>
              <a:ext cx="6637351" cy="523220"/>
            </a:xfrm>
            <a:prstGeom prst="rect">
              <a:avLst/>
            </a:prstGeom>
            <a:noFill/>
          </p:spPr>
          <p:txBody>
            <a:bodyPr wrap="square" rtlCol="0">
              <a:spAutoFit/>
            </a:bodyPr>
            <a:lstStyle/>
            <a:p>
              <a:pPr algn="ctr"/>
              <a:r>
                <a:rPr lang="en-US" sz="2800" b="1">
                  <a:solidFill>
                    <a:schemeClr val="accent2"/>
                  </a:solidFill>
                </a:rPr>
                <a:t>END-TO-END, AUTONOMOUS</a:t>
              </a:r>
            </a:p>
          </p:txBody>
        </p:sp>
        <p:cxnSp>
          <p:nvCxnSpPr>
            <p:cNvPr id="86" name="Straight Connector 85">
              <a:extLst>
                <a:ext uri="{FF2B5EF4-FFF2-40B4-BE49-F238E27FC236}">
                  <a16:creationId xmlns:a16="http://schemas.microsoft.com/office/drawing/2014/main" id="{CF53B63B-4A60-4F26-99C1-E7EC302E5728}"/>
                </a:ext>
              </a:extLst>
            </p:cNvPr>
            <p:cNvCxnSpPr/>
            <p:nvPr/>
          </p:nvCxnSpPr>
          <p:spPr>
            <a:xfrm>
              <a:off x="7351312" y="1747902"/>
              <a:ext cx="1366798" cy="0"/>
            </a:xfrm>
            <a:prstGeom prst="line">
              <a:avLst/>
            </a:prstGeom>
            <a:ln w="444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48" name="TextBox 247">
              <a:extLst>
                <a:ext uri="{FF2B5EF4-FFF2-40B4-BE49-F238E27FC236}">
                  <a16:creationId xmlns:a16="http://schemas.microsoft.com/office/drawing/2014/main" id="{8F4453C9-EC16-44D8-9344-F974A1BE65CB}"/>
                </a:ext>
              </a:extLst>
            </p:cNvPr>
            <p:cNvSpPr txBox="1"/>
            <p:nvPr/>
          </p:nvSpPr>
          <p:spPr>
            <a:xfrm>
              <a:off x="4716036" y="1129652"/>
              <a:ext cx="6637351" cy="461665"/>
            </a:xfrm>
            <a:prstGeom prst="rect">
              <a:avLst/>
            </a:prstGeom>
            <a:noFill/>
          </p:spPr>
          <p:txBody>
            <a:bodyPr wrap="square" rtlCol="0">
              <a:spAutoFit/>
            </a:bodyPr>
            <a:lstStyle/>
            <a:p>
              <a:pPr algn="ctr"/>
              <a:r>
                <a:rPr lang="en-US" sz="2400" b="1">
                  <a:solidFill>
                    <a:schemeClr val="accent1"/>
                  </a:solidFill>
                </a:rPr>
                <a:t>Blue Yonder Approach</a:t>
              </a:r>
            </a:p>
          </p:txBody>
        </p:sp>
        <p:sp>
          <p:nvSpPr>
            <p:cNvPr id="249" name="Freeform: Shape 248">
              <a:extLst>
                <a:ext uri="{FF2B5EF4-FFF2-40B4-BE49-F238E27FC236}">
                  <a16:creationId xmlns:a16="http://schemas.microsoft.com/office/drawing/2014/main" id="{9ED2240F-9C98-49C7-A65A-37249502960C}"/>
                </a:ext>
              </a:extLst>
            </p:cNvPr>
            <p:cNvSpPr/>
            <p:nvPr/>
          </p:nvSpPr>
          <p:spPr>
            <a:xfrm>
              <a:off x="7829160" y="5502372"/>
              <a:ext cx="411102" cy="206554"/>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accent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ctagon 6">
              <a:extLst>
                <a:ext uri="{FF2B5EF4-FFF2-40B4-BE49-F238E27FC236}">
                  <a16:creationId xmlns:a16="http://schemas.microsoft.com/office/drawing/2014/main" id="{56F59A9E-9F26-482B-9083-6F56D01E6E1C}"/>
                </a:ext>
              </a:extLst>
            </p:cNvPr>
            <p:cNvSpPr/>
            <p:nvPr/>
          </p:nvSpPr>
          <p:spPr>
            <a:xfrm>
              <a:off x="6991025" y="2092949"/>
              <a:ext cx="2064090" cy="2064090"/>
            </a:xfrm>
            <a:prstGeom prst="octag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ctagon 169">
              <a:extLst>
                <a:ext uri="{FF2B5EF4-FFF2-40B4-BE49-F238E27FC236}">
                  <a16:creationId xmlns:a16="http://schemas.microsoft.com/office/drawing/2014/main" id="{FA392A19-7A2F-482C-A8F6-E31025108C98}"/>
                </a:ext>
              </a:extLst>
            </p:cNvPr>
            <p:cNvSpPr/>
            <p:nvPr/>
          </p:nvSpPr>
          <p:spPr>
            <a:xfrm>
              <a:off x="5859457" y="3744757"/>
              <a:ext cx="1607148" cy="1607148"/>
            </a:xfrm>
            <a:prstGeom prst="octagon">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ctagon 170">
              <a:extLst>
                <a:ext uri="{FF2B5EF4-FFF2-40B4-BE49-F238E27FC236}">
                  <a16:creationId xmlns:a16="http://schemas.microsoft.com/office/drawing/2014/main" id="{1EDCCDA3-E3B4-4464-85F2-0800898BC890}"/>
                </a:ext>
              </a:extLst>
            </p:cNvPr>
            <p:cNvSpPr/>
            <p:nvPr/>
          </p:nvSpPr>
          <p:spPr>
            <a:xfrm>
              <a:off x="8602817" y="3744757"/>
              <a:ext cx="1607148" cy="1607148"/>
            </a:xfrm>
            <a:prstGeom prst="octagon">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89BD181C-CEC4-41F2-955F-965D1B02E995}"/>
                </a:ext>
              </a:extLst>
            </p:cNvPr>
            <p:cNvGrpSpPr/>
            <p:nvPr/>
          </p:nvGrpSpPr>
          <p:grpSpPr>
            <a:xfrm>
              <a:off x="7219647" y="2399856"/>
              <a:ext cx="1606870" cy="1464221"/>
              <a:chOff x="5016500" y="2424113"/>
              <a:chExt cx="947738" cy="863600"/>
            </a:xfrm>
            <a:solidFill>
              <a:schemeClr val="bg1"/>
            </a:solidFill>
          </p:grpSpPr>
          <p:sp>
            <p:nvSpPr>
              <p:cNvPr id="173" name="Freeform 65">
                <a:extLst>
                  <a:ext uri="{FF2B5EF4-FFF2-40B4-BE49-F238E27FC236}">
                    <a16:creationId xmlns:a16="http://schemas.microsoft.com/office/drawing/2014/main" id="{4345D15E-E290-4098-95B0-6A9E2CD99E54}"/>
                  </a:ext>
                </a:extLst>
              </p:cNvPr>
              <p:cNvSpPr>
                <a:spLocks/>
              </p:cNvSpPr>
              <p:nvPr/>
            </p:nvSpPr>
            <p:spPr bwMode="auto">
              <a:xfrm>
                <a:off x="5346700" y="2563813"/>
                <a:ext cx="288925" cy="38100"/>
              </a:xfrm>
              <a:custGeom>
                <a:avLst/>
                <a:gdLst>
                  <a:gd name="T0" fmla="*/ 20 w 302"/>
                  <a:gd name="T1" fmla="*/ 40 h 40"/>
                  <a:gd name="T2" fmla="*/ 282 w 302"/>
                  <a:gd name="T3" fmla="*/ 40 h 40"/>
                  <a:gd name="T4" fmla="*/ 302 w 302"/>
                  <a:gd name="T5" fmla="*/ 20 h 40"/>
                  <a:gd name="T6" fmla="*/ 282 w 302"/>
                  <a:gd name="T7" fmla="*/ 0 h 40"/>
                  <a:gd name="T8" fmla="*/ 20 w 302"/>
                  <a:gd name="T9" fmla="*/ 0 h 40"/>
                  <a:gd name="T10" fmla="*/ 0 w 302"/>
                  <a:gd name="T11" fmla="*/ 20 h 40"/>
                  <a:gd name="T12" fmla="*/ 20 w 30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2" h="40">
                    <a:moveTo>
                      <a:pt x="20" y="40"/>
                    </a:moveTo>
                    <a:cubicBezTo>
                      <a:pt x="282" y="40"/>
                      <a:pt x="282" y="40"/>
                      <a:pt x="282" y="40"/>
                    </a:cubicBezTo>
                    <a:cubicBezTo>
                      <a:pt x="293" y="40"/>
                      <a:pt x="302" y="31"/>
                      <a:pt x="302" y="20"/>
                    </a:cubicBezTo>
                    <a:cubicBezTo>
                      <a:pt x="302" y="9"/>
                      <a:pt x="293" y="0"/>
                      <a:pt x="282" y="0"/>
                    </a:cubicBezTo>
                    <a:cubicBezTo>
                      <a:pt x="20" y="0"/>
                      <a:pt x="20" y="0"/>
                      <a:pt x="20" y="0"/>
                    </a:cubicBezTo>
                    <a:cubicBezTo>
                      <a:pt x="8" y="0"/>
                      <a:pt x="0" y="9"/>
                      <a:pt x="0" y="20"/>
                    </a:cubicBezTo>
                    <a:cubicBezTo>
                      <a:pt x="0" y="31"/>
                      <a:pt x="8"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66">
                <a:extLst>
                  <a:ext uri="{FF2B5EF4-FFF2-40B4-BE49-F238E27FC236}">
                    <a16:creationId xmlns:a16="http://schemas.microsoft.com/office/drawing/2014/main" id="{CE7D19B8-89E5-4170-8BEE-C899DC82C42A}"/>
                  </a:ext>
                </a:extLst>
              </p:cNvPr>
              <p:cNvSpPr>
                <a:spLocks/>
              </p:cNvSpPr>
              <p:nvPr/>
            </p:nvSpPr>
            <p:spPr bwMode="auto">
              <a:xfrm>
                <a:off x="5249863" y="2636838"/>
                <a:ext cx="482600" cy="38100"/>
              </a:xfrm>
              <a:custGeom>
                <a:avLst/>
                <a:gdLst>
                  <a:gd name="T0" fmla="*/ 20 w 507"/>
                  <a:gd name="T1" fmla="*/ 40 h 40"/>
                  <a:gd name="T2" fmla="*/ 487 w 507"/>
                  <a:gd name="T3" fmla="*/ 40 h 40"/>
                  <a:gd name="T4" fmla="*/ 507 w 507"/>
                  <a:gd name="T5" fmla="*/ 20 h 40"/>
                  <a:gd name="T6" fmla="*/ 487 w 507"/>
                  <a:gd name="T7" fmla="*/ 0 h 40"/>
                  <a:gd name="T8" fmla="*/ 20 w 507"/>
                  <a:gd name="T9" fmla="*/ 0 h 40"/>
                  <a:gd name="T10" fmla="*/ 0 w 507"/>
                  <a:gd name="T11" fmla="*/ 20 h 40"/>
                  <a:gd name="T12" fmla="*/ 20 w 50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507" h="40">
                    <a:moveTo>
                      <a:pt x="20" y="40"/>
                    </a:moveTo>
                    <a:cubicBezTo>
                      <a:pt x="487" y="40"/>
                      <a:pt x="487" y="40"/>
                      <a:pt x="487" y="40"/>
                    </a:cubicBezTo>
                    <a:cubicBezTo>
                      <a:pt x="498" y="40"/>
                      <a:pt x="507" y="31"/>
                      <a:pt x="507" y="20"/>
                    </a:cubicBezTo>
                    <a:cubicBezTo>
                      <a:pt x="507" y="9"/>
                      <a:pt x="498" y="0"/>
                      <a:pt x="487" y="0"/>
                    </a:cubicBezTo>
                    <a:cubicBezTo>
                      <a:pt x="20" y="0"/>
                      <a:pt x="20" y="0"/>
                      <a:pt x="20" y="0"/>
                    </a:cubicBezTo>
                    <a:cubicBezTo>
                      <a:pt x="9" y="0"/>
                      <a:pt x="0" y="9"/>
                      <a:pt x="0" y="20"/>
                    </a:cubicBezTo>
                    <a:cubicBezTo>
                      <a:pt x="0" y="31"/>
                      <a:pt x="9"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67">
                <a:extLst>
                  <a:ext uri="{FF2B5EF4-FFF2-40B4-BE49-F238E27FC236}">
                    <a16:creationId xmlns:a16="http://schemas.microsoft.com/office/drawing/2014/main" id="{86DDB2FA-0A12-4E64-A0F5-B8DFB9276A9B}"/>
                  </a:ext>
                </a:extLst>
              </p:cNvPr>
              <p:cNvSpPr>
                <a:spLocks noEditPoints="1"/>
              </p:cNvSpPr>
              <p:nvPr/>
            </p:nvSpPr>
            <p:spPr bwMode="auto">
              <a:xfrm>
                <a:off x="5311775" y="2711450"/>
                <a:ext cx="358775" cy="142875"/>
              </a:xfrm>
              <a:custGeom>
                <a:avLst/>
                <a:gdLst>
                  <a:gd name="T0" fmla="*/ 356 w 377"/>
                  <a:gd name="T1" fmla="*/ 0 h 150"/>
                  <a:gd name="T2" fmla="*/ 21 w 377"/>
                  <a:gd name="T3" fmla="*/ 0 h 150"/>
                  <a:gd name="T4" fmla="*/ 5 w 377"/>
                  <a:gd name="T5" fmla="*/ 9 h 150"/>
                  <a:gd name="T6" fmla="*/ 2 w 377"/>
                  <a:gd name="T7" fmla="*/ 27 h 150"/>
                  <a:gd name="T8" fmla="*/ 42 w 377"/>
                  <a:gd name="T9" fmla="*/ 137 h 150"/>
                  <a:gd name="T10" fmla="*/ 61 w 377"/>
                  <a:gd name="T11" fmla="*/ 150 h 150"/>
                  <a:gd name="T12" fmla="*/ 316 w 377"/>
                  <a:gd name="T13" fmla="*/ 150 h 150"/>
                  <a:gd name="T14" fmla="*/ 335 w 377"/>
                  <a:gd name="T15" fmla="*/ 137 h 150"/>
                  <a:gd name="T16" fmla="*/ 375 w 377"/>
                  <a:gd name="T17" fmla="*/ 27 h 150"/>
                  <a:gd name="T18" fmla="*/ 373 w 377"/>
                  <a:gd name="T19" fmla="*/ 9 h 150"/>
                  <a:gd name="T20" fmla="*/ 356 w 377"/>
                  <a:gd name="T21" fmla="*/ 0 h 150"/>
                  <a:gd name="T22" fmla="*/ 224 w 377"/>
                  <a:gd name="T23" fmla="*/ 40 h 150"/>
                  <a:gd name="T24" fmla="*/ 224 w 377"/>
                  <a:gd name="T25" fmla="*/ 110 h 150"/>
                  <a:gd name="T26" fmla="*/ 154 w 377"/>
                  <a:gd name="T27" fmla="*/ 110 h 150"/>
                  <a:gd name="T28" fmla="*/ 154 w 377"/>
                  <a:gd name="T29" fmla="*/ 40 h 150"/>
                  <a:gd name="T30" fmla="*/ 224 w 377"/>
                  <a:gd name="T31" fmla="*/ 40 h 150"/>
                  <a:gd name="T32" fmla="*/ 50 w 377"/>
                  <a:gd name="T33" fmla="*/ 40 h 150"/>
                  <a:gd name="T34" fmla="*/ 114 w 377"/>
                  <a:gd name="T35" fmla="*/ 40 h 150"/>
                  <a:gd name="T36" fmla="*/ 114 w 377"/>
                  <a:gd name="T37" fmla="*/ 110 h 150"/>
                  <a:gd name="T38" fmla="*/ 75 w 377"/>
                  <a:gd name="T39" fmla="*/ 110 h 150"/>
                  <a:gd name="T40" fmla="*/ 50 w 377"/>
                  <a:gd name="T41" fmla="*/ 40 h 150"/>
                  <a:gd name="T42" fmla="*/ 302 w 377"/>
                  <a:gd name="T43" fmla="*/ 110 h 150"/>
                  <a:gd name="T44" fmla="*/ 264 w 377"/>
                  <a:gd name="T45" fmla="*/ 110 h 150"/>
                  <a:gd name="T46" fmla="*/ 264 w 377"/>
                  <a:gd name="T47" fmla="*/ 40 h 150"/>
                  <a:gd name="T48" fmla="*/ 328 w 377"/>
                  <a:gd name="T49" fmla="*/ 40 h 150"/>
                  <a:gd name="T50" fmla="*/ 302 w 377"/>
                  <a:gd name="T5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7" h="150">
                    <a:moveTo>
                      <a:pt x="356" y="0"/>
                    </a:moveTo>
                    <a:cubicBezTo>
                      <a:pt x="21" y="0"/>
                      <a:pt x="21" y="0"/>
                      <a:pt x="21" y="0"/>
                    </a:cubicBezTo>
                    <a:cubicBezTo>
                      <a:pt x="15" y="0"/>
                      <a:pt x="9" y="4"/>
                      <a:pt x="5" y="9"/>
                    </a:cubicBezTo>
                    <a:cubicBezTo>
                      <a:pt x="1" y="14"/>
                      <a:pt x="0" y="21"/>
                      <a:pt x="2" y="27"/>
                    </a:cubicBezTo>
                    <a:cubicBezTo>
                      <a:pt x="42" y="137"/>
                      <a:pt x="42" y="137"/>
                      <a:pt x="42" y="137"/>
                    </a:cubicBezTo>
                    <a:cubicBezTo>
                      <a:pt x="45" y="145"/>
                      <a:pt x="53" y="150"/>
                      <a:pt x="61" y="150"/>
                    </a:cubicBezTo>
                    <a:cubicBezTo>
                      <a:pt x="316" y="150"/>
                      <a:pt x="316" y="150"/>
                      <a:pt x="316" y="150"/>
                    </a:cubicBezTo>
                    <a:cubicBezTo>
                      <a:pt x="324" y="150"/>
                      <a:pt x="332" y="145"/>
                      <a:pt x="335" y="137"/>
                    </a:cubicBezTo>
                    <a:cubicBezTo>
                      <a:pt x="375" y="27"/>
                      <a:pt x="375" y="27"/>
                      <a:pt x="375" y="27"/>
                    </a:cubicBezTo>
                    <a:cubicBezTo>
                      <a:pt x="377" y="21"/>
                      <a:pt x="376" y="14"/>
                      <a:pt x="373" y="9"/>
                    </a:cubicBezTo>
                    <a:cubicBezTo>
                      <a:pt x="369" y="4"/>
                      <a:pt x="363" y="0"/>
                      <a:pt x="356" y="0"/>
                    </a:cubicBezTo>
                    <a:close/>
                    <a:moveTo>
                      <a:pt x="224" y="40"/>
                    </a:moveTo>
                    <a:cubicBezTo>
                      <a:pt x="224" y="110"/>
                      <a:pt x="224" y="110"/>
                      <a:pt x="224" y="110"/>
                    </a:cubicBezTo>
                    <a:cubicBezTo>
                      <a:pt x="154" y="110"/>
                      <a:pt x="154" y="110"/>
                      <a:pt x="154" y="110"/>
                    </a:cubicBezTo>
                    <a:cubicBezTo>
                      <a:pt x="154" y="40"/>
                      <a:pt x="154" y="40"/>
                      <a:pt x="154" y="40"/>
                    </a:cubicBezTo>
                    <a:lnTo>
                      <a:pt x="224" y="40"/>
                    </a:lnTo>
                    <a:close/>
                    <a:moveTo>
                      <a:pt x="50" y="40"/>
                    </a:moveTo>
                    <a:cubicBezTo>
                      <a:pt x="114" y="40"/>
                      <a:pt x="114" y="40"/>
                      <a:pt x="114" y="40"/>
                    </a:cubicBezTo>
                    <a:cubicBezTo>
                      <a:pt x="114" y="110"/>
                      <a:pt x="114" y="110"/>
                      <a:pt x="114" y="110"/>
                    </a:cubicBezTo>
                    <a:cubicBezTo>
                      <a:pt x="75" y="110"/>
                      <a:pt x="75" y="110"/>
                      <a:pt x="75" y="110"/>
                    </a:cubicBezTo>
                    <a:lnTo>
                      <a:pt x="50" y="40"/>
                    </a:lnTo>
                    <a:close/>
                    <a:moveTo>
                      <a:pt x="302" y="110"/>
                    </a:moveTo>
                    <a:cubicBezTo>
                      <a:pt x="264" y="110"/>
                      <a:pt x="264" y="110"/>
                      <a:pt x="264" y="110"/>
                    </a:cubicBezTo>
                    <a:cubicBezTo>
                      <a:pt x="264" y="40"/>
                      <a:pt x="264" y="40"/>
                      <a:pt x="264" y="40"/>
                    </a:cubicBezTo>
                    <a:cubicBezTo>
                      <a:pt x="328" y="40"/>
                      <a:pt x="328" y="40"/>
                      <a:pt x="328" y="40"/>
                    </a:cubicBezTo>
                    <a:lnTo>
                      <a:pt x="302"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68">
                <a:extLst>
                  <a:ext uri="{FF2B5EF4-FFF2-40B4-BE49-F238E27FC236}">
                    <a16:creationId xmlns:a16="http://schemas.microsoft.com/office/drawing/2014/main" id="{8D8D8DEE-B616-438B-AC6E-CE97D94FD18C}"/>
                  </a:ext>
                </a:extLst>
              </p:cNvPr>
              <p:cNvSpPr>
                <a:spLocks/>
              </p:cNvSpPr>
              <p:nvPr/>
            </p:nvSpPr>
            <p:spPr bwMode="auto">
              <a:xfrm>
                <a:off x="5556250" y="2424113"/>
                <a:ext cx="38100" cy="104775"/>
              </a:xfrm>
              <a:custGeom>
                <a:avLst/>
                <a:gdLst>
                  <a:gd name="T0" fmla="*/ 20 w 40"/>
                  <a:gd name="T1" fmla="*/ 111 h 111"/>
                  <a:gd name="T2" fmla="*/ 40 w 40"/>
                  <a:gd name="T3" fmla="*/ 91 h 111"/>
                  <a:gd name="T4" fmla="*/ 40 w 40"/>
                  <a:gd name="T5" fmla="*/ 20 h 111"/>
                  <a:gd name="T6" fmla="*/ 20 w 40"/>
                  <a:gd name="T7" fmla="*/ 0 h 111"/>
                  <a:gd name="T8" fmla="*/ 0 w 40"/>
                  <a:gd name="T9" fmla="*/ 20 h 111"/>
                  <a:gd name="T10" fmla="*/ 0 w 40"/>
                  <a:gd name="T11" fmla="*/ 91 h 111"/>
                  <a:gd name="T12" fmla="*/ 20 w 40"/>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40" h="111">
                    <a:moveTo>
                      <a:pt x="20" y="111"/>
                    </a:moveTo>
                    <a:cubicBezTo>
                      <a:pt x="31" y="111"/>
                      <a:pt x="40" y="102"/>
                      <a:pt x="40" y="91"/>
                    </a:cubicBezTo>
                    <a:cubicBezTo>
                      <a:pt x="40" y="20"/>
                      <a:pt x="40" y="20"/>
                      <a:pt x="40" y="20"/>
                    </a:cubicBezTo>
                    <a:cubicBezTo>
                      <a:pt x="40" y="9"/>
                      <a:pt x="31" y="0"/>
                      <a:pt x="20" y="0"/>
                    </a:cubicBezTo>
                    <a:cubicBezTo>
                      <a:pt x="9" y="0"/>
                      <a:pt x="0" y="9"/>
                      <a:pt x="0" y="20"/>
                    </a:cubicBezTo>
                    <a:cubicBezTo>
                      <a:pt x="0" y="91"/>
                      <a:pt x="0" y="91"/>
                      <a:pt x="0" y="91"/>
                    </a:cubicBezTo>
                    <a:cubicBezTo>
                      <a:pt x="0" y="102"/>
                      <a:pt x="9" y="111"/>
                      <a:pt x="2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69">
                <a:extLst>
                  <a:ext uri="{FF2B5EF4-FFF2-40B4-BE49-F238E27FC236}">
                    <a16:creationId xmlns:a16="http://schemas.microsoft.com/office/drawing/2014/main" id="{A32DA493-D425-4C84-863E-CB24E7424071}"/>
                  </a:ext>
                </a:extLst>
              </p:cNvPr>
              <p:cNvSpPr>
                <a:spLocks/>
              </p:cNvSpPr>
              <p:nvPr/>
            </p:nvSpPr>
            <p:spPr bwMode="auto">
              <a:xfrm>
                <a:off x="5386388" y="2455863"/>
                <a:ext cx="38100" cy="73025"/>
              </a:xfrm>
              <a:custGeom>
                <a:avLst/>
                <a:gdLst>
                  <a:gd name="T0" fmla="*/ 20 w 40"/>
                  <a:gd name="T1" fmla="*/ 77 h 77"/>
                  <a:gd name="T2" fmla="*/ 40 w 40"/>
                  <a:gd name="T3" fmla="*/ 57 h 77"/>
                  <a:gd name="T4" fmla="*/ 40 w 40"/>
                  <a:gd name="T5" fmla="*/ 20 h 77"/>
                  <a:gd name="T6" fmla="*/ 20 w 40"/>
                  <a:gd name="T7" fmla="*/ 0 h 77"/>
                  <a:gd name="T8" fmla="*/ 0 w 40"/>
                  <a:gd name="T9" fmla="*/ 20 h 77"/>
                  <a:gd name="T10" fmla="*/ 0 w 40"/>
                  <a:gd name="T11" fmla="*/ 57 h 77"/>
                  <a:gd name="T12" fmla="*/ 20 w 40"/>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40" h="77">
                    <a:moveTo>
                      <a:pt x="20" y="77"/>
                    </a:moveTo>
                    <a:cubicBezTo>
                      <a:pt x="31" y="77"/>
                      <a:pt x="40" y="68"/>
                      <a:pt x="40" y="57"/>
                    </a:cubicBezTo>
                    <a:cubicBezTo>
                      <a:pt x="40" y="20"/>
                      <a:pt x="40" y="20"/>
                      <a:pt x="40" y="20"/>
                    </a:cubicBezTo>
                    <a:cubicBezTo>
                      <a:pt x="40" y="9"/>
                      <a:pt x="31" y="0"/>
                      <a:pt x="20" y="0"/>
                    </a:cubicBezTo>
                    <a:cubicBezTo>
                      <a:pt x="9" y="0"/>
                      <a:pt x="0" y="9"/>
                      <a:pt x="0" y="20"/>
                    </a:cubicBezTo>
                    <a:cubicBezTo>
                      <a:pt x="0" y="57"/>
                      <a:pt x="0" y="57"/>
                      <a:pt x="0" y="57"/>
                    </a:cubicBezTo>
                    <a:cubicBezTo>
                      <a:pt x="0" y="68"/>
                      <a:pt x="9" y="77"/>
                      <a:pt x="2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70">
                <a:extLst>
                  <a:ext uri="{FF2B5EF4-FFF2-40B4-BE49-F238E27FC236}">
                    <a16:creationId xmlns:a16="http://schemas.microsoft.com/office/drawing/2014/main" id="{79219DEB-6ABC-490F-9B37-D8C1E1BAF57E}"/>
                  </a:ext>
                </a:extLst>
              </p:cNvPr>
              <p:cNvSpPr>
                <a:spLocks/>
              </p:cNvSpPr>
              <p:nvPr/>
            </p:nvSpPr>
            <p:spPr bwMode="auto">
              <a:xfrm>
                <a:off x="5207000" y="2705100"/>
                <a:ext cx="200025" cy="582613"/>
              </a:xfrm>
              <a:custGeom>
                <a:avLst/>
                <a:gdLst>
                  <a:gd name="T0" fmla="*/ 190 w 210"/>
                  <a:gd name="T1" fmla="*/ 200 h 612"/>
                  <a:gd name="T2" fmla="*/ 111 w 210"/>
                  <a:gd name="T3" fmla="*/ 200 h 612"/>
                  <a:gd name="T4" fmla="*/ 41 w 210"/>
                  <a:gd name="T5" fmla="*/ 16 h 612"/>
                  <a:gd name="T6" fmla="*/ 15 w 210"/>
                  <a:gd name="T7" fmla="*/ 4 h 612"/>
                  <a:gd name="T8" fmla="*/ 4 w 210"/>
                  <a:gd name="T9" fmla="*/ 30 h 612"/>
                  <a:gd name="T10" fmla="*/ 78 w 210"/>
                  <a:gd name="T11" fmla="*/ 227 h 612"/>
                  <a:gd name="T12" fmla="*/ 97 w 210"/>
                  <a:gd name="T13" fmla="*/ 240 h 612"/>
                  <a:gd name="T14" fmla="*/ 168 w 210"/>
                  <a:gd name="T15" fmla="*/ 240 h 612"/>
                  <a:gd name="T16" fmla="*/ 138 w 210"/>
                  <a:gd name="T17" fmla="*/ 590 h 612"/>
                  <a:gd name="T18" fmla="*/ 157 w 210"/>
                  <a:gd name="T19" fmla="*/ 612 h 612"/>
                  <a:gd name="T20" fmla="*/ 158 w 210"/>
                  <a:gd name="T21" fmla="*/ 612 h 612"/>
                  <a:gd name="T22" fmla="*/ 178 w 210"/>
                  <a:gd name="T23" fmla="*/ 594 h 612"/>
                  <a:gd name="T24" fmla="*/ 210 w 210"/>
                  <a:gd name="T25" fmla="*/ 222 h 612"/>
                  <a:gd name="T26" fmla="*/ 205 w 210"/>
                  <a:gd name="T27" fmla="*/ 206 h 612"/>
                  <a:gd name="T28" fmla="*/ 190 w 210"/>
                  <a:gd name="T29" fmla="*/ 20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612">
                    <a:moveTo>
                      <a:pt x="190" y="200"/>
                    </a:moveTo>
                    <a:cubicBezTo>
                      <a:pt x="111" y="200"/>
                      <a:pt x="111" y="200"/>
                      <a:pt x="111" y="200"/>
                    </a:cubicBezTo>
                    <a:cubicBezTo>
                      <a:pt x="41" y="16"/>
                      <a:pt x="41" y="16"/>
                      <a:pt x="41" y="16"/>
                    </a:cubicBezTo>
                    <a:cubicBezTo>
                      <a:pt x="37" y="5"/>
                      <a:pt x="26" y="0"/>
                      <a:pt x="15" y="4"/>
                    </a:cubicBezTo>
                    <a:cubicBezTo>
                      <a:pt x="5" y="8"/>
                      <a:pt x="0" y="19"/>
                      <a:pt x="4" y="30"/>
                    </a:cubicBezTo>
                    <a:cubicBezTo>
                      <a:pt x="78" y="227"/>
                      <a:pt x="78" y="227"/>
                      <a:pt x="78" y="227"/>
                    </a:cubicBezTo>
                    <a:cubicBezTo>
                      <a:pt x="81" y="235"/>
                      <a:pt x="89" y="240"/>
                      <a:pt x="97" y="240"/>
                    </a:cubicBezTo>
                    <a:cubicBezTo>
                      <a:pt x="168" y="240"/>
                      <a:pt x="168" y="240"/>
                      <a:pt x="168" y="240"/>
                    </a:cubicBezTo>
                    <a:cubicBezTo>
                      <a:pt x="138" y="590"/>
                      <a:pt x="138" y="590"/>
                      <a:pt x="138" y="590"/>
                    </a:cubicBezTo>
                    <a:cubicBezTo>
                      <a:pt x="137" y="601"/>
                      <a:pt x="146" y="611"/>
                      <a:pt x="157" y="612"/>
                    </a:cubicBezTo>
                    <a:cubicBezTo>
                      <a:pt x="157" y="612"/>
                      <a:pt x="158" y="612"/>
                      <a:pt x="158" y="612"/>
                    </a:cubicBezTo>
                    <a:cubicBezTo>
                      <a:pt x="169" y="612"/>
                      <a:pt x="177" y="604"/>
                      <a:pt x="178" y="594"/>
                    </a:cubicBezTo>
                    <a:cubicBezTo>
                      <a:pt x="210" y="222"/>
                      <a:pt x="210" y="222"/>
                      <a:pt x="210" y="222"/>
                    </a:cubicBezTo>
                    <a:cubicBezTo>
                      <a:pt x="210" y="216"/>
                      <a:pt x="208" y="211"/>
                      <a:pt x="205" y="206"/>
                    </a:cubicBezTo>
                    <a:cubicBezTo>
                      <a:pt x="201" y="202"/>
                      <a:pt x="195" y="200"/>
                      <a:pt x="190"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71">
                <a:extLst>
                  <a:ext uri="{FF2B5EF4-FFF2-40B4-BE49-F238E27FC236}">
                    <a16:creationId xmlns:a16="http://schemas.microsoft.com/office/drawing/2014/main" id="{42F260EC-5BE1-481C-8842-1C0D20A61DC7}"/>
                  </a:ext>
                </a:extLst>
              </p:cNvPr>
              <p:cNvSpPr>
                <a:spLocks/>
              </p:cNvSpPr>
              <p:nvPr/>
            </p:nvSpPr>
            <p:spPr bwMode="auto">
              <a:xfrm>
                <a:off x="5016500" y="3032125"/>
                <a:ext cx="304800" cy="252413"/>
              </a:xfrm>
              <a:custGeom>
                <a:avLst/>
                <a:gdLst>
                  <a:gd name="T0" fmla="*/ 300 w 320"/>
                  <a:gd name="T1" fmla="*/ 0 h 265"/>
                  <a:gd name="T2" fmla="*/ 20 w 320"/>
                  <a:gd name="T3" fmla="*/ 0 h 265"/>
                  <a:gd name="T4" fmla="*/ 0 w 320"/>
                  <a:gd name="T5" fmla="*/ 20 h 265"/>
                  <a:gd name="T6" fmla="*/ 0 w 320"/>
                  <a:gd name="T7" fmla="*/ 245 h 265"/>
                  <a:gd name="T8" fmla="*/ 20 w 320"/>
                  <a:gd name="T9" fmla="*/ 265 h 265"/>
                  <a:gd name="T10" fmla="*/ 40 w 320"/>
                  <a:gd name="T11" fmla="*/ 245 h 265"/>
                  <a:gd name="T12" fmla="*/ 40 w 320"/>
                  <a:gd name="T13" fmla="*/ 40 h 265"/>
                  <a:gd name="T14" fmla="*/ 300 w 320"/>
                  <a:gd name="T15" fmla="*/ 40 h 265"/>
                  <a:gd name="T16" fmla="*/ 320 w 320"/>
                  <a:gd name="T17" fmla="*/ 20 h 265"/>
                  <a:gd name="T18" fmla="*/ 300 w 320"/>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65">
                    <a:moveTo>
                      <a:pt x="300" y="0"/>
                    </a:moveTo>
                    <a:cubicBezTo>
                      <a:pt x="20" y="0"/>
                      <a:pt x="20" y="0"/>
                      <a:pt x="20" y="0"/>
                    </a:cubicBezTo>
                    <a:cubicBezTo>
                      <a:pt x="9" y="0"/>
                      <a:pt x="0" y="9"/>
                      <a:pt x="0" y="20"/>
                    </a:cubicBezTo>
                    <a:cubicBezTo>
                      <a:pt x="0" y="245"/>
                      <a:pt x="0" y="245"/>
                      <a:pt x="0" y="245"/>
                    </a:cubicBezTo>
                    <a:cubicBezTo>
                      <a:pt x="0" y="256"/>
                      <a:pt x="9" y="265"/>
                      <a:pt x="20" y="265"/>
                    </a:cubicBezTo>
                    <a:cubicBezTo>
                      <a:pt x="32" y="265"/>
                      <a:pt x="40" y="256"/>
                      <a:pt x="40" y="245"/>
                    </a:cubicBezTo>
                    <a:cubicBezTo>
                      <a:pt x="40" y="40"/>
                      <a:pt x="40" y="40"/>
                      <a:pt x="40" y="40"/>
                    </a:cubicBezTo>
                    <a:cubicBezTo>
                      <a:pt x="300" y="40"/>
                      <a:pt x="300" y="40"/>
                      <a:pt x="300" y="40"/>
                    </a:cubicBezTo>
                    <a:cubicBezTo>
                      <a:pt x="311" y="40"/>
                      <a:pt x="320" y="31"/>
                      <a:pt x="320" y="20"/>
                    </a:cubicBezTo>
                    <a:cubicBezTo>
                      <a:pt x="320" y="9"/>
                      <a:pt x="311" y="0"/>
                      <a:pt x="3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72">
                <a:extLst>
                  <a:ext uri="{FF2B5EF4-FFF2-40B4-BE49-F238E27FC236}">
                    <a16:creationId xmlns:a16="http://schemas.microsoft.com/office/drawing/2014/main" id="{69AB649C-E5C7-4137-BAA8-748E1D0FC2F9}"/>
                  </a:ext>
                </a:extLst>
              </p:cNvPr>
              <p:cNvSpPr>
                <a:spLocks/>
              </p:cNvSpPr>
              <p:nvPr/>
            </p:nvSpPr>
            <p:spPr bwMode="auto">
              <a:xfrm>
                <a:off x="5094288"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73">
                <a:extLst>
                  <a:ext uri="{FF2B5EF4-FFF2-40B4-BE49-F238E27FC236}">
                    <a16:creationId xmlns:a16="http://schemas.microsoft.com/office/drawing/2014/main" id="{939DFA45-182B-4F02-94BB-AA778FC3E094}"/>
                  </a:ext>
                </a:extLst>
              </p:cNvPr>
              <p:cNvSpPr>
                <a:spLocks/>
              </p:cNvSpPr>
              <p:nvPr/>
            </p:nvSpPr>
            <p:spPr bwMode="auto">
              <a:xfrm>
                <a:off x="517525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74">
                <a:extLst>
                  <a:ext uri="{FF2B5EF4-FFF2-40B4-BE49-F238E27FC236}">
                    <a16:creationId xmlns:a16="http://schemas.microsoft.com/office/drawing/2014/main" id="{8BB3B46D-EA86-4ED0-92FF-6BC2997518E4}"/>
                  </a:ext>
                </a:extLst>
              </p:cNvPr>
              <p:cNvSpPr>
                <a:spLocks/>
              </p:cNvSpPr>
              <p:nvPr/>
            </p:nvSpPr>
            <p:spPr bwMode="auto">
              <a:xfrm>
                <a:off x="5254625"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75">
                <a:extLst>
                  <a:ext uri="{FF2B5EF4-FFF2-40B4-BE49-F238E27FC236}">
                    <a16:creationId xmlns:a16="http://schemas.microsoft.com/office/drawing/2014/main" id="{15A62C16-D150-489D-A504-5163C8F8788A}"/>
                  </a:ext>
                </a:extLst>
              </p:cNvPr>
              <p:cNvSpPr>
                <a:spLocks/>
              </p:cNvSpPr>
              <p:nvPr/>
            </p:nvSpPr>
            <p:spPr bwMode="auto">
              <a:xfrm>
                <a:off x="5575300" y="2705100"/>
                <a:ext cx="200025" cy="582613"/>
              </a:xfrm>
              <a:custGeom>
                <a:avLst/>
                <a:gdLst>
                  <a:gd name="T0" fmla="*/ 114 w 211"/>
                  <a:gd name="T1" fmla="*/ 240 h 612"/>
                  <a:gd name="T2" fmla="*/ 132 w 211"/>
                  <a:gd name="T3" fmla="*/ 227 h 612"/>
                  <a:gd name="T4" fmla="*/ 207 w 211"/>
                  <a:gd name="T5" fmla="*/ 30 h 612"/>
                  <a:gd name="T6" fmla="*/ 195 w 211"/>
                  <a:gd name="T7" fmla="*/ 4 h 612"/>
                  <a:gd name="T8" fmla="*/ 169 w 211"/>
                  <a:gd name="T9" fmla="*/ 16 h 612"/>
                  <a:gd name="T10" fmla="*/ 100 w 211"/>
                  <a:gd name="T11" fmla="*/ 200 h 612"/>
                  <a:gd name="T12" fmla="*/ 21 w 211"/>
                  <a:gd name="T13" fmla="*/ 200 h 612"/>
                  <a:gd name="T14" fmla="*/ 6 w 211"/>
                  <a:gd name="T15" fmla="*/ 206 h 612"/>
                  <a:gd name="T16" fmla="*/ 1 w 211"/>
                  <a:gd name="T17" fmla="*/ 222 h 612"/>
                  <a:gd name="T18" fmla="*/ 32 w 211"/>
                  <a:gd name="T19" fmla="*/ 594 h 612"/>
                  <a:gd name="T20" fmla="*/ 52 w 211"/>
                  <a:gd name="T21" fmla="*/ 612 h 612"/>
                  <a:gd name="T22" fmla="*/ 54 w 211"/>
                  <a:gd name="T23" fmla="*/ 612 h 612"/>
                  <a:gd name="T24" fmla="*/ 72 w 211"/>
                  <a:gd name="T25" fmla="*/ 590 h 612"/>
                  <a:gd name="T26" fmla="*/ 42 w 211"/>
                  <a:gd name="T27" fmla="*/ 240 h 612"/>
                  <a:gd name="T28" fmla="*/ 114 w 211"/>
                  <a:gd name="T29" fmla="*/ 24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612">
                    <a:moveTo>
                      <a:pt x="114" y="240"/>
                    </a:moveTo>
                    <a:cubicBezTo>
                      <a:pt x="122" y="240"/>
                      <a:pt x="129" y="235"/>
                      <a:pt x="132" y="227"/>
                    </a:cubicBezTo>
                    <a:cubicBezTo>
                      <a:pt x="207" y="30"/>
                      <a:pt x="207" y="30"/>
                      <a:pt x="207" y="30"/>
                    </a:cubicBezTo>
                    <a:cubicBezTo>
                      <a:pt x="211" y="19"/>
                      <a:pt x="205" y="8"/>
                      <a:pt x="195" y="4"/>
                    </a:cubicBezTo>
                    <a:cubicBezTo>
                      <a:pt x="185" y="0"/>
                      <a:pt x="173" y="5"/>
                      <a:pt x="169" y="16"/>
                    </a:cubicBezTo>
                    <a:cubicBezTo>
                      <a:pt x="100" y="200"/>
                      <a:pt x="100" y="200"/>
                      <a:pt x="100" y="200"/>
                    </a:cubicBezTo>
                    <a:cubicBezTo>
                      <a:pt x="21" y="200"/>
                      <a:pt x="21" y="200"/>
                      <a:pt x="21" y="200"/>
                    </a:cubicBezTo>
                    <a:cubicBezTo>
                      <a:pt x="15" y="200"/>
                      <a:pt x="10" y="202"/>
                      <a:pt x="6" y="206"/>
                    </a:cubicBezTo>
                    <a:cubicBezTo>
                      <a:pt x="2" y="211"/>
                      <a:pt x="0" y="216"/>
                      <a:pt x="1" y="222"/>
                    </a:cubicBezTo>
                    <a:cubicBezTo>
                      <a:pt x="32" y="594"/>
                      <a:pt x="32" y="594"/>
                      <a:pt x="32" y="594"/>
                    </a:cubicBezTo>
                    <a:cubicBezTo>
                      <a:pt x="33" y="604"/>
                      <a:pt x="42" y="612"/>
                      <a:pt x="52" y="612"/>
                    </a:cubicBezTo>
                    <a:cubicBezTo>
                      <a:pt x="53" y="612"/>
                      <a:pt x="53" y="612"/>
                      <a:pt x="54" y="612"/>
                    </a:cubicBezTo>
                    <a:cubicBezTo>
                      <a:pt x="65" y="611"/>
                      <a:pt x="73" y="601"/>
                      <a:pt x="72" y="590"/>
                    </a:cubicBezTo>
                    <a:cubicBezTo>
                      <a:pt x="42" y="240"/>
                      <a:pt x="42" y="240"/>
                      <a:pt x="42" y="240"/>
                    </a:cubicBezTo>
                    <a:lnTo>
                      <a:pt x="114"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76">
                <a:extLst>
                  <a:ext uri="{FF2B5EF4-FFF2-40B4-BE49-F238E27FC236}">
                    <a16:creationId xmlns:a16="http://schemas.microsoft.com/office/drawing/2014/main" id="{8D51D04F-28EA-44EB-BEEF-BE0E2F7C9747}"/>
                  </a:ext>
                </a:extLst>
              </p:cNvPr>
              <p:cNvSpPr>
                <a:spLocks/>
              </p:cNvSpPr>
              <p:nvPr/>
            </p:nvSpPr>
            <p:spPr bwMode="auto">
              <a:xfrm>
                <a:off x="5661025" y="3032125"/>
                <a:ext cx="303213" cy="252413"/>
              </a:xfrm>
              <a:custGeom>
                <a:avLst/>
                <a:gdLst>
                  <a:gd name="T0" fmla="*/ 299 w 319"/>
                  <a:gd name="T1" fmla="*/ 0 h 265"/>
                  <a:gd name="T2" fmla="*/ 20 w 319"/>
                  <a:gd name="T3" fmla="*/ 0 h 265"/>
                  <a:gd name="T4" fmla="*/ 0 w 319"/>
                  <a:gd name="T5" fmla="*/ 20 h 265"/>
                  <a:gd name="T6" fmla="*/ 20 w 319"/>
                  <a:gd name="T7" fmla="*/ 40 h 265"/>
                  <a:gd name="T8" fmla="*/ 279 w 319"/>
                  <a:gd name="T9" fmla="*/ 40 h 265"/>
                  <a:gd name="T10" fmla="*/ 279 w 319"/>
                  <a:gd name="T11" fmla="*/ 245 h 265"/>
                  <a:gd name="T12" fmla="*/ 299 w 319"/>
                  <a:gd name="T13" fmla="*/ 265 h 265"/>
                  <a:gd name="T14" fmla="*/ 319 w 319"/>
                  <a:gd name="T15" fmla="*/ 245 h 265"/>
                  <a:gd name="T16" fmla="*/ 319 w 319"/>
                  <a:gd name="T17" fmla="*/ 20 h 265"/>
                  <a:gd name="T18" fmla="*/ 299 w 319"/>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265">
                    <a:moveTo>
                      <a:pt x="299" y="0"/>
                    </a:moveTo>
                    <a:cubicBezTo>
                      <a:pt x="20" y="0"/>
                      <a:pt x="20" y="0"/>
                      <a:pt x="20" y="0"/>
                    </a:cubicBezTo>
                    <a:cubicBezTo>
                      <a:pt x="9" y="0"/>
                      <a:pt x="0" y="9"/>
                      <a:pt x="0" y="20"/>
                    </a:cubicBezTo>
                    <a:cubicBezTo>
                      <a:pt x="0" y="31"/>
                      <a:pt x="9" y="40"/>
                      <a:pt x="20" y="40"/>
                    </a:cubicBezTo>
                    <a:cubicBezTo>
                      <a:pt x="279" y="40"/>
                      <a:pt x="279" y="40"/>
                      <a:pt x="279" y="40"/>
                    </a:cubicBezTo>
                    <a:cubicBezTo>
                      <a:pt x="279" y="245"/>
                      <a:pt x="279" y="245"/>
                      <a:pt x="279" y="245"/>
                    </a:cubicBezTo>
                    <a:cubicBezTo>
                      <a:pt x="279" y="256"/>
                      <a:pt x="288" y="265"/>
                      <a:pt x="299" y="265"/>
                    </a:cubicBezTo>
                    <a:cubicBezTo>
                      <a:pt x="310" y="265"/>
                      <a:pt x="319" y="256"/>
                      <a:pt x="319" y="245"/>
                    </a:cubicBezTo>
                    <a:cubicBezTo>
                      <a:pt x="319" y="20"/>
                      <a:pt x="319" y="20"/>
                      <a:pt x="319" y="20"/>
                    </a:cubicBezTo>
                    <a:cubicBezTo>
                      <a:pt x="319" y="9"/>
                      <a:pt x="310" y="0"/>
                      <a:pt x="2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77">
                <a:extLst>
                  <a:ext uri="{FF2B5EF4-FFF2-40B4-BE49-F238E27FC236}">
                    <a16:creationId xmlns:a16="http://schemas.microsoft.com/office/drawing/2014/main" id="{E406F1CA-67E7-4E13-B11D-6395750854B0}"/>
                  </a:ext>
                </a:extLst>
              </p:cNvPr>
              <p:cNvSpPr>
                <a:spLocks/>
              </p:cNvSpPr>
              <p:nvPr/>
            </p:nvSpPr>
            <p:spPr bwMode="auto">
              <a:xfrm>
                <a:off x="584835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78">
                <a:extLst>
                  <a:ext uri="{FF2B5EF4-FFF2-40B4-BE49-F238E27FC236}">
                    <a16:creationId xmlns:a16="http://schemas.microsoft.com/office/drawing/2014/main" id="{43F97816-67E1-4D5E-A596-C5464E6AEFF8}"/>
                  </a:ext>
                </a:extLst>
              </p:cNvPr>
              <p:cNvSpPr>
                <a:spLocks/>
              </p:cNvSpPr>
              <p:nvPr/>
            </p:nvSpPr>
            <p:spPr bwMode="auto">
              <a:xfrm>
                <a:off x="5768975"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79">
                <a:extLst>
                  <a:ext uri="{FF2B5EF4-FFF2-40B4-BE49-F238E27FC236}">
                    <a16:creationId xmlns:a16="http://schemas.microsoft.com/office/drawing/2014/main" id="{47C4CC39-3F8D-404D-B8AD-4995A1460F86}"/>
                  </a:ext>
                </a:extLst>
              </p:cNvPr>
              <p:cNvSpPr>
                <a:spLocks/>
              </p:cNvSpPr>
              <p:nvPr/>
            </p:nvSpPr>
            <p:spPr bwMode="auto">
              <a:xfrm>
                <a:off x="5689600" y="3130550"/>
                <a:ext cx="38100" cy="71438"/>
              </a:xfrm>
              <a:custGeom>
                <a:avLst/>
                <a:gdLst>
                  <a:gd name="T0" fmla="*/ 20 w 40"/>
                  <a:gd name="T1" fmla="*/ 0 h 74"/>
                  <a:gd name="T2" fmla="*/ 0 w 40"/>
                  <a:gd name="T3" fmla="*/ 20 h 74"/>
                  <a:gd name="T4" fmla="*/ 0 w 40"/>
                  <a:gd name="T5" fmla="*/ 54 h 74"/>
                  <a:gd name="T6" fmla="*/ 20 w 40"/>
                  <a:gd name="T7" fmla="*/ 74 h 74"/>
                  <a:gd name="T8" fmla="*/ 40 w 40"/>
                  <a:gd name="T9" fmla="*/ 54 h 74"/>
                  <a:gd name="T10" fmla="*/ 40 w 40"/>
                  <a:gd name="T11" fmla="*/ 20 h 74"/>
                  <a:gd name="T12" fmla="*/ 20 w 40"/>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40" h="74">
                    <a:moveTo>
                      <a:pt x="20" y="0"/>
                    </a:moveTo>
                    <a:cubicBezTo>
                      <a:pt x="9" y="0"/>
                      <a:pt x="0" y="9"/>
                      <a:pt x="0" y="20"/>
                    </a:cubicBezTo>
                    <a:cubicBezTo>
                      <a:pt x="0" y="54"/>
                      <a:pt x="0" y="54"/>
                      <a:pt x="0" y="54"/>
                    </a:cubicBezTo>
                    <a:cubicBezTo>
                      <a:pt x="0" y="65"/>
                      <a:pt x="9" y="74"/>
                      <a:pt x="20" y="74"/>
                    </a:cubicBezTo>
                    <a:cubicBezTo>
                      <a:pt x="31" y="74"/>
                      <a:pt x="40" y="65"/>
                      <a:pt x="40" y="54"/>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2" name="Group 151">
              <a:extLst>
                <a:ext uri="{FF2B5EF4-FFF2-40B4-BE49-F238E27FC236}">
                  <a16:creationId xmlns:a16="http://schemas.microsoft.com/office/drawing/2014/main" id="{7AADAB02-172E-4D8E-9103-CB6022A01F99}"/>
                </a:ext>
              </a:extLst>
            </p:cNvPr>
            <p:cNvGrpSpPr/>
            <p:nvPr/>
          </p:nvGrpSpPr>
          <p:grpSpPr>
            <a:xfrm>
              <a:off x="6341562" y="3935384"/>
              <a:ext cx="642938" cy="866775"/>
              <a:chOff x="3944938" y="1274763"/>
              <a:chExt cx="642938" cy="866775"/>
            </a:xfrm>
            <a:solidFill>
              <a:schemeClr val="bg1"/>
            </a:solidFill>
          </p:grpSpPr>
          <p:sp>
            <p:nvSpPr>
              <p:cNvPr id="153" name="Freeform 24">
                <a:extLst>
                  <a:ext uri="{FF2B5EF4-FFF2-40B4-BE49-F238E27FC236}">
                    <a16:creationId xmlns:a16="http://schemas.microsoft.com/office/drawing/2014/main" id="{DA54F8C3-23D0-42FE-969F-E5FB25AF5CA0}"/>
                  </a:ext>
                </a:extLst>
              </p:cNvPr>
              <p:cNvSpPr>
                <a:spLocks noEditPoints="1"/>
              </p:cNvSpPr>
              <p:nvPr/>
            </p:nvSpPr>
            <p:spPr bwMode="auto">
              <a:xfrm>
                <a:off x="3944938" y="1274763"/>
                <a:ext cx="642938" cy="866775"/>
              </a:xfrm>
              <a:custGeom>
                <a:avLst/>
                <a:gdLst>
                  <a:gd name="T0" fmla="*/ 654 w 674"/>
                  <a:gd name="T1" fmla="*/ 1 h 910"/>
                  <a:gd name="T2" fmla="*/ 293 w 674"/>
                  <a:gd name="T3" fmla="*/ 1 h 910"/>
                  <a:gd name="T4" fmla="*/ 273 w 674"/>
                  <a:gd name="T5" fmla="*/ 21 h 910"/>
                  <a:gd name="T6" fmla="*/ 293 w 674"/>
                  <a:gd name="T7" fmla="*/ 41 h 910"/>
                  <a:gd name="T8" fmla="*/ 634 w 674"/>
                  <a:gd name="T9" fmla="*/ 41 h 910"/>
                  <a:gd name="T10" fmla="*/ 634 w 674"/>
                  <a:gd name="T11" fmla="*/ 870 h 910"/>
                  <a:gd name="T12" fmla="*/ 40 w 674"/>
                  <a:gd name="T13" fmla="*/ 870 h 910"/>
                  <a:gd name="T14" fmla="*/ 40 w 674"/>
                  <a:gd name="T15" fmla="*/ 245 h 910"/>
                  <a:gd name="T16" fmla="*/ 40 w 674"/>
                  <a:gd name="T17" fmla="*/ 245 h 910"/>
                  <a:gd name="T18" fmla="*/ 207 w 674"/>
                  <a:gd name="T19" fmla="*/ 246 h 910"/>
                  <a:gd name="T20" fmla="*/ 207 w 674"/>
                  <a:gd name="T21" fmla="*/ 246 h 910"/>
                  <a:gd name="T22" fmla="*/ 221 w 674"/>
                  <a:gd name="T23" fmla="*/ 240 h 910"/>
                  <a:gd name="T24" fmla="*/ 227 w 674"/>
                  <a:gd name="T25" fmla="*/ 226 h 910"/>
                  <a:gd name="T26" fmla="*/ 227 w 674"/>
                  <a:gd name="T27" fmla="*/ 21 h 910"/>
                  <a:gd name="T28" fmla="*/ 215 w 674"/>
                  <a:gd name="T29" fmla="*/ 3 h 910"/>
                  <a:gd name="T30" fmla="*/ 193 w 674"/>
                  <a:gd name="T31" fmla="*/ 7 h 910"/>
                  <a:gd name="T32" fmla="*/ 6 w 674"/>
                  <a:gd name="T33" fmla="*/ 194 h 910"/>
                  <a:gd name="T34" fmla="*/ 0 w 674"/>
                  <a:gd name="T35" fmla="*/ 208 h 910"/>
                  <a:gd name="T36" fmla="*/ 0 w 674"/>
                  <a:gd name="T37" fmla="*/ 890 h 910"/>
                  <a:gd name="T38" fmla="*/ 20 w 674"/>
                  <a:gd name="T39" fmla="*/ 910 h 910"/>
                  <a:gd name="T40" fmla="*/ 654 w 674"/>
                  <a:gd name="T41" fmla="*/ 910 h 910"/>
                  <a:gd name="T42" fmla="*/ 674 w 674"/>
                  <a:gd name="T43" fmla="*/ 890 h 910"/>
                  <a:gd name="T44" fmla="*/ 674 w 674"/>
                  <a:gd name="T45" fmla="*/ 21 h 910"/>
                  <a:gd name="T46" fmla="*/ 654 w 674"/>
                  <a:gd name="T47" fmla="*/ 1 h 910"/>
                  <a:gd name="T48" fmla="*/ 187 w 674"/>
                  <a:gd name="T49" fmla="*/ 70 h 910"/>
                  <a:gd name="T50" fmla="*/ 187 w 674"/>
                  <a:gd name="T51" fmla="*/ 206 h 910"/>
                  <a:gd name="T52" fmla="*/ 52 w 674"/>
                  <a:gd name="T53" fmla="*/ 205 h 910"/>
                  <a:gd name="T54" fmla="*/ 187 w 674"/>
                  <a:gd name="T55" fmla="*/ 7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4" h="910">
                    <a:moveTo>
                      <a:pt x="654" y="1"/>
                    </a:moveTo>
                    <a:cubicBezTo>
                      <a:pt x="293" y="1"/>
                      <a:pt x="293" y="1"/>
                      <a:pt x="293" y="1"/>
                    </a:cubicBezTo>
                    <a:cubicBezTo>
                      <a:pt x="282" y="1"/>
                      <a:pt x="273" y="10"/>
                      <a:pt x="273" y="21"/>
                    </a:cubicBezTo>
                    <a:cubicBezTo>
                      <a:pt x="273" y="32"/>
                      <a:pt x="282" y="41"/>
                      <a:pt x="293" y="41"/>
                    </a:cubicBezTo>
                    <a:cubicBezTo>
                      <a:pt x="634" y="41"/>
                      <a:pt x="634" y="41"/>
                      <a:pt x="634" y="41"/>
                    </a:cubicBezTo>
                    <a:cubicBezTo>
                      <a:pt x="634" y="870"/>
                      <a:pt x="634" y="870"/>
                      <a:pt x="634" y="870"/>
                    </a:cubicBezTo>
                    <a:cubicBezTo>
                      <a:pt x="40" y="870"/>
                      <a:pt x="40" y="870"/>
                      <a:pt x="40" y="870"/>
                    </a:cubicBezTo>
                    <a:cubicBezTo>
                      <a:pt x="40" y="245"/>
                      <a:pt x="40" y="245"/>
                      <a:pt x="40" y="245"/>
                    </a:cubicBezTo>
                    <a:cubicBezTo>
                      <a:pt x="40" y="245"/>
                      <a:pt x="40" y="245"/>
                      <a:pt x="40" y="245"/>
                    </a:cubicBezTo>
                    <a:cubicBezTo>
                      <a:pt x="207" y="246"/>
                      <a:pt x="207" y="246"/>
                      <a:pt x="207" y="246"/>
                    </a:cubicBezTo>
                    <a:cubicBezTo>
                      <a:pt x="207" y="246"/>
                      <a:pt x="207" y="246"/>
                      <a:pt x="207" y="246"/>
                    </a:cubicBezTo>
                    <a:cubicBezTo>
                      <a:pt x="213" y="246"/>
                      <a:pt x="218" y="244"/>
                      <a:pt x="221" y="240"/>
                    </a:cubicBezTo>
                    <a:cubicBezTo>
                      <a:pt x="225" y="236"/>
                      <a:pt x="227" y="231"/>
                      <a:pt x="227" y="226"/>
                    </a:cubicBezTo>
                    <a:cubicBezTo>
                      <a:pt x="227" y="21"/>
                      <a:pt x="227" y="21"/>
                      <a:pt x="227" y="21"/>
                    </a:cubicBezTo>
                    <a:cubicBezTo>
                      <a:pt x="227" y="13"/>
                      <a:pt x="222" y="6"/>
                      <a:pt x="215" y="3"/>
                    </a:cubicBezTo>
                    <a:cubicBezTo>
                      <a:pt x="207" y="0"/>
                      <a:pt x="199" y="1"/>
                      <a:pt x="193" y="7"/>
                    </a:cubicBezTo>
                    <a:cubicBezTo>
                      <a:pt x="6" y="194"/>
                      <a:pt x="6" y="194"/>
                      <a:pt x="6" y="194"/>
                    </a:cubicBezTo>
                    <a:cubicBezTo>
                      <a:pt x="2" y="198"/>
                      <a:pt x="0" y="203"/>
                      <a:pt x="0" y="208"/>
                    </a:cubicBezTo>
                    <a:cubicBezTo>
                      <a:pt x="0" y="890"/>
                      <a:pt x="0" y="890"/>
                      <a:pt x="0" y="890"/>
                    </a:cubicBezTo>
                    <a:cubicBezTo>
                      <a:pt x="0" y="901"/>
                      <a:pt x="9" y="910"/>
                      <a:pt x="20" y="910"/>
                    </a:cubicBezTo>
                    <a:cubicBezTo>
                      <a:pt x="654" y="910"/>
                      <a:pt x="654" y="910"/>
                      <a:pt x="654" y="910"/>
                    </a:cubicBezTo>
                    <a:cubicBezTo>
                      <a:pt x="665" y="910"/>
                      <a:pt x="674" y="901"/>
                      <a:pt x="674" y="890"/>
                    </a:cubicBezTo>
                    <a:cubicBezTo>
                      <a:pt x="674" y="21"/>
                      <a:pt x="674" y="21"/>
                      <a:pt x="674" y="21"/>
                    </a:cubicBezTo>
                    <a:cubicBezTo>
                      <a:pt x="674" y="10"/>
                      <a:pt x="665" y="1"/>
                      <a:pt x="654" y="1"/>
                    </a:cubicBezTo>
                    <a:close/>
                    <a:moveTo>
                      <a:pt x="187" y="70"/>
                    </a:moveTo>
                    <a:cubicBezTo>
                      <a:pt x="187" y="206"/>
                      <a:pt x="187" y="206"/>
                      <a:pt x="187" y="206"/>
                    </a:cubicBezTo>
                    <a:cubicBezTo>
                      <a:pt x="52" y="205"/>
                      <a:pt x="52" y="205"/>
                      <a:pt x="52" y="205"/>
                    </a:cubicBezTo>
                    <a:lnTo>
                      <a:pt x="18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25">
                <a:extLst>
                  <a:ext uri="{FF2B5EF4-FFF2-40B4-BE49-F238E27FC236}">
                    <a16:creationId xmlns:a16="http://schemas.microsoft.com/office/drawing/2014/main" id="{E3EEE324-D260-4647-919D-F7D171F6CBAB}"/>
                  </a:ext>
                </a:extLst>
              </p:cNvPr>
              <p:cNvSpPr>
                <a:spLocks/>
              </p:cNvSpPr>
              <p:nvPr/>
            </p:nvSpPr>
            <p:spPr bwMode="auto">
              <a:xfrm>
                <a:off x="4043363" y="1570038"/>
                <a:ext cx="122238" cy="96838"/>
              </a:xfrm>
              <a:custGeom>
                <a:avLst/>
                <a:gdLst>
                  <a:gd name="T0" fmla="*/ 120 w 128"/>
                  <a:gd name="T1" fmla="*/ 8 h 101"/>
                  <a:gd name="T2" fmla="*/ 92 w 128"/>
                  <a:gd name="T3" fmla="*/ 8 h 101"/>
                  <a:gd name="T4" fmla="*/ 47 w 128"/>
                  <a:gd name="T5" fmla="*/ 53 h 101"/>
                  <a:gd name="T6" fmla="*/ 36 w 128"/>
                  <a:gd name="T7" fmla="*/ 42 h 101"/>
                  <a:gd name="T8" fmla="*/ 8 w 128"/>
                  <a:gd name="T9" fmla="*/ 42 h 101"/>
                  <a:gd name="T10" fmla="*/ 8 w 128"/>
                  <a:gd name="T11" fmla="*/ 70 h 101"/>
                  <a:gd name="T12" fmla="*/ 33 w 128"/>
                  <a:gd name="T13" fmla="*/ 95 h 101"/>
                  <a:gd name="T14" fmla="*/ 47 w 128"/>
                  <a:gd name="T15" fmla="*/ 101 h 101"/>
                  <a:gd name="T16" fmla="*/ 61 w 128"/>
                  <a:gd name="T17" fmla="*/ 95 h 101"/>
                  <a:gd name="T18" fmla="*/ 120 w 128"/>
                  <a:gd name="T19" fmla="*/ 36 h 101"/>
                  <a:gd name="T20" fmla="*/ 120 w 128"/>
                  <a:gd name="T21"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1">
                    <a:moveTo>
                      <a:pt x="120" y="8"/>
                    </a:moveTo>
                    <a:cubicBezTo>
                      <a:pt x="112" y="0"/>
                      <a:pt x="100" y="0"/>
                      <a:pt x="92" y="8"/>
                    </a:cubicBezTo>
                    <a:cubicBezTo>
                      <a:pt x="47" y="53"/>
                      <a:pt x="47" y="53"/>
                      <a:pt x="47" y="53"/>
                    </a:cubicBezTo>
                    <a:cubicBezTo>
                      <a:pt x="36" y="42"/>
                      <a:pt x="36" y="42"/>
                      <a:pt x="36" y="42"/>
                    </a:cubicBezTo>
                    <a:cubicBezTo>
                      <a:pt x="28" y="34"/>
                      <a:pt x="16" y="34"/>
                      <a:pt x="8" y="42"/>
                    </a:cubicBezTo>
                    <a:cubicBezTo>
                      <a:pt x="0" y="49"/>
                      <a:pt x="0" y="62"/>
                      <a:pt x="8" y="70"/>
                    </a:cubicBezTo>
                    <a:cubicBezTo>
                      <a:pt x="33" y="95"/>
                      <a:pt x="33" y="95"/>
                      <a:pt x="33" y="95"/>
                    </a:cubicBezTo>
                    <a:cubicBezTo>
                      <a:pt x="37" y="99"/>
                      <a:pt x="42" y="101"/>
                      <a:pt x="47" y="101"/>
                    </a:cubicBezTo>
                    <a:cubicBezTo>
                      <a:pt x="52" y="101"/>
                      <a:pt x="58" y="99"/>
                      <a:pt x="61" y="95"/>
                    </a:cubicBezTo>
                    <a:cubicBezTo>
                      <a:pt x="120" y="36"/>
                      <a:pt x="120" y="36"/>
                      <a:pt x="120" y="36"/>
                    </a:cubicBezTo>
                    <a:cubicBezTo>
                      <a:pt x="128" y="29"/>
                      <a:pt x="128" y="16"/>
                      <a:pt x="1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26">
                <a:extLst>
                  <a:ext uri="{FF2B5EF4-FFF2-40B4-BE49-F238E27FC236}">
                    <a16:creationId xmlns:a16="http://schemas.microsoft.com/office/drawing/2014/main" id="{064ACC92-0A1A-4F29-8E26-489CBAD3A8D3}"/>
                  </a:ext>
                </a:extLst>
              </p:cNvPr>
              <p:cNvSpPr>
                <a:spLocks/>
              </p:cNvSpPr>
              <p:nvPr/>
            </p:nvSpPr>
            <p:spPr bwMode="auto">
              <a:xfrm>
                <a:off x="4187825" y="1600201"/>
                <a:ext cx="317500" cy="38100"/>
              </a:xfrm>
              <a:custGeom>
                <a:avLst/>
                <a:gdLst>
                  <a:gd name="T0" fmla="*/ 20 w 334"/>
                  <a:gd name="T1" fmla="*/ 40 h 40"/>
                  <a:gd name="T2" fmla="*/ 314 w 334"/>
                  <a:gd name="T3" fmla="*/ 40 h 40"/>
                  <a:gd name="T4" fmla="*/ 334 w 334"/>
                  <a:gd name="T5" fmla="*/ 20 h 40"/>
                  <a:gd name="T6" fmla="*/ 314 w 334"/>
                  <a:gd name="T7" fmla="*/ 0 h 40"/>
                  <a:gd name="T8" fmla="*/ 20 w 334"/>
                  <a:gd name="T9" fmla="*/ 0 h 40"/>
                  <a:gd name="T10" fmla="*/ 0 w 334"/>
                  <a:gd name="T11" fmla="*/ 20 h 40"/>
                  <a:gd name="T12" fmla="*/ 20 w 33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4" h="40">
                    <a:moveTo>
                      <a:pt x="20" y="40"/>
                    </a:moveTo>
                    <a:cubicBezTo>
                      <a:pt x="314" y="40"/>
                      <a:pt x="314" y="40"/>
                      <a:pt x="314" y="40"/>
                    </a:cubicBezTo>
                    <a:cubicBezTo>
                      <a:pt x="325" y="40"/>
                      <a:pt x="334" y="31"/>
                      <a:pt x="334" y="20"/>
                    </a:cubicBezTo>
                    <a:cubicBezTo>
                      <a:pt x="334" y="8"/>
                      <a:pt x="325" y="0"/>
                      <a:pt x="314" y="0"/>
                    </a:cubicBezTo>
                    <a:cubicBezTo>
                      <a:pt x="20" y="0"/>
                      <a:pt x="20" y="0"/>
                      <a:pt x="20" y="0"/>
                    </a:cubicBezTo>
                    <a:cubicBezTo>
                      <a:pt x="9" y="0"/>
                      <a:pt x="0" y="8"/>
                      <a:pt x="0" y="20"/>
                    </a:cubicBezTo>
                    <a:cubicBezTo>
                      <a:pt x="0" y="31"/>
                      <a:pt x="9"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27">
                <a:extLst>
                  <a:ext uri="{FF2B5EF4-FFF2-40B4-BE49-F238E27FC236}">
                    <a16:creationId xmlns:a16="http://schemas.microsoft.com/office/drawing/2014/main" id="{91540089-C2C3-40F0-8EED-1D0D8A55F129}"/>
                  </a:ext>
                </a:extLst>
              </p:cNvPr>
              <p:cNvSpPr>
                <a:spLocks/>
              </p:cNvSpPr>
              <p:nvPr/>
            </p:nvSpPr>
            <p:spPr bwMode="auto">
              <a:xfrm>
                <a:off x="4043363" y="1689101"/>
                <a:ext cx="122238" cy="95250"/>
              </a:xfrm>
              <a:custGeom>
                <a:avLst/>
                <a:gdLst>
                  <a:gd name="T0" fmla="*/ 120 w 128"/>
                  <a:gd name="T1" fmla="*/ 8 h 100"/>
                  <a:gd name="T2" fmla="*/ 92 w 128"/>
                  <a:gd name="T3" fmla="*/ 8 h 100"/>
                  <a:gd name="T4" fmla="*/ 47 w 128"/>
                  <a:gd name="T5" fmla="*/ 52 h 100"/>
                  <a:gd name="T6" fmla="*/ 36 w 128"/>
                  <a:gd name="T7" fmla="*/ 41 h 100"/>
                  <a:gd name="T8" fmla="*/ 8 w 128"/>
                  <a:gd name="T9" fmla="*/ 41 h 100"/>
                  <a:gd name="T10" fmla="*/ 8 w 128"/>
                  <a:gd name="T11" fmla="*/ 70 h 100"/>
                  <a:gd name="T12" fmla="*/ 33 w 128"/>
                  <a:gd name="T13" fmla="*/ 95 h 100"/>
                  <a:gd name="T14" fmla="*/ 47 w 128"/>
                  <a:gd name="T15" fmla="*/ 100 h 100"/>
                  <a:gd name="T16" fmla="*/ 61 w 128"/>
                  <a:gd name="T17" fmla="*/ 95 h 100"/>
                  <a:gd name="T18" fmla="*/ 120 w 128"/>
                  <a:gd name="T19" fmla="*/ 36 h 100"/>
                  <a:gd name="T20" fmla="*/ 120 w 128"/>
                  <a:gd name="T21" fmla="*/ 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0">
                    <a:moveTo>
                      <a:pt x="120" y="8"/>
                    </a:moveTo>
                    <a:cubicBezTo>
                      <a:pt x="112" y="0"/>
                      <a:pt x="100" y="0"/>
                      <a:pt x="92" y="8"/>
                    </a:cubicBezTo>
                    <a:cubicBezTo>
                      <a:pt x="47" y="52"/>
                      <a:pt x="47" y="52"/>
                      <a:pt x="47" y="52"/>
                    </a:cubicBezTo>
                    <a:cubicBezTo>
                      <a:pt x="36" y="41"/>
                      <a:pt x="36" y="41"/>
                      <a:pt x="36" y="41"/>
                    </a:cubicBezTo>
                    <a:cubicBezTo>
                      <a:pt x="28" y="33"/>
                      <a:pt x="16" y="33"/>
                      <a:pt x="8" y="41"/>
                    </a:cubicBezTo>
                    <a:cubicBezTo>
                      <a:pt x="0" y="49"/>
                      <a:pt x="0" y="62"/>
                      <a:pt x="8" y="70"/>
                    </a:cubicBezTo>
                    <a:cubicBezTo>
                      <a:pt x="33" y="95"/>
                      <a:pt x="33" y="95"/>
                      <a:pt x="33" y="95"/>
                    </a:cubicBezTo>
                    <a:cubicBezTo>
                      <a:pt x="37" y="99"/>
                      <a:pt x="42" y="100"/>
                      <a:pt x="47" y="100"/>
                    </a:cubicBezTo>
                    <a:cubicBezTo>
                      <a:pt x="52" y="100"/>
                      <a:pt x="58" y="99"/>
                      <a:pt x="61" y="95"/>
                    </a:cubicBezTo>
                    <a:cubicBezTo>
                      <a:pt x="120" y="36"/>
                      <a:pt x="120" y="36"/>
                      <a:pt x="120" y="36"/>
                    </a:cubicBezTo>
                    <a:cubicBezTo>
                      <a:pt x="128" y="28"/>
                      <a:pt x="128" y="16"/>
                      <a:pt x="1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28">
                <a:extLst>
                  <a:ext uri="{FF2B5EF4-FFF2-40B4-BE49-F238E27FC236}">
                    <a16:creationId xmlns:a16="http://schemas.microsoft.com/office/drawing/2014/main" id="{1CEFEDD9-857B-4D47-920C-D91E5A2F2481}"/>
                  </a:ext>
                </a:extLst>
              </p:cNvPr>
              <p:cNvSpPr>
                <a:spLocks/>
              </p:cNvSpPr>
              <p:nvPr/>
            </p:nvSpPr>
            <p:spPr bwMode="auto">
              <a:xfrm>
                <a:off x="4187825" y="1719263"/>
                <a:ext cx="317500" cy="38100"/>
              </a:xfrm>
              <a:custGeom>
                <a:avLst/>
                <a:gdLst>
                  <a:gd name="T0" fmla="*/ 20 w 334"/>
                  <a:gd name="T1" fmla="*/ 40 h 40"/>
                  <a:gd name="T2" fmla="*/ 314 w 334"/>
                  <a:gd name="T3" fmla="*/ 40 h 40"/>
                  <a:gd name="T4" fmla="*/ 334 w 334"/>
                  <a:gd name="T5" fmla="*/ 20 h 40"/>
                  <a:gd name="T6" fmla="*/ 314 w 334"/>
                  <a:gd name="T7" fmla="*/ 0 h 40"/>
                  <a:gd name="T8" fmla="*/ 20 w 334"/>
                  <a:gd name="T9" fmla="*/ 0 h 40"/>
                  <a:gd name="T10" fmla="*/ 0 w 334"/>
                  <a:gd name="T11" fmla="*/ 20 h 40"/>
                  <a:gd name="T12" fmla="*/ 20 w 33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4" h="40">
                    <a:moveTo>
                      <a:pt x="20" y="40"/>
                    </a:moveTo>
                    <a:cubicBezTo>
                      <a:pt x="314" y="40"/>
                      <a:pt x="314" y="40"/>
                      <a:pt x="314" y="40"/>
                    </a:cubicBezTo>
                    <a:cubicBezTo>
                      <a:pt x="325" y="40"/>
                      <a:pt x="334" y="31"/>
                      <a:pt x="334" y="20"/>
                    </a:cubicBezTo>
                    <a:cubicBezTo>
                      <a:pt x="334" y="9"/>
                      <a:pt x="325" y="0"/>
                      <a:pt x="314" y="0"/>
                    </a:cubicBezTo>
                    <a:cubicBezTo>
                      <a:pt x="20" y="0"/>
                      <a:pt x="20" y="0"/>
                      <a:pt x="20" y="0"/>
                    </a:cubicBezTo>
                    <a:cubicBezTo>
                      <a:pt x="9" y="0"/>
                      <a:pt x="0" y="9"/>
                      <a:pt x="0" y="20"/>
                    </a:cubicBezTo>
                    <a:cubicBezTo>
                      <a:pt x="0" y="31"/>
                      <a:pt x="9"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29">
                <a:extLst>
                  <a:ext uri="{FF2B5EF4-FFF2-40B4-BE49-F238E27FC236}">
                    <a16:creationId xmlns:a16="http://schemas.microsoft.com/office/drawing/2014/main" id="{715D9F03-61AB-4C6B-8B8A-0FD1FDE36B42}"/>
                  </a:ext>
                </a:extLst>
              </p:cNvPr>
              <p:cNvSpPr>
                <a:spLocks/>
              </p:cNvSpPr>
              <p:nvPr/>
            </p:nvSpPr>
            <p:spPr bwMode="auto">
              <a:xfrm>
                <a:off x="4043363" y="1808163"/>
                <a:ext cx="122238" cy="95250"/>
              </a:xfrm>
              <a:custGeom>
                <a:avLst/>
                <a:gdLst>
                  <a:gd name="T0" fmla="*/ 120 w 128"/>
                  <a:gd name="T1" fmla="*/ 7 h 100"/>
                  <a:gd name="T2" fmla="*/ 92 w 128"/>
                  <a:gd name="T3" fmla="*/ 7 h 100"/>
                  <a:gd name="T4" fmla="*/ 47 w 128"/>
                  <a:gd name="T5" fmla="*/ 52 h 100"/>
                  <a:gd name="T6" fmla="*/ 36 w 128"/>
                  <a:gd name="T7" fmla="*/ 41 h 100"/>
                  <a:gd name="T8" fmla="*/ 8 w 128"/>
                  <a:gd name="T9" fmla="*/ 41 h 100"/>
                  <a:gd name="T10" fmla="*/ 8 w 128"/>
                  <a:gd name="T11" fmla="*/ 69 h 100"/>
                  <a:gd name="T12" fmla="*/ 33 w 128"/>
                  <a:gd name="T13" fmla="*/ 94 h 100"/>
                  <a:gd name="T14" fmla="*/ 47 w 128"/>
                  <a:gd name="T15" fmla="*/ 100 h 100"/>
                  <a:gd name="T16" fmla="*/ 61 w 128"/>
                  <a:gd name="T17" fmla="*/ 94 h 100"/>
                  <a:gd name="T18" fmla="*/ 120 w 128"/>
                  <a:gd name="T19" fmla="*/ 36 h 100"/>
                  <a:gd name="T20" fmla="*/ 120 w 128"/>
                  <a:gd name="T21"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0">
                    <a:moveTo>
                      <a:pt x="120" y="7"/>
                    </a:moveTo>
                    <a:cubicBezTo>
                      <a:pt x="112" y="0"/>
                      <a:pt x="100" y="0"/>
                      <a:pt x="92" y="7"/>
                    </a:cubicBezTo>
                    <a:cubicBezTo>
                      <a:pt x="47" y="52"/>
                      <a:pt x="47" y="52"/>
                      <a:pt x="47" y="52"/>
                    </a:cubicBezTo>
                    <a:cubicBezTo>
                      <a:pt x="36" y="41"/>
                      <a:pt x="36" y="41"/>
                      <a:pt x="36" y="41"/>
                    </a:cubicBezTo>
                    <a:cubicBezTo>
                      <a:pt x="28" y="33"/>
                      <a:pt x="16" y="33"/>
                      <a:pt x="8" y="41"/>
                    </a:cubicBezTo>
                    <a:cubicBezTo>
                      <a:pt x="0" y="49"/>
                      <a:pt x="0" y="61"/>
                      <a:pt x="8" y="69"/>
                    </a:cubicBezTo>
                    <a:cubicBezTo>
                      <a:pt x="33" y="94"/>
                      <a:pt x="33" y="94"/>
                      <a:pt x="33" y="94"/>
                    </a:cubicBezTo>
                    <a:cubicBezTo>
                      <a:pt x="37" y="98"/>
                      <a:pt x="42" y="100"/>
                      <a:pt x="47" y="100"/>
                    </a:cubicBezTo>
                    <a:cubicBezTo>
                      <a:pt x="52" y="100"/>
                      <a:pt x="58" y="98"/>
                      <a:pt x="61" y="94"/>
                    </a:cubicBezTo>
                    <a:cubicBezTo>
                      <a:pt x="120" y="36"/>
                      <a:pt x="120" y="36"/>
                      <a:pt x="120" y="36"/>
                    </a:cubicBezTo>
                    <a:cubicBezTo>
                      <a:pt x="128" y="28"/>
                      <a:pt x="128" y="15"/>
                      <a:pt x="1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30">
                <a:extLst>
                  <a:ext uri="{FF2B5EF4-FFF2-40B4-BE49-F238E27FC236}">
                    <a16:creationId xmlns:a16="http://schemas.microsoft.com/office/drawing/2014/main" id="{D8368743-303E-4D7C-B37D-4AA5E334A8B0}"/>
                  </a:ext>
                </a:extLst>
              </p:cNvPr>
              <p:cNvSpPr>
                <a:spLocks/>
              </p:cNvSpPr>
              <p:nvPr/>
            </p:nvSpPr>
            <p:spPr bwMode="auto">
              <a:xfrm>
                <a:off x="4187825" y="1838326"/>
                <a:ext cx="317500" cy="38100"/>
              </a:xfrm>
              <a:custGeom>
                <a:avLst/>
                <a:gdLst>
                  <a:gd name="T0" fmla="*/ 20 w 334"/>
                  <a:gd name="T1" fmla="*/ 40 h 40"/>
                  <a:gd name="T2" fmla="*/ 314 w 334"/>
                  <a:gd name="T3" fmla="*/ 40 h 40"/>
                  <a:gd name="T4" fmla="*/ 334 w 334"/>
                  <a:gd name="T5" fmla="*/ 20 h 40"/>
                  <a:gd name="T6" fmla="*/ 314 w 334"/>
                  <a:gd name="T7" fmla="*/ 0 h 40"/>
                  <a:gd name="T8" fmla="*/ 20 w 334"/>
                  <a:gd name="T9" fmla="*/ 0 h 40"/>
                  <a:gd name="T10" fmla="*/ 0 w 334"/>
                  <a:gd name="T11" fmla="*/ 20 h 40"/>
                  <a:gd name="T12" fmla="*/ 20 w 33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4" h="40">
                    <a:moveTo>
                      <a:pt x="20" y="40"/>
                    </a:moveTo>
                    <a:cubicBezTo>
                      <a:pt x="314" y="40"/>
                      <a:pt x="314" y="40"/>
                      <a:pt x="314" y="40"/>
                    </a:cubicBezTo>
                    <a:cubicBezTo>
                      <a:pt x="325" y="40"/>
                      <a:pt x="334" y="31"/>
                      <a:pt x="334" y="20"/>
                    </a:cubicBezTo>
                    <a:cubicBezTo>
                      <a:pt x="334" y="9"/>
                      <a:pt x="325" y="0"/>
                      <a:pt x="314" y="0"/>
                    </a:cubicBezTo>
                    <a:cubicBezTo>
                      <a:pt x="20" y="0"/>
                      <a:pt x="20" y="0"/>
                      <a:pt x="20" y="0"/>
                    </a:cubicBezTo>
                    <a:cubicBezTo>
                      <a:pt x="9" y="0"/>
                      <a:pt x="0" y="9"/>
                      <a:pt x="0" y="20"/>
                    </a:cubicBezTo>
                    <a:cubicBezTo>
                      <a:pt x="0" y="31"/>
                      <a:pt x="9"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31">
                <a:extLst>
                  <a:ext uri="{FF2B5EF4-FFF2-40B4-BE49-F238E27FC236}">
                    <a16:creationId xmlns:a16="http://schemas.microsoft.com/office/drawing/2014/main" id="{4992FE1F-F16B-4C87-85BD-BE1BB85F6723}"/>
                  </a:ext>
                </a:extLst>
              </p:cNvPr>
              <p:cNvSpPr>
                <a:spLocks/>
              </p:cNvSpPr>
              <p:nvPr/>
            </p:nvSpPr>
            <p:spPr bwMode="auto">
              <a:xfrm>
                <a:off x="4043363" y="1927226"/>
                <a:ext cx="122238" cy="95250"/>
              </a:xfrm>
              <a:custGeom>
                <a:avLst/>
                <a:gdLst>
                  <a:gd name="T0" fmla="*/ 92 w 128"/>
                  <a:gd name="T1" fmla="*/ 8 h 101"/>
                  <a:gd name="T2" fmla="*/ 47 w 128"/>
                  <a:gd name="T3" fmla="*/ 53 h 101"/>
                  <a:gd name="T4" fmla="*/ 36 w 128"/>
                  <a:gd name="T5" fmla="*/ 42 h 101"/>
                  <a:gd name="T6" fmla="*/ 8 w 128"/>
                  <a:gd name="T7" fmla="*/ 42 h 101"/>
                  <a:gd name="T8" fmla="*/ 8 w 128"/>
                  <a:gd name="T9" fmla="*/ 70 h 101"/>
                  <a:gd name="T10" fmla="*/ 33 w 128"/>
                  <a:gd name="T11" fmla="*/ 95 h 101"/>
                  <a:gd name="T12" fmla="*/ 47 w 128"/>
                  <a:gd name="T13" fmla="*/ 101 h 101"/>
                  <a:gd name="T14" fmla="*/ 61 w 128"/>
                  <a:gd name="T15" fmla="*/ 95 h 101"/>
                  <a:gd name="T16" fmla="*/ 120 w 128"/>
                  <a:gd name="T17" fmla="*/ 36 h 101"/>
                  <a:gd name="T18" fmla="*/ 120 w 128"/>
                  <a:gd name="T19" fmla="*/ 8 h 101"/>
                  <a:gd name="T20" fmla="*/ 92 w 128"/>
                  <a:gd name="T21"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1">
                    <a:moveTo>
                      <a:pt x="92" y="8"/>
                    </a:moveTo>
                    <a:cubicBezTo>
                      <a:pt x="47" y="53"/>
                      <a:pt x="47" y="53"/>
                      <a:pt x="47" y="53"/>
                    </a:cubicBezTo>
                    <a:cubicBezTo>
                      <a:pt x="36" y="42"/>
                      <a:pt x="36" y="42"/>
                      <a:pt x="36" y="42"/>
                    </a:cubicBezTo>
                    <a:cubicBezTo>
                      <a:pt x="28" y="34"/>
                      <a:pt x="16" y="34"/>
                      <a:pt x="8" y="42"/>
                    </a:cubicBezTo>
                    <a:cubicBezTo>
                      <a:pt x="0" y="49"/>
                      <a:pt x="0" y="62"/>
                      <a:pt x="8" y="70"/>
                    </a:cubicBezTo>
                    <a:cubicBezTo>
                      <a:pt x="33" y="95"/>
                      <a:pt x="33" y="95"/>
                      <a:pt x="33" y="95"/>
                    </a:cubicBezTo>
                    <a:cubicBezTo>
                      <a:pt x="37" y="99"/>
                      <a:pt x="42" y="101"/>
                      <a:pt x="47" y="101"/>
                    </a:cubicBezTo>
                    <a:cubicBezTo>
                      <a:pt x="52" y="101"/>
                      <a:pt x="58" y="99"/>
                      <a:pt x="61" y="95"/>
                    </a:cubicBezTo>
                    <a:cubicBezTo>
                      <a:pt x="120" y="36"/>
                      <a:pt x="120" y="36"/>
                      <a:pt x="120" y="36"/>
                    </a:cubicBezTo>
                    <a:cubicBezTo>
                      <a:pt x="128" y="29"/>
                      <a:pt x="128" y="16"/>
                      <a:pt x="120" y="8"/>
                    </a:cubicBezTo>
                    <a:cubicBezTo>
                      <a:pt x="112" y="0"/>
                      <a:pt x="100" y="0"/>
                      <a:pt x="9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32">
                <a:extLst>
                  <a:ext uri="{FF2B5EF4-FFF2-40B4-BE49-F238E27FC236}">
                    <a16:creationId xmlns:a16="http://schemas.microsoft.com/office/drawing/2014/main" id="{C929E2B9-C570-4A62-9C5E-B49F386A318B}"/>
                  </a:ext>
                </a:extLst>
              </p:cNvPr>
              <p:cNvSpPr>
                <a:spLocks/>
              </p:cNvSpPr>
              <p:nvPr/>
            </p:nvSpPr>
            <p:spPr bwMode="auto">
              <a:xfrm>
                <a:off x="4187825" y="1955801"/>
                <a:ext cx="317500" cy="38100"/>
              </a:xfrm>
              <a:custGeom>
                <a:avLst/>
                <a:gdLst>
                  <a:gd name="T0" fmla="*/ 20 w 334"/>
                  <a:gd name="T1" fmla="*/ 40 h 40"/>
                  <a:gd name="T2" fmla="*/ 314 w 334"/>
                  <a:gd name="T3" fmla="*/ 40 h 40"/>
                  <a:gd name="T4" fmla="*/ 334 w 334"/>
                  <a:gd name="T5" fmla="*/ 20 h 40"/>
                  <a:gd name="T6" fmla="*/ 314 w 334"/>
                  <a:gd name="T7" fmla="*/ 0 h 40"/>
                  <a:gd name="T8" fmla="*/ 20 w 334"/>
                  <a:gd name="T9" fmla="*/ 0 h 40"/>
                  <a:gd name="T10" fmla="*/ 0 w 334"/>
                  <a:gd name="T11" fmla="*/ 20 h 40"/>
                  <a:gd name="T12" fmla="*/ 20 w 33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4" h="40">
                    <a:moveTo>
                      <a:pt x="20" y="40"/>
                    </a:moveTo>
                    <a:cubicBezTo>
                      <a:pt x="314" y="40"/>
                      <a:pt x="314" y="40"/>
                      <a:pt x="314" y="40"/>
                    </a:cubicBezTo>
                    <a:cubicBezTo>
                      <a:pt x="325" y="40"/>
                      <a:pt x="334" y="32"/>
                      <a:pt x="334" y="20"/>
                    </a:cubicBezTo>
                    <a:cubicBezTo>
                      <a:pt x="334" y="9"/>
                      <a:pt x="325" y="0"/>
                      <a:pt x="314" y="0"/>
                    </a:cubicBezTo>
                    <a:cubicBezTo>
                      <a:pt x="20" y="0"/>
                      <a:pt x="20" y="0"/>
                      <a:pt x="20" y="0"/>
                    </a:cubicBezTo>
                    <a:cubicBezTo>
                      <a:pt x="9" y="0"/>
                      <a:pt x="0" y="9"/>
                      <a:pt x="0" y="20"/>
                    </a:cubicBezTo>
                    <a:cubicBezTo>
                      <a:pt x="0" y="32"/>
                      <a:pt x="9"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 name="Group 161">
              <a:extLst>
                <a:ext uri="{FF2B5EF4-FFF2-40B4-BE49-F238E27FC236}">
                  <a16:creationId xmlns:a16="http://schemas.microsoft.com/office/drawing/2014/main" id="{A938D49A-7708-4D31-B43A-F19178DDCD46}"/>
                </a:ext>
              </a:extLst>
            </p:cNvPr>
            <p:cNvGrpSpPr/>
            <p:nvPr/>
          </p:nvGrpSpPr>
          <p:grpSpPr>
            <a:xfrm>
              <a:off x="8983322" y="3933002"/>
              <a:ext cx="846138" cy="871538"/>
              <a:chOff x="11164888" y="1274763"/>
              <a:chExt cx="846138" cy="871538"/>
            </a:xfrm>
            <a:solidFill>
              <a:schemeClr val="bg1"/>
            </a:solidFill>
          </p:grpSpPr>
          <p:sp>
            <p:nvSpPr>
              <p:cNvPr id="163" name="Freeform 42">
                <a:extLst>
                  <a:ext uri="{FF2B5EF4-FFF2-40B4-BE49-F238E27FC236}">
                    <a16:creationId xmlns:a16="http://schemas.microsoft.com/office/drawing/2014/main" id="{AE2C5DC0-A8CE-4466-8246-7ABBCB4BA9A6}"/>
                  </a:ext>
                </a:extLst>
              </p:cNvPr>
              <p:cNvSpPr>
                <a:spLocks/>
              </p:cNvSpPr>
              <p:nvPr/>
            </p:nvSpPr>
            <p:spPr bwMode="auto">
              <a:xfrm>
                <a:off x="11469688" y="1274763"/>
                <a:ext cx="233363" cy="496888"/>
              </a:xfrm>
              <a:custGeom>
                <a:avLst/>
                <a:gdLst>
                  <a:gd name="T0" fmla="*/ 20 w 246"/>
                  <a:gd name="T1" fmla="*/ 523 h 523"/>
                  <a:gd name="T2" fmla="*/ 40 w 246"/>
                  <a:gd name="T3" fmla="*/ 503 h 523"/>
                  <a:gd name="T4" fmla="*/ 40 w 246"/>
                  <a:gd name="T5" fmla="*/ 144 h 523"/>
                  <a:gd name="T6" fmla="*/ 122 w 246"/>
                  <a:gd name="T7" fmla="*/ 45 h 523"/>
                  <a:gd name="T8" fmla="*/ 206 w 246"/>
                  <a:gd name="T9" fmla="*/ 143 h 523"/>
                  <a:gd name="T10" fmla="*/ 206 w 246"/>
                  <a:gd name="T11" fmla="*/ 498 h 523"/>
                  <a:gd name="T12" fmla="*/ 226 w 246"/>
                  <a:gd name="T13" fmla="*/ 518 h 523"/>
                  <a:gd name="T14" fmla="*/ 246 w 246"/>
                  <a:gd name="T15" fmla="*/ 498 h 523"/>
                  <a:gd name="T16" fmla="*/ 246 w 246"/>
                  <a:gd name="T17" fmla="*/ 140 h 523"/>
                  <a:gd name="T18" fmla="*/ 246 w 246"/>
                  <a:gd name="T19" fmla="*/ 135 h 523"/>
                  <a:gd name="T20" fmla="*/ 132 w 246"/>
                  <a:gd name="T21" fmla="*/ 4 h 523"/>
                  <a:gd name="T22" fmla="*/ 111 w 246"/>
                  <a:gd name="T23" fmla="*/ 4 h 523"/>
                  <a:gd name="T24" fmla="*/ 1 w 246"/>
                  <a:gd name="T25" fmla="*/ 135 h 523"/>
                  <a:gd name="T26" fmla="*/ 0 w 246"/>
                  <a:gd name="T27" fmla="*/ 140 h 523"/>
                  <a:gd name="T28" fmla="*/ 0 w 246"/>
                  <a:gd name="T29" fmla="*/ 503 h 523"/>
                  <a:gd name="T30" fmla="*/ 20 w 246"/>
                  <a:gd name="T31" fmla="*/ 523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523">
                    <a:moveTo>
                      <a:pt x="20" y="523"/>
                    </a:moveTo>
                    <a:cubicBezTo>
                      <a:pt x="31" y="523"/>
                      <a:pt x="40" y="514"/>
                      <a:pt x="40" y="503"/>
                    </a:cubicBezTo>
                    <a:cubicBezTo>
                      <a:pt x="40" y="144"/>
                      <a:pt x="40" y="144"/>
                      <a:pt x="40" y="144"/>
                    </a:cubicBezTo>
                    <a:cubicBezTo>
                      <a:pt x="44" y="133"/>
                      <a:pt x="65" y="85"/>
                      <a:pt x="122" y="45"/>
                    </a:cubicBezTo>
                    <a:cubicBezTo>
                      <a:pt x="148" y="63"/>
                      <a:pt x="194" y="100"/>
                      <a:pt x="206" y="143"/>
                    </a:cubicBezTo>
                    <a:cubicBezTo>
                      <a:pt x="206" y="498"/>
                      <a:pt x="206" y="498"/>
                      <a:pt x="206" y="498"/>
                    </a:cubicBezTo>
                    <a:cubicBezTo>
                      <a:pt x="206" y="509"/>
                      <a:pt x="215" y="518"/>
                      <a:pt x="226" y="518"/>
                    </a:cubicBezTo>
                    <a:cubicBezTo>
                      <a:pt x="237" y="518"/>
                      <a:pt x="246" y="509"/>
                      <a:pt x="246" y="498"/>
                    </a:cubicBezTo>
                    <a:cubicBezTo>
                      <a:pt x="246" y="140"/>
                      <a:pt x="246" y="140"/>
                      <a:pt x="246" y="140"/>
                    </a:cubicBezTo>
                    <a:cubicBezTo>
                      <a:pt x="246" y="139"/>
                      <a:pt x="246" y="137"/>
                      <a:pt x="246" y="135"/>
                    </a:cubicBezTo>
                    <a:cubicBezTo>
                      <a:pt x="226" y="59"/>
                      <a:pt x="136" y="6"/>
                      <a:pt x="132" y="4"/>
                    </a:cubicBezTo>
                    <a:cubicBezTo>
                      <a:pt x="126" y="0"/>
                      <a:pt x="118" y="0"/>
                      <a:pt x="111" y="4"/>
                    </a:cubicBezTo>
                    <a:cubicBezTo>
                      <a:pt x="24" y="60"/>
                      <a:pt x="2" y="132"/>
                      <a:pt x="1" y="135"/>
                    </a:cubicBezTo>
                    <a:cubicBezTo>
                      <a:pt x="0" y="137"/>
                      <a:pt x="0" y="138"/>
                      <a:pt x="0" y="140"/>
                    </a:cubicBezTo>
                    <a:cubicBezTo>
                      <a:pt x="0" y="503"/>
                      <a:pt x="0" y="503"/>
                      <a:pt x="0" y="503"/>
                    </a:cubicBezTo>
                    <a:cubicBezTo>
                      <a:pt x="0" y="514"/>
                      <a:pt x="9" y="523"/>
                      <a:pt x="20" y="5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43">
                <a:extLst>
                  <a:ext uri="{FF2B5EF4-FFF2-40B4-BE49-F238E27FC236}">
                    <a16:creationId xmlns:a16="http://schemas.microsoft.com/office/drawing/2014/main" id="{934D9AF1-3513-4E75-B285-030BF420247D}"/>
                  </a:ext>
                </a:extLst>
              </p:cNvPr>
              <p:cNvSpPr>
                <a:spLocks/>
              </p:cNvSpPr>
              <p:nvPr/>
            </p:nvSpPr>
            <p:spPr bwMode="auto">
              <a:xfrm>
                <a:off x="11726863" y="1646238"/>
                <a:ext cx="90488" cy="187325"/>
              </a:xfrm>
              <a:custGeom>
                <a:avLst/>
                <a:gdLst>
                  <a:gd name="T0" fmla="*/ 55 w 95"/>
                  <a:gd name="T1" fmla="*/ 86 h 197"/>
                  <a:gd name="T2" fmla="*/ 55 w 95"/>
                  <a:gd name="T3" fmla="*/ 177 h 197"/>
                  <a:gd name="T4" fmla="*/ 75 w 95"/>
                  <a:gd name="T5" fmla="*/ 197 h 197"/>
                  <a:gd name="T6" fmla="*/ 95 w 95"/>
                  <a:gd name="T7" fmla="*/ 177 h 197"/>
                  <a:gd name="T8" fmla="*/ 95 w 95"/>
                  <a:gd name="T9" fmla="*/ 78 h 197"/>
                  <a:gd name="T10" fmla="*/ 89 w 95"/>
                  <a:gd name="T11" fmla="*/ 65 h 197"/>
                  <a:gd name="T12" fmla="*/ 36 w 95"/>
                  <a:gd name="T13" fmla="*/ 9 h 197"/>
                  <a:gd name="T14" fmla="*/ 8 w 95"/>
                  <a:gd name="T15" fmla="*/ 8 h 197"/>
                  <a:gd name="T16" fmla="*/ 7 w 95"/>
                  <a:gd name="T17" fmla="*/ 36 h 197"/>
                  <a:gd name="T18" fmla="*/ 55 w 95"/>
                  <a:gd name="T19" fmla="*/ 8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97">
                    <a:moveTo>
                      <a:pt x="55" y="86"/>
                    </a:moveTo>
                    <a:cubicBezTo>
                      <a:pt x="55" y="177"/>
                      <a:pt x="55" y="177"/>
                      <a:pt x="55" y="177"/>
                    </a:cubicBezTo>
                    <a:cubicBezTo>
                      <a:pt x="55" y="188"/>
                      <a:pt x="63" y="197"/>
                      <a:pt x="75" y="197"/>
                    </a:cubicBezTo>
                    <a:cubicBezTo>
                      <a:pt x="86" y="197"/>
                      <a:pt x="95" y="188"/>
                      <a:pt x="95" y="177"/>
                    </a:cubicBezTo>
                    <a:cubicBezTo>
                      <a:pt x="95" y="78"/>
                      <a:pt x="95" y="78"/>
                      <a:pt x="95" y="78"/>
                    </a:cubicBezTo>
                    <a:cubicBezTo>
                      <a:pt x="95" y="73"/>
                      <a:pt x="93" y="68"/>
                      <a:pt x="89" y="65"/>
                    </a:cubicBezTo>
                    <a:cubicBezTo>
                      <a:pt x="36" y="9"/>
                      <a:pt x="36" y="9"/>
                      <a:pt x="36" y="9"/>
                    </a:cubicBezTo>
                    <a:cubicBezTo>
                      <a:pt x="29" y="1"/>
                      <a:pt x="16" y="0"/>
                      <a:pt x="8" y="8"/>
                    </a:cubicBezTo>
                    <a:cubicBezTo>
                      <a:pt x="0" y="15"/>
                      <a:pt x="0" y="28"/>
                      <a:pt x="7" y="36"/>
                    </a:cubicBezTo>
                    <a:lnTo>
                      <a:pt x="5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44">
                <a:extLst>
                  <a:ext uri="{FF2B5EF4-FFF2-40B4-BE49-F238E27FC236}">
                    <a16:creationId xmlns:a16="http://schemas.microsoft.com/office/drawing/2014/main" id="{AE6B981F-87E8-4C3C-BC05-807FDCBDDD42}"/>
                  </a:ext>
                </a:extLst>
              </p:cNvPr>
              <p:cNvSpPr>
                <a:spLocks/>
              </p:cNvSpPr>
              <p:nvPr/>
            </p:nvSpPr>
            <p:spPr bwMode="auto">
              <a:xfrm>
                <a:off x="11356975" y="1647825"/>
                <a:ext cx="88900" cy="188913"/>
              </a:xfrm>
              <a:custGeom>
                <a:avLst/>
                <a:gdLst>
                  <a:gd name="T0" fmla="*/ 20 w 93"/>
                  <a:gd name="T1" fmla="*/ 198 h 198"/>
                  <a:gd name="T2" fmla="*/ 40 w 93"/>
                  <a:gd name="T3" fmla="*/ 178 h 198"/>
                  <a:gd name="T4" fmla="*/ 40 w 93"/>
                  <a:gd name="T5" fmla="*/ 86 h 198"/>
                  <a:gd name="T6" fmla="*/ 86 w 93"/>
                  <a:gd name="T7" fmla="*/ 36 h 198"/>
                  <a:gd name="T8" fmla="*/ 84 w 93"/>
                  <a:gd name="T9" fmla="*/ 8 h 198"/>
                  <a:gd name="T10" fmla="*/ 56 w 93"/>
                  <a:gd name="T11" fmla="*/ 9 h 198"/>
                  <a:gd name="T12" fmla="*/ 6 w 93"/>
                  <a:gd name="T13" fmla="*/ 65 h 198"/>
                  <a:gd name="T14" fmla="*/ 0 w 93"/>
                  <a:gd name="T15" fmla="*/ 79 h 198"/>
                  <a:gd name="T16" fmla="*/ 0 w 93"/>
                  <a:gd name="T17" fmla="*/ 178 h 198"/>
                  <a:gd name="T18" fmla="*/ 20 w 93"/>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98">
                    <a:moveTo>
                      <a:pt x="20" y="198"/>
                    </a:moveTo>
                    <a:cubicBezTo>
                      <a:pt x="31" y="198"/>
                      <a:pt x="40" y="189"/>
                      <a:pt x="40" y="178"/>
                    </a:cubicBezTo>
                    <a:cubicBezTo>
                      <a:pt x="40" y="86"/>
                      <a:pt x="40" y="86"/>
                      <a:pt x="40" y="86"/>
                    </a:cubicBezTo>
                    <a:cubicBezTo>
                      <a:pt x="86" y="36"/>
                      <a:pt x="86" y="36"/>
                      <a:pt x="86" y="36"/>
                    </a:cubicBezTo>
                    <a:cubicBezTo>
                      <a:pt x="93" y="28"/>
                      <a:pt x="92" y="15"/>
                      <a:pt x="84" y="8"/>
                    </a:cubicBezTo>
                    <a:cubicBezTo>
                      <a:pt x="76" y="0"/>
                      <a:pt x="63" y="1"/>
                      <a:pt x="56" y="9"/>
                    </a:cubicBezTo>
                    <a:cubicBezTo>
                      <a:pt x="6" y="65"/>
                      <a:pt x="6" y="65"/>
                      <a:pt x="6" y="65"/>
                    </a:cubicBezTo>
                    <a:cubicBezTo>
                      <a:pt x="2" y="69"/>
                      <a:pt x="0" y="74"/>
                      <a:pt x="0" y="79"/>
                    </a:cubicBezTo>
                    <a:cubicBezTo>
                      <a:pt x="0" y="178"/>
                      <a:pt x="0" y="178"/>
                      <a:pt x="0" y="178"/>
                    </a:cubicBezTo>
                    <a:cubicBezTo>
                      <a:pt x="0" y="189"/>
                      <a:pt x="9" y="198"/>
                      <a:pt x="2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45">
                <a:extLst>
                  <a:ext uri="{FF2B5EF4-FFF2-40B4-BE49-F238E27FC236}">
                    <a16:creationId xmlns:a16="http://schemas.microsoft.com/office/drawing/2014/main" id="{F1691562-A712-4D6F-BD41-B48A92934024}"/>
                  </a:ext>
                </a:extLst>
              </p:cNvPr>
              <p:cNvSpPr>
                <a:spLocks/>
              </p:cNvSpPr>
              <p:nvPr/>
            </p:nvSpPr>
            <p:spPr bwMode="auto">
              <a:xfrm>
                <a:off x="11469688" y="1795463"/>
                <a:ext cx="233363" cy="141288"/>
              </a:xfrm>
              <a:custGeom>
                <a:avLst/>
                <a:gdLst>
                  <a:gd name="T0" fmla="*/ 226 w 246"/>
                  <a:gd name="T1" fmla="*/ 129 h 147"/>
                  <a:gd name="T2" fmla="*/ 246 w 246"/>
                  <a:gd name="T3" fmla="*/ 109 h 147"/>
                  <a:gd name="T4" fmla="*/ 246 w 246"/>
                  <a:gd name="T5" fmla="*/ 20 h 147"/>
                  <a:gd name="T6" fmla="*/ 226 w 246"/>
                  <a:gd name="T7" fmla="*/ 0 h 147"/>
                  <a:gd name="T8" fmla="*/ 206 w 246"/>
                  <a:gd name="T9" fmla="*/ 20 h 147"/>
                  <a:gd name="T10" fmla="*/ 206 w 246"/>
                  <a:gd name="T11" fmla="*/ 32 h 147"/>
                  <a:gd name="T12" fmla="*/ 204 w 246"/>
                  <a:gd name="T13" fmla="*/ 33 h 147"/>
                  <a:gd name="T14" fmla="*/ 130 w 246"/>
                  <a:gd name="T15" fmla="*/ 101 h 147"/>
                  <a:gd name="T16" fmla="*/ 44 w 246"/>
                  <a:gd name="T17" fmla="*/ 30 h 147"/>
                  <a:gd name="T18" fmla="*/ 40 w 246"/>
                  <a:gd name="T19" fmla="*/ 28 h 147"/>
                  <a:gd name="T20" fmla="*/ 40 w 246"/>
                  <a:gd name="T21" fmla="*/ 20 h 147"/>
                  <a:gd name="T22" fmla="*/ 20 w 246"/>
                  <a:gd name="T23" fmla="*/ 0 h 147"/>
                  <a:gd name="T24" fmla="*/ 0 w 246"/>
                  <a:gd name="T25" fmla="*/ 20 h 147"/>
                  <a:gd name="T26" fmla="*/ 0 w 246"/>
                  <a:gd name="T27" fmla="*/ 113 h 147"/>
                  <a:gd name="T28" fmla="*/ 20 w 246"/>
                  <a:gd name="T29" fmla="*/ 133 h 147"/>
                  <a:gd name="T30" fmla="*/ 40 w 246"/>
                  <a:gd name="T31" fmla="*/ 113 h 147"/>
                  <a:gd name="T32" fmla="*/ 40 w 246"/>
                  <a:gd name="T33" fmla="*/ 79 h 147"/>
                  <a:gd name="T34" fmla="*/ 118 w 246"/>
                  <a:gd name="T35" fmla="*/ 143 h 147"/>
                  <a:gd name="T36" fmla="*/ 130 w 246"/>
                  <a:gd name="T37" fmla="*/ 147 h 147"/>
                  <a:gd name="T38" fmla="*/ 144 w 246"/>
                  <a:gd name="T39" fmla="*/ 142 h 147"/>
                  <a:gd name="T40" fmla="*/ 206 w 246"/>
                  <a:gd name="T41" fmla="*/ 85 h 147"/>
                  <a:gd name="T42" fmla="*/ 206 w 246"/>
                  <a:gd name="T43" fmla="*/ 109 h 147"/>
                  <a:gd name="T44" fmla="*/ 226 w 246"/>
                  <a:gd name="T45" fmla="*/ 12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147">
                    <a:moveTo>
                      <a:pt x="226" y="129"/>
                    </a:moveTo>
                    <a:cubicBezTo>
                      <a:pt x="237" y="129"/>
                      <a:pt x="246" y="120"/>
                      <a:pt x="246" y="109"/>
                    </a:cubicBezTo>
                    <a:cubicBezTo>
                      <a:pt x="246" y="20"/>
                      <a:pt x="246" y="20"/>
                      <a:pt x="246" y="20"/>
                    </a:cubicBezTo>
                    <a:cubicBezTo>
                      <a:pt x="246" y="9"/>
                      <a:pt x="237" y="0"/>
                      <a:pt x="226" y="0"/>
                    </a:cubicBezTo>
                    <a:cubicBezTo>
                      <a:pt x="215" y="0"/>
                      <a:pt x="206" y="9"/>
                      <a:pt x="206" y="20"/>
                    </a:cubicBezTo>
                    <a:cubicBezTo>
                      <a:pt x="206" y="32"/>
                      <a:pt x="206" y="32"/>
                      <a:pt x="206" y="32"/>
                    </a:cubicBezTo>
                    <a:cubicBezTo>
                      <a:pt x="206" y="32"/>
                      <a:pt x="205" y="32"/>
                      <a:pt x="204" y="33"/>
                    </a:cubicBezTo>
                    <a:cubicBezTo>
                      <a:pt x="130" y="101"/>
                      <a:pt x="130" y="101"/>
                      <a:pt x="130" y="101"/>
                    </a:cubicBezTo>
                    <a:cubicBezTo>
                      <a:pt x="44" y="30"/>
                      <a:pt x="44" y="30"/>
                      <a:pt x="44" y="30"/>
                    </a:cubicBezTo>
                    <a:cubicBezTo>
                      <a:pt x="43" y="29"/>
                      <a:pt x="42" y="28"/>
                      <a:pt x="40" y="28"/>
                    </a:cubicBezTo>
                    <a:cubicBezTo>
                      <a:pt x="40" y="20"/>
                      <a:pt x="40" y="20"/>
                      <a:pt x="40" y="20"/>
                    </a:cubicBezTo>
                    <a:cubicBezTo>
                      <a:pt x="40" y="9"/>
                      <a:pt x="31" y="0"/>
                      <a:pt x="20" y="0"/>
                    </a:cubicBezTo>
                    <a:cubicBezTo>
                      <a:pt x="9" y="0"/>
                      <a:pt x="0" y="9"/>
                      <a:pt x="0" y="20"/>
                    </a:cubicBezTo>
                    <a:cubicBezTo>
                      <a:pt x="0" y="113"/>
                      <a:pt x="0" y="113"/>
                      <a:pt x="0" y="113"/>
                    </a:cubicBezTo>
                    <a:cubicBezTo>
                      <a:pt x="0" y="125"/>
                      <a:pt x="9" y="133"/>
                      <a:pt x="20" y="133"/>
                    </a:cubicBezTo>
                    <a:cubicBezTo>
                      <a:pt x="31" y="133"/>
                      <a:pt x="40" y="125"/>
                      <a:pt x="40" y="113"/>
                    </a:cubicBezTo>
                    <a:cubicBezTo>
                      <a:pt x="40" y="79"/>
                      <a:pt x="40" y="79"/>
                      <a:pt x="40" y="79"/>
                    </a:cubicBezTo>
                    <a:cubicBezTo>
                      <a:pt x="118" y="143"/>
                      <a:pt x="118" y="143"/>
                      <a:pt x="118" y="143"/>
                    </a:cubicBezTo>
                    <a:cubicBezTo>
                      <a:pt x="121" y="146"/>
                      <a:pt x="126" y="147"/>
                      <a:pt x="130" y="147"/>
                    </a:cubicBezTo>
                    <a:cubicBezTo>
                      <a:pt x="135" y="147"/>
                      <a:pt x="140" y="146"/>
                      <a:pt x="144" y="142"/>
                    </a:cubicBezTo>
                    <a:cubicBezTo>
                      <a:pt x="206" y="85"/>
                      <a:pt x="206" y="85"/>
                      <a:pt x="206" y="85"/>
                    </a:cubicBezTo>
                    <a:cubicBezTo>
                      <a:pt x="206" y="109"/>
                      <a:pt x="206" y="109"/>
                      <a:pt x="206" y="109"/>
                    </a:cubicBezTo>
                    <a:cubicBezTo>
                      <a:pt x="206" y="120"/>
                      <a:pt x="215" y="129"/>
                      <a:pt x="226"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46">
                <a:extLst>
                  <a:ext uri="{FF2B5EF4-FFF2-40B4-BE49-F238E27FC236}">
                    <a16:creationId xmlns:a16="http://schemas.microsoft.com/office/drawing/2014/main" id="{47BFF10D-D536-433A-A1B2-5BFCB5C94B4D}"/>
                  </a:ext>
                </a:extLst>
              </p:cNvPr>
              <p:cNvSpPr>
                <a:spLocks/>
              </p:cNvSpPr>
              <p:nvPr/>
            </p:nvSpPr>
            <p:spPr bwMode="auto">
              <a:xfrm>
                <a:off x="11164888" y="1944688"/>
                <a:ext cx="344488" cy="201613"/>
              </a:xfrm>
              <a:custGeom>
                <a:avLst/>
                <a:gdLst>
                  <a:gd name="T0" fmla="*/ 342 w 362"/>
                  <a:gd name="T1" fmla="*/ 0 h 211"/>
                  <a:gd name="T2" fmla="*/ 322 w 362"/>
                  <a:gd name="T3" fmla="*/ 20 h 211"/>
                  <a:gd name="T4" fmla="*/ 322 w 362"/>
                  <a:gd name="T5" fmla="*/ 78 h 211"/>
                  <a:gd name="T6" fmla="*/ 317 w 362"/>
                  <a:gd name="T7" fmla="*/ 81 h 211"/>
                  <a:gd name="T8" fmla="*/ 224 w 362"/>
                  <a:gd name="T9" fmla="*/ 41 h 211"/>
                  <a:gd name="T10" fmla="*/ 116 w 362"/>
                  <a:gd name="T11" fmla="*/ 105 h 211"/>
                  <a:gd name="T12" fmla="*/ 3 w 362"/>
                  <a:gd name="T13" fmla="*/ 186 h 211"/>
                  <a:gd name="T14" fmla="*/ 17 w 362"/>
                  <a:gd name="T15" fmla="*/ 210 h 211"/>
                  <a:gd name="T16" fmla="*/ 22 w 362"/>
                  <a:gd name="T17" fmla="*/ 211 h 211"/>
                  <a:gd name="T18" fmla="*/ 41 w 362"/>
                  <a:gd name="T19" fmla="*/ 195 h 211"/>
                  <a:gd name="T20" fmla="*/ 127 w 362"/>
                  <a:gd name="T21" fmla="*/ 145 h 211"/>
                  <a:gd name="T22" fmla="*/ 142 w 362"/>
                  <a:gd name="T23" fmla="*/ 136 h 211"/>
                  <a:gd name="T24" fmla="*/ 226 w 362"/>
                  <a:gd name="T25" fmla="*/ 81 h 211"/>
                  <a:gd name="T26" fmla="*/ 298 w 362"/>
                  <a:gd name="T27" fmla="*/ 119 h 211"/>
                  <a:gd name="T28" fmla="*/ 321 w 362"/>
                  <a:gd name="T29" fmla="*/ 124 h 211"/>
                  <a:gd name="T30" fmla="*/ 353 w 362"/>
                  <a:gd name="T31" fmla="*/ 105 h 211"/>
                  <a:gd name="T32" fmla="*/ 362 w 362"/>
                  <a:gd name="T33" fmla="*/ 89 h 211"/>
                  <a:gd name="T34" fmla="*/ 362 w 362"/>
                  <a:gd name="T35" fmla="*/ 20 h 211"/>
                  <a:gd name="T36" fmla="*/ 342 w 362"/>
                  <a:gd name="T3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2" h="211">
                    <a:moveTo>
                      <a:pt x="342" y="0"/>
                    </a:moveTo>
                    <a:cubicBezTo>
                      <a:pt x="331" y="0"/>
                      <a:pt x="322" y="9"/>
                      <a:pt x="322" y="20"/>
                    </a:cubicBezTo>
                    <a:cubicBezTo>
                      <a:pt x="322" y="78"/>
                      <a:pt x="322" y="78"/>
                      <a:pt x="322" y="78"/>
                    </a:cubicBezTo>
                    <a:cubicBezTo>
                      <a:pt x="320" y="79"/>
                      <a:pt x="318" y="80"/>
                      <a:pt x="317" y="81"/>
                    </a:cubicBezTo>
                    <a:cubicBezTo>
                      <a:pt x="288" y="53"/>
                      <a:pt x="257" y="40"/>
                      <a:pt x="224" y="41"/>
                    </a:cubicBezTo>
                    <a:cubicBezTo>
                      <a:pt x="171" y="44"/>
                      <a:pt x="130" y="87"/>
                      <a:pt x="116" y="105"/>
                    </a:cubicBezTo>
                    <a:cubicBezTo>
                      <a:pt x="21" y="114"/>
                      <a:pt x="3" y="183"/>
                      <a:pt x="3" y="186"/>
                    </a:cubicBezTo>
                    <a:cubicBezTo>
                      <a:pt x="0" y="197"/>
                      <a:pt x="7" y="207"/>
                      <a:pt x="17" y="210"/>
                    </a:cubicBezTo>
                    <a:cubicBezTo>
                      <a:pt x="19" y="210"/>
                      <a:pt x="21" y="211"/>
                      <a:pt x="22" y="211"/>
                    </a:cubicBezTo>
                    <a:cubicBezTo>
                      <a:pt x="31" y="211"/>
                      <a:pt x="39" y="204"/>
                      <a:pt x="41" y="195"/>
                    </a:cubicBezTo>
                    <a:cubicBezTo>
                      <a:pt x="42" y="195"/>
                      <a:pt x="53" y="148"/>
                      <a:pt x="127" y="145"/>
                    </a:cubicBezTo>
                    <a:cubicBezTo>
                      <a:pt x="133" y="145"/>
                      <a:pt x="139" y="141"/>
                      <a:pt x="142" y="136"/>
                    </a:cubicBezTo>
                    <a:cubicBezTo>
                      <a:pt x="143" y="136"/>
                      <a:pt x="180" y="84"/>
                      <a:pt x="226" y="81"/>
                    </a:cubicBezTo>
                    <a:cubicBezTo>
                      <a:pt x="251" y="80"/>
                      <a:pt x="275" y="93"/>
                      <a:pt x="298" y="119"/>
                    </a:cubicBezTo>
                    <a:cubicBezTo>
                      <a:pt x="303" y="126"/>
                      <a:pt x="313" y="128"/>
                      <a:pt x="321" y="124"/>
                    </a:cubicBezTo>
                    <a:cubicBezTo>
                      <a:pt x="321" y="124"/>
                      <a:pt x="336" y="118"/>
                      <a:pt x="353" y="105"/>
                    </a:cubicBezTo>
                    <a:cubicBezTo>
                      <a:pt x="359" y="101"/>
                      <a:pt x="362" y="95"/>
                      <a:pt x="362" y="89"/>
                    </a:cubicBezTo>
                    <a:cubicBezTo>
                      <a:pt x="362" y="20"/>
                      <a:pt x="362" y="20"/>
                      <a:pt x="362" y="20"/>
                    </a:cubicBezTo>
                    <a:cubicBezTo>
                      <a:pt x="362" y="9"/>
                      <a:pt x="353" y="0"/>
                      <a:pt x="3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47">
                <a:extLst>
                  <a:ext uri="{FF2B5EF4-FFF2-40B4-BE49-F238E27FC236}">
                    <a16:creationId xmlns:a16="http://schemas.microsoft.com/office/drawing/2014/main" id="{D58378F8-EE86-4B9B-803A-AB2DF8506DF8}"/>
                  </a:ext>
                </a:extLst>
              </p:cNvPr>
              <p:cNvSpPr>
                <a:spLocks/>
              </p:cNvSpPr>
              <p:nvPr/>
            </p:nvSpPr>
            <p:spPr bwMode="auto">
              <a:xfrm>
                <a:off x="11666538" y="1944688"/>
                <a:ext cx="344488" cy="201613"/>
              </a:xfrm>
              <a:custGeom>
                <a:avLst/>
                <a:gdLst>
                  <a:gd name="T0" fmla="*/ 359 w 361"/>
                  <a:gd name="T1" fmla="*/ 186 h 211"/>
                  <a:gd name="T2" fmla="*/ 246 w 361"/>
                  <a:gd name="T3" fmla="*/ 105 h 211"/>
                  <a:gd name="T4" fmla="*/ 137 w 361"/>
                  <a:gd name="T5" fmla="*/ 41 h 211"/>
                  <a:gd name="T6" fmla="*/ 45 w 361"/>
                  <a:gd name="T7" fmla="*/ 81 h 211"/>
                  <a:gd name="T8" fmla="*/ 40 w 361"/>
                  <a:gd name="T9" fmla="*/ 78 h 211"/>
                  <a:gd name="T10" fmla="*/ 40 w 361"/>
                  <a:gd name="T11" fmla="*/ 20 h 211"/>
                  <a:gd name="T12" fmla="*/ 20 w 361"/>
                  <a:gd name="T13" fmla="*/ 0 h 211"/>
                  <a:gd name="T14" fmla="*/ 0 w 361"/>
                  <a:gd name="T15" fmla="*/ 20 h 211"/>
                  <a:gd name="T16" fmla="*/ 0 w 361"/>
                  <a:gd name="T17" fmla="*/ 89 h 211"/>
                  <a:gd name="T18" fmla="*/ 8 w 361"/>
                  <a:gd name="T19" fmla="*/ 105 h 211"/>
                  <a:gd name="T20" fmla="*/ 41 w 361"/>
                  <a:gd name="T21" fmla="*/ 124 h 211"/>
                  <a:gd name="T22" fmla="*/ 64 w 361"/>
                  <a:gd name="T23" fmla="*/ 119 h 211"/>
                  <a:gd name="T24" fmla="*/ 135 w 361"/>
                  <a:gd name="T25" fmla="*/ 81 h 211"/>
                  <a:gd name="T26" fmla="*/ 219 w 361"/>
                  <a:gd name="T27" fmla="*/ 136 h 211"/>
                  <a:gd name="T28" fmla="*/ 235 w 361"/>
                  <a:gd name="T29" fmla="*/ 145 h 211"/>
                  <a:gd name="T30" fmla="*/ 320 w 361"/>
                  <a:gd name="T31" fmla="*/ 195 h 211"/>
                  <a:gd name="T32" fmla="*/ 339 w 361"/>
                  <a:gd name="T33" fmla="*/ 211 h 211"/>
                  <a:gd name="T34" fmla="*/ 344 w 361"/>
                  <a:gd name="T35" fmla="*/ 210 h 211"/>
                  <a:gd name="T36" fmla="*/ 359 w 361"/>
                  <a:gd name="T37" fmla="*/ 18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1" h="211">
                    <a:moveTo>
                      <a:pt x="359" y="186"/>
                    </a:moveTo>
                    <a:cubicBezTo>
                      <a:pt x="358" y="183"/>
                      <a:pt x="341" y="114"/>
                      <a:pt x="246" y="105"/>
                    </a:cubicBezTo>
                    <a:cubicBezTo>
                      <a:pt x="231" y="87"/>
                      <a:pt x="190" y="44"/>
                      <a:pt x="137" y="41"/>
                    </a:cubicBezTo>
                    <a:cubicBezTo>
                      <a:pt x="104" y="40"/>
                      <a:pt x="73" y="53"/>
                      <a:pt x="45" y="81"/>
                    </a:cubicBezTo>
                    <a:cubicBezTo>
                      <a:pt x="43" y="80"/>
                      <a:pt x="41" y="79"/>
                      <a:pt x="40" y="78"/>
                    </a:cubicBezTo>
                    <a:cubicBezTo>
                      <a:pt x="40" y="20"/>
                      <a:pt x="40" y="20"/>
                      <a:pt x="40" y="20"/>
                    </a:cubicBezTo>
                    <a:cubicBezTo>
                      <a:pt x="40" y="9"/>
                      <a:pt x="31" y="0"/>
                      <a:pt x="20" y="0"/>
                    </a:cubicBezTo>
                    <a:cubicBezTo>
                      <a:pt x="9" y="0"/>
                      <a:pt x="0" y="9"/>
                      <a:pt x="0" y="20"/>
                    </a:cubicBezTo>
                    <a:cubicBezTo>
                      <a:pt x="0" y="89"/>
                      <a:pt x="0" y="89"/>
                      <a:pt x="0" y="89"/>
                    </a:cubicBezTo>
                    <a:cubicBezTo>
                      <a:pt x="0" y="95"/>
                      <a:pt x="3" y="101"/>
                      <a:pt x="8" y="105"/>
                    </a:cubicBezTo>
                    <a:cubicBezTo>
                      <a:pt x="26" y="118"/>
                      <a:pt x="40" y="124"/>
                      <a:pt x="41" y="124"/>
                    </a:cubicBezTo>
                    <a:cubicBezTo>
                      <a:pt x="49" y="128"/>
                      <a:pt x="58" y="126"/>
                      <a:pt x="64" y="119"/>
                    </a:cubicBezTo>
                    <a:cubicBezTo>
                      <a:pt x="87" y="93"/>
                      <a:pt x="111" y="80"/>
                      <a:pt x="135" y="81"/>
                    </a:cubicBezTo>
                    <a:cubicBezTo>
                      <a:pt x="182" y="84"/>
                      <a:pt x="219" y="136"/>
                      <a:pt x="219" y="136"/>
                    </a:cubicBezTo>
                    <a:cubicBezTo>
                      <a:pt x="223" y="141"/>
                      <a:pt x="228" y="145"/>
                      <a:pt x="235" y="145"/>
                    </a:cubicBezTo>
                    <a:cubicBezTo>
                      <a:pt x="306" y="148"/>
                      <a:pt x="319" y="193"/>
                      <a:pt x="320" y="195"/>
                    </a:cubicBezTo>
                    <a:cubicBezTo>
                      <a:pt x="322" y="204"/>
                      <a:pt x="330" y="211"/>
                      <a:pt x="339" y="211"/>
                    </a:cubicBezTo>
                    <a:cubicBezTo>
                      <a:pt x="341" y="211"/>
                      <a:pt x="342" y="210"/>
                      <a:pt x="344" y="210"/>
                    </a:cubicBezTo>
                    <a:cubicBezTo>
                      <a:pt x="355" y="207"/>
                      <a:pt x="361" y="197"/>
                      <a:pt x="35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48">
                <a:extLst>
                  <a:ext uri="{FF2B5EF4-FFF2-40B4-BE49-F238E27FC236}">
                    <a16:creationId xmlns:a16="http://schemas.microsoft.com/office/drawing/2014/main" id="{1041E6DC-C76F-44A3-AABF-03925A520133}"/>
                  </a:ext>
                </a:extLst>
              </p:cNvPr>
              <p:cNvSpPr>
                <a:spLocks noEditPoints="1"/>
              </p:cNvSpPr>
              <p:nvPr/>
            </p:nvSpPr>
            <p:spPr bwMode="auto">
              <a:xfrm>
                <a:off x="11533188" y="1408113"/>
                <a:ext cx="111125" cy="111125"/>
              </a:xfrm>
              <a:custGeom>
                <a:avLst/>
                <a:gdLst>
                  <a:gd name="T0" fmla="*/ 0 w 116"/>
                  <a:gd name="T1" fmla="*/ 58 h 116"/>
                  <a:gd name="T2" fmla="*/ 58 w 116"/>
                  <a:gd name="T3" fmla="*/ 116 h 116"/>
                  <a:gd name="T4" fmla="*/ 116 w 116"/>
                  <a:gd name="T5" fmla="*/ 58 h 116"/>
                  <a:gd name="T6" fmla="*/ 58 w 116"/>
                  <a:gd name="T7" fmla="*/ 0 h 116"/>
                  <a:gd name="T8" fmla="*/ 0 w 116"/>
                  <a:gd name="T9" fmla="*/ 58 h 116"/>
                  <a:gd name="T10" fmla="*/ 76 w 116"/>
                  <a:gd name="T11" fmla="*/ 58 h 116"/>
                  <a:gd name="T12" fmla="*/ 58 w 116"/>
                  <a:gd name="T13" fmla="*/ 76 h 116"/>
                  <a:gd name="T14" fmla="*/ 40 w 116"/>
                  <a:gd name="T15" fmla="*/ 58 h 116"/>
                  <a:gd name="T16" fmla="*/ 58 w 116"/>
                  <a:gd name="T17" fmla="*/ 40 h 116"/>
                  <a:gd name="T18" fmla="*/ 76 w 116"/>
                  <a:gd name="T19"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16">
                    <a:moveTo>
                      <a:pt x="0" y="58"/>
                    </a:moveTo>
                    <a:cubicBezTo>
                      <a:pt x="0" y="90"/>
                      <a:pt x="26" y="116"/>
                      <a:pt x="58" y="116"/>
                    </a:cubicBezTo>
                    <a:cubicBezTo>
                      <a:pt x="90" y="116"/>
                      <a:pt x="116" y="90"/>
                      <a:pt x="116" y="58"/>
                    </a:cubicBezTo>
                    <a:cubicBezTo>
                      <a:pt x="116" y="26"/>
                      <a:pt x="90" y="0"/>
                      <a:pt x="58" y="0"/>
                    </a:cubicBezTo>
                    <a:cubicBezTo>
                      <a:pt x="26" y="0"/>
                      <a:pt x="0" y="26"/>
                      <a:pt x="0" y="58"/>
                    </a:cubicBezTo>
                    <a:close/>
                    <a:moveTo>
                      <a:pt x="76" y="58"/>
                    </a:moveTo>
                    <a:cubicBezTo>
                      <a:pt x="76" y="68"/>
                      <a:pt x="68" y="76"/>
                      <a:pt x="58" y="76"/>
                    </a:cubicBezTo>
                    <a:cubicBezTo>
                      <a:pt x="48" y="76"/>
                      <a:pt x="40" y="68"/>
                      <a:pt x="40" y="58"/>
                    </a:cubicBezTo>
                    <a:cubicBezTo>
                      <a:pt x="40" y="48"/>
                      <a:pt x="48" y="40"/>
                      <a:pt x="58" y="40"/>
                    </a:cubicBezTo>
                    <a:cubicBezTo>
                      <a:pt x="68" y="40"/>
                      <a:pt x="76" y="48"/>
                      <a:pt x="76"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1" name="Freeform: Shape 240">
              <a:extLst>
                <a:ext uri="{FF2B5EF4-FFF2-40B4-BE49-F238E27FC236}">
                  <a16:creationId xmlns:a16="http://schemas.microsoft.com/office/drawing/2014/main" id="{D01D859C-A266-4703-A0C6-835D006FDE4A}"/>
                </a:ext>
              </a:extLst>
            </p:cNvPr>
            <p:cNvSpPr/>
            <p:nvPr/>
          </p:nvSpPr>
          <p:spPr>
            <a:xfrm rot="16200000">
              <a:off x="8703808" y="4351723"/>
              <a:ext cx="119279" cy="59930"/>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Rounded Corners 241">
              <a:extLst>
                <a:ext uri="{FF2B5EF4-FFF2-40B4-BE49-F238E27FC236}">
                  <a16:creationId xmlns:a16="http://schemas.microsoft.com/office/drawing/2014/main" id="{67F49DB3-10BD-43B5-B0EE-6B6C4B89330A}"/>
                </a:ext>
              </a:extLst>
            </p:cNvPr>
            <p:cNvSpPr/>
            <p:nvPr/>
          </p:nvSpPr>
          <p:spPr>
            <a:xfrm>
              <a:off x="7332834" y="4347707"/>
              <a:ext cx="1385276" cy="67964"/>
            </a:xfrm>
            <a:prstGeom prst="roundRect">
              <a:avLst>
                <a:gd name="adj" fmla="val 50000"/>
              </a:avLst>
            </a:prstGeom>
            <a:gradFill flip="none" rotWithShape="1">
              <a:gsLst>
                <a:gs pos="0">
                  <a:schemeClr val="accent3"/>
                </a:gs>
                <a:gs pos="100000">
                  <a:schemeClr val="accent5"/>
                </a:gs>
              </a:gsLst>
              <a:lin ang="0" scaled="1"/>
              <a:tileRect/>
            </a:gra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Freeform: Shape 242">
              <a:extLst>
                <a:ext uri="{FF2B5EF4-FFF2-40B4-BE49-F238E27FC236}">
                  <a16:creationId xmlns:a16="http://schemas.microsoft.com/office/drawing/2014/main" id="{F3C07DD7-6DDF-49B4-8F66-78358EDE4AC8}"/>
                </a:ext>
              </a:extLst>
            </p:cNvPr>
            <p:cNvSpPr/>
            <p:nvPr/>
          </p:nvSpPr>
          <p:spPr>
            <a:xfrm rot="5400000">
              <a:off x="7227855" y="4351724"/>
              <a:ext cx="119279" cy="59930"/>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Freeform: Shape 187">
              <a:extLst>
                <a:ext uri="{FF2B5EF4-FFF2-40B4-BE49-F238E27FC236}">
                  <a16:creationId xmlns:a16="http://schemas.microsoft.com/office/drawing/2014/main" id="{52430203-1434-4253-96FD-E6E2478DB446}"/>
                </a:ext>
              </a:extLst>
            </p:cNvPr>
            <p:cNvSpPr/>
            <p:nvPr/>
          </p:nvSpPr>
          <p:spPr>
            <a:xfrm rot="16200000">
              <a:off x="8703808" y="4816067"/>
              <a:ext cx="119279" cy="59930"/>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Rounded Corners 188">
              <a:extLst>
                <a:ext uri="{FF2B5EF4-FFF2-40B4-BE49-F238E27FC236}">
                  <a16:creationId xmlns:a16="http://schemas.microsoft.com/office/drawing/2014/main" id="{5A6C682A-0075-4EE6-BB51-82C62A132C0A}"/>
                </a:ext>
              </a:extLst>
            </p:cNvPr>
            <p:cNvSpPr/>
            <p:nvPr/>
          </p:nvSpPr>
          <p:spPr>
            <a:xfrm>
              <a:off x="7332834" y="4812051"/>
              <a:ext cx="1385276" cy="67964"/>
            </a:xfrm>
            <a:prstGeom prst="roundRect">
              <a:avLst>
                <a:gd name="adj" fmla="val 50000"/>
              </a:avLst>
            </a:prstGeom>
            <a:gradFill flip="none" rotWithShape="1">
              <a:gsLst>
                <a:gs pos="0">
                  <a:schemeClr val="accent3"/>
                </a:gs>
                <a:gs pos="100000">
                  <a:schemeClr val="accent5"/>
                </a:gs>
              </a:gsLst>
              <a:lin ang="0" scaled="1"/>
              <a:tileRect/>
            </a:gra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Freeform: Shape 189">
              <a:extLst>
                <a:ext uri="{FF2B5EF4-FFF2-40B4-BE49-F238E27FC236}">
                  <a16:creationId xmlns:a16="http://schemas.microsoft.com/office/drawing/2014/main" id="{7AE4CA2E-A6FF-4165-A5D2-AC60612C8B85}"/>
                </a:ext>
              </a:extLst>
            </p:cNvPr>
            <p:cNvSpPr/>
            <p:nvPr/>
          </p:nvSpPr>
          <p:spPr>
            <a:xfrm rot="5400000">
              <a:off x="7227855" y="4816068"/>
              <a:ext cx="119279" cy="59930"/>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EA3ADF56-8AA7-4618-A8ED-6EFC5491F9D4}"/>
                </a:ext>
              </a:extLst>
            </p:cNvPr>
            <p:cNvSpPr/>
            <p:nvPr/>
          </p:nvSpPr>
          <p:spPr>
            <a:xfrm>
              <a:off x="7466604" y="4831519"/>
              <a:ext cx="1134625" cy="338554"/>
            </a:xfrm>
            <a:prstGeom prst="rect">
              <a:avLst/>
            </a:prstGeom>
            <a:noFill/>
          </p:spPr>
          <p:txBody>
            <a:bodyPr wrap="square">
              <a:spAutoFit/>
            </a:bodyPr>
            <a:lstStyle/>
            <a:p>
              <a:pPr algn="ctr"/>
              <a:r>
                <a:rPr lang="en-US" sz="1600" b="1">
                  <a:solidFill>
                    <a:schemeClr val="accent2"/>
                  </a:solidFill>
                  <a:cs typeface="Calibri"/>
                </a:rPr>
                <a:t>Workflows</a:t>
              </a:r>
            </a:p>
          </p:txBody>
        </p:sp>
        <p:sp>
          <p:nvSpPr>
            <p:cNvPr id="192" name="Rectangle 191">
              <a:extLst>
                <a:ext uri="{FF2B5EF4-FFF2-40B4-BE49-F238E27FC236}">
                  <a16:creationId xmlns:a16="http://schemas.microsoft.com/office/drawing/2014/main" id="{34CC4BB4-E51C-4B50-9B8C-AC990EAE6954}"/>
                </a:ext>
              </a:extLst>
            </p:cNvPr>
            <p:cNvSpPr/>
            <p:nvPr/>
          </p:nvSpPr>
          <p:spPr>
            <a:xfrm>
              <a:off x="7466604" y="4364957"/>
              <a:ext cx="1134625" cy="338554"/>
            </a:xfrm>
            <a:prstGeom prst="rect">
              <a:avLst/>
            </a:prstGeom>
            <a:noFill/>
          </p:spPr>
          <p:txBody>
            <a:bodyPr wrap="square">
              <a:spAutoFit/>
            </a:bodyPr>
            <a:lstStyle/>
            <a:p>
              <a:pPr algn="ctr"/>
              <a:r>
                <a:rPr lang="en-US" sz="1600" b="1">
                  <a:solidFill>
                    <a:schemeClr val="accent2"/>
                  </a:solidFill>
                  <a:cs typeface="Calibri"/>
                </a:rPr>
                <a:t>Cognitive</a:t>
              </a:r>
            </a:p>
          </p:txBody>
        </p:sp>
        <p:sp>
          <p:nvSpPr>
            <p:cNvPr id="244" name="Rectangle 243">
              <a:extLst>
                <a:ext uri="{FF2B5EF4-FFF2-40B4-BE49-F238E27FC236}">
                  <a16:creationId xmlns:a16="http://schemas.microsoft.com/office/drawing/2014/main" id="{C8C05A89-A237-48D2-8660-9ED3760E6C0D}"/>
                </a:ext>
              </a:extLst>
            </p:cNvPr>
            <p:cNvSpPr/>
            <p:nvPr/>
          </p:nvSpPr>
          <p:spPr>
            <a:xfrm>
              <a:off x="5783224" y="4843400"/>
              <a:ext cx="1759400" cy="369332"/>
            </a:xfrm>
            <a:prstGeom prst="rect">
              <a:avLst/>
            </a:prstGeom>
          </p:spPr>
          <p:txBody>
            <a:bodyPr wrap="square">
              <a:spAutoFit/>
            </a:bodyPr>
            <a:lstStyle/>
            <a:p>
              <a:pPr algn="ctr"/>
              <a:r>
                <a:rPr lang="en-US" b="1">
                  <a:solidFill>
                    <a:schemeClr val="bg1"/>
                  </a:solidFill>
                  <a:cs typeface="Calibri"/>
                </a:rPr>
                <a:t>Planning</a:t>
              </a:r>
            </a:p>
          </p:txBody>
        </p:sp>
        <p:sp>
          <p:nvSpPr>
            <p:cNvPr id="197" name="Rectangle 196">
              <a:extLst>
                <a:ext uri="{FF2B5EF4-FFF2-40B4-BE49-F238E27FC236}">
                  <a16:creationId xmlns:a16="http://schemas.microsoft.com/office/drawing/2014/main" id="{BEF0CDD2-6B0E-4DCD-A32E-C3DD4B3C5F72}"/>
                </a:ext>
              </a:extLst>
            </p:cNvPr>
            <p:cNvSpPr/>
            <p:nvPr/>
          </p:nvSpPr>
          <p:spPr>
            <a:xfrm>
              <a:off x="8526743" y="4843400"/>
              <a:ext cx="1759400" cy="369332"/>
            </a:xfrm>
            <a:prstGeom prst="rect">
              <a:avLst/>
            </a:prstGeom>
          </p:spPr>
          <p:txBody>
            <a:bodyPr wrap="square">
              <a:spAutoFit/>
            </a:bodyPr>
            <a:lstStyle/>
            <a:p>
              <a:pPr algn="ctr"/>
              <a:r>
                <a:rPr lang="en-US" b="1">
                  <a:solidFill>
                    <a:schemeClr val="bg1"/>
                  </a:solidFill>
                  <a:cs typeface="Calibri"/>
                </a:rPr>
                <a:t>Execution</a:t>
              </a:r>
            </a:p>
          </p:txBody>
        </p:sp>
      </p:grpSp>
    </p:spTree>
    <p:extLst>
      <p:ext uri="{BB962C8B-B14F-4D97-AF65-F5344CB8AC3E}">
        <p14:creationId xmlns:p14="http://schemas.microsoft.com/office/powerpoint/2010/main" val="53420861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A646324A-F799-47B9-BFE0-0009C1605ABF}"/>
              </a:ext>
            </a:extLst>
          </p:cNvPr>
          <p:cNvSpPr/>
          <p:nvPr/>
        </p:nvSpPr>
        <p:spPr>
          <a:xfrm>
            <a:off x="4447672" y="1894846"/>
            <a:ext cx="3296654" cy="3296654"/>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30AEDE9-D02A-4682-9520-87300B09E8C1}"/>
              </a:ext>
            </a:extLst>
          </p:cNvPr>
          <p:cNvSpPr>
            <a:spLocks noGrp="1"/>
          </p:cNvSpPr>
          <p:nvPr>
            <p:ph type="title"/>
          </p:nvPr>
        </p:nvSpPr>
        <p:spPr>
          <a:xfrm>
            <a:off x="285463" y="254438"/>
            <a:ext cx="11007264" cy="822960"/>
          </a:xfrm>
        </p:spPr>
        <p:txBody>
          <a:bodyPr/>
          <a:lstStyle/>
          <a:p>
            <a:r>
              <a:rPr lang="en-US"/>
              <a:t>Introducing Luminate Control Tower</a:t>
            </a:r>
          </a:p>
        </p:txBody>
      </p:sp>
      <p:sp>
        <p:nvSpPr>
          <p:cNvPr id="8" name="Oval 7">
            <a:hlinkClick r:id="" action="ppaction://noaction"/>
            <a:extLst>
              <a:ext uri="{FF2B5EF4-FFF2-40B4-BE49-F238E27FC236}">
                <a16:creationId xmlns:a16="http://schemas.microsoft.com/office/drawing/2014/main" id="{51242748-03A9-4A84-B61C-49A0CA4EAD3C}"/>
              </a:ext>
            </a:extLst>
          </p:cNvPr>
          <p:cNvSpPr>
            <a:spLocks noChangeAspect="1"/>
          </p:cNvSpPr>
          <p:nvPr/>
        </p:nvSpPr>
        <p:spPr>
          <a:xfrm>
            <a:off x="4845689" y="2286287"/>
            <a:ext cx="2500621" cy="2500621"/>
          </a:xfrm>
          <a:prstGeom prst="ellipse">
            <a:avLst/>
          </a:prstGeom>
          <a:solidFill>
            <a:schemeClr val="accent2"/>
          </a:solidFill>
          <a:ln w="76200">
            <a:solidFill>
              <a:srgbClr val="00B0F0"/>
            </a:solidFill>
          </a:ln>
        </p:spPr>
        <p:style>
          <a:lnRef idx="1">
            <a:schemeClr val="accent1"/>
          </a:lnRef>
          <a:fillRef idx="3">
            <a:schemeClr val="accent1"/>
          </a:fillRef>
          <a:effectRef idx="2">
            <a:schemeClr val="accent1"/>
          </a:effectRef>
          <a:fontRef idx="minor">
            <a:schemeClr val="lt1"/>
          </a:fontRef>
        </p:style>
        <p:txBody>
          <a:bodyPr lIns="121906" tIns="60953" rIns="121906" bIns="60953"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8AB07149-0B86-4481-BB5B-A32816FF3738}"/>
              </a:ext>
            </a:extLst>
          </p:cNvPr>
          <p:cNvSpPr/>
          <p:nvPr/>
        </p:nvSpPr>
        <p:spPr>
          <a:xfrm>
            <a:off x="9549185" y="4739323"/>
            <a:ext cx="2339724" cy="9658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lvl="0" defTabSz="914264">
              <a:defRPr/>
            </a:pPr>
            <a:r>
              <a:rPr lang="en-GB" sz="1600" b="1">
                <a:solidFill>
                  <a:srgbClr val="011647"/>
                </a:solidFill>
              </a:rPr>
              <a:t>ANALYTICS</a:t>
            </a:r>
          </a:p>
          <a:p>
            <a:pPr lvl="0" defTabSz="914264">
              <a:defRPr/>
            </a:pPr>
            <a:r>
              <a:rPr lang="en-US" sz="1600">
                <a:solidFill>
                  <a:srgbClr val="011647"/>
                </a:solidFill>
              </a:rPr>
              <a:t>Monitor and Improve Service Levels, lower costs, improve productivity</a:t>
            </a:r>
          </a:p>
        </p:txBody>
      </p:sp>
      <p:sp>
        <p:nvSpPr>
          <p:cNvPr id="76" name="Rectangle 75">
            <a:extLst>
              <a:ext uri="{FF2B5EF4-FFF2-40B4-BE49-F238E27FC236}">
                <a16:creationId xmlns:a16="http://schemas.microsoft.com/office/drawing/2014/main" id="{FF6BD042-AC7A-4118-93C7-2479348D8A25}"/>
              </a:ext>
            </a:extLst>
          </p:cNvPr>
          <p:cNvSpPr/>
          <p:nvPr/>
        </p:nvSpPr>
        <p:spPr>
          <a:xfrm>
            <a:off x="9549185" y="3254623"/>
            <a:ext cx="2261862" cy="577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defTabSz="914264">
              <a:defRPr/>
            </a:pPr>
            <a:r>
              <a:rPr lang="en-GB" sz="1600" b="1">
                <a:solidFill>
                  <a:srgbClr val="011647"/>
                </a:solidFill>
              </a:rPr>
              <a:t>RESOLUTIONS</a:t>
            </a:r>
          </a:p>
          <a:p>
            <a:pPr lvl="0" defTabSz="914264">
              <a:defRPr/>
            </a:pPr>
            <a:r>
              <a:rPr lang="en-US" sz="1600">
                <a:solidFill>
                  <a:srgbClr val="011647"/>
                </a:solidFill>
              </a:rPr>
              <a:t>Continuously learn, generate insights, predictions and prescriptive</a:t>
            </a:r>
            <a:br>
              <a:rPr lang="en-US" sz="1600">
                <a:solidFill>
                  <a:srgbClr val="011647"/>
                </a:solidFill>
              </a:rPr>
            </a:br>
            <a:r>
              <a:rPr lang="en-US" sz="1600">
                <a:solidFill>
                  <a:srgbClr val="011647"/>
                </a:solidFill>
              </a:rPr>
              <a:t>resolution</a:t>
            </a:r>
          </a:p>
        </p:txBody>
      </p:sp>
      <p:sp>
        <p:nvSpPr>
          <p:cNvPr id="77" name="Rectangle 76">
            <a:extLst>
              <a:ext uri="{FF2B5EF4-FFF2-40B4-BE49-F238E27FC236}">
                <a16:creationId xmlns:a16="http://schemas.microsoft.com/office/drawing/2014/main" id="{438B3BB6-235D-4C5F-B3F0-640FE463A065}"/>
              </a:ext>
            </a:extLst>
          </p:cNvPr>
          <p:cNvSpPr/>
          <p:nvPr/>
        </p:nvSpPr>
        <p:spPr>
          <a:xfrm>
            <a:off x="9549185" y="1488729"/>
            <a:ext cx="2261862" cy="78388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defTabSz="914264">
              <a:defRPr/>
            </a:pPr>
            <a:r>
              <a:rPr lang="en-GB" sz="1600" b="1">
                <a:solidFill>
                  <a:srgbClr val="011647"/>
                </a:solidFill>
              </a:rPr>
              <a:t>ORCHESTRATION</a:t>
            </a:r>
          </a:p>
          <a:p>
            <a:pPr lvl="0" defTabSz="914264">
              <a:defRPr/>
            </a:pPr>
            <a:r>
              <a:rPr lang="en-GB" sz="1600">
                <a:solidFill>
                  <a:srgbClr val="011647"/>
                </a:solidFill>
              </a:rPr>
              <a:t>Orchestrate response</a:t>
            </a:r>
            <a:br>
              <a:rPr lang="en-GB" sz="1600">
                <a:solidFill>
                  <a:srgbClr val="011647"/>
                </a:solidFill>
              </a:rPr>
            </a:br>
            <a:r>
              <a:rPr lang="en-GB" sz="1600">
                <a:solidFill>
                  <a:srgbClr val="011647"/>
                </a:solidFill>
              </a:rPr>
              <a:t>and execution</a:t>
            </a:r>
          </a:p>
        </p:txBody>
      </p:sp>
      <p:sp>
        <p:nvSpPr>
          <p:cNvPr id="78" name="Rectangle 77">
            <a:extLst>
              <a:ext uri="{FF2B5EF4-FFF2-40B4-BE49-F238E27FC236}">
                <a16:creationId xmlns:a16="http://schemas.microsoft.com/office/drawing/2014/main" id="{E7754489-2A00-4F0C-A7AC-7CCF646A28E0}"/>
              </a:ext>
            </a:extLst>
          </p:cNvPr>
          <p:cNvSpPr/>
          <p:nvPr/>
        </p:nvSpPr>
        <p:spPr>
          <a:xfrm>
            <a:off x="563757" y="3088233"/>
            <a:ext cx="2199903" cy="8967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r" defTabSz="914264">
              <a:defRPr/>
            </a:pPr>
            <a:r>
              <a:rPr lang="en-GB" sz="1600" b="1">
                <a:solidFill>
                  <a:srgbClr val="011647"/>
                </a:solidFill>
              </a:rPr>
              <a:t>NETWORK / EDGE</a:t>
            </a:r>
          </a:p>
          <a:p>
            <a:pPr lvl="0" algn="r" defTabSz="914264">
              <a:defRPr/>
            </a:pPr>
            <a:r>
              <a:rPr lang="en-GB" sz="1600">
                <a:solidFill>
                  <a:srgbClr val="011647"/>
                </a:solidFill>
              </a:rPr>
              <a:t>Sense external events &amp; digital signals</a:t>
            </a:r>
          </a:p>
        </p:txBody>
      </p:sp>
      <p:sp>
        <p:nvSpPr>
          <p:cNvPr id="79" name="Rectangle 78">
            <a:extLst>
              <a:ext uri="{FF2B5EF4-FFF2-40B4-BE49-F238E27FC236}">
                <a16:creationId xmlns:a16="http://schemas.microsoft.com/office/drawing/2014/main" id="{6DD0A8ED-EAA6-4536-B370-AE0D81141CDD}"/>
              </a:ext>
            </a:extLst>
          </p:cNvPr>
          <p:cNvSpPr/>
          <p:nvPr/>
        </p:nvSpPr>
        <p:spPr>
          <a:xfrm>
            <a:off x="563757" y="1469271"/>
            <a:ext cx="2199903" cy="7709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r" defTabSz="914264">
              <a:defRPr/>
            </a:pPr>
            <a:r>
              <a:rPr lang="en-GB" sz="1600" b="1">
                <a:solidFill>
                  <a:srgbClr val="011647"/>
                </a:solidFill>
              </a:rPr>
              <a:t>VISIBILITY / MONITORING</a:t>
            </a:r>
            <a:endParaRPr lang="en-GB" sz="1600" b="1">
              <a:solidFill>
                <a:srgbClr val="011647"/>
              </a:solidFill>
              <a:latin typeface="Calibri"/>
            </a:endParaRPr>
          </a:p>
          <a:p>
            <a:pPr lvl="0" algn="r" defTabSz="914264">
              <a:defRPr/>
            </a:pPr>
            <a:r>
              <a:rPr lang="en-US" sz="1600">
                <a:solidFill>
                  <a:srgbClr val="011647"/>
                </a:solidFill>
              </a:rPr>
              <a:t>End-to-end near real </a:t>
            </a:r>
          </a:p>
          <a:p>
            <a:pPr lvl="0" algn="r" defTabSz="914264">
              <a:defRPr/>
            </a:pPr>
            <a:r>
              <a:rPr lang="en-US" sz="1600">
                <a:solidFill>
                  <a:srgbClr val="011647"/>
                </a:solidFill>
              </a:rPr>
              <a:t>   time network visibility, alerts-based </a:t>
            </a:r>
          </a:p>
        </p:txBody>
      </p:sp>
      <p:sp>
        <p:nvSpPr>
          <p:cNvPr id="80" name="Rectangle 79">
            <a:extLst>
              <a:ext uri="{FF2B5EF4-FFF2-40B4-BE49-F238E27FC236}">
                <a16:creationId xmlns:a16="http://schemas.microsoft.com/office/drawing/2014/main" id="{60B3538A-D8AB-4C2A-8695-F161F27867E6}"/>
              </a:ext>
            </a:extLst>
          </p:cNvPr>
          <p:cNvSpPr/>
          <p:nvPr/>
        </p:nvSpPr>
        <p:spPr>
          <a:xfrm>
            <a:off x="563757" y="4926506"/>
            <a:ext cx="2199903" cy="5384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r" defTabSz="914264">
              <a:defRPr/>
            </a:pPr>
            <a:r>
              <a:rPr lang="en-GB" sz="1600" b="1">
                <a:solidFill>
                  <a:srgbClr val="011647"/>
                </a:solidFill>
              </a:rPr>
              <a:t>COLLABORATION</a:t>
            </a:r>
          </a:p>
          <a:p>
            <a:pPr lvl="0" algn="r" defTabSz="914264">
              <a:defRPr/>
            </a:pPr>
            <a:r>
              <a:rPr lang="en-GB" sz="1600">
                <a:solidFill>
                  <a:srgbClr val="011647"/>
                </a:solidFill>
              </a:rPr>
              <a:t>Collaborate internally &amp; externally</a:t>
            </a:r>
          </a:p>
        </p:txBody>
      </p:sp>
      <p:cxnSp>
        <p:nvCxnSpPr>
          <p:cNvPr id="124" name="Straight Connector 123">
            <a:extLst>
              <a:ext uri="{FF2B5EF4-FFF2-40B4-BE49-F238E27FC236}">
                <a16:creationId xmlns:a16="http://schemas.microsoft.com/office/drawing/2014/main" id="{5822F85A-A62D-4E2F-A571-F2D0FF9A07FB}"/>
              </a:ext>
            </a:extLst>
          </p:cNvPr>
          <p:cNvCxnSpPr>
            <a:cxnSpLocks/>
            <a:stCxn id="8" idx="2"/>
          </p:cNvCxnSpPr>
          <p:nvPr/>
        </p:nvCxnSpPr>
        <p:spPr>
          <a:xfrm flipH="1" flipV="1">
            <a:off x="3855467" y="3534426"/>
            <a:ext cx="990222" cy="2172"/>
          </a:xfrm>
          <a:prstGeom prst="line">
            <a:avLst/>
          </a:prstGeom>
          <a:ln w="22225" cmpd="sng">
            <a:solidFill>
              <a:schemeClr val="accent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9436442D-4920-46B0-B3DD-9B3C17638845}"/>
              </a:ext>
            </a:extLst>
          </p:cNvPr>
          <p:cNvCxnSpPr>
            <a:cxnSpLocks/>
            <a:stCxn id="8" idx="6"/>
          </p:cNvCxnSpPr>
          <p:nvPr/>
        </p:nvCxnSpPr>
        <p:spPr>
          <a:xfrm flipV="1">
            <a:off x="7346310" y="3534426"/>
            <a:ext cx="990223" cy="2172"/>
          </a:xfrm>
          <a:prstGeom prst="line">
            <a:avLst/>
          </a:prstGeom>
          <a:ln w="22225" cmpd="sng">
            <a:solidFill>
              <a:schemeClr val="accent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556EEE21-0E49-49E6-9B2F-1AEAABB6339A}"/>
              </a:ext>
            </a:extLst>
          </p:cNvPr>
          <p:cNvCxnSpPr>
            <a:cxnSpLocks/>
            <a:stCxn id="8" idx="1"/>
          </p:cNvCxnSpPr>
          <p:nvPr/>
        </p:nvCxnSpPr>
        <p:spPr>
          <a:xfrm flipH="1" flipV="1">
            <a:off x="4422116" y="1862716"/>
            <a:ext cx="789780" cy="789778"/>
          </a:xfrm>
          <a:prstGeom prst="line">
            <a:avLst/>
          </a:prstGeom>
          <a:ln w="22225" cap="rnd" cmpd="sng">
            <a:solidFill>
              <a:schemeClr val="accent1"/>
            </a:solidFill>
            <a:round/>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AF547CEA-7731-4EDF-A5C5-4D4676AA9D22}"/>
              </a:ext>
            </a:extLst>
          </p:cNvPr>
          <p:cNvCxnSpPr>
            <a:cxnSpLocks/>
            <a:stCxn id="8" idx="3"/>
          </p:cNvCxnSpPr>
          <p:nvPr/>
        </p:nvCxnSpPr>
        <p:spPr>
          <a:xfrm flipH="1">
            <a:off x="4446530" y="4420701"/>
            <a:ext cx="765366" cy="765367"/>
          </a:xfrm>
          <a:prstGeom prst="line">
            <a:avLst/>
          </a:prstGeom>
          <a:ln w="22225" cap="rnd" cmpd="sng">
            <a:solidFill>
              <a:schemeClr val="accent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8B96EF9B-6368-43F1-B6B9-54799171C1E8}"/>
              </a:ext>
            </a:extLst>
          </p:cNvPr>
          <p:cNvCxnSpPr>
            <a:cxnSpLocks/>
            <a:stCxn id="8" idx="7"/>
          </p:cNvCxnSpPr>
          <p:nvPr/>
        </p:nvCxnSpPr>
        <p:spPr>
          <a:xfrm flipV="1">
            <a:off x="6980103" y="1862716"/>
            <a:ext cx="789782" cy="789778"/>
          </a:xfrm>
          <a:prstGeom prst="line">
            <a:avLst/>
          </a:prstGeom>
          <a:ln w="22225" cap="rnd" cmpd="sng">
            <a:solidFill>
              <a:schemeClr val="accent1"/>
            </a:solidFill>
            <a:round/>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8C65777A-6608-4A0A-96EF-F48964D0BC7B}"/>
              </a:ext>
            </a:extLst>
          </p:cNvPr>
          <p:cNvCxnSpPr>
            <a:cxnSpLocks/>
            <a:stCxn id="8" idx="5"/>
          </p:cNvCxnSpPr>
          <p:nvPr/>
        </p:nvCxnSpPr>
        <p:spPr>
          <a:xfrm>
            <a:off x="6980103" y="4420701"/>
            <a:ext cx="765367" cy="765365"/>
          </a:xfrm>
          <a:prstGeom prst="line">
            <a:avLst/>
          </a:prstGeom>
          <a:ln w="22225" cap="rnd" cmpd="sng">
            <a:solidFill>
              <a:schemeClr val="accent1"/>
            </a:solidFill>
            <a:round/>
            <a:tailEnd type="none"/>
          </a:ln>
          <a:effectLst/>
        </p:spPr>
        <p:style>
          <a:lnRef idx="2">
            <a:schemeClr val="accent1"/>
          </a:lnRef>
          <a:fillRef idx="0">
            <a:schemeClr val="accent1"/>
          </a:fillRef>
          <a:effectRef idx="1">
            <a:schemeClr val="accent1"/>
          </a:effectRef>
          <a:fontRef idx="minor">
            <a:schemeClr val="tx1"/>
          </a:fontRef>
        </p:style>
      </p:cxnSp>
      <p:sp>
        <p:nvSpPr>
          <p:cNvPr id="135" name="Rectangle 134">
            <a:extLst>
              <a:ext uri="{FF2B5EF4-FFF2-40B4-BE49-F238E27FC236}">
                <a16:creationId xmlns:a16="http://schemas.microsoft.com/office/drawing/2014/main" id="{76266D7D-3759-4BBE-A6F0-F7C87AED42E6}"/>
              </a:ext>
            </a:extLst>
          </p:cNvPr>
          <p:cNvSpPr/>
          <p:nvPr/>
        </p:nvSpPr>
        <p:spPr>
          <a:xfrm>
            <a:off x="5139242" y="3822805"/>
            <a:ext cx="1913515" cy="3084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06" tIns="60953" rIns="121906" bIns="60953" rtlCol="0" anchor="ctr"/>
          <a:lstStyle/>
          <a:p>
            <a:pPr marL="0" marR="0" lvl="0" indent="0" algn="ctr" defTabSz="914264" rtl="0" eaLnBrk="1" fontAlgn="auto" latinLnBrk="0" hangingPunct="1">
              <a:lnSpc>
                <a:spcPts val="2500"/>
              </a:lnSpc>
              <a:spcBef>
                <a:spcPts val="0"/>
              </a:spcBef>
              <a:spcAft>
                <a:spcPts val="0"/>
              </a:spcAft>
              <a:buClrTx/>
              <a:buSzTx/>
              <a:buFontTx/>
              <a:buNone/>
              <a:tabLst/>
              <a:defRPr/>
            </a:pPr>
            <a:r>
              <a:rPr kumimoji="0" lang="en-GB" sz="2800" b="1" i="0" u="none" strike="noStrike" kern="1200" cap="none" spc="0" normalizeH="0" baseline="0" noProof="0">
                <a:ln>
                  <a:noFill/>
                </a:ln>
                <a:solidFill>
                  <a:schemeClr val="accent1">
                    <a:lumMod val="60000"/>
                    <a:lumOff val="40000"/>
                  </a:schemeClr>
                </a:solidFill>
                <a:effectLst/>
                <a:uLnTx/>
                <a:uFillTx/>
                <a:latin typeface="Calibri"/>
                <a:ea typeface="+mn-ea"/>
                <a:cs typeface="+mn-cs"/>
              </a:rPr>
              <a:t>Luminate</a:t>
            </a:r>
            <a:br>
              <a:rPr kumimoji="0" lang="en-GB" sz="2800" b="1" i="0" u="none" strike="noStrike" kern="1200" cap="none" spc="0" normalizeH="0" baseline="0" noProof="0">
                <a:ln>
                  <a:noFill/>
                </a:ln>
                <a:solidFill>
                  <a:schemeClr val="accent1">
                    <a:lumMod val="60000"/>
                    <a:lumOff val="40000"/>
                  </a:schemeClr>
                </a:solidFill>
                <a:effectLst/>
                <a:uLnTx/>
                <a:uFillTx/>
                <a:latin typeface="Calibri"/>
                <a:ea typeface="+mn-ea"/>
                <a:cs typeface="+mn-cs"/>
              </a:rPr>
            </a:br>
            <a:r>
              <a:rPr kumimoji="0" lang="en-GB" sz="2800" b="1" i="0" u="none" strike="noStrike" kern="1200" cap="none" spc="0" normalizeH="0" baseline="0" noProof="0">
                <a:ln>
                  <a:noFill/>
                </a:ln>
                <a:solidFill>
                  <a:schemeClr val="accent1">
                    <a:lumMod val="60000"/>
                    <a:lumOff val="40000"/>
                  </a:schemeClr>
                </a:solidFill>
                <a:effectLst/>
                <a:uLnTx/>
                <a:uFillTx/>
                <a:latin typeface="Calibri"/>
                <a:ea typeface="+mn-ea"/>
                <a:cs typeface="+mn-cs"/>
              </a:rPr>
              <a:t>Control</a:t>
            </a:r>
            <a:br>
              <a:rPr kumimoji="0" lang="en-GB" sz="2800" b="1" i="0" u="none" strike="noStrike" kern="1200" cap="none" spc="0" normalizeH="0" baseline="0" noProof="0">
                <a:ln>
                  <a:noFill/>
                </a:ln>
                <a:solidFill>
                  <a:schemeClr val="accent1">
                    <a:lumMod val="60000"/>
                    <a:lumOff val="40000"/>
                  </a:schemeClr>
                </a:solidFill>
                <a:effectLst/>
                <a:uLnTx/>
                <a:uFillTx/>
                <a:latin typeface="Calibri"/>
                <a:ea typeface="+mn-ea"/>
                <a:cs typeface="+mn-cs"/>
              </a:rPr>
            </a:br>
            <a:r>
              <a:rPr kumimoji="0" lang="en-GB" sz="2800" b="1" i="0" u="none" strike="noStrike" kern="1200" cap="none" spc="0" normalizeH="0" baseline="0" noProof="0">
                <a:ln>
                  <a:noFill/>
                </a:ln>
                <a:solidFill>
                  <a:schemeClr val="accent1">
                    <a:lumMod val="60000"/>
                    <a:lumOff val="40000"/>
                  </a:schemeClr>
                </a:solidFill>
                <a:effectLst/>
                <a:uLnTx/>
                <a:uFillTx/>
                <a:latin typeface="Calibri"/>
                <a:ea typeface="+mn-ea"/>
                <a:cs typeface="+mn-cs"/>
              </a:rPr>
              <a:t>Tower</a:t>
            </a:r>
          </a:p>
        </p:txBody>
      </p:sp>
      <p:cxnSp>
        <p:nvCxnSpPr>
          <p:cNvPr id="14" name="Straight Connector 13">
            <a:extLst>
              <a:ext uri="{FF2B5EF4-FFF2-40B4-BE49-F238E27FC236}">
                <a16:creationId xmlns:a16="http://schemas.microsoft.com/office/drawing/2014/main" id="{2AF281B3-D688-4DFB-89FD-7E0F2A0D286A}"/>
              </a:ext>
            </a:extLst>
          </p:cNvPr>
          <p:cNvCxnSpPr/>
          <p:nvPr/>
        </p:nvCxnSpPr>
        <p:spPr>
          <a:xfrm>
            <a:off x="7745470" y="5191703"/>
            <a:ext cx="591063" cy="0"/>
          </a:xfrm>
          <a:prstGeom prst="line">
            <a:avLst/>
          </a:prstGeom>
          <a:ln w="22225" cap="rnd" cmpd="sng">
            <a:solidFill>
              <a:schemeClr val="accent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24536D1-D6DB-41DA-9378-2765D32FA548}"/>
              </a:ext>
            </a:extLst>
          </p:cNvPr>
          <p:cNvCxnSpPr/>
          <p:nvPr/>
        </p:nvCxnSpPr>
        <p:spPr>
          <a:xfrm>
            <a:off x="7769885" y="1862716"/>
            <a:ext cx="566648" cy="0"/>
          </a:xfrm>
          <a:prstGeom prst="line">
            <a:avLst/>
          </a:prstGeom>
          <a:ln w="22225" cap="rnd" cmpd="sng">
            <a:solidFill>
              <a:schemeClr val="accent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76EDCF2-D942-4B2F-954F-3D6AC2929B4B}"/>
              </a:ext>
            </a:extLst>
          </p:cNvPr>
          <p:cNvCxnSpPr/>
          <p:nvPr/>
        </p:nvCxnSpPr>
        <p:spPr>
          <a:xfrm flipH="1">
            <a:off x="3855467" y="1862716"/>
            <a:ext cx="566649" cy="0"/>
          </a:xfrm>
          <a:prstGeom prst="line">
            <a:avLst/>
          </a:prstGeom>
          <a:ln w="22225" cap="rnd" cmpd="sng">
            <a:solidFill>
              <a:schemeClr val="accent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8E564BF-DCD5-46FB-9802-B759A6881D8F}"/>
              </a:ext>
            </a:extLst>
          </p:cNvPr>
          <p:cNvCxnSpPr/>
          <p:nvPr/>
        </p:nvCxnSpPr>
        <p:spPr>
          <a:xfrm flipH="1">
            <a:off x="3855467" y="5191703"/>
            <a:ext cx="591062" cy="0"/>
          </a:xfrm>
          <a:prstGeom prst="line">
            <a:avLst/>
          </a:prstGeom>
          <a:ln w="22225" cap="rnd" cmpd="sng">
            <a:solidFill>
              <a:schemeClr val="accent1"/>
            </a:solidFill>
            <a:tailEnd type="oval"/>
          </a:ln>
          <a:effectLst/>
        </p:spPr>
        <p:style>
          <a:lnRef idx="2">
            <a:schemeClr val="accent1"/>
          </a:lnRef>
          <a:fillRef idx="0">
            <a:schemeClr val="accent1"/>
          </a:fillRef>
          <a:effectRef idx="1">
            <a:schemeClr val="accent1"/>
          </a:effectRef>
          <a:fontRef idx="minor">
            <a:schemeClr val="tx1"/>
          </a:fontRef>
        </p:style>
      </p:cxnSp>
      <p:grpSp>
        <p:nvGrpSpPr>
          <p:cNvPr id="72" name="Group 71">
            <a:extLst>
              <a:ext uri="{FF2B5EF4-FFF2-40B4-BE49-F238E27FC236}">
                <a16:creationId xmlns:a16="http://schemas.microsoft.com/office/drawing/2014/main" id="{49F2585A-23E4-43CB-A488-DBE336934F62}"/>
              </a:ext>
            </a:extLst>
          </p:cNvPr>
          <p:cNvGrpSpPr/>
          <p:nvPr/>
        </p:nvGrpSpPr>
        <p:grpSpPr>
          <a:xfrm>
            <a:off x="9013238" y="3371246"/>
            <a:ext cx="326963" cy="326360"/>
            <a:chOff x="1398588" y="1279525"/>
            <a:chExt cx="862013" cy="860425"/>
          </a:xfrm>
        </p:grpSpPr>
        <p:sp>
          <p:nvSpPr>
            <p:cNvPr id="73" name="Freeform 160">
              <a:extLst>
                <a:ext uri="{FF2B5EF4-FFF2-40B4-BE49-F238E27FC236}">
                  <a16:creationId xmlns:a16="http://schemas.microsoft.com/office/drawing/2014/main" id="{62B88585-1344-4B17-8505-71D396327691}"/>
                </a:ext>
              </a:extLst>
            </p:cNvPr>
            <p:cNvSpPr>
              <a:spLocks/>
            </p:cNvSpPr>
            <p:nvPr/>
          </p:nvSpPr>
          <p:spPr bwMode="auto">
            <a:xfrm>
              <a:off x="1398588" y="1460500"/>
              <a:ext cx="679450" cy="679450"/>
            </a:xfrm>
            <a:custGeom>
              <a:avLst/>
              <a:gdLst>
                <a:gd name="T0" fmla="*/ 631 w 714"/>
                <a:gd name="T1" fmla="*/ 159 h 713"/>
                <a:gd name="T2" fmla="*/ 624 w 714"/>
                <a:gd name="T3" fmla="*/ 187 h 713"/>
                <a:gd name="T4" fmla="*/ 674 w 714"/>
                <a:gd name="T5" fmla="*/ 357 h 713"/>
                <a:gd name="T6" fmla="*/ 357 w 714"/>
                <a:gd name="T7" fmla="*/ 673 h 713"/>
                <a:gd name="T8" fmla="*/ 40 w 714"/>
                <a:gd name="T9" fmla="*/ 357 h 713"/>
                <a:gd name="T10" fmla="*/ 357 w 714"/>
                <a:gd name="T11" fmla="*/ 40 h 713"/>
                <a:gd name="T12" fmla="*/ 535 w 714"/>
                <a:gd name="T13" fmla="*/ 95 h 713"/>
                <a:gd name="T14" fmla="*/ 563 w 714"/>
                <a:gd name="T15" fmla="*/ 90 h 713"/>
                <a:gd name="T16" fmla="*/ 558 w 714"/>
                <a:gd name="T17" fmla="*/ 62 h 713"/>
                <a:gd name="T18" fmla="*/ 357 w 714"/>
                <a:gd name="T19" fmla="*/ 0 h 713"/>
                <a:gd name="T20" fmla="*/ 0 w 714"/>
                <a:gd name="T21" fmla="*/ 357 h 713"/>
                <a:gd name="T22" fmla="*/ 357 w 714"/>
                <a:gd name="T23" fmla="*/ 713 h 713"/>
                <a:gd name="T24" fmla="*/ 714 w 714"/>
                <a:gd name="T25" fmla="*/ 357 h 713"/>
                <a:gd name="T26" fmla="*/ 658 w 714"/>
                <a:gd name="T27" fmla="*/ 166 h 713"/>
                <a:gd name="T28" fmla="*/ 631 w 714"/>
                <a:gd name="T29"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4" h="713">
                  <a:moveTo>
                    <a:pt x="631" y="159"/>
                  </a:moveTo>
                  <a:cubicBezTo>
                    <a:pt x="621" y="165"/>
                    <a:pt x="618" y="178"/>
                    <a:pt x="624" y="187"/>
                  </a:cubicBezTo>
                  <a:cubicBezTo>
                    <a:pt x="657" y="238"/>
                    <a:pt x="674" y="296"/>
                    <a:pt x="674" y="357"/>
                  </a:cubicBezTo>
                  <a:cubicBezTo>
                    <a:pt x="674" y="531"/>
                    <a:pt x="531" y="673"/>
                    <a:pt x="357" y="673"/>
                  </a:cubicBezTo>
                  <a:cubicBezTo>
                    <a:pt x="182" y="673"/>
                    <a:pt x="40" y="531"/>
                    <a:pt x="40" y="357"/>
                  </a:cubicBezTo>
                  <a:cubicBezTo>
                    <a:pt x="40" y="182"/>
                    <a:pt x="182" y="40"/>
                    <a:pt x="357" y="40"/>
                  </a:cubicBezTo>
                  <a:cubicBezTo>
                    <a:pt x="421" y="40"/>
                    <a:pt x="482" y="59"/>
                    <a:pt x="535" y="95"/>
                  </a:cubicBezTo>
                  <a:cubicBezTo>
                    <a:pt x="544" y="101"/>
                    <a:pt x="557" y="99"/>
                    <a:pt x="563" y="90"/>
                  </a:cubicBezTo>
                  <a:cubicBezTo>
                    <a:pt x="569" y="80"/>
                    <a:pt x="567" y="68"/>
                    <a:pt x="558" y="62"/>
                  </a:cubicBezTo>
                  <a:cubicBezTo>
                    <a:pt x="498" y="21"/>
                    <a:pt x="429" y="0"/>
                    <a:pt x="357" y="0"/>
                  </a:cubicBezTo>
                  <a:cubicBezTo>
                    <a:pt x="160" y="0"/>
                    <a:pt x="0" y="160"/>
                    <a:pt x="0" y="357"/>
                  </a:cubicBezTo>
                  <a:cubicBezTo>
                    <a:pt x="0" y="553"/>
                    <a:pt x="160" y="713"/>
                    <a:pt x="357" y="713"/>
                  </a:cubicBezTo>
                  <a:cubicBezTo>
                    <a:pt x="553" y="713"/>
                    <a:pt x="714" y="553"/>
                    <a:pt x="714" y="357"/>
                  </a:cubicBezTo>
                  <a:cubicBezTo>
                    <a:pt x="714" y="289"/>
                    <a:pt x="694" y="223"/>
                    <a:pt x="658" y="166"/>
                  </a:cubicBezTo>
                  <a:cubicBezTo>
                    <a:pt x="652" y="156"/>
                    <a:pt x="640" y="153"/>
                    <a:pt x="631" y="15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61">
              <a:extLst>
                <a:ext uri="{FF2B5EF4-FFF2-40B4-BE49-F238E27FC236}">
                  <a16:creationId xmlns:a16="http://schemas.microsoft.com/office/drawing/2014/main" id="{CBDE09EB-8654-41EB-8FB9-3606018C4B6F}"/>
                </a:ext>
              </a:extLst>
            </p:cNvPr>
            <p:cNvSpPr>
              <a:spLocks/>
            </p:cNvSpPr>
            <p:nvPr/>
          </p:nvSpPr>
          <p:spPr bwMode="auto">
            <a:xfrm>
              <a:off x="1501775" y="1563688"/>
              <a:ext cx="473075" cy="471487"/>
            </a:xfrm>
            <a:custGeom>
              <a:avLst/>
              <a:gdLst>
                <a:gd name="T0" fmla="*/ 381 w 496"/>
                <a:gd name="T1" fmla="*/ 62 h 495"/>
                <a:gd name="T2" fmla="*/ 374 w 496"/>
                <a:gd name="T3" fmla="*/ 35 h 495"/>
                <a:gd name="T4" fmla="*/ 248 w 496"/>
                <a:gd name="T5" fmla="*/ 0 h 495"/>
                <a:gd name="T6" fmla="*/ 0 w 496"/>
                <a:gd name="T7" fmla="*/ 248 h 495"/>
                <a:gd name="T8" fmla="*/ 248 w 496"/>
                <a:gd name="T9" fmla="*/ 495 h 495"/>
                <a:gd name="T10" fmla="*/ 496 w 496"/>
                <a:gd name="T11" fmla="*/ 248 h 495"/>
                <a:gd name="T12" fmla="*/ 469 w 496"/>
                <a:gd name="T13" fmla="*/ 136 h 495"/>
                <a:gd name="T14" fmla="*/ 442 w 496"/>
                <a:gd name="T15" fmla="*/ 127 h 495"/>
                <a:gd name="T16" fmla="*/ 433 w 496"/>
                <a:gd name="T17" fmla="*/ 154 h 495"/>
                <a:gd name="T18" fmla="*/ 456 w 496"/>
                <a:gd name="T19" fmla="*/ 248 h 495"/>
                <a:gd name="T20" fmla="*/ 248 w 496"/>
                <a:gd name="T21" fmla="*/ 455 h 495"/>
                <a:gd name="T22" fmla="*/ 40 w 496"/>
                <a:gd name="T23" fmla="*/ 248 h 495"/>
                <a:gd name="T24" fmla="*/ 248 w 496"/>
                <a:gd name="T25" fmla="*/ 40 h 495"/>
                <a:gd name="T26" fmla="*/ 354 w 496"/>
                <a:gd name="T27" fmla="*/ 69 h 495"/>
                <a:gd name="T28" fmla="*/ 381 w 496"/>
                <a:gd name="T29" fmla="*/ 62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6" h="495">
                  <a:moveTo>
                    <a:pt x="381" y="62"/>
                  </a:moveTo>
                  <a:cubicBezTo>
                    <a:pt x="387" y="53"/>
                    <a:pt x="384" y="40"/>
                    <a:pt x="374" y="35"/>
                  </a:cubicBezTo>
                  <a:cubicBezTo>
                    <a:pt x="336" y="12"/>
                    <a:pt x="292" y="0"/>
                    <a:pt x="248" y="0"/>
                  </a:cubicBezTo>
                  <a:cubicBezTo>
                    <a:pt x="111" y="0"/>
                    <a:pt x="0" y="111"/>
                    <a:pt x="0" y="248"/>
                  </a:cubicBezTo>
                  <a:cubicBezTo>
                    <a:pt x="0" y="384"/>
                    <a:pt x="111" y="495"/>
                    <a:pt x="248" y="495"/>
                  </a:cubicBezTo>
                  <a:cubicBezTo>
                    <a:pt x="384" y="495"/>
                    <a:pt x="496" y="384"/>
                    <a:pt x="496" y="248"/>
                  </a:cubicBezTo>
                  <a:cubicBezTo>
                    <a:pt x="496" y="209"/>
                    <a:pt x="487" y="171"/>
                    <a:pt x="469" y="136"/>
                  </a:cubicBezTo>
                  <a:cubicBezTo>
                    <a:pt x="464" y="126"/>
                    <a:pt x="452" y="122"/>
                    <a:pt x="442" y="127"/>
                  </a:cubicBezTo>
                  <a:cubicBezTo>
                    <a:pt x="432" y="132"/>
                    <a:pt x="428" y="144"/>
                    <a:pt x="433" y="154"/>
                  </a:cubicBezTo>
                  <a:cubicBezTo>
                    <a:pt x="448" y="184"/>
                    <a:pt x="456" y="215"/>
                    <a:pt x="456" y="248"/>
                  </a:cubicBezTo>
                  <a:cubicBezTo>
                    <a:pt x="456" y="362"/>
                    <a:pt x="362" y="455"/>
                    <a:pt x="248" y="455"/>
                  </a:cubicBezTo>
                  <a:cubicBezTo>
                    <a:pt x="133" y="455"/>
                    <a:pt x="40" y="362"/>
                    <a:pt x="40" y="248"/>
                  </a:cubicBezTo>
                  <a:cubicBezTo>
                    <a:pt x="40" y="133"/>
                    <a:pt x="133" y="40"/>
                    <a:pt x="248" y="40"/>
                  </a:cubicBezTo>
                  <a:cubicBezTo>
                    <a:pt x="285" y="40"/>
                    <a:pt x="322" y="50"/>
                    <a:pt x="354" y="69"/>
                  </a:cubicBezTo>
                  <a:cubicBezTo>
                    <a:pt x="363" y="75"/>
                    <a:pt x="376" y="72"/>
                    <a:pt x="381" y="62"/>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62">
              <a:extLst>
                <a:ext uri="{FF2B5EF4-FFF2-40B4-BE49-F238E27FC236}">
                  <a16:creationId xmlns:a16="http://schemas.microsoft.com/office/drawing/2014/main" id="{FE6A0B42-5A6B-4D6A-AF00-04378D13121D}"/>
                </a:ext>
              </a:extLst>
            </p:cNvPr>
            <p:cNvSpPr>
              <a:spLocks/>
            </p:cNvSpPr>
            <p:nvPr/>
          </p:nvSpPr>
          <p:spPr bwMode="auto">
            <a:xfrm>
              <a:off x="1611313" y="1673225"/>
              <a:ext cx="254000" cy="254000"/>
            </a:xfrm>
            <a:custGeom>
              <a:avLst/>
              <a:gdLst>
                <a:gd name="T0" fmla="*/ 133 w 266"/>
                <a:gd name="T1" fmla="*/ 40 h 267"/>
                <a:gd name="T2" fmla="*/ 156 w 266"/>
                <a:gd name="T3" fmla="*/ 43 h 267"/>
                <a:gd name="T4" fmla="*/ 181 w 266"/>
                <a:gd name="T5" fmla="*/ 29 h 267"/>
                <a:gd name="T6" fmla="*/ 166 w 266"/>
                <a:gd name="T7" fmla="*/ 5 h 267"/>
                <a:gd name="T8" fmla="*/ 133 w 266"/>
                <a:gd name="T9" fmla="*/ 0 h 267"/>
                <a:gd name="T10" fmla="*/ 0 w 266"/>
                <a:gd name="T11" fmla="*/ 134 h 267"/>
                <a:gd name="T12" fmla="*/ 133 w 266"/>
                <a:gd name="T13" fmla="*/ 267 h 267"/>
                <a:gd name="T14" fmla="*/ 266 w 266"/>
                <a:gd name="T15" fmla="*/ 134 h 267"/>
                <a:gd name="T16" fmla="*/ 264 w 266"/>
                <a:gd name="T17" fmla="*/ 110 h 267"/>
                <a:gd name="T18" fmla="*/ 241 w 266"/>
                <a:gd name="T19" fmla="*/ 94 h 267"/>
                <a:gd name="T20" fmla="*/ 224 w 266"/>
                <a:gd name="T21" fmla="*/ 117 h 267"/>
                <a:gd name="T22" fmla="*/ 226 w 266"/>
                <a:gd name="T23" fmla="*/ 134 h 267"/>
                <a:gd name="T24" fmla="*/ 133 w 266"/>
                <a:gd name="T25" fmla="*/ 227 h 267"/>
                <a:gd name="T26" fmla="*/ 40 w 266"/>
                <a:gd name="T27" fmla="*/ 134 h 267"/>
                <a:gd name="T28" fmla="*/ 133 w 266"/>
                <a:gd name="T29"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267">
                  <a:moveTo>
                    <a:pt x="133" y="40"/>
                  </a:moveTo>
                  <a:cubicBezTo>
                    <a:pt x="141" y="40"/>
                    <a:pt x="149" y="41"/>
                    <a:pt x="156" y="43"/>
                  </a:cubicBezTo>
                  <a:cubicBezTo>
                    <a:pt x="167" y="46"/>
                    <a:pt x="178" y="40"/>
                    <a:pt x="181" y="29"/>
                  </a:cubicBezTo>
                  <a:cubicBezTo>
                    <a:pt x="183" y="18"/>
                    <a:pt x="177" y="7"/>
                    <a:pt x="166" y="5"/>
                  </a:cubicBezTo>
                  <a:cubicBezTo>
                    <a:pt x="155" y="2"/>
                    <a:pt x="144" y="0"/>
                    <a:pt x="133" y="0"/>
                  </a:cubicBezTo>
                  <a:cubicBezTo>
                    <a:pt x="59" y="0"/>
                    <a:pt x="0" y="60"/>
                    <a:pt x="0" y="134"/>
                  </a:cubicBezTo>
                  <a:cubicBezTo>
                    <a:pt x="0" y="207"/>
                    <a:pt x="59" y="267"/>
                    <a:pt x="133" y="267"/>
                  </a:cubicBezTo>
                  <a:cubicBezTo>
                    <a:pt x="206" y="267"/>
                    <a:pt x="266" y="207"/>
                    <a:pt x="266" y="134"/>
                  </a:cubicBezTo>
                  <a:cubicBezTo>
                    <a:pt x="266" y="126"/>
                    <a:pt x="265" y="118"/>
                    <a:pt x="264" y="110"/>
                  </a:cubicBezTo>
                  <a:cubicBezTo>
                    <a:pt x="262" y="100"/>
                    <a:pt x="252" y="92"/>
                    <a:pt x="241" y="94"/>
                  </a:cubicBezTo>
                  <a:cubicBezTo>
                    <a:pt x="230" y="96"/>
                    <a:pt x="223" y="107"/>
                    <a:pt x="224" y="117"/>
                  </a:cubicBezTo>
                  <a:cubicBezTo>
                    <a:pt x="225" y="123"/>
                    <a:pt x="226" y="128"/>
                    <a:pt x="226" y="134"/>
                  </a:cubicBezTo>
                  <a:cubicBezTo>
                    <a:pt x="226" y="185"/>
                    <a:pt x="184" y="227"/>
                    <a:pt x="133" y="227"/>
                  </a:cubicBezTo>
                  <a:cubicBezTo>
                    <a:pt x="81" y="227"/>
                    <a:pt x="40" y="185"/>
                    <a:pt x="40" y="134"/>
                  </a:cubicBezTo>
                  <a:cubicBezTo>
                    <a:pt x="40" y="82"/>
                    <a:pt x="81" y="40"/>
                    <a:pt x="133"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63">
              <a:extLst>
                <a:ext uri="{FF2B5EF4-FFF2-40B4-BE49-F238E27FC236}">
                  <a16:creationId xmlns:a16="http://schemas.microsoft.com/office/drawing/2014/main" id="{A92106E0-FC40-416B-B34A-5A24177BC1CB}"/>
                </a:ext>
              </a:extLst>
            </p:cNvPr>
            <p:cNvSpPr>
              <a:spLocks/>
            </p:cNvSpPr>
            <p:nvPr/>
          </p:nvSpPr>
          <p:spPr bwMode="auto">
            <a:xfrm>
              <a:off x="1703388" y="1377950"/>
              <a:ext cx="466725" cy="460375"/>
            </a:xfrm>
            <a:custGeom>
              <a:avLst/>
              <a:gdLst>
                <a:gd name="T0" fmla="*/ 454 w 490"/>
                <a:gd name="T1" fmla="*/ 8 h 483"/>
                <a:gd name="T2" fmla="*/ 8 w 490"/>
                <a:gd name="T3" fmla="*/ 449 h 483"/>
                <a:gd name="T4" fmla="*/ 8 w 490"/>
                <a:gd name="T5" fmla="*/ 477 h 483"/>
                <a:gd name="T6" fmla="*/ 22 w 490"/>
                <a:gd name="T7" fmla="*/ 483 h 483"/>
                <a:gd name="T8" fmla="*/ 36 w 490"/>
                <a:gd name="T9" fmla="*/ 477 h 483"/>
                <a:gd name="T10" fmla="*/ 482 w 490"/>
                <a:gd name="T11" fmla="*/ 36 h 483"/>
                <a:gd name="T12" fmla="*/ 483 w 490"/>
                <a:gd name="T13" fmla="*/ 8 h 483"/>
                <a:gd name="T14" fmla="*/ 454 w 490"/>
                <a:gd name="T15" fmla="*/ 8 h 4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483">
                  <a:moveTo>
                    <a:pt x="454" y="8"/>
                  </a:moveTo>
                  <a:cubicBezTo>
                    <a:pt x="8" y="449"/>
                    <a:pt x="8" y="449"/>
                    <a:pt x="8" y="449"/>
                  </a:cubicBezTo>
                  <a:cubicBezTo>
                    <a:pt x="0" y="457"/>
                    <a:pt x="0" y="469"/>
                    <a:pt x="8" y="477"/>
                  </a:cubicBezTo>
                  <a:cubicBezTo>
                    <a:pt x="12" y="481"/>
                    <a:pt x="17" y="483"/>
                    <a:pt x="22" y="483"/>
                  </a:cubicBezTo>
                  <a:cubicBezTo>
                    <a:pt x="27" y="483"/>
                    <a:pt x="32" y="481"/>
                    <a:pt x="36" y="477"/>
                  </a:cubicBezTo>
                  <a:cubicBezTo>
                    <a:pt x="482" y="36"/>
                    <a:pt x="482" y="36"/>
                    <a:pt x="482" y="36"/>
                  </a:cubicBezTo>
                  <a:cubicBezTo>
                    <a:pt x="490" y="29"/>
                    <a:pt x="490" y="16"/>
                    <a:pt x="483" y="8"/>
                  </a:cubicBezTo>
                  <a:cubicBezTo>
                    <a:pt x="475" y="0"/>
                    <a:pt x="462" y="0"/>
                    <a:pt x="454" y="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64">
              <a:extLst>
                <a:ext uri="{FF2B5EF4-FFF2-40B4-BE49-F238E27FC236}">
                  <a16:creationId xmlns:a16="http://schemas.microsoft.com/office/drawing/2014/main" id="{93EB3FC2-1A75-4438-88D5-1154E650FEB1}"/>
                </a:ext>
              </a:extLst>
            </p:cNvPr>
            <p:cNvSpPr>
              <a:spLocks/>
            </p:cNvSpPr>
            <p:nvPr/>
          </p:nvSpPr>
          <p:spPr bwMode="auto">
            <a:xfrm>
              <a:off x="1974850" y="1279525"/>
              <a:ext cx="179388" cy="179387"/>
            </a:xfrm>
            <a:custGeom>
              <a:avLst/>
              <a:gdLst>
                <a:gd name="T0" fmla="*/ 22 w 187"/>
                <a:gd name="T1" fmla="*/ 189 h 189"/>
                <a:gd name="T2" fmla="*/ 37 w 187"/>
                <a:gd name="T3" fmla="*/ 183 h 189"/>
                <a:gd name="T4" fmla="*/ 179 w 187"/>
                <a:gd name="T5" fmla="*/ 36 h 189"/>
                <a:gd name="T6" fmla="*/ 179 w 187"/>
                <a:gd name="T7" fmla="*/ 7 h 189"/>
                <a:gd name="T8" fmla="*/ 150 w 187"/>
                <a:gd name="T9" fmla="*/ 8 h 189"/>
                <a:gd name="T10" fmla="*/ 8 w 187"/>
                <a:gd name="T11" fmla="*/ 155 h 189"/>
                <a:gd name="T12" fmla="*/ 8 w 187"/>
                <a:gd name="T13" fmla="*/ 184 h 189"/>
                <a:gd name="T14" fmla="*/ 22 w 187"/>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9">
                  <a:moveTo>
                    <a:pt x="22" y="189"/>
                  </a:moveTo>
                  <a:cubicBezTo>
                    <a:pt x="28" y="189"/>
                    <a:pt x="33" y="187"/>
                    <a:pt x="37" y="183"/>
                  </a:cubicBezTo>
                  <a:cubicBezTo>
                    <a:pt x="179" y="36"/>
                    <a:pt x="179" y="36"/>
                    <a:pt x="179" y="36"/>
                  </a:cubicBezTo>
                  <a:cubicBezTo>
                    <a:pt x="187" y="28"/>
                    <a:pt x="187" y="15"/>
                    <a:pt x="179" y="7"/>
                  </a:cubicBezTo>
                  <a:cubicBezTo>
                    <a:pt x="171" y="0"/>
                    <a:pt x="158" y="0"/>
                    <a:pt x="150" y="8"/>
                  </a:cubicBezTo>
                  <a:cubicBezTo>
                    <a:pt x="8" y="155"/>
                    <a:pt x="8" y="155"/>
                    <a:pt x="8" y="155"/>
                  </a:cubicBezTo>
                  <a:cubicBezTo>
                    <a:pt x="0" y="163"/>
                    <a:pt x="0" y="176"/>
                    <a:pt x="8" y="184"/>
                  </a:cubicBezTo>
                  <a:cubicBezTo>
                    <a:pt x="12" y="187"/>
                    <a:pt x="17" y="189"/>
                    <a:pt x="22" y="18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65">
              <a:extLst>
                <a:ext uri="{FF2B5EF4-FFF2-40B4-BE49-F238E27FC236}">
                  <a16:creationId xmlns:a16="http://schemas.microsoft.com/office/drawing/2014/main" id="{A8EA5AC0-C123-4FFE-8630-715FD23F3A6C}"/>
                </a:ext>
              </a:extLst>
            </p:cNvPr>
            <p:cNvSpPr>
              <a:spLocks/>
            </p:cNvSpPr>
            <p:nvPr/>
          </p:nvSpPr>
          <p:spPr bwMode="auto">
            <a:xfrm>
              <a:off x="2084388" y="1389063"/>
              <a:ext cx="176213" cy="177800"/>
            </a:xfrm>
            <a:custGeom>
              <a:avLst/>
              <a:gdLst>
                <a:gd name="T0" fmla="*/ 178 w 186"/>
                <a:gd name="T1" fmla="*/ 8 h 185"/>
                <a:gd name="T2" fmla="*/ 150 w 186"/>
                <a:gd name="T3" fmla="*/ 8 h 185"/>
                <a:gd name="T4" fmla="*/ 8 w 186"/>
                <a:gd name="T5" fmla="*/ 151 h 185"/>
                <a:gd name="T6" fmla="*/ 8 w 186"/>
                <a:gd name="T7" fmla="*/ 179 h 185"/>
                <a:gd name="T8" fmla="*/ 22 w 186"/>
                <a:gd name="T9" fmla="*/ 185 h 185"/>
                <a:gd name="T10" fmla="*/ 37 w 186"/>
                <a:gd name="T11" fmla="*/ 179 h 185"/>
                <a:gd name="T12" fmla="*/ 178 w 186"/>
                <a:gd name="T13" fmla="*/ 37 h 185"/>
                <a:gd name="T14" fmla="*/ 178 w 186"/>
                <a:gd name="T15" fmla="*/ 8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85">
                  <a:moveTo>
                    <a:pt x="178" y="8"/>
                  </a:moveTo>
                  <a:cubicBezTo>
                    <a:pt x="170" y="0"/>
                    <a:pt x="157" y="1"/>
                    <a:pt x="150" y="8"/>
                  </a:cubicBezTo>
                  <a:cubicBezTo>
                    <a:pt x="8" y="151"/>
                    <a:pt x="8" y="151"/>
                    <a:pt x="8" y="151"/>
                  </a:cubicBezTo>
                  <a:cubicBezTo>
                    <a:pt x="0" y="159"/>
                    <a:pt x="1" y="171"/>
                    <a:pt x="8" y="179"/>
                  </a:cubicBezTo>
                  <a:cubicBezTo>
                    <a:pt x="12" y="183"/>
                    <a:pt x="17" y="185"/>
                    <a:pt x="22" y="185"/>
                  </a:cubicBezTo>
                  <a:cubicBezTo>
                    <a:pt x="28" y="185"/>
                    <a:pt x="33" y="183"/>
                    <a:pt x="37" y="179"/>
                  </a:cubicBezTo>
                  <a:cubicBezTo>
                    <a:pt x="178" y="37"/>
                    <a:pt x="178" y="37"/>
                    <a:pt x="178" y="37"/>
                  </a:cubicBezTo>
                  <a:cubicBezTo>
                    <a:pt x="186" y="29"/>
                    <a:pt x="186" y="16"/>
                    <a:pt x="178" y="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90">
            <a:extLst>
              <a:ext uri="{FF2B5EF4-FFF2-40B4-BE49-F238E27FC236}">
                <a16:creationId xmlns:a16="http://schemas.microsoft.com/office/drawing/2014/main" id="{D2CDD373-5F08-46C8-B718-497EC6CC4774}"/>
              </a:ext>
            </a:extLst>
          </p:cNvPr>
          <p:cNvGrpSpPr/>
          <p:nvPr/>
        </p:nvGrpSpPr>
        <p:grpSpPr>
          <a:xfrm>
            <a:off x="9047565" y="1715684"/>
            <a:ext cx="361285" cy="313113"/>
            <a:chOff x="136525" y="1312863"/>
            <a:chExt cx="952500" cy="825500"/>
          </a:xfrm>
        </p:grpSpPr>
        <p:sp>
          <p:nvSpPr>
            <p:cNvPr id="92" name="Freeform 17">
              <a:extLst>
                <a:ext uri="{FF2B5EF4-FFF2-40B4-BE49-F238E27FC236}">
                  <a16:creationId xmlns:a16="http://schemas.microsoft.com/office/drawing/2014/main" id="{B21F184E-2CE6-44EC-945C-9380C860C014}"/>
                </a:ext>
              </a:extLst>
            </p:cNvPr>
            <p:cNvSpPr>
              <a:spLocks noEditPoints="1"/>
            </p:cNvSpPr>
            <p:nvPr/>
          </p:nvSpPr>
          <p:spPr bwMode="auto">
            <a:xfrm>
              <a:off x="136525" y="1438275"/>
              <a:ext cx="546100" cy="569913"/>
            </a:xfrm>
            <a:custGeom>
              <a:avLst/>
              <a:gdLst>
                <a:gd name="T0" fmla="*/ 568 w 574"/>
                <a:gd name="T1" fmla="*/ 394 h 597"/>
                <a:gd name="T2" fmla="*/ 557 w 574"/>
                <a:gd name="T3" fmla="*/ 368 h 597"/>
                <a:gd name="T4" fmla="*/ 497 w 574"/>
                <a:gd name="T5" fmla="*/ 346 h 597"/>
                <a:gd name="T6" fmla="*/ 502 w 574"/>
                <a:gd name="T7" fmla="*/ 299 h 597"/>
                <a:gd name="T8" fmla="*/ 495 w 574"/>
                <a:gd name="T9" fmla="*/ 244 h 597"/>
                <a:gd name="T10" fmla="*/ 557 w 574"/>
                <a:gd name="T11" fmla="*/ 224 h 597"/>
                <a:gd name="T12" fmla="*/ 570 w 574"/>
                <a:gd name="T13" fmla="*/ 199 h 597"/>
                <a:gd name="T14" fmla="*/ 545 w 574"/>
                <a:gd name="T15" fmla="*/ 186 h 597"/>
                <a:gd name="T16" fmla="*/ 481 w 574"/>
                <a:gd name="T17" fmla="*/ 207 h 597"/>
                <a:gd name="T18" fmla="*/ 425 w 574"/>
                <a:gd name="T19" fmla="*/ 135 h 597"/>
                <a:gd name="T20" fmla="*/ 466 w 574"/>
                <a:gd name="T21" fmla="*/ 79 h 597"/>
                <a:gd name="T22" fmla="*/ 462 w 574"/>
                <a:gd name="T23" fmla="*/ 51 h 597"/>
                <a:gd name="T24" fmla="*/ 434 w 574"/>
                <a:gd name="T25" fmla="*/ 56 h 597"/>
                <a:gd name="T26" fmla="*/ 392 w 574"/>
                <a:gd name="T27" fmla="*/ 112 h 597"/>
                <a:gd name="T28" fmla="*/ 308 w 574"/>
                <a:gd name="T29" fmla="*/ 86 h 597"/>
                <a:gd name="T30" fmla="*/ 308 w 574"/>
                <a:gd name="T31" fmla="*/ 20 h 597"/>
                <a:gd name="T32" fmla="*/ 288 w 574"/>
                <a:gd name="T33" fmla="*/ 0 h 597"/>
                <a:gd name="T34" fmla="*/ 268 w 574"/>
                <a:gd name="T35" fmla="*/ 20 h 597"/>
                <a:gd name="T36" fmla="*/ 268 w 574"/>
                <a:gd name="T37" fmla="*/ 86 h 597"/>
                <a:gd name="T38" fmla="*/ 179 w 574"/>
                <a:gd name="T39" fmla="*/ 114 h 597"/>
                <a:gd name="T40" fmla="*/ 138 w 574"/>
                <a:gd name="T41" fmla="*/ 57 h 597"/>
                <a:gd name="T42" fmla="*/ 110 w 574"/>
                <a:gd name="T43" fmla="*/ 53 h 597"/>
                <a:gd name="T44" fmla="*/ 105 w 574"/>
                <a:gd name="T45" fmla="*/ 81 h 597"/>
                <a:gd name="T46" fmla="*/ 146 w 574"/>
                <a:gd name="T47" fmla="*/ 138 h 597"/>
                <a:gd name="T48" fmla="*/ 95 w 574"/>
                <a:gd name="T49" fmla="*/ 205 h 597"/>
                <a:gd name="T50" fmla="*/ 31 w 574"/>
                <a:gd name="T51" fmla="*/ 181 h 597"/>
                <a:gd name="T52" fmla="*/ 5 w 574"/>
                <a:gd name="T53" fmla="*/ 193 h 597"/>
                <a:gd name="T54" fmla="*/ 17 w 574"/>
                <a:gd name="T55" fmla="*/ 219 h 597"/>
                <a:gd name="T56" fmla="*/ 81 w 574"/>
                <a:gd name="T57" fmla="*/ 242 h 597"/>
                <a:gd name="T58" fmla="*/ 73 w 574"/>
                <a:gd name="T59" fmla="*/ 299 h 597"/>
                <a:gd name="T60" fmla="*/ 78 w 574"/>
                <a:gd name="T61" fmla="*/ 344 h 597"/>
                <a:gd name="T62" fmla="*/ 16 w 574"/>
                <a:gd name="T63" fmla="*/ 363 h 597"/>
                <a:gd name="T64" fmla="*/ 4 w 574"/>
                <a:gd name="T65" fmla="*/ 388 h 597"/>
                <a:gd name="T66" fmla="*/ 23 w 574"/>
                <a:gd name="T67" fmla="*/ 402 h 597"/>
                <a:gd name="T68" fmla="*/ 29 w 574"/>
                <a:gd name="T69" fmla="*/ 401 h 597"/>
                <a:gd name="T70" fmla="*/ 90 w 574"/>
                <a:gd name="T71" fmla="*/ 382 h 597"/>
                <a:gd name="T72" fmla="*/ 144 w 574"/>
                <a:gd name="T73" fmla="*/ 458 h 597"/>
                <a:gd name="T74" fmla="*/ 108 w 574"/>
                <a:gd name="T75" fmla="*/ 508 h 597"/>
                <a:gd name="T76" fmla="*/ 112 w 574"/>
                <a:gd name="T77" fmla="*/ 536 h 597"/>
                <a:gd name="T78" fmla="*/ 124 w 574"/>
                <a:gd name="T79" fmla="*/ 540 h 597"/>
                <a:gd name="T80" fmla="*/ 140 w 574"/>
                <a:gd name="T81" fmla="*/ 532 h 597"/>
                <a:gd name="T82" fmla="*/ 176 w 574"/>
                <a:gd name="T83" fmla="*/ 482 h 597"/>
                <a:gd name="T84" fmla="*/ 267 w 574"/>
                <a:gd name="T85" fmla="*/ 513 h 597"/>
                <a:gd name="T86" fmla="*/ 267 w 574"/>
                <a:gd name="T87" fmla="*/ 577 h 597"/>
                <a:gd name="T88" fmla="*/ 287 w 574"/>
                <a:gd name="T89" fmla="*/ 597 h 597"/>
                <a:gd name="T90" fmla="*/ 307 w 574"/>
                <a:gd name="T91" fmla="*/ 577 h 597"/>
                <a:gd name="T92" fmla="*/ 307 w 574"/>
                <a:gd name="T93" fmla="*/ 513 h 597"/>
                <a:gd name="T94" fmla="*/ 401 w 574"/>
                <a:gd name="T95" fmla="*/ 481 h 597"/>
                <a:gd name="T96" fmla="*/ 436 w 574"/>
                <a:gd name="T97" fmla="*/ 530 h 597"/>
                <a:gd name="T98" fmla="*/ 452 w 574"/>
                <a:gd name="T99" fmla="*/ 538 h 597"/>
                <a:gd name="T100" fmla="*/ 464 w 574"/>
                <a:gd name="T101" fmla="*/ 534 h 597"/>
                <a:gd name="T102" fmla="*/ 469 w 574"/>
                <a:gd name="T103" fmla="*/ 506 h 597"/>
                <a:gd name="T104" fmla="*/ 433 w 574"/>
                <a:gd name="T105" fmla="*/ 457 h 597"/>
                <a:gd name="T106" fmla="*/ 484 w 574"/>
                <a:gd name="T107" fmla="*/ 384 h 597"/>
                <a:gd name="T108" fmla="*/ 543 w 574"/>
                <a:gd name="T109" fmla="*/ 406 h 597"/>
                <a:gd name="T110" fmla="*/ 550 w 574"/>
                <a:gd name="T111" fmla="*/ 407 h 597"/>
                <a:gd name="T112" fmla="*/ 568 w 574"/>
                <a:gd name="T113" fmla="*/ 394 h 597"/>
                <a:gd name="T114" fmla="*/ 288 w 574"/>
                <a:gd name="T115" fmla="*/ 474 h 597"/>
                <a:gd name="T116" fmla="*/ 113 w 574"/>
                <a:gd name="T117" fmla="*/ 299 h 597"/>
                <a:gd name="T118" fmla="*/ 288 w 574"/>
                <a:gd name="T119" fmla="*/ 124 h 597"/>
                <a:gd name="T120" fmla="*/ 462 w 574"/>
                <a:gd name="T121" fmla="*/ 299 h 597"/>
                <a:gd name="T122" fmla="*/ 288 w 574"/>
                <a:gd name="T123" fmla="*/ 474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4" h="597">
                  <a:moveTo>
                    <a:pt x="568" y="394"/>
                  </a:moveTo>
                  <a:cubicBezTo>
                    <a:pt x="572" y="384"/>
                    <a:pt x="567" y="372"/>
                    <a:pt x="557" y="368"/>
                  </a:cubicBezTo>
                  <a:cubicBezTo>
                    <a:pt x="497" y="346"/>
                    <a:pt x="497" y="346"/>
                    <a:pt x="497" y="346"/>
                  </a:cubicBezTo>
                  <a:cubicBezTo>
                    <a:pt x="500" y="331"/>
                    <a:pt x="502" y="315"/>
                    <a:pt x="502" y="299"/>
                  </a:cubicBezTo>
                  <a:cubicBezTo>
                    <a:pt x="502" y="280"/>
                    <a:pt x="499" y="262"/>
                    <a:pt x="495" y="244"/>
                  </a:cubicBezTo>
                  <a:cubicBezTo>
                    <a:pt x="557" y="224"/>
                    <a:pt x="557" y="224"/>
                    <a:pt x="557" y="224"/>
                  </a:cubicBezTo>
                  <a:cubicBezTo>
                    <a:pt x="568" y="221"/>
                    <a:pt x="574" y="209"/>
                    <a:pt x="570" y="199"/>
                  </a:cubicBezTo>
                  <a:cubicBezTo>
                    <a:pt x="567" y="188"/>
                    <a:pt x="556" y="182"/>
                    <a:pt x="545" y="186"/>
                  </a:cubicBezTo>
                  <a:cubicBezTo>
                    <a:pt x="481" y="207"/>
                    <a:pt x="481" y="207"/>
                    <a:pt x="481" y="207"/>
                  </a:cubicBezTo>
                  <a:cubicBezTo>
                    <a:pt x="468" y="179"/>
                    <a:pt x="449" y="154"/>
                    <a:pt x="425" y="135"/>
                  </a:cubicBezTo>
                  <a:cubicBezTo>
                    <a:pt x="466" y="79"/>
                    <a:pt x="466" y="79"/>
                    <a:pt x="466" y="79"/>
                  </a:cubicBezTo>
                  <a:cubicBezTo>
                    <a:pt x="473" y="70"/>
                    <a:pt x="471" y="58"/>
                    <a:pt x="462" y="51"/>
                  </a:cubicBezTo>
                  <a:cubicBezTo>
                    <a:pt x="453" y="45"/>
                    <a:pt x="441" y="47"/>
                    <a:pt x="434" y="56"/>
                  </a:cubicBezTo>
                  <a:cubicBezTo>
                    <a:pt x="392" y="112"/>
                    <a:pt x="392" y="112"/>
                    <a:pt x="392" y="112"/>
                  </a:cubicBezTo>
                  <a:cubicBezTo>
                    <a:pt x="367" y="98"/>
                    <a:pt x="338" y="88"/>
                    <a:pt x="308" y="86"/>
                  </a:cubicBezTo>
                  <a:cubicBezTo>
                    <a:pt x="308" y="20"/>
                    <a:pt x="308" y="20"/>
                    <a:pt x="308" y="20"/>
                  </a:cubicBezTo>
                  <a:cubicBezTo>
                    <a:pt x="308" y="9"/>
                    <a:pt x="299" y="0"/>
                    <a:pt x="288" y="0"/>
                  </a:cubicBezTo>
                  <a:cubicBezTo>
                    <a:pt x="277" y="0"/>
                    <a:pt x="268" y="9"/>
                    <a:pt x="268" y="20"/>
                  </a:cubicBezTo>
                  <a:cubicBezTo>
                    <a:pt x="268" y="86"/>
                    <a:pt x="268" y="86"/>
                    <a:pt x="268" y="86"/>
                  </a:cubicBezTo>
                  <a:cubicBezTo>
                    <a:pt x="235" y="89"/>
                    <a:pt x="205" y="99"/>
                    <a:pt x="179" y="114"/>
                  </a:cubicBezTo>
                  <a:cubicBezTo>
                    <a:pt x="138" y="57"/>
                    <a:pt x="138" y="57"/>
                    <a:pt x="138" y="57"/>
                  </a:cubicBezTo>
                  <a:cubicBezTo>
                    <a:pt x="131" y="48"/>
                    <a:pt x="119" y="46"/>
                    <a:pt x="110" y="53"/>
                  </a:cubicBezTo>
                  <a:cubicBezTo>
                    <a:pt x="101" y="59"/>
                    <a:pt x="99" y="72"/>
                    <a:pt x="105" y="81"/>
                  </a:cubicBezTo>
                  <a:cubicBezTo>
                    <a:pt x="146" y="138"/>
                    <a:pt x="146" y="138"/>
                    <a:pt x="146" y="138"/>
                  </a:cubicBezTo>
                  <a:cubicBezTo>
                    <a:pt x="125" y="157"/>
                    <a:pt x="108" y="179"/>
                    <a:pt x="95" y="205"/>
                  </a:cubicBezTo>
                  <a:cubicBezTo>
                    <a:pt x="31" y="181"/>
                    <a:pt x="31" y="181"/>
                    <a:pt x="31" y="181"/>
                  </a:cubicBezTo>
                  <a:cubicBezTo>
                    <a:pt x="21" y="178"/>
                    <a:pt x="9" y="183"/>
                    <a:pt x="5" y="193"/>
                  </a:cubicBezTo>
                  <a:cubicBezTo>
                    <a:pt x="2" y="204"/>
                    <a:pt x="7" y="215"/>
                    <a:pt x="17" y="219"/>
                  </a:cubicBezTo>
                  <a:cubicBezTo>
                    <a:pt x="81" y="242"/>
                    <a:pt x="81" y="242"/>
                    <a:pt x="81" y="242"/>
                  </a:cubicBezTo>
                  <a:cubicBezTo>
                    <a:pt x="76" y="261"/>
                    <a:pt x="73" y="279"/>
                    <a:pt x="73" y="299"/>
                  </a:cubicBezTo>
                  <a:cubicBezTo>
                    <a:pt x="73" y="314"/>
                    <a:pt x="75" y="329"/>
                    <a:pt x="78" y="344"/>
                  </a:cubicBezTo>
                  <a:cubicBezTo>
                    <a:pt x="16" y="363"/>
                    <a:pt x="16" y="363"/>
                    <a:pt x="16" y="363"/>
                  </a:cubicBezTo>
                  <a:cubicBezTo>
                    <a:pt x="6" y="367"/>
                    <a:pt x="0" y="378"/>
                    <a:pt x="4" y="388"/>
                  </a:cubicBezTo>
                  <a:cubicBezTo>
                    <a:pt x="6" y="397"/>
                    <a:pt x="14" y="402"/>
                    <a:pt x="23" y="402"/>
                  </a:cubicBezTo>
                  <a:cubicBezTo>
                    <a:pt x="25" y="402"/>
                    <a:pt x="27" y="402"/>
                    <a:pt x="29" y="401"/>
                  </a:cubicBezTo>
                  <a:cubicBezTo>
                    <a:pt x="90" y="382"/>
                    <a:pt x="90" y="382"/>
                    <a:pt x="90" y="382"/>
                  </a:cubicBezTo>
                  <a:cubicBezTo>
                    <a:pt x="102" y="411"/>
                    <a:pt x="121" y="437"/>
                    <a:pt x="144" y="458"/>
                  </a:cubicBezTo>
                  <a:cubicBezTo>
                    <a:pt x="108" y="508"/>
                    <a:pt x="108" y="508"/>
                    <a:pt x="108" y="508"/>
                  </a:cubicBezTo>
                  <a:cubicBezTo>
                    <a:pt x="101" y="517"/>
                    <a:pt x="103" y="529"/>
                    <a:pt x="112" y="536"/>
                  </a:cubicBezTo>
                  <a:cubicBezTo>
                    <a:pt x="115" y="538"/>
                    <a:pt x="120" y="540"/>
                    <a:pt x="124" y="540"/>
                  </a:cubicBezTo>
                  <a:cubicBezTo>
                    <a:pt x="130" y="540"/>
                    <a:pt x="136" y="537"/>
                    <a:pt x="140" y="532"/>
                  </a:cubicBezTo>
                  <a:cubicBezTo>
                    <a:pt x="176" y="482"/>
                    <a:pt x="176" y="482"/>
                    <a:pt x="176" y="482"/>
                  </a:cubicBezTo>
                  <a:cubicBezTo>
                    <a:pt x="203" y="499"/>
                    <a:pt x="234" y="509"/>
                    <a:pt x="267" y="513"/>
                  </a:cubicBezTo>
                  <a:cubicBezTo>
                    <a:pt x="267" y="577"/>
                    <a:pt x="267" y="577"/>
                    <a:pt x="267" y="577"/>
                  </a:cubicBezTo>
                  <a:cubicBezTo>
                    <a:pt x="267" y="588"/>
                    <a:pt x="276" y="597"/>
                    <a:pt x="287" y="597"/>
                  </a:cubicBezTo>
                  <a:cubicBezTo>
                    <a:pt x="298" y="597"/>
                    <a:pt x="307" y="588"/>
                    <a:pt x="307" y="577"/>
                  </a:cubicBezTo>
                  <a:cubicBezTo>
                    <a:pt x="307" y="513"/>
                    <a:pt x="307" y="513"/>
                    <a:pt x="307" y="513"/>
                  </a:cubicBezTo>
                  <a:cubicBezTo>
                    <a:pt x="341" y="510"/>
                    <a:pt x="373" y="498"/>
                    <a:pt x="401" y="481"/>
                  </a:cubicBezTo>
                  <a:cubicBezTo>
                    <a:pt x="436" y="530"/>
                    <a:pt x="436" y="530"/>
                    <a:pt x="436" y="530"/>
                  </a:cubicBezTo>
                  <a:cubicBezTo>
                    <a:pt x="440" y="535"/>
                    <a:pt x="446" y="538"/>
                    <a:pt x="452" y="538"/>
                  </a:cubicBezTo>
                  <a:cubicBezTo>
                    <a:pt x="456" y="538"/>
                    <a:pt x="461" y="537"/>
                    <a:pt x="464" y="534"/>
                  </a:cubicBezTo>
                  <a:cubicBezTo>
                    <a:pt x="473" y="528"/>
                    <a:pt x="475" y="515"/>
                    <a:pt x="469" y="506"/>
                  </a:cubicBezTo>
                  <a:cubicBezTo>
                    <a:pt x="433" y="457"/>
                    <a:pt x="433" y="457"/>
                    <a:pt x="433" y="457"/>
                  </a:cubicBezTo>
                  <a:cubicBezTo>
                    <a:pt x="455" y="436"/>
                    <a:pt x="472" y="412"/>
                    <a:pt x="484" y="384"/>
                  </a:cubicBezTo>
                  <a:cubicBezTo>
                    <a:pt x="543" y="406"/>
                    <a:pt x="543" y="406"/>
                    <a:pt x="543" y="406"/>
                  </a:cubicBezTo>
                  <a:cubicBezTo>
                    <a:pt x="545" y="407"/>
                    <a:pt x="547" y="407"/>
                    <a:pt x="550" y="407"/>
                  </a:cubicBezTo>
                  <a:cubicBezTo>
                    <a:pt x="558" y="407"/>
                    <a:pt x="566" y="402"/>
                    <a:pt x="568" y="394"/>
                  </a:cubicBezTo>
                  <a:close/>
                  <a:moveTo>
                    <a:pt x="288" y="474"/>
                  </a:moveTo>
                  <a:cubicBezTo>
                    <a:pt x="191" y="474"/>
                    <a:pt x="113" y="395"/>
                    <a:pt x="113" y="299"/>
                  </a:cubicBezTo>
                  <a:cubicBezTo>
                    <a:pt x="113" y="203"/>
                    <a:pt x="191" y="124"/>
                    <a:pt x="288" y="124"/>
                  </a:cubicBezTo>
                  <a:cubicBezTo>
                    <a:pt x="384" y="124"/>
                    <a:pt x="462" y="203"/>
                    <a:pt x="462" y="299"/>
                  </a:cubicBezTo>
                  <a:cubicBezTo>
                    <a:pt x="462" y="395"/>
                    <a:pt x="384" y="474"/>
                    <a:pt x="288" y="47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8">
              <a:extLst>
                <a:ext uri="{FF2B5EF4-FFF2-40B4-BE49-F238E27FC236}">
                  <a16:creationId xmlns:a16="http://schemas.microsoft.com/office/drawing/2014/main" id="{9410CA34-5B1A-4613-B65E-92BFFB272880}"/>
                </a:ext>
              </a:extLst>
            </p:cNvPr>
            <p:cNvSpPr>
              <a:spLocks noEditPoints="1"/>
            </p:cNvSpPr>
            <p:nvPr/>
          </p:nvSpPr>
          <p:spPr bwMode="auto">
            <a:xfrm>
              <a:off x="671513" y="1747838"/>
              <a:ext cx="403225" cy="390525"/>
            </a:xfrm>
            <a:custGeom>
              <a:avLst/>
              <a:gdLst>
                <a:gd name="T0" fmla="*/ 399 w 424"/>
                <a:gd name="T1" fmla="*/ 149 h 410"/>
                <a:gd name="T2" fmla="*/ 349 w 424"/>
                <a:gd name="T3" fmla="*/ 158 h 410"/>
                <a:gd name="T4" fmla="*/ 341 w 424"/>
                <a:gd name="T5" fmla="*/ 140 h 410"/>
                <a:gd name="T6" fmla="*/ 277 w 424"/>
                <a:gd name="T7" fmla="*/ 76 h 410"/>
                <a:gd name="T8" fmla="*/ 294 w 424"/>
                <a:gd name="T9" fmla="*/ 29 h 410"/>
                <a:gd name="T10" fmla="*/ 281 w 424"/>
                <a:gd name="T11" fmla="*/ 3 h 410"/>
                <a:gd name="T12" fmla="*/ 256 w 424"/>
                <a:gd name="T13" fmla="*/ 16 h 410"/>
                <a:gd name="T14" fmla="*/ 239 w 424"/>
                <a:gd name="T15" fmla="*/ 63 h 410"/>
                <a:gd name="T16" fmla="*/ 150 w 424"/>
                <a:gd name="T17" fmla="*/ 75 h 410"/>
                <a:gd name="T18" fmla="*/ 133 w 424"/>
                <a:gd name="T19" fmla="*/ 85 h 410"/>
                <a:gd name="T20" fmla="*/ 100 w 424"/>
                <a:gd name="T21" fmla="*/ 47 h 410"/>
                <a:gd name="T22" fmla="*/ 71 w 424"/>
                <a:gd name="T23" fmla="*/ 45 h 410"/>
                <a:gd name="T24" fmla="*/ 69 w 424"/>
                <a:gd name="T25" fmla="*/ 73 h 410"/>
                <a:gd name="T26" fmla="*/ 103 w 424"/>
                <a:gd name="T27" fmla="*/ 112 h 410"/>
                <a:gd name="T28" fmla="*/ 78 w 424"/>
                <a:gd name="T29" fmla="*/ 158 h 410"/>
                <a:gd name="T30" fmla="*/ 71 w 424"/>
                <a:gd name="T31" fmla="*/ 214 h 410"/>
                <a:gd name="T32" fmla="*/ 18 w 424"/>
                <a:gd name="T33" fmla="*/ 224 h 410"/>
                <a:gd name="T34" fmla="*/ 2 w 424"/>
                <a:gd name="T35" fmla="*/ 247 h 410"/>
                <a:gd name="T36" fmla="*/ 22 w 424"/>
                <a:gd name="T37" fmla="*/ 264 h 410"/>
                <a:gd name="T38" fmla="*/ 25 w 424"/>
                <a:gd name="T39" fmla="*/ 263 h 410"/>
                <a:gd name="T40" fmla="*/ 79 w 424"/>
                <a:gd name="T41" fmla="*/ 253 h 410"/>
                <a:gd name="T42" fmla="*/ 85 w 424"/>
                <a:gd name="T43" fmla="*/ 267 h 410"/>
                <a:gd name="T44" fmla="*/ 149 w 424"/>
                <a:gd name="T45" fmla="*/ 331 h 410"/>
                <a:gd name="T46" fmla="*/ 131 w 424"/>
                <a:gd name="T47" fmla="*/ 383 h 410"/>
                <a:gd name="T48" fmla="*/ 143 w 424"/>
                <a:gd name="T49" fmla="*/ 409 h 410"/>
                <a:gd name="T50" fmla="*/ 150 w 424"/>
                <a:gd name="T51" fmla="*/ 410 h 410"/>
                <a:gd name="T52" fmla="*/ 168 w 424"/>
                <a:gd name="T53" fmla="*/ 396 h 410"/>
                <a:gd name="T54" fmla="*/ 187 w 424"/>
                <a:gd name="T55" fmla="*/ 344 h 410"/>
                <a:gd name="T56" fmla="*/ 213 w 424"/>
                <a:gd name="T57" fmla="*/ 346 h 410"/>
                <a:gd name="T58" fmla="*/ 276 w 424"/>
                <a:gd name="T59" fmla="*/ 332 h 410"/>
                <a:gd name="T60" fmla="*/ 290 w 424"/>
                <a:gd name="T61" fmla="*/ 324 h 410"/>
                <a:gd name="T62" fmla="*/ 325 w 424"/>
                <a:gd name="T63" fmla="*/ 365 h 410"/>
                <a:gd name="T64" fmla="*/ 340 w 424"/>
                <a:gd name="T65" fmla="*/ 372 h 410"/>
                <a:gd name="T66" fmla="*/ 353 w 424"/>
                <a:gd name="T67" fmla="*/ 367 h 410"/>
                <a:gd name="T68" fmla="*/ 355 w 424"/>
                <a:gd name="T69" fmla="*/ 339 h 410"/>
                <a:gd name="T70" fmla="*/ 320 w 424"/>
                <a:gd name="T71" fmla="*/ 298 h 410"/>
                <a:gd name="T72" fmla="*/ 348 w 424"/>
                <a:gd name="T73" fmla="*/ 249 h 410"/>
                <a:gd name="T74" fmla="*/ 356 w 424"/>
                <a:gd name="T75" fmla="*/ 198 h 410"/>
                <a:gd name="T76" fmla="*/ 406 w 424"/>
                <a:gd name="T77" fmla="*/ 188 h 410"/>
                <a:gd name="T78" fmla="*/ 422 w 424"/>
                <a:gd name="T79" fmla="*/ 165 h 410"/>
                <a:gd name="T80" fmla="*/ 399 w 424"/>
                <a:gd name="T81" fmla="*/ 149 h 410"/>
                <a:gd name="T82" fmla="*/ 180 w 424"/>
                <a:gd name="T83" fmla="*/ 301 h 410"/>
                <a:gd name="T84" fmla="*/ 121 w 424"/>
                <a:gd name="T85" fmla="*/ 249 h 410"/>
                <a:gd name="T86" fmla="*/ 116 w 424"/>
                <a:gd name="T87" fmla="*/ 170 h 410"/>
                <a:gd name="T88" fmla="*/ 167 w 424"/>
                <a:gd name="T89" fmla="*/ 111 h 410"/>
                <a:gd name="T90" fmla="*/ 213 w 424"/>
                <a:gd name="T91" fmla="*/ 100 h 410"/>
                <a:gd name="T92" fmla="*/ 246 w 424"/>
                <a:gd name="T93" fmla="*/ 106 h 410"/>
                <a:gd name="T94" fmla="*/ 305 w 424"/>
                <a:gd name="T95" fmla="*/ 158 h 410"/>
                <a:gd name="T96" fmla="*/ 311 w 424"/>
                <a:gd name="T97" fmla="*/ 236 h 410"/>
                <a:gd name="T98" fmla="*/ 259 w 424"/>
                <a:gd name="T99" fmla="*/ 296 h 410"/>
                <a:gd name="T100" fmla="*/ 180 w 424"/>
                <a:gd name="T101" fmla="*/ 30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4" h="410">
                  <a:moveTo>
                    <a:pt x="399" y="149"/>
                  </a:moveTo>
                  <a:cubicBezTo>
                    <a:pt x="349" y="158"/>
                    <a:pt x="349" y="158"/>
                    <a:pt x="349" y="158"/>
                  </a:cubicBezTo>
                  <a:cubicBezTo>
                    <a:pt x="347" y="152"/>
                    <a:pt x="344" y="146"/>
                    <a:pt x="341" y="140"/>
                  </a:cubicBezTo>
                  <a:cubicBezTo>
                    <a:pt x="327" y="112"/>
                    <a:pt x="305" y="90"/>
                    <a:pt x="277" y="76"/>
                  </a:cubicBezTo>
                  <a:cubicBezTo>
                    <a:pt x="294" y="29"/>
                    <a:pt x="294" y="29"/>
                    <a:pt x="294" y="29"/>
                  </a:cubicBezTo>
                  <a:cubicBezTo>
                    <a:pt x="297" y="19"/>
                    <a:pt x="292" y="7"/>
                    <a:pt x="281" y="3"/>
                  </a:cubicBezTo>
                  <a:cubicBezTo>
                    <a:pt x="271" y="0"/>
                    <a:pt x="260" y="5"/>
                    <a:pt x="256" y="16"/>
                  </a:cubicBezTo>
                  <a:cubicBezTo>
                    <a:pt x="239" y="63"/>
                    <a:pt x="239" y="63"/>
                    <a:pt x="239" y="63"/>
                  </a:cubicBezTo>
                  <a:cubicBezTo>
                    <a:pt x="209" y="57"/>
                    <a:pt x="178" y="61"/>
                    <a:pt x="150" y="75"/>
                  </a:cubicBezTo>
                  <a:cubicBezTo>
                    <a:pt x="144" y="78"/>
                    <a:pt x="138" y="82"/>
                    <a:pt x="133" y="85"/>
                  </a:cubicBezTo>
                  <a:cubicBezTo>
                    <a:pt x="100" y="47"/>
                    <a:pt x="100" y="47"/>
                    <a:pt x="100" y="47"/>
                  </a:cubicBezTo>
                  <a:cubicBezTo>
                    <a:pt x="92" y="39"/>
                    <a:pt x="80" y="38"/>
                    <a:pt x="71" y="45"/>
                  </a:cubicBezTo>
                  <a:cubicBezTo>
                    <a:pt x="63" y="52"/>
                    <a:pt x="62" y="65"/>
                    <a:pt x="69" y="73"/>
                  </a:cubicBezTo>
                  <a:cubicBezTo>
                    <a:pt x="103" y="112"/>
                    <a:pt x="103" y="112"/>
                    <a:pt x="103" y="112"/>
                  </a:cubicBezTo>
                  <a:cubicBezTo>
                    <a:pt x="92" y="126"/>
                    <a:pt x="83" y="141"/>
                    <a:pt x="78" y="158"/>
                  </a:cubicBezTo>
                  <a:cubicBezTo>
                    <a:pt x="71" y="176"/>
                    <a:pt x="69" y="195"/>
                    <a:pt x="71" y="214"/>
                  </a:cubicBezTo>
                  <a:cubicBezTo>
                    <a:pt x="18" y="224"/>
                    <a:pt x="18" y="224"/>
                    <a:pt x="18" y="224"/>
                  </a:cubicBezTo>
                  <a:cubicBezTo>
                    <a:pt x="7" y="226"/>
                    <a:pt x="0" y="237"/>
                    <a:pt x="2" y="247"/>
                  </a:cubicBezTo>
                  <a:cubicBezTo>
                    <a:pt x="4" y="257"/>
                    <a:pt x="12" y="264"/>
                    <a:pt x="22" y="264"/>
                  </a:cubicBezTo>
                  <a:cubicBezTo>
                    <a:pt x="23" y="264"/>
                    <a:pt x="24" y="264"/>
                    <a:pt x="25" y="263"/>
                  </a:cubicBezTo>
                  <a:cubicBezTo>
                    <a:pt x="79" y="253"/>
                    <a:pt x="79" y="253"/>
                    <a:pt x="79" y="253"/>
                  </a:cubicBezTo>
                  <a:cubicBezTo>
                    <a:pt x="81" y="258"/>
                    <a:pt x="83" y="262"/>
                    <a:pt x="85" y="267"/>
                  </a:cubicBezTo>
                  <a:cubicBezTo>
                    <a:pt x="99" y="295"/>
                    <a:pt x="121" y="317"/>
                    <a:pt x="149" y="331"/>
                  </a:cubicBezTo>
                  <a:cubicBezTo>
                    <a:pt x="131" y="383"/>
                    <a:pt x="131" y="383"/>
                    <a:pt x="131" y="383"/>
                  </a:cubicBezTo>
                  <a:cubicBezTo>
                    <a:pt x="127" y="394"/>
                    <a:pt x="132" y="405"/>
                    <a:pt x="143" y="409"/>
                  </a:cubicBezTo>
                  <a:cubicBezTo>
                    <a:pt x="145" y="409"/>
                    <a:pt x="147" y="410"/>
                    <a:pt x="150" y="410"/>
                  </a:cubicBezTo>
                  <a:cubicBezTo>
                    <a:pt x="158" y="410"/>
                    <a:pt x="166" y="405"/>
                    <a:pt x="168" y="396"/>
                  </a:cubicBezTo>
                  <a:cubicBezTo>
                    <a:pt x="187" y="344"/>
                    <a:pt x="187" y="344"/>
                    <a:pt x="187" y="344"/>
                  </a:cubicBezTo>
                  <a:cubicBezTo>
                    <a:pt x="196" y="346"/>
                    <a:pt x="204" y="346"/>
                    <a:pt x="213" y="346"/>
                  </a:cubicBezTo>
                  <a:cubicBezTo>
                    <a:pt x="235" y="346"/>
                    <a:pt x="256" y="341"/>
                    <a:pt x="276" y="332"/>
                  </a:cubicBezTo>
                  <a:cubicBezTo>
                    <a:pt x="281" y="329"/>
                    <a:pt x="285" y="327"/>
                    <a:pt x="290" y="324"/>
                  </a:cubicBezTo>
                  <a:cubicBezTo>
                    <a:pt x="325" y="365"/>
                    <a:pt x="325" y="365"/>
                    <a:pt x="325" y="365"/>
                  </a:cubicBezTo>
                  <a:cubicBezTo>
                    <a:pt x="329" y="370"/>
                    <a:pt x="334" y="372"/>
                    <a:pt x="340" y="372"/>
                  </a:cubicBezTo>
                  <a:cubicBezTo>
                    <a:pt x="345" y="372"/>
                    <a:pt x="349" y="371"/>
                    <a:pt x="353" y="367"/>
                  </a:cubicBezTo>
                  <a:cubicBezTo>
                    <a:pt x="361" y="360"/>
                    <a:pt x="362" y="348"/>
                    <a:pt x="355" y="339"/>
                  </a:cubicBezTo>
                  <a:cubicBezTo>
                    <a:pt x="320" y="298"/>
                    <a:pt x="320" y="298"/>
                    <a:pt x="320" y="298"/>
                  </a:cubicBezTo>
                  <a:cubicBezTo>
                    <a:pt x="333" y="284"/>
                    <a:pt x="342" y="268"/>
                    <a:pt x="348" y="249"/>
                  </a:cubicBezTo>
                  <a:cubicBezTo>
                    <a:pt x="354" y="232"/>
                    <a:pt x="357" y="215"/>
                    <a:pt x="356" y="198"/>
                  </a:cubicBezTo>
                  <a:cubicBezTo>
                    <a:pt x="406" y="188"/>
                    <a:pt x="406" y="188"/>
                    <a:pt x="406" y="188"/>
                  </a:cubicBezTo>
                  <a:cubicBezTo>
                    <a:pt x="417" y="186"/>
                    <a:pt x="424" y="176"/>
                    <a:pt x="422" y="165"/>
                  </a:cubicBezTo>
                  <a:cubicBezTo>
                    <a:pt x="420" y="154"/>
                    <a:pt x="410" y="147"/>
                    <a:pt x="399" y="149"/>
                  </a:cubicBezTo>
                  <a:close/>
                  <a:moveTo>
                    <a:pt x="180" y="301"/>
                  </a:moveTo>
                  <a:cubicBezTo>
                    <a:pt x="154" y="292"/>
                    <a:pt x="133" y="274"/>
                    <a:pt x="121" y="249"/>
                  </a:cubicBezTo>
                  <a:cubicBezTo>
                    <a:pt x="109" y="224"/>
                    <a:pt x="107" y="196"/>
                    <a:pt x="116" y="170"/>
                  </a:cubicBezTo>
                  <a:cubicBezTo>
                    <a:pt x="124" y="144"/>
                    <a:pt x="143" y="123"/>
                    <a:pt x="167" y="111"/>
                  </a:cubicBezTo>
                  <a:cubicBezTo>
                    <a:pt x="182" y="104"/>
                    <a:pt x="197" y="100"/>
                    <a:pt x="213" y="100"/>
                  </a:cubicBezTo>
                  <a:cubicBezTo>
                    <a:pt x="224" y="100"/>
                    <a:pt x="235" y="102"/>
                    <a:pt x="246" y="106"/>
                  </a:cubicBezTo>
                  <a:cubicBezTo>
                    <a:pt x="272" y="115"/>
                    <a:pt x="293" y="133"/>
                    <a:pt x="305" y="158"/>
                  </a:cubicBezTo>
                  <a:cubicBezTo>
                    <a:pt x="318" y="182"/>
                    <a:pt x="319" y="210"/>
                    <a:pt x="311" y="236"/>
                  </a:cubicBezTo>
                  <a:cubicBezTo>
                    <a:pt x="302" y="262"/>
                    <a:pt x="283" y="284"/>
                    <a:pt x="259" y="296"/>
                  </a:cubicBezTo>
                  <a:cubicBezTo>
                    <a:pt x="234" y="308"/>
                    <a:pt x="206" y="310"/>
                    <a:pt x="180" y="30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9">
              <a:extLst>
                <a:ext uri="{FF2B5EF4-FFF2-40B4-BE49-F238E27FC236}">
                  <a16:creationId xmlns:a16="http://schemas.microsoft.com/office/drawing/2014/main" id="{1A083D65-3A71-4E2E-B4E0-264A4F932027}"/>
                </a:ext>
              </a:extLst>
            </p:cNvPr>
            <p:cNvSpPr>
              <a:spLocks noEditPoints="1"/>
            </p:cNvSpPr>
            <p:nvPr/>
          </p:nvSpPr>
          <p:spPr bwMode="auto">
            <a:xfrm>
              <a:off x="603250" y="1312863"/>
              <a:ext cx="485775" cy="481013"/>
            </a:xfrm>
            <a:custGeom>
              <a:avLst/>
              <a:gdLst>
                <a:gd name="T0" fmla="*/ 491 w 510"/>
                <a:gd name="T1" fmla="*/ 230 h 505"/>
                <a:gd name="T2" fmla="*/ 435 w 510"/>
                <a:gd name="T3" fmla="*/ 229 h 505"/>
                <a:gd name="T4" fmla="*/ 387 w 510"/>
                <a:gd name="T5" fmla="*/ 127 h 505"/>
                <a:gd name="T6" fmla="*/ 420 w 510"/>
                <a:gd name="T7" fmla="*/ 90 h 505"/>
                <a:gd name="T8" fmla="*/ 418 w 510"/>
                <a:gd name="T9" fmla="*/ 62 h 505"/>
                <a:gd name="T10" fmla="*/ 390 w 510"/>
                <a:gd name="T11" fmla="*/ 63 h 505"/>
                <a:gd name="T12" fmla="*/ 357 w 510"/>
                <a:gd name="T13" fmla="*/ 101 h 505"/>
                <a:gd name="T14" fmla="*/ 273 w 510"/>
                <a:gd name="T15" fmla="*/ 69 h 505"/>
                <a:gd name="T16" fmla="*/ 273 w 510"/>
                <a:gd name="T17" fmla="*/ 20 h 505"/>
                <a:gd name="T18" fmla="*/ 253 w 510"/>
                <a:gd name="T19" fmla="*/ 0 h 505"/>
                <a:gd name="T20" fmla="*/ 253 w 510"/>
                <a:gd name="T21" fmla="*/ 0 h 505"/>
                <a:gd name="T22" fmla="*/ 233 w 510"/>
                <a:gd name="T23" fmla="*/ 20 h 505"/>
                <a:gd name="T24" fmla="*/ 233 w 510"/>
                <a:gd name="T25" fmla="*/ 69 h 505"/>
                <a:gd name="T26" fmla="*/ 137 w 510"/>
                <a:gd name="T27" fmla="*/ 109 h 505"/>
                <a:gd name="T28" fmla="*/ 102 w 510"/>
                <a:gd name="T29" fmla="*/ 74 h 505"/>
                <a:gd name="T30" fmla="*/ 74 w 510"/>
                <a:gd name="T31" fmla="*/ 74 h 505"/>
                <a:gd name="T32" fmla="*/ 74 w 510"/>
                <a:gd name="T33" fmla="*/ 102 h 505"/>
                <a:gd name="T34" fmla="*/ 109 w 510"/>
                <a:gd name="T35" fmla="*/ 138 h 505"/>
                <a:gd name="T36" fmla="*/ 70 w 510"/>
                <a:gd name="T37" fmla="*/ 230 h 505"/>
                <a:gd name="T38" fmla="*/ 21 w 510"/>
                <a:gd name="T39" fmla="*/ 228 h 505"/>
                <a:gd name="T40" fmla="*/ 1 w 510"/>
                <a:gd name="T41" fmla="*/ 248 h 505"/>
                <a:gd name="T42" fmla="*/ 20 w 510"/>
                <a:gd name="T43" fmla="*/ 268 h 505"/>
                <a:gd name="T44" fmla="*/ 69 w 510"/>
                <a:gd name="T45" fmla="*/ 270 h 505"/>
                <a:gd name="T46" fmla="*/ 118 w 510"/>
                <a:gd name="T47" fmla="*/ 378 h 505"/>
                <a:gd name="T48" fmla="*/ 86 w 510"/>
                <a:gd name="T49" fmla="*/ 415 h 505"/>
                <a:gd name="T50" fmla="*/ 88 w 510"/>
                <a:gd name="T51" fmla="*/ 443 h 505"/>
                <a:gd name="T52" fmla="*/ 101 w 510"/>
                <a:gd name="T53" fmla="*/ 448 h 505"/>
                <a:gd name="T54" fmla="*/ 116 w 510"/>
                <a:gd name="T55" fmla="*/ 441 h 505"/>
                <a:gd name="T56" fmla="*/ 149 w 510"/>
                <a:gd name="T57" fmla="*/ 404 h 505"/>
                <a:gd name="T58" fmla="*/ 233 w 510"/>
                <a:gd name="T59" fmla="*/ 435 h 505"/>
                <a:gd name="T60" fmla="*/ 233 w 510"/>
                <a:gd name="T61" fmla="*/ 484 h 505"/>
                <a:gd name="T62" fmla="*/ 252 w 510"/>
                <a:gd name="T63" fmla="*/ 505 h 505"/>
                <a:gd name="T64" fmla="*/ 253 w 510"/>
                <a:gd name="T65" fmla="*/ 505 h 505"/>
                <a:gd name="T66" fmla="*/ 273 w 510"/>
                <a:gd name="T67" fmla="*/ 485 h 505"/>
                <a:gd name="T68" fmla="*/ 273 w 510"/>
                <a:gd name="T69" fmla="*/ 435 h 505"/>
                <a:gd name="T70" fmla="*/ 369 w 510"/>
                <a:gd name="T71" fmla="*/ 395 h 505"/>
                <a:gd name="T72" fmla="*/ 403 w 510"/>
                <a:gd name="T73" fmla="*/ 430 h 505"/>
                <a:gd name="T74" fmla="*/ 418 w 510"/>
                <a:gd name="T75" fmla="*/ 436 h 505"/>
                <a:gd name="T76" fmla="*/ 432 w 510"/>
                <a:gd name="T77" fmla="*/ 430 h 505"/>
                <a:gd name="T78" fmla="*/ 432 w 510"/>
                <a:gd name="T79" fmla="*/ 402 h 505"/>
                <a:gd name="T80" fmla="*/ 397 w 510"/>
                <a:gd name="T81" fmla="*/ 366 h 505"/>
                <a:gd name="T82" fmla="*/ 436 w 510"/>
                <a:gd name="T83" fmla="*/ 269 h 505"/>
                <a:gd name="T84" fmla="*/ 490 w 510"/>
                <a:gd name="T85" fmla="*/ 270 h 505"/>
                <a:gd name="T86" fmla="*/ 490 w 510"/>
                <a:gd name="T87" fmla="*/ 270 h 505"/>
                <a:gd name="T88" fmla="*/ 510 w 510"/>
                <a:gd name="T89" fmla="*/ 251 h 505"/>
                <a:gd name="T90" fmla="*/ 491 w 510"/>
                <a:gd name="T91" fmla="*/ 230 h 505"/>
                <a:gd name="T92" fmla="*/ 252 w 510"/>
                <a:gd name="T93" fmla="*/ 396 h 505"/>
                <a:gd name="T94" fmla="*/ 161 w 510"/>
                <a:gd name="T95" fmla="*/ 363 h 505"/>
                <a:gd name="T96" fmla="*/ 159 w 510"/>
                <a:gd name="T97" fmla="*/ 362 h 505"/>
                <a:gd name="T98" fmla="*/ 158 w 510"/>
                <a:gd name="T99" fmla="*/ 361 h 505"/>
                <a:gd name="T100" fmla="*/ 108 w 510"/>
                <a:gd name="T101" fmla="*/ 254 h 505"/>
                <a:gd name="T102" fmla="*/ 109 w 510"/>
                <a:gd name="T103" fmla="*/ 251 h 505"/>
                <a:gd name="T104" fmla="*/ 109 w 510"/>
                <a:gd name="T105" fmla="*/ 247 h 505"/>
                <a:gd name="T106" fmla="*/ 149 w 510"/>
                <a:gd name="T107" fmla="*/ 152 h 505"/>
                <a:gd name="T108" fmla="*/ 150 w 510"/>
                <a:gd name="T109" fmla="*/ 151 h 505"/>
                <a:gd name="T110" fmla="*/ 151 w 510"/>
                <a:gd name="T111" fmla="*/ 150 h 505"/>
                <a:gd name="T112" fmla="*/ 252 w 510"/>
                <a:gd name="T113" fmla="*/ 108 h 505"/>
                <a:gd name="T114" fmla="*/ 396 w 510"/>
                <a:gd name="T115" fmla="*/ 252 h 505"/>
                <a:gd name="T116" fmla="*/ 252 w 510"/>
                <a:gd name="T117" fmla="*/ 39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0" h="505">
                  <a:moveTo>
                    <a:pt x="491" y="230"/>
                  </a:moveTo>
                  <a:cubicBezTo>
                    <a:pt x="435" y="229"/>
                    <a:pt x="435" y="229"/>
                    <a:pt x="435" y="229"/>
                  </a:cubicBezTo>
                  <a:cubicBezTo>
                    <a:pt x="430" y="190"/>
                    <a:pt x="412" y="155"/>
                    <a:pt x="387" y="127"/>
                  </a:cubicBezTo>
                  <a:cubicBezTo>
                    <a:pt x="420" y="90"/>
                    <a:pt x="420" y="90"/>
                    <a:pt x="420" y="90"/>
                  </a:cubicBezTo>
                  <a:cubicBezTo>
                    <a:pt x="427" y="82"/>
                    <a:pt x="426" y="69"/>
                    <a:pt x="418" y="62"/>
                  </a:cubicBezTo>
                  <a:cubicBezTo>
                    <a:pt x="410" y="54"/>
                    <a:pt x="397" y="55"/>
                    <a:pt x="390" y="63"/>
                  </a:cubicBezTo>
                  <a:cubicBezTo>
                    <a:pt x="357" y="101"/>
                    <a:pt x="357" y="101"/>
                    <a:pt x="357" y="101"/>
                  </a:cubicBezTo>
                  <a:cubicBezTo>
                    <a:pt x="332" y="84"/>
                    <a:pt x="304" y="73"/>
                    <a:pt x="273" y="69"/>
                  </a:cubicBezTo>
                  <a:cubicBezTo>
                    <a:pt x="273" y="20"/>
                    <a:pt x="273" y="20"/>
                    <a:pt x="273" y="20"/>
                  </a:cubicBezTo>
                  <a:cubicBezTo>
                    <a:pt x="273" y="9"/>
                    <a:pt x="264" y="0"/>
                    <a:pt x="253" y="0"/>
                  </a:cubicBezTo>
                  <a:cubicBezTo>
                    <a:pt x="253" y="0"/>
                    <a:pt x="253" y="0"/>
                    <a:pt x="253" y="0"/>
                  </a:cubicBezTo>
                  <a:cubicBezTo>
                    <a:pt x="242" y="0"/>
                    <a:pt x="233" y="9"/>
                    <a:pt x="233" y="20"/>
                  </a:cubicBezTo>
                  <a:cubicBezTo>
                    <a:pt x="233" y="69"/>
                    <a:pt x="233" y="69"/>
                    <a:pt x="233" y="69"/>
                  </a:cubicBezTo>
                  <a:cubicBezTo>
                    <a:pt x="196" y="73"/>
                    <a:pt x="164" y="88"/>
                    <a:pt x="137" y="109"/>
                  </a:cubicBezTo>
                  <a:cubicBezTo>
                    <a:pt x="102" y="74"/>
                    <a:pt x="102" y="74"/>
                    <a:pt x="102" y="74"/>
                  </a:cubicBezTo>
                  <a:cubicBezTo>
                    <a:pt x="95" y="67"/>
                    <a:pt x="82" y="66"/>
                    <a:pt x="74" y="74"/>
                  </a:cubicBezTo>
                  <a:cubicBezTo>
                    <a:pt x="66" y="82"/>
                    <a:pt x="66" y="95"/>
                    <a:pt x="74" y="102"/>
                  </a:cubicBezTo>
                  <a:cubicBezTo>
                    <a:pt x="109" y="138"/>
                    <a:pt x="109" y="138"/>
                    <a:pt x="109" y="138"/>
                  </a:cubicBezTo>
                  <a:cubicBezTo>
                    <a:pt x="88" y="164"/>
                    <a:pt x="74" y="195"/>
                    <a:pt x="70" y="230"/>
                  </a:cubicBezTo>
                  <a:cubicBezTo>
                    <a:pt x="21" y="228"/>
                    <a:pt x="21" y="228"/>
                    <a:pt x="21" y="228"/>
                  </a:cubicBezTo>
                  <a:cubicBezTo>
                    <a:pt x="10" y="228"/>
                    <a:pt x="1" y="237"/>
                    <a:pt x="1" y="248"/>
                  </a:cubicBezTo>
                  <a:cubicBezTo>
                    <a:pt x="0" y="259"/>
                    <a:pt x="9" y="268"/>
                    <a:pt x="20" y="268"/>
                  </a:cubicBezTo>
                  <a:cubicBezTo>
                    <a:pt x="69" y="270"/>
                    <a:pt x="69" y="270"/>
                    <a:pt x="69" y="270"/>
                  </a:cubicBezTo>
                  <a:cubicBezTo>
                    <a:pt x="73" y="311"/>
                    <a:pt x="91" y="349"/>
                    <a:pt x="118" y="378"/>
                  </a:cubicBezTo>
                  <a:cubicBezTo>
                    <a:pt x="86" y="415"/>
                    <a:pt x="86" y="415"/>
                    <a:pt x="86" y="415"/>
                  </a:cubicBezTo>
                  <a:cubicBezTo>
                    <a:pt x="79" y="423"/>
                    <a:pt x="79" y="435"/>
                    <a:pt x="88" y="443"/>
                  </a:cubicBezTo>
                  <a:cubicBezTo>
                    <a:pt x="91" y="446"/>
                    <a:pt x="96" y="448"/>
                    <a:pt x="101" y="448"/>
                  </a:cubicBezTo>
                  <a:cubicBezTo>
                    <a:pt x="106" y="448"/>
                    <a:pt x="112" y="446"/>
                    <a:pt x="116" y="441"/>
                  </a:cubicBezTo>
                  <a:cubicBezTo>
                    <a:pt x="149" y="404"/>
                    <a:pt x="149" y="404"/>
                    <a:pt x="149" y="404"/>
                  </a:cubicBezTo>
                  <a:cubicBezTo>
                    <a:pt x="173" y="421"/>
                    <a:pt x="202" y="432"/>
                    <a:pt x="233" y="435"/>
                  </a:cubicBezTo>
                  <a:cubicBezTo>
                    <a:pt x="233" y="484"/>
                    <a:pt x="233" y="484"/>
                    <a:pt x="233" y="484"/>
                  </a:cubicBezTo>
                  <a:cubicBezTo>
                    <a:pt x="233" y="495"/>
                    <a:pt x="241" y="504"/>
                    <a:pt x="252" y="505"/>
                  </a:cubicBezTo>
                  <a:cubicBezTo>
                    <a:pt x="253" y="505"/>
                    <a:pt x="253" y="505"/>
                    <a:pt x="253" y="505"/>
                  </a:cubicBezTo>
                  <a:cubicBezTo>
                    <a:pt x="264" y="505"/>
                    <a:pt x="273" y="496"/>
                    <a:pt x="273" y="485"/>
                  </a:cubicBezTo>
                  <a:cubicBezTo>
                    <a:pt x="273" y="435"/>
                    <a:pt x="273" y="435"/>
                    <a:pt x="273" y="435"/>
                  </a:cubicBezTo>
                  <a:cubicBezTo>
                    <a:pt x="309" y="431"/>
                    <a:pt x="342" y="417"/>
                    <a:pt x="369" y="395"/>
                  </a:cubicBezTo>
                  <a:cubicBezTo>
                    <a:pt x="403" y="430"/>
                    <a:pt x="403" y="430"/>
                    <a:pt x="403" y="430"/>
                  </a:cubicBezTo>
                  <a:cubicBezTo>
                    <a:pt x="407" y="434"/>
                    <a:pt x="412" y="436"/>
                    <a:pt x="418" y="436"/>
                  </a:cubicBezTo>
                  <a:cubicBezTo>
                    <a:pt x="423" y="436"/>
                    <a:pt x="428" y="434"/>
                    <a:pt x="432" y="430"/>
                  </a:cubicBezTo>
                  <a:cubicBezTo>
                    <a:pt x="439" y="423"/>
                    <a:pt x="440" y="410"/>
                    <a:pt x="432" y="402"/>
                  </a:cubicBezTo>
                  <a:cubicBezTo>
                    <a:pt x="397" y="366"/>
                    <a:pt x="397" y="366"/>
                    <a:pt x="397" y="366"/>
                  </a:cubicBezTo>
                  <a:cubicBezTo>
                    <a:pt x="418" y="339"/>
                    <a:pt x="432" y="305"/>
                    <a:pt x="436" y="269"/>
                  </a:cubicBezTo>
                  <a:cubicBezTo>
                    <a:pt x="490" y="270"/>
                    <a:pt x="490" y="270"/>
                    <a:pt x="490" y="270"/>
                  </a:cubicBezTo>
                  <a:cubicBezTo>
                    <a:pt x="490" y="270"/>
                    <a:pt x="490" y="270"/>
                    <a:pt x="490" y="270"/>
                  </a:cubicBezTo>
                  <a:cubicBezTo>
                    <a:pt x="501" y="270"/>
                    <a:pt x="510" y="262"/>
                    <a:pt x="510" y="251"/>
                  </a:cubicBezTo>
                  <a:cubicBezTo>
                    <a:pt x="510" y="240"/>
                    <a:pt x="502" y="231"/>
                    <a:pt x="491" y="230"/>
                  </a:cubicBezTo>
                  <a:close/>
                  <a:moveTo>
                    <a:pt x="252" y="396"/>
                  </a:moveTo>
                  <a:cubicBezTo>
                    <a:pt x="218" y="396"/>
                    <a:pt x="186" y="384"/>
                    <a:pt x="161" y="363"/>
                  </a:cubicBezTo>
                  <a:cubicBezTo>
                    <a:pt x="160" y="363"/>
                    <a:pt x="160" y="362"/>
                    <a:pt x="159" y="362"/>
                  </a:cubicBezTo>
                  <a:cubicBezTo>
                    <a:pt x="159" y="361"/>
                    <a:pt x="158" y="361"/>
                    <a:pt x="158" y="361"/>
                  </a:cubicBezTo>
                  <a:cubicBezTo>
                    <a:pt x="128" y="335"/>
                    <a:pt x="109" y="297"/>
                    <a:pt x="108" y="254"/>
                  </a:cubicBezTo>
                  <a:cubicBezTo>
                    <a:pt x="109" y="253"/>
                    <a:pt x="109" y="252"/>
                    <a:pt x="109" y="251"/>
                  </a:cubicBezTo>
                  <a:cubicBezTo>
                    <a:pt x="109" y="249"/>
                    <a:pt x="109" y="248"/>
                    <a:pt x="109" y="247"/>
                  </a:cubicBezTo>
                  <a:cubicBezTo>
                    <a:pt x="110" y="210"/>
                    <a:pt x="125" y="177"/>
                    <a:pt x="149" y="152"/>
                  </a:cubicBezTo>
                  <a:cubicBezTo>
                    <a:pt x="150" y="152"/>
                    <a:pt x="150" y="152"/>
                    <a:pt x="150" y="151"/>
                  </a:cubicBezTo>
                  <a:cubicBezTo>
                    <a:pt x="151" y="151"/>
                    <a:pt x="151" y="150"/>
                    <a:pt x="151" y="150"/>
                  </a:cubicBezTo>
                  <a:cubicBezTo>
                    <a:pt x="177" y="124"/>
                    <a:pt x="213" y="108"/>
                    <a:pt x="252" y="108"/>
                  </a:cubicBezTo>
                  <a:cubicBezTo>
                    <a:pt x="332" y="108"/>
                    <a:pt x="396" y="173"/>
                    <a:pt x="396" y="252"/>
                  </a:cubicBezTo>
                  <a:cubicBezTo>
                    <a:pt x="396" y="332"/>
                    <a:pt x="332" y="396"/>
                    <a:pt x="252" y="39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5" name="Group 94">
            <a:extLst>
              <a:ext uri="{FF2B5EF4-FFF2-40B4-BE49-F238E27FC236}">
                <a16:creationId xmlns:a16="http://schemas.microsoft.com/office/drawing/2014/main" id="{CF167D6E-0948-4EB6-BBF9-24283579BC7B}"/>
              </a:ext>
            </a:extLst>
          </p:cNvPr>
          <p:cNvGrpSpPr/>
          <p:nvPr/>
        </p:nvGrpSpPr>
        <p:grpSpPr>
          <a:xfrm>
            <a:off x="2907362" y="1693080"/>
            <a:ext cx="324554" cy="323349"/>
            <a:chOff x="173038" y="4719638"/>
            <a:chExt cx="855663" cy="852487"/>
          </a:xfrm>
        </p:grpSpPr>
        <p:sp>
          <p:nvSpPr>
            <p:cNvPr id="96" name="Freeform 87">
              <a:extLst>
                <a:ext uri="{FF2B5EF4-FFF2-40B4-BE49-F238E27FC236}">
                  <a16:creationId xmlns:a16="http://schemas.microsoft.com/office/drawing/2014/main" id="{B9FC1D14-7FD1-4F62-ABF9-BED52FF686F8}"/>
                </a:ext>
              </a:extLst>
            </p:cNvPr>
            <p:cNvSpPr>
              <a:spLocks noEditPoints="1"/>
            </p:cNvSpPr>
            <p:nvPr/>
          </p:nvSpPr>
          <p:spPr bwMode="auto">
            <a:xfrm>
              <a:off x="261938" y="4808538"/>
              <a:ext cx="415925" cy="415925"/>
            </a:xfrm>
            <a:custGeom>
              <a:avLst/>
              <a:gdLst>
                <a:gd name="T0" fmla="*/ 218 w 436"/>
                <a:gd name="T1" fmla="*/ 0 h 436"/>
                <a:gd name="T2" fmla="*/ 0 w 436"/>
                <a:gd name="T3" fmla="*/ 218 h 436"/>
                <a:gd name="T4" fmla="*/ 218 w 436"/>
                <a:gd name="T5" fmla="*/ 436 h 436"/>
                <a:gd name="T6" fmla="*/ 436 w 436"/>
                <a:gd name="T7" fmla="*/ 218 h 436"/>
                <a:gd name="T8" fmla="*/ 218 w 436"/>
                <a:gd name="T9" fmla="*/ 0 h 436"/>
                <a:gd name="T10" fmla="*/ 218 w 436"/>
                <a:gd name="T11" fmla="*/ 396 h 436"/>
                <a:gd name="T12" fmla="*/ 40 w 436"/>
                <a:gd name="T13" fmla="*/ 218 h 436"/>
                <a:gd name="T14" fmla="*/ 218 w 436"/>
                <a:gd name="T15" fmla="*/ 40 h 436"/>
                <a:gd name="T16" fmla="*/ 396 w 436"/>
                <a:gd name="T17" fmla="*/ 218 h 436"/>
                <a:gd name="T18" fmla="*/ 218 w 436"/>
                <a:gd name="T19" fmla="*/ 39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6" h="436">
                  <a:moveTo>
                    <a:pt x="218" y="0"/>
                  </a:moveTo>
                  <a:cubicBezTo>
                    <a:pt x="97" y="0"/>
                    <a:pt x="0" y="98"/>
                    <a:pt x="0" y="218"/>
                  </a:cubicBezTo>
                  <a:cubicBezTo>
                    <a:pt x="0" y="339"/>
                    <a:pt x="97" y="436"/>
                    <a:pt x="218" y="436"/>
                  </a:cubicBezTo>
                  <a:cubicBezTo>
                    <a:pt x="338" y="436"/>
                    <a:pt x="436" y="339"/>
                    <a:pt x="436" y="218"/>
                  </a:cubicBezTo>
                  <a:cubicBezTo>
                    <a:pt x="436" y="98"/>
                    <a:pt x="338" y="0"/>
                    <a:pt x="218" y="0"/>
                  </a:cubicBezTo>
                  <a:close/>
                  <a:moveTo>
                    <a:pt x="218" y="396"/>
                  </a:moveTo>
                  <a:cubicBezTo>
                    <a:pt x="119" y="396"/>
                    <a:pt x="40" y="317"/>
                    <a:pt x="40" y="218"/>
                  </a:cubicBezTo>
                  <a:cubicBezTo>
                    <a:pt x="40" y="120"/>
                    <a:pt x="119" y="40"/>
                    <a:pt x="218" y="40"/>
                  </a:cubicBezTo>
                  <a:cubicBezTo>
                    <a:pt x="316" y="40"/>
                    <a:pt x="396" y="120"/>
                    <a:pt x="396" y="218"/>
                  </a:cubicBezTo>
                  <a:cubicBezTo>
                    <a:pt x="396" y="317"/>
                    <a:pt x="316" y="396"/>
                    <a:pt x="218" y="39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88">
              <a:extLst>
                <a:ext uri="{FF2B5EF4-FFF2-40B4-BE49-F238E27FC236}">
                  <a16:creationId xmlns:a16="http://schemas.microsoft.com/office/drawing/2014/main" id="{5D336A95-3F2C-46D8-BDD0-ED5B46642921}"/>
                </a:ext>
              </a:extLst>
            </p:cNvPr>
            <p:cNvSpPr>
              <a:spLocks noEditPoints="1"/>
            </p:cNvSpPr>
            <p:nvPr/>
          </p:nvSpPr>
          <p:spPr bwMode="auto">
            <a:xfrm>
              <a:off x="173038" y="4719638"/>
              <a:ext cx="593725" cy="593725"/>
            </a:xfrm>
            <a:custGeom>
              <a:avLst/>
              <a:gdLst>
                <a:gd name="T0" fmla="*/ 624 w 624"/>
                <a:gd name="T1" fmla="*/ 312 h 624"/>
                <a:gd name="T2" fmla="*/ 312 w 624"/>
                <a:gd name="T3" fmla="*/ 0 h 624"/>
                <a:gd name="T4" fmla="*/ 0 w 624"/>
                <a:gd name="T5" fmla="*/ 312 h 624"/>
                <a:gd name="T6" fmla="*/ 312 w 624"/>
                <a:gd name="T7" fmla="*/ 624 h 624"/>
                <a:gd name="T8" fmla="*/ 624 w 624"/>
                <a:gd name="T9" fmla="*/ 312 h 624"/>
                <a:gd name="T10" fmla="*/ 312 w 624"/>
                <a:gd name="T11" fmla="*/ 584 h 624"/>
                <a:gd name="T12" fmla="*/ 40 w 624"/>
                <a:gd name="T13" fmla="*/ 312 h 624"/>
                <a:gd name="T14" fmla="*/ 312 w 624"/>
                <a:gd name="T15" fmla="*/ 40 h 624"/>
                <a:gd name="T16" fmla="*/ 584 w 624"/>
                <a:gd name="T17" fmla="*/ 312 h 624"/>
                <a:gd name="T18" fmla="*/ 312 w 624"/>
                <a:gd name="T19" fmla="*/ 58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624">
                  <a:moveTo>
                    <a:pt x="624" y="312"/>
                  </a:moveTo>
                  <a:cubicBezTo>
                    <a:pt x="624" y="140"/>
                    <a:pt x="484" y="0"/>
                    <a:pt x="312" y="0"/>
                  </a:cubicBezTo>
                  <a:cubicBezTo>
                    <a:pt x="140" y="0"/>
                    <a:pt x="0" y="140"/>
                    <a:pt x="0" y="312"/>
                  </a:cubicBezTo>
                  <a:cubicBezTo>
                    <a:pt x="0" y="484"/>
                    <a:pt x="140" y="624"/>
                    <a:pt x="312" y="624"/>
                  </a:cubicBezTo>
                  <a:cubicBezTo>
                    <a:pt x="484" y="624"/>
                    <a:pt x="624" y="484"/>
                    <a:pt x="624" y="312"/>
                  </a:cubicBezTo>
                  <a:close/>
                  <a:moveTo>
                    <a:pt x="312" y="584"/>
                  </a:moveTo>
                  <a:cubicBezTo>
                    <a:pt x="162" y="584"/>
                    <a:pt x="40" y="462"/>
                    <a:pt x="40" y="312"/>
                  </a:cubicBezTo>
                  <a:cubicBezTo>
                    <a:pt x="40" y="162"/>
                    <a:pt x="162" y="40"/>
                    <a:pt x="312" y="40"/>
                  </a:cubicBezTo>
                  <a:cubicBezTo>
                    <a:pt x="462" y="40"/>
                    <a:pt x="584" y="162"/>
                    <a:pt x="584" y="312"/>
                  </a:cubicBezTo>
                  <a:cubicBezTo>
                    <a:pt x="584" y="462"/>
                    <a:pt x="462" y="584"/>
                    <a:pt x="312" y="58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89">
              <a:extLst>
                <a:ext uri="{FF2B5EF4-FFF2-40B4-BE49-F238E27FC236}">
                  <a16:creationId xmlns:a16="http://schemas.microsoft.com/office/drawing/2014/main" id="{CCE37F0B-26F9-4447-85D4-02239169428F}"/>
                </a:ext>
              </a:extLst>
            </p:cNvPr>
            <p:cNvSpPr>
              <a:spLocks noEditPoints="1"/>
            </p:cNvSpPr>
            <p:nvPr/>
          </p:nvSpPr>
          <p:spPr bwMode="auto">
            <a:xfrm>
              <a:off x="636588" y="5181600"/>
              <a:ext cx="392113" cy="390525"/>
            </a:xfrm>
            <a:custGeom>
              <a:avLst/>
              <a:gdLst>
                <a:gd name="T0" fmla="*/ 403 w 411"/>
                <a:gd name="T1" fmla="*/ 271 h 409"/>
                <a:gd name="T2" fmla="*/ 140 w 411"/>
                <a:gd name="T3" fmla="*/ 8 h 409"/>
                <a:gd name="T4" fmla="*/ 112 w 411"/>
                <a:gd name="T5" fmla="*/ 8 h 409"/>
                <a:gd name="T6" fmla="*/ 112 w 411"/>
                <a:gd name="T7" fmla="*/ 36 h 409"/>
                <a:gd name="T8" fmla="*/ 158 w 411"/>
                <a:gd name="T9" fmla="*/ 83 h 409"/>
                <a:gd name="T10" fmla="*/ 83 w 411"/>
                <a:gd name="T11" fmla="*/ 164 h 409"/>
                <a:gd name="T12" fmla="*/ 36 w 411"/>
                <a:gd name="T13" fmla="*/ 119 h 409"/>
                <a:gd name="T14" fmla="*/ 7 w 411"/>
                <a:gd name="T15" fmla="*/ 119 h 409"/>
                <a:gd name="T16" fmla="*/ 8 w 411"/>
                <a:gd name="T17" fmla="*/ 147 h 409"/>
                <a:gd name="T18" fmla="*/ 273 w 411"/>
                <a:gd name="T19" fmla="*/ 404 h 409"/>
                <a:gd name="T20" fmla="*/ 287 w 411"/>
                <a:gd name="T21" fmla="*/ 409 h 409"/>
                <a:gd name="T22" fmla="*/ 301 w 411"/>
                <a:gd name="T23" fmla="*/ 403 h 409"/>
                <a:gd name="T24" fmla="*/ 403 w 411"/>
                <a:gd name="T25" fmla="*/ 299 h 409"/>
                <a:gd name="T26" fmla="*/ 403 w 411"/>
                <a:gd name="T27" fmla="*/ 271 h 409"/>
                <a:gd name="T28" fmla="*/ 287 w 411"/>
                <a:gd name="T29" fmla="*/ 361 h 409"/>
                <a:gd name="T30" fmla="*/ 112 w 411"/>
                <a:gd name="T31" fmla="*/ 192 h 409"/>
                <a:gd name="T32" fmla="*/ 186 w 411"/>
                <a:gd name="T33" fmla="*/ 111 h 409"/>
                <a:gd name="T34" fmla="*/ 361 w 411"/>
                <a:gd name="T35" fmla="*/ 285 h 409"/>
                <a:gd name="T36" fmla="*/ 287 w 411"/>
                <a:gd name="T37" fmla="*/ 36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1" h="409">
                  <a:moveTo>
                    <a:pt x="403" y="271"/>
                  </a:moveTo>
                  <a:cubicBezTo>
                    <a:pt x="140" y="8"/>
                    <a:pt x="140" y="8"/>
                    <a:pt x="140" y="8"/>
                  </a:cubicBezTo>
                  <a:cubicBezTo>
                    <a:pt x="132" y="0"/>
                    <a:pt x="120" y="0"/>
                    <a:pt x="112" y="8"/>
                  </a:cubicBezTo>
                  <a:cubicBezTo>
                    <a:pt x="104" y="16"/>
                    <a:pt x="104" y="29"/>
                    <a:pt x="112" y="36"/>
                  </a:cubicBezTo>
                  <a:cubicBezTo>
                    <a:pt x="158" y="83"/>
                    <a:pt x="158" y="83"/>
                    <a:pt x="158" y="83"/>
                  </a:cubicBezTo>
                  <a:cubicBezTo>
                    <a:pt x="83" y="164"/>
                    <a:pt x="83" y="164"/>
                    <a:pt x="83" y="164"/>
                  </a:cubicBezTo>
                  <a:cubicBezTo>
                    <a:pt x="36" y="119"/>
                    <a:pt x="36" y="119"/>
                    <a:pt x="36" y="119"/>
                  </a:cubicBezTo>
                  <a:cubicBezTo>
                    <a:pt x="28" y="111"/>
                    <a:pt x="15" y="111"/>
                    <a:pt x="7" y="119"/>
                  </a:cubicBezTo>
                  <a:cubicBezTo>
                    <a:pt x="0" y="127"/>
                    <a:pt x="0" y="140"/>
                    <a:pt x="8" y="147"/>
                  </a:cubicBezTo>
                  <a:cubicBezTo>
                    <a:pt x="273" y="404"/>
                    <a:pt x="273" y="404"/>
                    <a:pt x="273" y="404"/>
                  </a:cubicBezTo>
                  <a:cubicBezTo>
                    <a:pt x="277" y="407"/>
                    <a:pt x="282" y="409"/>
                    <a:pt x="287" y="409"/>
                  </a:cubicBezTo>
                  <a:cubicBezTo>
                    <a:pt x="292" y="409"/>
                    <a:pt x="297" y="407"/>
                    <a:pt x="301" y="403"/>
                  </a:cubicBezTo>
                  <a:cubicBezTo>
                    <a:pt x="403" y="299"/>
                    <a:pt x="403" y="299"/>
                    <a:pt x="403" y="299"/>
                  </a:cubicBezTo>
                  <a:cubicBezTo>
                    <a:pt x="411" y="291"/>
                    <a:pt x="411" y="279"/>
                    <a:pt x="403" y="271"/>
                  </a:cubicBezTo>
                  <a:close/>
                  <a:moveTo>
                    <a:pt x="287" y="361"/>
                  </a:moveTo>
                  <a:cubicBezTo>
                    <a:pt x="112" y="192"/>
                    <a:pt x="112" y="192"/>
                    <a:pt x="112" y="192"/>
                  </a:cubicBezTo>
                  <a:cubicBezTo>
                    <a:pt x="186" y="111"/>
                    <a:pt x="186" y="111"/>
                    <a:pt x="186" y="111"/>
                  </a:cubicBezTo>
                  <a:cubicBezTo>
                    <a:pt x="361" y="285"/>
                    <a:pt x="361" y="285"/>
                    <a:pt x="361" y="285"/>
                  </a:cubicBezTo>
                  <a:lnTo>
                    <a:pt x="287" y="361"/>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9" name="Group 98">
            <a:extLst>
              <a:ext uri="{FF2B5EF4-FFF2-40B4-BE49-F238E27FC236}">
                <a16:creationId xmlns:a16="http://schemas.microsoft.com/office/drawing/2014/main" id="{1E5DC1ED-1DFE-40EC-899B-F18BEC272CE0}"/>
              </a:ext>
            </a:extLst>
          </p:cNvPr>
          <p:cNvGrpSpPr/>
          <p:nvPr/>
        </p:nvGrpSpPr>
        <p:grpSpPr>
          <a:xfrm>
            <a:off x="2958243" y="3372213"/>
            <a:ext cx="233028" cy="328769"/>
            <a:chOff x="2741613" y="3575050"/>
            <a:chExt cx="614362" cy="866776"/>
          </a:xfrm>
        </p:grpSpPr>
        <p:sp>
          <p:nvSpPr>
            <p:cNvPr id="100" name="Freeform 97">
              <a:extLst>
                <a:ext uri="{FF2B5EF4-FFF2-40B4-BE49-F238E27FC236}">
                  <a16:creationId xmlns:a16="http://schemas.microsoft.com/office/drawing/2014/main" id="{B9F9E989-D7E7-46B6-B9DD-56DCE4D6E576}"/>
                </a:ext>
              </a:extLst>
            </p:cNvPr>
            <p:cNvSpPr>
              <a:spLocks noEditPoints="1"/>
            </p:cNvSpPr>
            <p:nvPr/>
          </p:nvSpPr>
          <p:spPr bwMode="auto">
            <a:xfrm>
              <a:off x="2797175" y="3770313"/>
              <a:ext cx="503238" cy="671513"/>
            </a:xfrm>
            <a:custGeom>
              <a:avLst/>
              <a:gdLst>
                <a:gd name="T0" fmla="*/ 286 w 528"/>
                <a:gd name="T1" fmla="*/ 13 h 705"/>
                <a:gd name="T2" fmla="*/ 285 w 528"/>
                <a:gd name="T3" fmla="*/ 13 h 705"/>
                <a:gd name="T4" fmla="*/ 283 w 528"/>
                <a:gd name="T5" fmla="*/ 8 h 705"/>
                <a:gd name="T6" fmla="*/ 282 w 528"/>
                <a:gd name="T7" fmla="*/ 7 h 705"/>
                <a:gd name="T8" fmla="*/ 279 w 528"/>
                <a:gd name="T9" fmla="*/ 4 h 705"/>
                <a:gd name="T10" fmla="*/ 278 w 528"/>
                <a:gd name="T11" fmla="*/ 3 h 705"/>
                <a:gd name="T12" fmla="*/ 273 w 528"/>
                <a:gd name="T13" fmla="*/ 1 h 705"/>
                <a:gd name="T14" fmla="*/ 272 w 528"/>
                <a:gd name="T15" fmla="*/ 1 h 705"/>
                <a:gd name="T16" fmla="*/ 267 w 528"/>
                <a:gd name="T17" fmla="*/ 0 h 705"/>
                <a:gd name="T18" fmla="*/ 267 w 528"/>
                <a:gd name="T19" fmla="*/ 0 h 705"/>
                <a:gd name="T20" fmla="*/ 267 w 528"/>
                <a:gd name="T21" fmla="*/ 0 h 705"/>
                <a:gd name="T22" fmla="*/ 261 w 528"/>
                <a:gd name="T23" fmla="*/ 1 h 705"/>
                <a:gd name="T24" fmla="*/ 260 w 528"/>
                <a:gd name="T25" fmla="*/ 1 h 705"/>
                <a:gd name="T26" fmla="*/ 255 w 528"/>
                <a:gd name="T27" fmla="*/ 3 h 705"/>
                <a:gd name="T28" fmla="*/ 255 w 528"/>
                <a:gd name="T29" fmla="*/ 4 h 705"/>
                <a:gd name="T30" fmla="*/ 252 w 528"/>
                <a:gd name="T31" fmla="*/ 7 h 705"/>
                <a:gd name="T32" fmla="*/ 251 w 528"/>
                <a:gd name="T33" fmla="*/ 8 h 705"/>
                <a:gd name="T34" fmla="*/ 248 w 528"/>
                <a:gd name="T35" fmla="*/ 13 h 705"/>
                <a:gd name="T36" fmla="*/ 248 w 528"/>
                <a:gd name="T37" fmla="*/ 13 h 705"/>
                <a:gd name="T38" fmla="*/ 4 w 528"/>
                <a:gd name="T39" fmla="*/ 676 h 705"/>
                <a:gd name="T40" fmla="*/ 16 w 528"/>
                <a:gd name="T41" fmla="*/ 701 h 705"/>
                <a:gd name="T42" fmla="*/ 23 w 528"/>
                <a:gd name="T43" fmla="*/ 703 h 705"/>
                <a:gd name="T44" fmla="*/ 41 w 528"/>
                <a:gd name="T45" fmla="*/ 690 h 705"/>
                <a:gd name="T46" fmla="*/ 68 w 528"/>
                <a:gd name="T47" fmla="*/ 617 h 705"/>
                <a:gd name="T48" fmla="*/ 247 w 528"/>
                <a:gd name="T49" fmla="*/ 617 h 705"/>
                <a:gd name="T50" fmla="*/ 247 w 528"/>
                <a:gd name="T51" fmla="*/ 683 h 705"/>
                <a:gd name="T52" fmla="*/ 267 w 528"/>
                <a:gd name="T53" fmla="*/ 703 h 705"/>
                <a:gd name="T54" fmla="*/ 287 w 528"/>
                <a:gd name="T55" fmla="*/ 683 h 705"/>
                <a:gd name="T56" fmla="*/ 287 w 528"/>
                <a:gd name="T57" fmla="*/ 617 h 705"/>
                <a:gd name="T58" fmla="*/ 461 w 528"/>
                <a:gd name="T59" fmla="*/ 617 h 705"/>
                <a:gd name="T60" fmla="*/ 487 w 528"/>
                <a:gd name="T61" fmla="*/ 689 h 705"/>
                <a:gd name="T62" fmla="*/ 513 w 528"/>
                <a:gd name="T63" fmla="*/ 701 h 705"/>
                <a:gd name="T64" fmla="*/ 525 w 528"/>
                <a:gd name="T65" fmla="*/ 676 h 705"/>
                <a:gd name="T66" fmla="*/ 286 w 528"/>
                <a:gd name="T67" fmla="*/ 13 h 705"/>
                <a:gd name="T68" fmla="*/ 181 w 528"/>
                <a:gd name="T69" fmla="*/ 312 h 705"/>
                <a:gd name="T70" fmla="*/ 247 w 528"/>
                <a:gd name="T71" fmla="*/ 312 h 705"/>
                <a:gd name="T72" fmla="*/ 247 w 528"/>
                <a:gd name="T73" fmla="*/ 425 h 705"/>
                <a:gd name="T74" fmla="*/ 139 w 528"/>
                <a:gd name="T75" fmla="*/ 425 h 705"/>
                <a:gd name="T76" fmla="*/ 181 w 528"/>
                <a:gd name="T77" fmla="*/ 312 h 705"/>
                <a:gd name="T78" fmla="*/ 287 w 528"/>
                <a:gd name="T79" fmla="*/ 134 h 705"/>
                <a:gd name="T80" fmla="*/ 336 w 528"/>
                <a:gd name="T81" fmla="*/ 272 h 705"/>
                <a:gd name="T82" fmla="*/ 287 w 528"/>
                <a:gd name="T83" fmla="*/ 272 h 705"/>
                <a:gd name="T84" fmla="*/ 287 w 528"/>
                <a:gd name="T85" fmla="*/ 134 h 705"/>
                <a:gd name="T86" fmla="*/ 247 w 528"/>
                <a:gd name="T87" fmla="*/ 272 h 705"/>
                <a:gd name="T88" fmla="*/ 195 w 528"/>
                <a:gd name="T89" fmla="*/ 272 h 705"/>
                <a:gd name="T90" fmla="*/ 247 w 528"/>
                <a:gd name="T91" fmla="*/ 132 h 705"/>
                <a:gd name="T92" fmla="*/ 247 w 528"/>
                <a:gd name="T93" fmla="*/ 272 h 705"/>
                <a:gd name="T94" fmla="*/ 287 w 528"/>
                <a:gd name="T95" fmla="*/ 312 h 705"/>
                <a:gd name="T96" fmla="*/ 351 w 528"/>
                <a:gd name="T97" fmla="*/ 312 h 705"/>
                <a:gd name="T98" fmla="*/ 392 w 528"/>
                <a:gd name="T99" fmla="*/ 425 h 705"/>
                <a:gd name="T100" fmla="*/ 287 w 528"/>
                <a:gd name="T101" fmla="*/ 425 h 705"/>
                <a:gd name="T102" fmla="*/ 287 w 528"/>
                <a:gd name="T103" fmla="*/ 312 h 705"/>
                <a:gd name="T104" fmla="*/ 83 w 528"/>
                <a:gd name="T105" fmla="*/ 577 h 705"/>
                <a:gd name="T106" fmla="*/ 124 w 528"/>
                <a:gd name="T107" fmla="*/ 465 h 705"/>
                <a:gd name="T108" fmla="*/ 247 w 528"/>
                <a:gd name="T109" fmla="*/ 465 h 705"/>
                <a:gd name="T110" fmla="*/ 247 w 528"/>
                <a:gd name="T111" fmla="*/ 577 h 705"/>
                <a:gd name="T112" fmla="*/ 83 w 528"/>
                <a:gd name="T113" fmla="*/ 577 h 705"/>
                <a:gd name="T114" fmla="*/ 287 w 528"/>
                <a:gd name="T115" fmla="*/ 577 h 705"/>
                <a:gd name="T116" fmla="*/ 287 w 528"/>
                <a:gd name="T117" fmla="*/ 465 h 705"/>
                <a:gd name="T118" fmla="*/ 406 w 528"/>
                <a:gd name="T119" fmla="*/ 465 h 705"/>
                <a:gd name="T120" fmla="*/ 446 w 528"/>
                <a:gd name="T121" fmla="*/ 577 h 705"/>
                <a:gd name="T122" fmla="*/ 287 w 528"/>
                <a:gd name="T123" fmla="*/ 577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8" h="705">
                  <a:moveTo>
                    <a:pt x="286" y="13"/>
                  </a:moveTo>
                  <a:cubicBezTo>
                    <a:pt x="286" y="13"/>
                    <a:pt x="286" y="13"/>
                    <a:pt x="285" y="13"/>
                  </a:cubicBezTo>
                  <a:cubicBezTo>
                    <a:pt x="285" y="11"/>
                    <a:pt x="284" y="9"/>
                    <a:pt x="283" y="8"/>
                  </a:cubicBezTo>
                  <a:cubicBezTo>
                    <a:pt x="283" y="8"/>
                    <a:pt x="282" y="7"/>
                    <a:pt x="282" y="7"/>
                  </a:cubicBezTo>
                  <a:cubicBezTo>
                    <a:pt x="281" y="6"/>
                    <a:pt x="280" y="5"/>
                    <a:pt x="279" y="4"/>
                  </a:cubicBezTo>
                  <a:cubicBezTo>
                    <a:pt x="279" y="4"/>
                    <a:pt x="278" y="3"/>
                    <a:pt x="278" y="3"/>
                  </a:cubicBezTo>
                  <a:cubicBezTo>
                    <a:pt x="277" y="2"/>
                    <a:pt x="275" y="2"/>
                    <a:pt x="273" y="1"/>
                  </a:cubicBezTo>
                  <a:cubicBezTo>
                    <a:pt x="273" y="1"/>
                    <a:pt x="273" y="1"/>
                    <a:pt x="272" y="1"/>
                  </a:cubicBezTo>
                  <a:cubicBezTo>
                    <a:pt x="271" y="0"/>
                    <a:pt x="269" y="0"/>
                    <a:pt x="267" y="0"/>
                  </a:cubicBezTo>
                  <a:cubicBezTo>
                    <a:pt x="267" y="0"/>
                    <a:pt x="267" y="0"/>
                    <a:pt x="267" y="0"/>
                  </a:cubicBezTo>
                  <a:cubicBezTo>
                    <a:pt x="267" y="0"/>
                    <a:pt x="267" y="0"/>
                    <a:pt x="267" y="0"/>
                  </a:cubicBezTo>
                  <a:cubicBezTo>
                    <a:pt x="265" y="0"/>
                    <a:pt x="263" y="0"/>
                    <a:pt x="261" y="1"/>
                  </a:cubicBezTo>
                  <a:cubicBezTo>
                    <a:pt x="261" y="1"/>
                    <a:pt x="261" y="1"/>
                    <a:pt x="260" y="1"/>
                  </a:cubicBezTo>
                  <a:cubicBezTo>
                    <a:pt x="259" y="2"/>
                    <a:pt x="257" y="2"/>
                    <a:pt x="255" y="3"/>
                  </a:cubicBezTo>
                  <a:cubicBezTo>
                    <a:pt x="255" y="3"/>
                    <a:pt x="255" y="3"/>
                    <a:pt x="255" y="4"/>
                  </a:cubicBezTo>
                  <a:cubicBezTo>
                    <a:pt x="254" y="5"/>
                    <a:pt x="253" y="6"/>
                    <a:pt x="252" y="7"/>
                  </a:cubicBezTo>
                  <a:cubicBezTo>
                    <a:pt x="251" y="7"/>
                    <a:pt x="251" y="8"/>
                    <a:pt x="251" y="8"/>
                  </a:cubicBezTo>
                  <a:cubicBezTo>
                    <a:pt x="250" y="9"/>
                    <a:pt x="249" y="11"/>
                    <a:pt x="248" y="13"/>
                  </a:cubicBezTo>
                  <a:cubicBezTo>
                    <a:pt x="248" y="13"/>
                    <a:pt x="248" y="13"/>
                    <a:pt x="248" y="13"/>
                  </a:cubicBezTo>
                  <a:cubicBezTo>
                    <a:pt x="4" y="676"/>
                    <a:pt x="4" y="676"/>
                    <a:pt x="4" y="676"/>
                  </a:cubicBezTo>
                  <a:cubicBezTo>
                    <a:pt x="0" y="686"/>
                    <a:pt x="5" y="698"/>
                    <a:pt x="16" y="701"/>
                  </a:cubicBezTo>
                  <a:cubicBezTo>
                    <a:pt x="18" y="702"/>
                    <a:pt x="20" y="703"/>
                    <a:pt x="23" y="703"/>
                  </a:cubicBezTo>
                  <a:cubicBezTo>
                    <a:pt x="31" y="703"/>
                    <a:pt x="38" y="698"/>
                    <a:pt x="41" y="690"/>
                  </a:cubicBezTo>
                  <a:cubicBezTo>
                    <a:pt x="68" y="617"/>
                    <a:pt x="68" y="617"/>
                    <a:pt x="68" y="617"/>
                  </a:cubicBezTo>
                  <a:cubicBezTo>
                    <a:pt x="247" y="617"/>
                    <a:pt x="247" y="617"/>
                    <a:pt x="247" y="617"/>
                  </a:cubicBezTo>
                  <a:cubicBezTo>
                    <a:pt x="247" y="683"/>
                    <a:pt x="247" y="683"/>
                    <a:pt x="247" y="683"/>
                  </a:cubicBezTo>
                  <a:cubicBezTo>
                    <a:pt x="247" y="694"/>
                    <a:pt x="256" y="703"/>
                    <a:pt x="267" y="703"/>
                  </a:cubicBezTo>
                  <a:cubicBezTo>
                    <a:pt x="278" y="703"/>
                    <a:pt x="287" y="694"/>
                    <a:pt x="287" y="683"/>
                  </a:cubicBezTo>
                  <a:cubicBezTo>
                    <a:pt x="287" y="617"/>
                    <a:pt x="287" y="617"/>
                    <a:pt x="287" y="617"/>
                  </a:cubicBezTo>
                  <a:cubicBezTo>
                    <a:pt x="461" y="617"/>
                    <a:pt x="461" y="617"/>
                    <a:pt x="461" y="617"/>
                  </a:cubicBezTo>
                  <a:cubicBezTo>
                    <a:pt x="487" y="689"/>
                    <a:pt x="487" y="689"/>
                    <a:pt x="487" y="689"/>
                  </a:cubicBezTo>
                  <a:cubicBezTo>
                    <a:pt x="491" y="700"/>
                    <a:pt x="502" y="705"/>
                    <a:pt x="513" y="701"/>
                  </a:cubicBezTo>
                  <a:cubicBezTo>
                    <a:pt x="523" y="698"/>
                    <a:pt x="528" y="686"/>
                    <a:pt x="525" y="676"/>
                  </a:cubicBezTo>
                  <a:lnTo>
                    <a:pt x="286" y="13"/>
                  </a:lnTo>
                  <a:close/>
                  <a:moveTo>
                    <a:pt x="181" y="312"/>
                  </a:moveTo>
                  <a:cubicBezTo>
                    <a:pt x="247" y="312"/>
                    <a:pt x="247" y="312"/>
                    <a:pt x="247" y="312"/>
                  </a:cubicBezTo>
                  <a:cubicBezTo>
                    <a:pt x="247" y="425"/>
                    <a:pt x="247" y="425"/>
                    <a:pt x="247" y="425"/>
                  </a:cubicBezTo>
                  <a:cubicBezTo>
                    <a:pt x="139" y="425"/>
                    <a:pt x="139" y="425"/>
                    <a:pt x="139" y="425"/>
                  </a:cubicBezTo>
                  <a:lnTo>
                    <a:pt x="181" y="312"/>
                  </a:lnTo>
                  <a:close/>
                  <a:moveTo>
                    <a:pt x="287" y="134"/>
                  </a:moveTo>
                  <a:cubicBezTo>
                    <a:pt x="336" y="272"/>
                    <a:pt x="336" y="272"/>
                    <a:pt x="336" y="272"/>
                  </a:cubicBezTo>
                  <a:cubicBezTo>
                    <a:pt x="287" y="272"/>
                    <a:pt x="287" y="272"/>
                    <a:pt x="287" y="272"/>
                  </a:cubicBezTo>
                  <a:lnTo>
                    <a:pt x="287" y="134"/>
                  </a:lnTo>
                  <a:close/>
                  <a:moveTo>
                    <a:pt x="247" y="272"/>
                  </a:moveTo>
                  <a:cubicBezTo>
                    <a:pt x="195" y="272"/>
                    <a:pt x="195" y="272"/>
                    <a:pt x="195" y="272"/>
                  </a:cubicBezTo>
                  <a:cubicBezTo>
                    <a:pt x="247" y="132"/>
                    <a:pt x="247" y="132"/>
                    <a:pt x="247" y="132"/>
                  </a:cubicBezTo>
                  <a:lnTo>
                    <a:pt x="247" y="272"/>
                  </a:lnTo>
                  <a:close/>
                  <a:moveTo>
                    <a:pt x="287" y="312"/>
                  </a:moveTo>
                  <a:cubicBezTo>
                    <a:pt x="351" y="312"/>
                    <a:pt x="351" y="312"/>
                    <a:pt x="351" y="312"/>
                  </a:cubicBezTo>
                  <a:cubicBezTo>
                    <a:pt x="392" y="425"/>
                    <a:pt x="392" y="425"/>
                    <a:pt x="392" y="425"/>
                  </a:cubicBezTo>
                  <a:cubicBezTo>
                    <a:pt x="287" y="425"/>
                    <a:pt x="287" y="425"/>
                    <a:pt x="287" y="425"/>
                  </a:cubicBezTo>
                  <a:lnTo>
                    <a:pt x="287" y="312"/>
                  </a:lnTo>
                  <a:close/>
                  <a:moveTo>
                    <a:pt x="83" y="577"/>
                  </a:moveTo>
                  <a:cubicBezTo>
                    <a:pt x="124" y="465"/>
                    <a:pt x="124" y="465"/>
                    <a:pt x="124" y="465"/>
                  </a:cubicBezTo>
                  <a:cubicBezTo>
                    <a:pt x="247" y="465"/>
                    <a:pt x="247" y="465"/>
                    <a:pt x="247" y="465"/>
                  </a:cubicBezTo>
                  <a:cubicBezTo>
                    <a:pt x="247" y="577"/>
                    <a:pt x="247" y="577"/>
                    <a:pt x="247" y="577"/>
                  </a:cubicBezTo>
                  <a:lnTo>
                    <a:pt x="83" y="577"/>
                  </a:lnTo>
                  <a:close/>
                  <a:moveTo>
                    <a:pt x="287" y="577"/>
                  </a:moveTo>
                  <a:cubicBezTo>
                    <a:pt x="287" y="465"/>
                    <a:pt x="287" y="465"/>
                    <a:pt x="287" y="465"/>
                  </a:cubicBezTo>
                  <a:cubicBezTo>
                    <a:pt x="406" y="465"/>
                    <a:pt x="406" y="465"/>
                    <a:pt x="406" y="465"/>
                  </a:cubicBezTo>
                  <a:cubicBezTo>
                    <a:pt x="446" y="577"/>
                    <a:pt x="446" y="577"/>
                    <a:pt x="446" y="577"/>
                  </a:cubicBezTo>
                  <a:lnTo>
                    <a:pt x="287" y="577"/>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8">
              <a:extLst>
                <a:ext uri="{FF2B5EF4-FFF2-40B4-BE49-F238E27FC236}">
                  <a16:creationId xmlns:a16="http://schemas.microsoft.com/office/drawing/2014/main" id="{4461FF3E-288E-4EFA-A4CB-E2FC387E1048}"/>
                </a:ext>
              </a:extLst>
            </p:cNvPr>
            <p:cNvSpPr>
              <a:spLocks/>
            </p:cNvSpPr>
            <p:nvPr/>
          </p:nvSpPr>
          <p:spPr bwMode="auto">
            <a:xfrm>
              <a:off x="2741613" y="3575050"/>
              <a:ext cx="111125" cy="385763"/>
            </a:xfrm>
            <a:custGeom>
              <a:avLst/>
              <a:gdLst>
                <a:gd name="T0" fmla="*/ 95 w 117"/>
                <a:gd name="T1" fmla="*/ 406 h 406"/>
                <a:gd name="T2" fmla="*/ 109 w 117"/>
                <a:gd name="T3" fmla="*/ 401 h 406"/>
                <a:gd name="T4" fmla="*/ 109 w 117"/>
                <a:gd name="T5" fmla="*/ 372 h 406"/>
                <a:gd name="T6" fmla="*/ 40 w 117"/>
                <a:gd name="T7" fmla="*/ 204 h 406"/>
                <a:gd name="T8" fmla="*/ 109 w 117"/>
                <a:gd name="T9" fmla="*/ 36 h 406"/>
                <a:gd name="T10" fmla="*/ 109 w 117"/>
                <a:gd name="T11" fmla="*/ 8 h 406"/>
                <a:gd name="T12" fmla="*/ 81 w 117"/>
                <a:gd name="T13" fmla="*/ 8 h 406"/>
                <a:gd name="T14" fmla="*/ 0 w 117"/>
                <a:gd name="T15" fmla="*/ 204 h 406"/>
                <a:gd name="T16" fmla="*/ 81 w 117"/>
                <a:gd name="T17" fmla="*/ 401 h 406"/>
                <a:gd name="T18" fmla="*/ 95 w 117"/>
                <a:gd name="T19"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406">
                  <a:moveTo>
                    <a:pt x="95" y="406"/>
                  </a:moveTo>
                  <a:cubicBezTo>
                    <a:pt x="100" y="406"/>
                    <a:pt x="105" y="405"/>
                    <a:pt x="109" y="401"/>
                  </a:cubicBezTo>
                  <a:cubicBezTo>
                    <a:pt x="117" y="393"/>
                    <a:pt x="117" y="380"/>
                    <a:pt x="109" y="372"/>
                  </a:cubicBezTo>
                  <a:cubicBezTo>
                    <a:pt x="65" y="327"/>
                    <a:pt x="40" y="268"/>
                    <a:pt x="40" y="204"/>
                  </a:cubicBezTo>
                  <a:cubicBezTo>
                    <a:pt x="40" y="141"/>
                    <a:pt x="65" y="81"/>
                    <a:pt x="109" y="36"/>
                  </a:cubicBezTo>
                  <a:cubicBezTo>
                    <a:pt x="117" y="28"/>
                    <a:pt x="117" y="15"/>
                    <a:pt x="109" y="8"/>
                  </a:cubicBezTo>
                  <a:cubicBezTo>
                    <a:pt x="101" y="0"/>
                    <a:pt x="89" y="0"/>
                    <a:pt x="81" y="8"/>
                  </a:cubicBezTo>
                  <a:cubicBezTo>
                    <a:pt x="29" y="60"/>
                    <a:pt x="0" y="130"/>
                    <a:pt x="0" y="204"/>
                  </a:cubicBezTo>
                  <a:cubicBezTo>
                    <a:pt x="0" y="278"/>
                    <a:pt x="29" y="348"/>
                    <a:pt x="81" y="401"/>
                  </a:cubicBezTo>
                  <a:cubicBezTo>
                    <a:pt x="85" y="405"/>
                    <a:pt x="90" y="406"/>
                    <a:pt x="95" y="40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99">
              <a:extLst>
                <a:ext uri="{FF2B5EF4-FFF2-40B4-BE49-F238E27FC236}">
                  <a16:creationId xmlns:a16="http://schemas.microsoft.com/office/drawing/2014/main" id="{65B11749-0BF2-426E-BD67-32C6588A50B6}"/>
                </a:ext>
              </a:extLst>
            </p:cNvPr>
            <p:cNvSpPr>
              <a:spLocks/>
            </p:cNvSpPr>
            <p:nvPr/>
          </p:nvSpPr>
          <p:spPr bwMode="auto">
            <a:xfrm>
              <a:off x="2865438" y="3687763"/>
              <a:ext cx="65088" cy="161925"/>
            </a:xfrm>
            <a:custGeom>
              <a:avLst/>
              <a:gdLst>
                <a:gd name="T0" fmla="*/ 46 w 68"/>
                <a:gd name="T1" fmla="*/ 170 h 170"/>
                <a:gd name="T2" fmla="*/ 60 w 68"/>
                <a:gd name="T3" fmla="*/ 164 h 170"/>
                <a:gd name="T4" fmla="*/ 60 w 68"/>
                <a:gd name="T5" fmla="*/ 136 h 170"/>
                <a:gd name="T6" fmla="*/ 40 w 68"/>
                <a:gd name="T7" fmla="*/ 86 h 170"/>
                <a:gd name="T8" fmla="*/ 60 w 68"/>
                <a:gd name="T9" fmla="*/ 36 h 170"/>
                <a:gd name="T10" fmla="*/ 60 w 68"/>
                <a:gd name="T11" fmla="*/ 8 h 170"/>
                <a:gd name="T12" fmla="*/ 32 w 68"/>
                <a:gd name="T13" fmla="*/ 8 h 170"/>
                <a:gd name="T14" fmla="*/ 0 w 68"/>
                <a:gd name="T15" fmla="*/ 86 h 170"/>
                <a:gd name="T16" fmla="*/ 32 w 68"/>
                <a:gd name="T17" fmla="*/ 164 h 170"/>
                <a:gd name="T18" fmla="*/ 46 w 68"/>
                <a:gd name="T1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170">
                  <a:moveTo>
                    <a:pt x="46" y="170"/>
                  </a:moveTo>
                  <a:cubicBezTo>
                    <a:pt x="51" y="170"/>
                    <a:pt x="56" y="168"/>
                    <a:pt x="60" y="164"/>
                  </a:cubicBezTo>
                  <a:cubicBezTo>
                    <a:pt x="68" y="157"/>
                    <a:pt x="68" y="144"/>
                    <a:pt x="60" y="136"/>
                  </a:cubicBezTo>
                  <a:cubicBezTo>
                    <a:pt x="47" y="123"/>
                    <a:pt x="40" y="105"/>
                    <a:pt x="40" y="86"/>
                  </a:cubicBezTo>
                  <a:cubicBezTo>
                    <a:pt x="40" y="67"/>
                    <a:pt x="47" y="50"/>
                    <a:pt x="60" y="36"/>
                  </a:cubicBezTo>
                  <a:cubicBezTo>
                    <a:pt x="68" y="28"/>
                    <a:pt x="68" y="16"/>
                    <a:pt x="60" y="8"/>
                  </a:cubicBezTo>
                  <a:cubicBezTo>
                    <a:pt x="52" y="0"/>
                    <a:pt x="40" y="0"/>
                    <a:pt x="32" y="8"/>
                  </a:cubicBezTo>
                  <a:cubicBezTo>
                    <a:pt x="11" y="29"/>
                    <a:pt x="0" y="57"/>
                    <a:pt x="0" y="86"/>
                  </a:cubicBezTo>
                  <a:cubicBezTo>
                    <a:pt x="0" y="116"/>
                    <a:pt x="11" y="143"/>
                    <a:pt x="32" y="164"/>
                  </a:cubicBezTo>
                  <a:cubicBezTo>
                    <a:pt x="36" y="168"/>
                    <a:pt x="41" y="170"/>
                    <a:pt x="46" y="17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0">
              <a:extLst>
                <a:ext uri="{FF2B5EF4-FFF2-40B4-BE49-F238E27FC236}">
                  <a16:creationId xmlns:a16="http://schemas.microsoft.com/office/drawing/2014/main" id="{1B6166F0-C648-4829-B444-C51AEAF33A8B}"/>
                </a:ext>
              </a:extLst>
            </p:cNvPr>
            <p:cNvSpPr>
              <a:spLocks/>
            </p:cNvSpPr>
            <p:nvPr/>
          </p:nvSpPr>
          <p:spPr bwMode="auto">
            <a:xfrm>
              <a:off x="3244850" y="3575050"/>
              <a:ext cx="111125" cy="385763"/>
            </a:xfrm>
            <a:custGeom>
              <a:avLst/>
              <a:gdLst>
                <a:gd name="T0" fmla="*/ 8 w 117"/>
                <a:gd name="T1" fmla="*/ 401 h 406"/>
                <a:gd name="T2" fmla="*/ 22 w 117"/>
                <a:gd name="T3" fmla="*/ 406 h 406"/>
                <a:gd name="T4" fmla="*/ 36 w 117"/>
                <a:gd name="T5" fmla="*/ 401 h 406"/>
                <a:gd name="T6" fmla="*/ 117 w 117"/>
                <a:gd name="T7" fmla="*/ 204 h 406"/>
                <a:gd name="T8" fmla="*/ 37 w 117"/>
                <a:gd name="T9" fmla="*/ 8 h 406"/>
                <a:gd name="T10" fmla="*/ 8 w 117"/>
                <a:gd name="T11" fmla="*/ 8 h 406"/>
                <a:gd name="T12" fmla="*/ 8 w 117"/>
                <a:gd name="T13" fmla="*/ 36 h 406"/>
                <a:gd name="T14" fmla="*/ 77 w 117"/>
                <a:gd name="T15" fmla="*/ 204 h 406"/>
                <a:gd name="T16" fmla="*/ 8 w 117"/>
                <a:gd name="T17" fmla="*/ 372 h 406"/>
                <a:gd name="T18" fmla="*/ 8 w 117"/>
                <a:gd name="T19" fmla="*/ 40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406">
                  <a:moveTo>
                    <a:pt x="8" y="401"/>
                  </a:moveTo>
                  <a:cubicBezTo>
                    <a:pt x="12" y="405"/>
                    <a:pt x="17" y="406"/>
                    <a:pt x="22" y="406"/>
                  </a:cubicBezTo>
                  <a:cubicBezTo>
                    <a:pt x="27" y="406"/>
                    <a:pt x="33" y="405"/>
                    <a:pt x="36" y="401"/>
                  </a:cubicBezTo>
                  <a:cubicBezTo>
                    <a:pt x="89" y="348"/>
                    <a:pt x="117" y="278"/>
                    <a:pt x="117" y="204"/>
                  </a:cubicBezTo>
                  <a:cubicBezTo>
                    <a:pt x="117" y="130"/>
                    <a:pt x="89" y="60"/>
                    <a:pt x="37" y="8"/>
                  </a:cubicBezTo>
                  <a:cubicBezTo>
                    <a:pt x="29" y="0"/>
                    <a:pt x="16" y="0"/>
                    <a:pt x="8" y="8"/>
                  </a:cubicBezTo>
                  <a:cubicBezTo>
                    <a:pt x="0" y="15"/>
                    <a:pt x="0" y="28"/>
                    <a:pt x="8" y="36"/>
                  </a:cubicBezTo>
                  <a:cubicBezTo>
                    <a:pt x="53" y="81"/>
                    <a:pt x="77" y="141"/>
                    <a:pt x="77" y="204"/>
                  </a:cubicBezTo>
                  <a:cubicBezTo>
                    <a:pt x="77" y="268"/>
                    <a:pt x="53" y="327"/>
                    <a:pt x="8" y="372"/>
                  </a:cubicBezTo>
                  <a:cubicBezTo>
                    <a:pt x="0" y="380"/>
                    <a:pt x="0" y="393"/>
                    <a:pt x="8" y="40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1">
              <a:extLst>
                <a:ext uri="{FF2B5EF4-FFF2-40B4-BE49-F238E27FC236}">
                  <a16:creationId xmlns:a16="http://schemas.microsoft.com/office/drawing/2014/main" id="{07D38476-CBC1-45CF-B4E4-CC411390DE0F}"/>
                </a:ext>
              </a:extLst>
            </p:cNvPr>
            <p:cNvSpPr>
              <a:spLocks/>
            </p:cNvSpPr>
            <p:nvPr/>
          </p:nvSpPr>
          <p:spPr bwMode="auto">
            <a:xfrm>
              <a:off x="3167063" y="3687763"/>
              <a:ext cx="65088" cy="161925"/>
            </a:xfrm>
            <a:custGeom>
              <a:avLst/>
              <a:gdLst>
                <a:gd name="T0" fmla="*/ 8 w 69"/>
                <a:gd name="T1" fmla="*/ 164 h 170"/>
                <a:gd name="T2" fmla="*/ 22 w 69"/>
                <a:gd name="T3" fmla="*/ 170 h 170"/>
                <a:gd name="T4" fmla="*/ 37 w 69"/>
                <a:gd name="T5" fmla="*/ 164 h 170"/>
                <a:gd name="T6" fmla="*/ 69 w 69"/>
                <a:gd name="T7" fmla="*/ 86 h 170"/>
                <a:gd name="T8" fmla="*/ 37 w 69"/>
                <a:gd name="T9" fmla="*/ 8 h 170"/>
                <a:gd name="T10" fmla="*/ 8 w 69"/>
                <a:gd name="T11" fmla="*/ 8 h 170"/>
                <a:gd name="T12" fmla="*/ 8 w 69"/>
                <a:gd name="T13" fmla="*/ 36 h 170"/>
                <a:gd name="T14" fmla="*/ 29 w 69"/>
                <a:gd name="T15" fmla="*/ 86 h 170"/>
                <a:gd name="T16" fmla="*/ 8 w 69"/>
                <a:gd name="T17" fmla="*/ 136 h 170"/>
                <a:gd name="T18" fmla="*/ 8 w 69"/>
                <a:gd name="T19" fmla="*/ 1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170">
                  <a:moveTo>
                    <a:pt x="8" y="164"/>
                  </a:moveTo>
                  <a:cubicBezTo>
                    <a:pt x="12" y="168"/>
                    <a:pt x="17" y="170"/>
                    <a:pt x="22" y="170"/>
                  </a:cubicBezTo>
                  <a:cubicBezTo>
                    <a:pt x="28" y="170"/>
                    <a:pt x="33" y="168"/>
                    <a:pt x="37" y="164"/>
                  </a:cubicBezTo>
                  <a:cubicBezTo>
                    <a:pt x="57" y="143"/>
                    <a:pt x="69" y="116"/>
                    <a:pt x="69" y="86"/>
                  </a:cubicBezTo>
                  <a:cubicBezTo>
                    <a:pt x="69" y="57"/>
                    <a:pt x="57" y="29"/>
                    <a:pt x="37" y="8"/>
                  </a:cubicBezTo>
                  <a:cubicBezTo>
                    <a:pt x="29" y="0"/>
                    <a:pt x="16" y="0"/>
                    <a:pt x="8" y="8"/>
                  </a:cubicBezTo>
                  <a:cubicBezTo>
                    <a:pt x="1" y="16"/>
                    <a:pt x="0" y="28"/>
                    <a:pt x="8" y="36"/>
                  </a:cubicBezTo>
                  <a:cubicBezTo>
                    <a:pt x="21" y="50"/>
                    <a:pt x="29" y="67"/>
                    <a:pt x="29" y="86"/>
                  </a:cubicBezTo>
                  <a:cubicBezTo>
                    <a:pt x="29" y="105"/>
                    <a:pt x="21" y="123"/>
                    <a:pt x="8" y="136"/>
                  </a:cubicBezTo>
                  <a:cubicBezTo>
                    <a:pt x="0" y="144"/>
                    <a:pt x="0" y="157"/>
                    <a:pt x="8" y="164"/>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 name="Group 104">
            <a:extLst>
              <a:ext uri="{FF2B5EF4-FFF2-40B4-BE49-F238E27FC236}">
                <a16:creationId xmlns:a16="http://schemas.microsoft.com/office/drawing/2014/main" id="{2992FA1F-733A-41DA-B8B7-5314CEE00ECE}"/>
              </a:ext>
            </a:extLst>
          </p:cNvPr>
          <p:cNvGrpSpPr/>
          <p:nvPr/>
        </p:nvGrpSpPr>
        <p:grpSpPr>
          <a:xfrm>
            <a:off x="2873040" y="5040984"/>
            <a:ext cx="358876" cy="309500"/>
            <a:chOff x="6235700" y="3597276"/>
            <a:chExt cx="946150" cy="815975"/>
          </a:xfrm>
        </p:grpSpPr>
        <p:sp>
          <p:nvSpPr>
            <p:cNvPr id="106" name="Freeform 196">
              <a:extLst>
                <a:ext uri="{FF2B5EF4-FFF2-40B4-BE49-F238E27FC236}">
                  <a16:creationId xmlns:a16="http://schemas.microsoft.com/office/drawing/2014/main" id="{48CAFC98-5B45-4679-8572-C0E6D1144490}"/>
                </a:ext>
              </a:extLst>
            </p:cNvPr>
            <p:cNvSpPr>
              <a:spLocks noEditPoints="1"/>
            </p:cNvSpPr>
            <p:nvPr/>
          </p:nvSpPr>
          <p:spPr bwMode="auto">
            <a:xfrm>
              <a:off x="6613525" y="3597276"/>
              <a:ext cx="188913" cy="188913"/>
            </a:xfrm>
            <a:custGeom>
              <a:avLst/>
              <a:gdLst>
                <a:gd name="T0" fmla="*/ 100 w 199"/>
                <a:gd name="T1" fmla="*/ 199 h 199"/>
                <a:gd name="T2" fmla="*/ 199 w 199"/>
                <a:gd name="T3" fmla="*/ 99 h 199"/>
                <a:gd name="T4" fmla="*/ 199 w 199"/>
                <a:gd name="T5" fmla="*/ 95 h 199"/>
                <a:gd name="T6" fmla="*/ 193 w 199"/>
                <a:gd name="T7" fmla="*/ 64 h 199"/>
                <a:gd name="T8" fmla="*/ 142 w 199"/>
                <a:gd name="T9" fmla="*/ 9 h 199"/>
                <a:gd name="T10" fmla="*/ 111 w 199"/>
                <a:gd name="T11" fmla="*/ 0 h 199"/>
                <a:gd name="T12" fmla="*/ 100 w 199"/>
                <a:gd name="T13" fmla="*/ 0 h 199"/>
                <a:gd name="T14" fmla="*/ 0 w 199"/>
                <a:gd name="T15" fmla="*/ 99 h 199"/>
                <a:gd name="T16" fmla="*/ 100 w 199"/>
                <a:gd name="T17" fmla="*/ 199 h 199"/>
                <a:gd name="T18" fmla="*/ 100 w 199"/>
                <a:gd name="T19" fmla="*/ 40 h 199"/>
                <a:gd name="T20" fmla="*/ 107 w 199"/>
                <a:gd name="T21" fmla="*/ 40 h 199"/>
                <a:gd name="T22" fmla="*/ 125 w 199"/>
                <a:gd name="T23" fmla="*/ 46 h 199"/>
                <a:gd name="T24" fmla="*/ 155 w 199"/>
                <a:gd name="T25" fmla="*/ 78 h 199"/>
                <a:gd name="T26" fmla="*/ 155 w 199"/>
                <a:gd name="T27" fmla="*/ 78 h 199"/>
                <a:gd name="T28" fmla="*/ 159 w 199"/>
                <a:gd name="T29" fmla="*/ 97 h 199"/>
                <a:gd name="T30" fmla="*/ 159 w 199"/>
                <a:gd name="T31" fmla="*/ 99 h 199"/>
                <a:gd name="T32" fmla="*/ 100 w 199"/>
                <a:gd name="T33" fmla="*/ 159 h 199"/>
                <a:gd name="T34" fmla="*/ 40 w 199"/>
                <a:gd name="T35" fmla="*/ 99 h 199"/>
                <a:gd name="T36" fmla="*/ 100 w 199"/>
                <a:gd name="T37" fmla="*/ 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199">
                  <a:moveTo>
                    <a:pt x="100" y="199"/>
                  </a:moveTo>
                  <a:cubicBezTo>
                    <a:pt x="155" y="199"/>
                    <a:pt x="199" y="154"/>
                    <a:pt x="199" y="99"/>
                  </a:cubicBezTo>
                  <a:cubicBezTo>
                    <a:pt x="199" y="98"/>
                    <a:pt x="199" y="97"/>
                    <a:pt x="199" y="95"/>
                  </a:cubicBezTo>
                  <a:cubicBezTo>
                    <a:pt x="199" y="85"/>
                    <a:pt x="197" y="74"/>
                    <a:pt x="193" y="64"/>
                  </a:cubicBezTo>
                  <a:cubicBezTo>
                    <a:pt x="184" y="40"/>
                    <a:pt x="166" y="20"/>
                    <a:pt x="142" y="9"/>
                  </a:cubicBezTo>
                  <a:cubicBezTo>
                    <a:pt x="132" y="5"/>
                    <a:pt x="122" y="2"/>
                    <a:pt x="111" y="0"/>
                  </a:cubicBezTo>
                  <a:cubicBezTo>
                    <a:pt x="108" y="0"/>
                    <a:pt x="104" y="0"/>
                    <a:pt x="100" y="0"/>
                  </a:cubicBezTo>
                  <a:cubicBezTo>
                    <a:pt x="45" y="0"/>
                    <a:pt x="0" y="44"/>
                    <a:pt x="0" y="99"/>
                  </a:cubicBezTo>
                  <a:cubicBezTo>
                    <a:pt x="0" y="154"/>
                    <a:pt x="45" y="199"/>
                    <a:pt x="100" y="199"/>
                  </a:cubicBezTo>
                  <a:close/>
                  <a:moveTo>
                    <a:pt x="100" y="40"/>
                  </a:moveTo>
                  <a:cubicBezTo>
                    <a:pt x="102" y="40"/>
                    <a:pt x="104" y="40"/>
                    <a:pt x="107" y="40"/>
                  </a:cubicBezTo>
                  <a:cubicBezTo>
                    <a:pt x="113" y="41"/>
                    <a:pt x="119" y="43"/>
                    <a:pt x="125" y="46"/>
                  </a:cubicBezTo>
                  <a:cubicBezTo>
                    <a:pt x="139" y="52"/>
                    <a:pt x="150" y="64"/>
                    <a:pt x="155" y="78"/>
                  </a:cubicBezTo>
                  <a:cubicBezTo>
                    <a:pt x="155" y="78"/>
                    <a:pt x="155" y="78"/>
                    <a:pt x="155" y="78"/>
                  </a:cubicBezTo>
                  <a:cubicBezTo>
                    <a:pt x="158" y="84"/>
                    <a:pt x="159" y="90"/>
                    <a:pt x="159" y="97"/>
                  </a:cubicBezTo>
                  <a:cubicBezTo>
                    <a:pt x="159" y="99"/>
                    <a:pt x="159" y="99"/>
                    <a:pt x="159" y="99"/>
                  </a:cubicBezTo>
                  <a:cubicBezTo>
                    <a:pt x="159" y="132"/>
                    <a:pt x="133" y="159"/>
                    <a:pt x="100" y="159"/>
                  </a:cubicBezTo>
                  <a:cubicBezTo>
                    <a:pt x="67" y="159"/>
                    <a:pt x="40" y="132"/>
                    <a:pt x="40" y="99"/>
                  </a:cubicBezTo>
                  <a:cubicBezTo>
                    <a:pt x="40" y="66"/>
                    <a:pt x="67" y="40"/>
                    <a:pt x="10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97">
              <a:extLst>
                <a:ext uri="{FF2B5EF4-FFF2-40B4-BE49-F238E27FC236}">
                  <a16:creationId xmlns:a16="http://schemas.microsoft.com/office/drawing/2014/main" id="{C988B28E-E3DE-448E-8DF8-694E4D02320D}"/>
                </a:ext>
              </a:extLst>
            </p:cNvPr>
            <p:cNvSpPr>
              <a:spLocks/>
            </p:cNvSpPr>
            <p:nvPr/>
          </p:nvSpPr>
          <p:spPr bwMode="auto">
            <a:xfrm>
              <a:off x="6556375" y="3819526"/>
              <a:ext cx="304800" cy="115888"/>
            </a:xfrm>
            <a:custGeom>
              <a:avLst/>
              <a:gdLst>
                <a:gd name="T0" fmla="*/ 300 w 320"/>
                <a:gd name="T1" fmla="*/ 0 h 121"/>
                <a:gd name="T2" fmla="*/ 20 w 320"/>
                <a:gd name="T3" fmla="*/ 0 h 121"/>
                <a:gd name="T4" fmla="*/ 0 w 320"/>
                <a:gd name="T5" fmla="*/ 20 h 121"/>
                <a:gd name="T6" fmla="*/ 0 w 320"/>
                <a:gd name="T7" fmla="*/ 101 h 121"/>
                <a:gd name="T8" fmla="*/ 20 w 320"/>
                <a:gd name="T9" fmla="*/ 121 h 121"/>
                <a:gd name="T10" fmla="*/ 40 w 320"/>
                <a:gd name="T11" fmla="*/ 101 h 121"/>
                <a:gd name="T12" fmla="*/ 40 w 320"/>
                <a:gd name="T13" fmla="*/ 40 h 121"/>
                <a:gd name="T14" fmla="*/ 280 w 320"/>
                <a:gd name="T15" fmla="*/ 40 h 121"/>
                <a:gd name="T16" fmla="*/ 280 w 320"/>
                <a:gd name="T17" fmla="*/ 101 h 121"/>
                <a:gd name="T18" fmla="*/ 300 w 320"/>
                <a:gd name="T19" fmla="*/ 121 h 121"/>
                <a:gd name="T20" fmla="*/ 320 w 320"/>
                <a:gd name="T21" fmla="*/ 101 h 121"/>
                <a:gd name="T22" fmla="*/ 320 w 320"/>
                <a:gd name="T23" fmla="*/ 20 h 121"/>
                <a:gd name="T24" fmla="*/ 300 w 320"/>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121">
                  <a:moveTo>
                    <a:pt x="300" y="0"/>
                  </a:moveTo>
                  <a:cubicBezTo>
                    <a:pt x="20" y="0"/>
                    <a:pt x="20" y="0"/>
                    <a:pt x="20" y="0"/>
                  </a:cubicBezTo>
                  <a:cubicBezTo>
                    <a:pt x="9" y="0"/>
                    <a:pt x="0" y="9"/>
                    <a:pt x="0" y="20"/>
                  </a:cubicBezTo>
                  <a:cubicBezTo>
                    <a:pt x="0" y="101"/>
                    <a:pt x="0" y="101"/>
                    <a:pt x="0" y="101"/>
                  </a:cubicBezTo>
                  <a:cubicBezTo>
                    <a:pt x="0" y="112"/>
                    <a:pt x="9" y="121"/>
                    <a:pt x="20" y="121"/>
                  </a:cubicBezTo>
                  <a:cubicBezTo>
                    <a:pt x="31" y="121"/>
                    <a:pt x="40" y="112"/>
                    <a:pt x="40" y="101"/>
                  </a:cubicBezTo>
                  <a:cubicBezTo>
                    <a:pt x="40" y="40"/>
                    <a:pt x="40" y="40"/>
                    <a:pt x="40" y="40"/>
                  </a:cubicBezTo>
                  <a:cubicBezTo>
                    <a:pt x="280" y="40"/>
                    <a:pt x="280" y="40"/>
                    <a:pt x="280" y="40"/>
                  </a:cubicBezTo>
                  <a:cubicBezTo>
                    <a:pt x="280" y="101"/>
                    <a:pt x="280" y="101"/>
                    <a:pt x="280" y="101"/>
                  </a:cubicBezTo>
                  <a:cubicBezTo>
                    <a:pt x="280" y="112"/>
                    <a:pt x="289" y="121"/>
                    <a:pt x="300" y="121"/>
                  </a:cubicBezTo>
                  <a:cubicBezTo>
                    <a:pt x="311" y="121"/>
                    <a:pt x="320" y="112"/>
                    <a:pt x="320" y="101"/>
                  </a:cubicBezTo>
                  <a:cubicBezTo>
                    <a:pt x="320" y="20"/>
                    <a:pt x="320" y="20"/>
                    <a:pt x="320" y="20"/>
                  </a:cubicBezTo>
                  <a:cubicBezTo>
                    <a:pt x="320" y="9"/>
                    <a:pt x="311" y="0"/>
                    <a:pt x="30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98">
              <a:extLst>
                <a:ext uri="{FF2B5EF4-FFF2-40B4-BE49-F238E27FC236}">
                  <a16:creationId xmlns:a16="http://schemas.microsoft.com/office/drawing/2014/main" id="{A7691DE0-9BDA-4A23-8A22-FF1DFD393EF8}"/>
                </a:ext>
              </a:extLst>
            </p:cNvPr>
            <p:cNvSpPr>
              <a:spLocks noEditPoints="1"/>
            </p:cNvSpPr>
            <p:nvPr/>
          </p:nvSpPr>
          <p:spPr bwMode="auto">
            <a:xfrm>
              <a:off x="6613525" y="4075113"/>
              <a:ext cx="188913" cy="190500"/>
            </a:xfrm>
            <a:custGeom>
              <a:avLst/>
              <a:gdLst>
                <a:gd name="T0" fmla="*/ 199 w 199"/>
                <a:gd name="T1" fmla="*/ 99 h 199"/>
                <a:gd name="T2" fmla="*/ 199 w 199"/>
                <a:gd name="T3" fmla="*/ 96 h 199"/>
                <a:gd name="T4" fmla="*/ 193 w 199"/>
                <a:gd name="T5" fmla="*/ 64 h 199"/>
                <a:gd name="T6" fmla="*/ 142 w 199"/>
                <a:gd name="T7" fmla="*/ 10 h 199"/>
                <a:gd name="T8" fmla="*/ 111 w 199"/>
                <a:gd name="T9" fmla="*/ 1 h 199"/>
                <a:gd name="T10" fmla="*/ 100 w 199"/>
                <a:gd name="T11" fmla="*/ 0 h 199"/>
                <a:gd name="T12" fmla="*/ 0 w 199"/>
                <a:gd name="T13" fmla="*/ 99 h 199"/>
                <a:gd name="T14" fmla="*/ 100 w 199"/>
                <a:gd name="T15" fmla="*/ 199 h 199"/>
                <a:gd name="T16" fmla="*/ 199 w 199"/>
                <a:gd name="T17" fmla="*/ 99 h 199"/>
                <a:gd name="T18" fmla="*/ 40 w 199"/>
                <a:gd name="T19" fmla="*/ 99 h 199"/>
                <a:gd name="T20" fmla="*/ 100 w 199"/>
                <a:gd name="T21" fmla="*/ 40 h 199"/>
                <a:gd name="T22" fmla="*/ 107 w 199"/>
                <a:gd name="T23" fmla="*/ 40 h 199"/>
                <a:gd name="T24" fmla="*/ 125 w 199"/>
                <a:gd name="T25" fmla="*/ 46 h 199"/>
                <a:gd name="T26" fmla="*/ 155 w 199"/>
                <a:gd name="T27" fmla="*/ 78 h 199"/>
                <a:gd name="T28" fmla="*/ 155 w 199"/>
                <a:gd name="T29" fmla="*/ 78 h 199"/>
                <a:gd name="T30" fmla="*/ 159 w 199"/>
                <a:gd name="T31" fmla="*/ 97 h 199"/>
                <a:gd name="T32" fmla="*/ 159 w 199"/>
                <a:gd name="T33" fmla="*/ 99 h 199"/>
                <a:gd name="T34" fmla="*/ 100 w 199"/>
                <a:gd name="T35" fmla="*/ 159 h 199"/>
                <a:gd name="T36" fmla="*/ 40 w 199"/>
                <a:gd name="T3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199">
                  <a:moveTo>
                    <a:pt x="199" y="99"/>
                  </a:moveTo>
                  <a:cubicBezTo>
                    <a:pt x="199" y="98"/>
                    <a:pt x="199" y="97"/>
                    <a:pt x="199" y="96"/>
                  </a:cubicBezTo>
                  <a:cubicBezTo>
                    <a:pt x="199" y="85"/>
                    <a:pt x="197" y="74"/>
                    <a:pt x="193" y="64"/>
                  </a:cubicBezTo>
                  <a:cubicBezTo>
                    <a:pt x="184" y="40"/>
                    <a:pt x="166" y="21"/>
                    <a:pt x="142" y="10"/>
                  </a:cubicBezTo>
                  <a:cubicBezTo>
                    <a:pt x="132" y="5"/>
                    <a:pt x="122" y="2"/>
                    <a:pt x="111" y="1"/>
                  </a:cubicBezTo>
                  <a:cubicBezTo>
                    <a:pt x="108" y="0"/>
                    <a:pt x="104" y="0"/>
                    <a:pt x="100" y="0"/>
                  </a:cubicBezTo>
                  <a:cubicBezTo>
                    <a:pt x="45" y="0"/>
                    <a:pt x="0" y="45"/>
                    <a:pt x="0" y="99"/>
                  </a:cubicBezTo>
                  <a:cubicBezTo>
                    <a:pt x="0" y="154"/>
                    <a:pt x="45" y="199"/>
                    <a:pt x="100" y="199"/>
                  </a:cubicBezTo>
                  <a:cubicBezTo>
                    <a:pt x="155" y="199"/>
                    <a:pt x="199" y="154"/>
                    <a:pt x="199" y="99"/>
                  </a:cubicBezTo>
                  <a:close/>
                  <a:moveTo>
                    <a:pt x="40" y="99"/>
                  </a:moveTo>
                  <a:cubicBezTo>
                    <a:pt x="40" y="67"/>
                    <a:pt x="67" y="40"/>
                    <a:pt x="100" y="40"/>
                  </a:cubicBezTo>
                  <a:cubicBezTo>
                    <a:pt x="102" y="40"/>
                    <a:pt x="104" y="40"/>
                    <a:pt x="107" y="40"/>
                  </a:cubicBezTo>
                  <a:cubicBezTo>
                    <a:pt x="113" y="41"/>
                    <a:pt x="119" y="43"/>
                    <a:pt x="125" y="46"/>
                  </a:cubicBezTo>
                  <a:cubicBezTo>
                    <a:pt x="139" y="52"/>
                    <a:pt x="150" y="64"/>
                    <a:pt x="155" y="78"/>
                  </a:cubicBezTo>
                  <a:cubicBezTo>
                    <a:pt x="155" y="78"/>
                    <a:pt x="155" y="78"/>
                    <a:pt x="155" y="78"/>
                  </a:cubicBezTo>
                  <a:cubicBezTo>
                    <a:pt x="158" y="84"/>
                    <a:pt x="159" y="91"/>
                    <a:pt x="159" y="97"/>
                  </a:cubicBezTo>
                  <a:cubicBezTo>
                    <a:pt x="159" y="99"/>
                    <a:pt x="159" y="99"/>
                    <a:pt x="159" y="99"/>
                  </a:cubicBezTo>
                  <a:cubicBezTo>
                    <a:pt x="159" y="132"/>
                    <a:pt x="133" y="159"/>
                    <a:pt x="100" y="159"/>
                  </a:cubicBezTo>
                  <a:cubicBezTo>
                    <a:pt x="67" y="159"/>
                    <a:pt x="40" y="132"/>
                    <a:pt x="40" y="9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99">
              <a:extLst>
                <a:ext uri="{FF2B5EF4-FFF2-40B4-BE49-F238E27FC236}">
                  <a16:creationId xmlns:a16="http://schemas.microsoft.com/office/drawing/2014/main" id="{53281B1D-DA19-49E0-9FC3-026CC7F696E5}"/>
                </a:ext>
              </a:extLst>
            </p:cNvPr>
            <p:cNvSpPr>
              <a:spLocks/>
            </p:cNvSpPr>
            <p:nvPr/>
          </p:nvSpPr>
          <p:spPr bwMode="auto">
            <a:xfrm>
              <a:off x="6556375" y="4298951"/>
              <a:ext cx="304800" cy="114300"/>
            </a:xfrm>
            <a:custGeom>
              <a:avLst/>
              <a:gdLst>
                <a:gd name="T0" fmla="*/ 300 w 320"/>
                <a:gd name="T1" fmla="*/ 0 h 121"/>
                <a:gd name="T2" fmla="*/ 20 w 320"/>
                <a:gd name="T3" fmla="*/ 0 h 121"/>
                <a:gd name="T4" fmla="*/ 0 w 320"/>
                <a:gd name="T5" fmla="*/ 20 h 121"/>
                <a:gd name="T6" fmla="*/ 0 w 320"/>
                <a:gd name="T7" fmla="*/ 101 h 121"/>
                <a:gd name="T8" fmla="*/ 20 w 320"/>
                <a:gd name="T9" fmla="*/ 121 h 121"/>
                <a:gd name="T10" fmla="*/ 40 w 320"/>
                <a:gd name="T11" fmla="*/ 101 h 121"/>
                <a:gd name="T12" fmla="*/ 40 w 320"/>
                <a:gd name="T13" fmla="*/ 40 h 121"/>
                <a:gd name="T14" fmla="*/ 280 w 320"/>
                <a:gd name="T15" fmla="*/ 40 h 121"/>
                <a:gd name="T16" fmla="*/ 280 w 320"/>
                <a:gd name="T17" fmla="*/ 101 h 121"/>
                <a:gd name="T18" fmla="*/ 300 w 320"/>
                <a:gd name="T19" fmla="*/ 121 h 121"/>
                <a:gd name="T20" fmla="*/ 320 w 320"/>
                <a:gd name="T21" fmla="*/ 101 h 121"/>
                <a:gd name="T22" fmla="*/ 320 w 320"/>
                <a:gd name="T23" fmla="*/ 20 h 121"/>
                <a:gd name="T24" fmla="*/ 300 w 320"/>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121">
                  <a:moveTo>
                    <a:pt x="300" y="0"/>
                  </a:moveTo>
                  <a:cubicBezTo>
                    <a:pt x="20" y="0"/>
                    <a:pt x="20" y="0"/>
                    <a:pt x="20" y="0"/>
                  </a:cubicBezTo>
                  <a:cubicBezTo>
                    <a:pt x="9" y="0"/>
                    <a:pt x="0" y="9"/>
                    <a:pt x="0" y="20"/>
                  </a:cubicBezTo>
                  <a:cubicBezTo>
                    <a:pt x="0" y="101"/>
                    <a:pt x="0" y="101"/>
                    <a:pt x="0" y="101"/>
                  </a:cubicBezTo>
                  <a:cubicBezTo>
                    <a:pt x="0" y="112"/>
                    <a:pt x="9" y="121"/>
                    <a:pt x="20" y="121"/>
                  </a:cubicBezTo>
                  <a:cubicBezTo>
                    <a:pt x="31" y="121"/>
                    <a:pt x="40" y="112"/>
                    <a:pt x="40" y="101"/>
                  </a:cubicBezTo>
                  <a:cubicBezTo>
                    <a:pt x="40" y="40"/>
                    <a:pt x="40" y="40"/>
                    <a:pt x="40" y="40"/>
                  </a:cubicBezTo>
                  <a:cubicBezTo>
                    <a:pt x="280" y="40"/>
                    <a:pt x="280" y="40"/>
                    <a:pt x="280" y="40"/>
                  </a:cubicBezTo>
                  <a:cubicBezTo>
                    <a:pt x="280" y="101"/>
                    <a:pt x="280" y="101"/>
                    <a:pt x="280" y="101"/>
                  </a:cubicBezTo>
                  <a:cubicBezTo>
                    <a:pt x="280" y="112"/>
                    <a:pt x="289" y="121"/>
                    <a:pt x="300" y="121"/>
                  </a:cubicBezTo>
                  <a:cubicBezTo>
                    <a:pt x="311" y="121"/>
                    <a:pt x="320" y="112"/>
                    <a:pt x="320" y="101"/>
                  </a:cubicBezTo>
                  <a:cubicBezTo>
                    <a:pt x="320" y="20"/>
                    <a:pt x="320" y="20"/>
                    <a:pt x="320" y="20"/>
                  </a:cubicBezTo>
                  <a:cubicBezTo>
                    <a:pt x="320" y="9"/>
                    <a:pt x="311" y="0"/>
                    <a:pt x="30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00">
              <a:extLst>
                <a:ext uri="{FF2B5EF4-FFF2-40B4-BE49-F238E27FC236}">
                  <a16:creationId xmlns:a16="http://schemas.microsoft.com/office/drawing/2014/main" id="{6494E37E-1401-4673-962B-555590B14AB0}"/>
                </a:ext>
              </a:extLst>
            </p:cNvPr>
            <p:cNvSpPr>
              <a:spLocks noEditPoints="1"/>
            </p:cNvSpPr>
            <p:nvPr/>
          </p:nvSpPr>
          <p:spPr bwMode="auto">
            <a:xfrm>
              <a:off x="6934200" y="3836988"/>
              <a:ext cx="188913" cy="188913"/>
            </a:xfrm>
            <a:custGeom>
              <a:avLst/>
              <a:gdLst>
                <a:gd name="T0" fmla="*/ 0 w 199"/>
                <a:gd name="T1" fmla="*/ 100 h 199"/>
                <a:gd name="T2" fmla="*/ 100 w 199"/>
                <a:gd name="T3" fmla="*/ 199 h 199"/>
                <a:gd name="T4" fmla="*/ 199 w 199"/>
                <a:gd name="T5" fmla="*/ 100 h 199"/>
                <a:gd name="T6" fmla="*/ 199 w 199"/>
                <a:gd name="T7" fmla="*/ 96 h 199"/>
                <a:gd name="T8" fmla="*/ 193 w 199"/>
                <a:gd name="T9" fmla="*/ 64 h 199"/>
                <a:gd name="T10" fmla="*/ 142 w 199"/>
                <a:gd name="T11" fmla="*/ 10 h 199"/>
                <a:gd name="T12" fmla="*/ 111 w 199"/>
                <a:gd name="T13" fmla="*/ 1 h 199"/>
                <a:gd name="T14" fmla="*/ 100 w 199"/>
                <a:gd name="T15" fmla="*/ 0 h 199"/>
                <a:gd name="T16" fmla="*/ 0 w 199"/>
                <a:gd name="T17" fmla="*/ 100 h 199"/>
                <a:gd name="T18" fmla="*/ 100 w 199"/>
                <a:gd name="T19" fmla="*/ 40 h 199"/>
                <a:gd name="T20" fmla="*/ 107 w 199"/>
                <a:gd name="T21" fmla="*/ 41 h 199"/>
                <a:gd name="T22" fmla="*/ 125 w 199"/>
                <a:gd name="T23" fmla="*/ 46 h 199"/>
                <a:gd name="T24" fmla="*/ 155 w 199"/>
                <a:gd name="T25" fmla="*/ 79 h 199"/>
                <a:gd name="T26" fmla="*/ 159 w 199"/>
                <a:gd name="T27" fmla="*/ 98 h 199"/>
                <a:gd name="T28" fmla="*/ 159 w 199"/>
                <a:gd name="T29" fmla="*/ 100 h 199"/>
                <a:gd name="T30" fmla="*/ 100 w 199"/>
                <a:gd name="T31" fmla="*/ 159 h 199"/>
                <a:gd name="T32" fmla="*/ 40 w 199"/>
                <a:gd name="T33" fmla="*/ 100 h 199"/>
                <a:gd name="T34" fmla="*/ 100 w 199"/>
                <a:gd name="T35" fmla="*/ 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199">
                  <a:moveTo>
                    <a:pt x="0" y="100"/>
                  </a:moveTo>
                  <a:cubicBezTo>
                    <a:pt x="0" y="155"/>
                    <a:pt x="45" y="199"/>
                    <a:pt x="100" y="199"/>
                  </a:cubicBezTo>
                  <a:cubicBezTo>
                    <a:pt x="155" y="199"/>
                    <a:pt x="199" y="155"/>
                    <a:pt x="199" y="100"/>
                  </a:cubicBezTo>
                  <a:cubicBezTo>
                    <a:pt x="199" y="99"/>
                    <a:pt x="199" y="98"/>
                    <a:pt x="199" y="96"/>
                  </a:cubicBezTo>
                  <a:cubicBezTo>
                    <a:pt x="199" y="85"/>
                    <a:pt x="197" y="75"/>
                    <a:pt x="193" y="64"/>
                  </a:cubicBezTo>
                  <a:cubicBezTo>
                    <a:pt x="183" y="40"/>
                    <a:pt x="166" y="21"/>
                    <a:pt x="142" y="10"/>
                  </a:cubicBezTo>
                  <a:cubicBezTo>
                    <a:pt x="132" y="5"/>
                    <a:pt x="122" y="2"/>
                    <a:pt x="111" y="1"/>
                  </a:cubicBezTo>
                  <a:cubicBezTo>
                    <a:pt x="107" y="1"/>
                    <a:pt x="104" y="0"/>
                    <a:pt x="100" y="0"/>
                  </a:cubicBezTo>
                  <a:cubicBezTo>
                    <a:pt x="45" y="0"/>
                    <a:pt x="0" y="45"/>
                    <a:pt x="0" y="100"/>
                  </a:cubicBezTo>
                  <a:close/>
                  <a:moveTo>
                    <a:pt x="100" y="40"/>
                  </a:moveTo>
                  <a:cubicBezTo>
                    <a:pt x="102" y="40"/>
                    <a:pt x="104" y="41"/>
                    <a:pt x="107" y="41"/>
                  </a:cubicBezTo>
                  <a:cubicBezTo>
                    <a:pt x="113" y="42"/>
                    <a:pt x="119" y="43"/>
                    <a:pt x="125" y="46"/>
                  </a:cubicBezTo>
                  <a:cubicBezTo>
                    <a:pt x="139" y="53"/>
                    <a:pt x="150" y="64"/>
                    <a:pt x="155" y="79"/>
                  </a:cubicBezTo>
                  <a:cubicBezTo>
                    <a:pt x="158" y="85"/>
                    <a:pt x="159" y="91"/>
                    <a:pt x="159" y="98"/>
                  </a:cubicBezTo>
                  <a:cubicBezTo>
                    <a:pt x="159" y="100"/>
                    <a:pt x="159" y="100"/>
                    <a:pt x="159" y="100"/>
                  </a:cubicBezTo>
                  <a:cubicBezTo>
                    <a:pt x="159" y="133"/>
                    <a:pt x="133" y="159"/>
                    <a:pt x="100" y="159"/>
                  </a:cubicBezTo>
                  <a:cubicBezTo>
                    <a:pt x="67" y="159"/>
                    <a:pt x="40" y="133"/>
                    <a:pt x="40" y="100"/>
                  </a:cubicBezTo>
                  <a:cubicBezTo>
                    <a:pt x="40" y="67"/>
                    <a:pt x="67" y="40"/>
                    <a:pt x="10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01">
              <a:extLst>
                <a:ext uri="{FF2B5EF4-FFF2-40B4-BE49-F238E27FC236}">
                  <a16:creationId xmlns:a16="http://schemas.microsoft.com/office/drawing/2014/main" id="{B500E5F0-A0B2-40BD-9E99-8C61569E8756}"/>
                </a:ext>
              </a:extLst>
            </p:cNvPr>
            <p:cNvSpPr>
              <a:spLocks/>
            </p:cNvSpPr>
            <p:nvPr/>
          </p:nvSpPr>
          <p:spPr bwMode="auto">
            <a:xfrm>
              <a:off x="6877050" y="4060826"/>
              <a:ext cx="304800" cy="114300"/>
            </a:xfrm>
            <a:custGeom>
              <a:avLst/>
              <a:gdLst>
                <a:gd name="T0" fmla="*/ 300 w 320"/>
                <a:gd name="T1" fmla="*/ 0 h 120"/>
                <a:gd name="T2" fmla="*/ 20 w 320"/>
                <a:gd name="T3" fmla="*/ 0 h 120"/>
                <a:gd name="T4" fmla="*/ 0 w 320"/>
                <a:gd name="T5" fmla="*/ 20 h 120"/>
                <a:gd name="T6" fmla="*/ 0 w 320"/>
                <a:gd name="T7" fmla="*/ 100 h 120"/>
                <a:gd name="T8" fmla="*/ 20 w 320"/>
                <a:gd name="T9" fmla="*/ 120 h 120"/>
                <a:gd name="T10" fmla="*/ 40 w 320"/>
                <a:gd name="T11" fmla="*/ 100 h 120"/>
                <a:gd name="T12" fmla="*/ 40 w 320"/>
                <a:gd name="T13" fmla="*/ 40 h 120"/>
                <a:gd name="T14" fmla="*/ 280 w 320"/>
                <a:gd name="T15" fmla="*/ 40 h 120"/>
                <a:gd name="T16" fmla="*/ 280 w 320"/>
                <a:gd name="T17" fmla="*/ 100 h 120"/>
                <a:gd name="T18" fmla="*/ 300 w 320"/>
                <a:gd name="T19" fmla="*/ 120 h 120"/>
                <a:gd name="T20" fmla="*/ 320 w 320"/>
                <a:gd name="T21" fmla="*/ 100 h 120"/>
                <a:gd name="T22" fmla="*/ 320 w 320"/>
                <a:gd name="T23" fmla="*/ 20 h 120"/>
                <a:gd name="T24" fmla="*/ 300 w 320"/>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120">
                  <a:moveTo>
                    <a:pt x="300" y="0"/>
                  </a:moveTo>
                  <a:cubicBezTo>
                    <a:pt x="20" y="0"/>
                    <a:pt x="20" y="0"/>
                    <a:pt x="20" y="0"/>
                  </a:cubicBezTo>
                  <a:cubicBezTo>
                    <a:pt x="9" y="0"/>
                    <a:pt x="0" y="9"/>
                    <a:pt x="0" y="20"/>
                  </a:cubicBezTo>
                  <a:cubicBezTo>
                    <a:pt x="0" y="100"/>
                    <a:pt x="0" y="100"/>
                    <a:pt x="0" y="100"/>
                  </a:cubicBezTo>
                  <a:cubicBezTo>
                    <a:pt x="0" y="112"/>
                    <a:pt x="9" y="120"/>
                    <a:pt x="20" y="120"/>
                  </a:cubicBezTo>
                  <a:cubicBezTo>
                    <a:pt x="31" y="120"/>
                    <a:pt x="40" y="112"/>
                    <a:pt x="40" y="100"/>
                  </a:cubicBezTo>
                  <a:cubicBezTo>
                    <a:pt x="40" y="40"/>
                    <a:pt x="40" y="40"/>
                    <a:pt x="40" y="40"/>
                  </a:cubicBezTo>
                  <a:cubicBezTo>
                    <a:pt x="280" y="40"/>
                    <a:pt x="280" y="40"/>
                    <a:pt x="280" y="40"/>
                  </a:cubicBezTo>
                  <a:cubicBezTo>
                    <a:pt x="280" y="100"/>
                    <a:pt x="280" y="100"/>
                    <a:pt x="280" y="100"/>
                  </a:cubicBezTo>
                  <a:cubicBezTo>
                    <a:pt x="280" y="112"/>
                    <a:pt x="289" y="120"/>
                    <a:pt x="300" y="120"/>
                  </a:cubicBezTo>
                  <a:cubicBezTo>
                    <a:pt x="311" y="120"/>
                    <a:pt x="320" y="112"/>
                    <a:pt x="320" y="100"/>
                  </a:cubicBezTo>
                  <a:cubicBezTo>
                    <a:pt x="320" y="20"/>
                    <a:pt x="320" y="20"/>
                    <a:pt x="320" y="20"/>
                  </a:cubicBezTo>
                  <a:cubicBezTo>
                    <a:pt x="320" y="9"/>
                    <a:pt x="311" y="0"/>
                    <a:pt x="300"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02">
              <a:extLst>
                <a:ext uri="{FF2B5EF4-FFF2-40B4-BE49-F238E27FC236}">
                  <a16:creationId xmlns:a16="http://schemas.microsoft.com/office/drawing/2014/main" id="{116645CE-B6C3-4F51-96A8-D8BEC4DC5B75}"/>
                </a:ext>
              </a:extLst>
            </p:cNvPr>
            <p:cNvSpPr>
              <a:spLocks noEditPoints="1"/>
            </p:cNvSpPr>
            <p:nvPr/>
          </p:nvSpPr>
          <p:spPr bwMode="auto">
            <a:xfrm>
              <a:off x="6292850" y="3838576"/>
              <a:ext cx="190500" cy="188913"/>
            </a:xfrm>
            <a:custGeom>
              <a:avLst/>
              <a:gdLst>
                <a:gd name="T0" fmla="*/ 99 w 199"/>
                <a:gd name="T1" fmla="*/ 199 h 199"/>
                <a:gd name="T2" fmla="*/ 199 w 199"/>
                <a:gd name="T3" fmla="*/ 99 h 199"/>
                <a:gd name="T4" fmla="*/ 199 w 199"/>
                <a:gd name="T5" fmla="*/ 96 h 199"/>
                <a:gd name="T6" fmla="*/ 192 w 199"/>
                <a:gd name="T7" fmla="*/ 64 h 199"/>
                <a:gd name="T8" fmla="*/ 192 w 199"/>
                <a:gd name="T9" fmla="*/ 64 h 199"/>
                <a:gd name="T10" fmla="*/ 142 w 199"/>
                <a:gd name="T11" fmla="*/ 10 h 199"/>
                <a:gd name="T12" fmla="*/ 111 w 199"/>
                <a:gd name="T13" fmla="*/ 1 h 199"/>
                <a:gd name="T14" fmla="*/ 99 w 199"/>
                <a:gd name="T15" fmla="*/ 0 h 199"/>
                <a:gd name="T16" fmla="*/ 0 w 199"/>
                <a:gd name="T17" fmla="*/ 99 h 199"/>
                <a:gd name="T18" fmla="*/ 99 w 199"/>
                <a:gd name="T19" fmla="*/ 199 h 199"/>
                <a:gd name="T20" fmla="*/ 99 w 199"/>
                <a:gd name="T21" fmla="*/ 40 h 199"/>
                <a:gd name="T22" fmla="*/ 106 w 199"/>
                <a:gd name="T23" fmla="*/ 40 h 199"/>
                <a:gd name="T24" fmla="*/ 125 w 199"/>
                <a:gd name="T25" fmla="*/ 46 h 199"/>
                <a:gd name="T26" fmla="*/ 155 w 199"/>
                <a:gd name="T27" fmla="*/ 78 h 199"/>
                <a:gd name="T28" fmla="*/ 159 w 199"/>
                <a:gd name="T29" fmla="*/ 97 h 199"/>
                <a:gd name="T30" fmla="*/ 159 w 199"/>
                <a:gd name="T31" fmla="*/ 99 h 199"/>
                <a:gd name="T32" fmla="*/ 99 w 199"/>
                <a:gd name="T33" fmla="*/ 159 h 199"/>
                <a:gd name="T34" fmla="*/ 40 w 199"/>
                <a:gd name="T35" fmla="*/ 99 h 199"/>
                <a:gd name="T36" fmla="*/ 99 w 199"/>
                <a:gd name="T37" fmla="*/ 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199">
                  <a:moveTo>
                    <a:pt x="99" y="199"/>
                  </a:moveTo>
                  <a:cubicBezTo>
                    <a:pt x="154" y="199"/>
                    <a:pt x="199" y="154"/>
                    <a:pt x="199" y="99"/>
                  </a:cubicBezTo>
                  <a:cubicBezTo>
                    <a:pt x="199" y="98"/>
                    <a:pt x="199" y="97"/>
                    <a:pt x="199" y="96"/>
                  </a:cubicBezTo>
                  <a:cubicBezTo>
                    <a:pt x="198" y="85"/>
                    <a:pt x="196" y="74"/>
                    <a:pt x="192" y="64"/>
                  </a:cubicBezTo>
                  <a:cubicBezTo>
                    <a:pt x="192" y="64"/>
                    <a:pt x="192" y="64"/>
                    <a:pt x="192" y="64"/>
                  </a:cubicBezTo>
                  <a:cubicBezTo>
                    <a:pt x="183" y="40"/>
                    <a:pt x="165" y="21"/>
                    <a:pt x="142" y="10"/>
                  </a:cubicBezTo>
                  <a:cubicBezTo>
                    <a:pt x="132" y="5"/>
                    <a:pt x="122" y="2"/>
                    <a:pt x="111" y="1"/>
                  </a:cubicBezTo>
                  <a:cubicBezTo>
                    <a:pt x="107" y="0"/>
                    <a:pt x="103" y="0"/>
                    <a:pt x="99" y="0"/>
                  </a:cubicBezTo>
                  <a:cubicBezTo>
                    <a:pt x="45" y="0"/>
                    <a:pt x="0" y="45"/>
                    <a:pt x="0" y="99"/>
                  </a:cubicBezTo>
                  <a:cubicBezTo>
                    <a:pt x="0" y="154"/>
                    <a:pt x="45" y="199"/>
                    <a:pt x="99" y="199"/>
                  </a:cubicBezTo>
                  <a:close/>
                  <a:moveTo>
                    <a:pt x="99" y="40"/>
                  </a:moveTo>
                  <a:cubicBezTo>
                    <a:pt x="102" y="40"/>
                    <a:pt x="104" y="40"/>
                    <a:pt x="106" y="40"/>
                  </a:cubicBezTo>
                  <a:cubicBezTo>
                    <a:pt x="113" y="41"/>
                    <a:pt x="119" y="43"/>
                    <a:pt x="125" y="46"/>
                  </a:cubicBezTo>
                  <a:cubicBezTo>
                    <a:pt x="139" y="52"/>
                    <a:pt x="149" y="64"/>
                    <a:pt x="155" y="78"/>
                  </a:cubicBezTo>
                  <a:cubicBezTo>
                    <a:pt x="157" y="84"/>
                    <a:pt x="159" y="91"/>
                    <a:pt x="159" y="97"/>
                  </a:cubicBezTo>
                  <a:cubicBezTo>
                    <a:pt x="159" y="99"/>
                    <a:pt x="159" y="99"/>
                    <a:pt x="159" y="99"/>
                  </a:cubicBezTo>
                  <a:cubicBezTo>
                    <a:pt x="159" y="132"/>
                    <a:pt x="132" y="159"/>
                    <a:pt x="99" y="159"/>
                  </a:cubicBezTo>
                  <a:cubicBezTo>
                    <a:pt x="67" y="159"/>
                    <a:pt x="40" y="132"/>
                    <a:pt x="40" y="99"/>
                  </a:cubicBezTo>
                  <a:cubicBezTo>
                    <a:pt x="40" y="67"/>
                    <a:pt x="67" y="40"/>
                    <a:pt x="99"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03">
              <a:extLst>
                <a:ext uri="{FF2B5EF4-FFF2-40B4-BE49-F238E27FC236}">
                  <a16:creationId xmlns:a16="http://schemas.microsoft.com/office/drawing/2014/main" id="{8220A7E2-9CEF-4439-9953-172DFBE35AA9}"/>
                </a:ext>
              </a:extLst>
            </p:cNvPr>
            <p:cNvSpPr>
              <a:spLocks/>
            </p:cNvSpPr>
            <p:nvPr/>
          </p:nvSpPr>
          <p:spPr bwMode="auto">
            <a:xfrm>
              <a:off x="6235700" y="4060826"/>
              <a:ext cx="304800" cy="115888"/>
            </a:xfrm>
            <a:custGeom>
              <a:avLst/>
              <a:gdLst>
                <a:gd name="T0" fmla="*/ 301 w 321"/>
                <a:gd name="T1" fmla="*/ 0 h 121"/>
                <a:gd name="T2" fmla="*/ 20 w 321"/>
                <a:gd name="T3" fmla="*/ 0 h 121"/>
                <a:gd name="T4" fmla="*/ 0 w 321"/>
                <a:gd name="T5" fmla="*/ 20 h 121"/>
                <a:gd name="T6" fmla="*/ 0 w 321"/>
                <a:gd name="T7" fmla="*/ 101 h 121"/>
                <a:gd name="T8" fmla="*/ 20 w 321"/>
                <a:gd name="T9" fmla="*/ 121 h 121"/>
                <a:gd name="T10" fmla="*/ 40 w 321"/>
                <a:gd name="T11" fmla="*/ 101 h 121"/>
                <a:gd name="T12" fmla="*/ 40 w 321"/>
                <a:gd name="T13" fmla="*/ 40 h 121"/>
                <a:gd name="T14" fmla="*/ 281 w 321"/>
                <a:gd name="T15" fmla="*/ 40 h 121"/>
                <a:gd name="T16" fmla="*/ 281 w 321"/>
                <a:gd name="T17" fmla="*/ 101 h 121"/>
                <a:gd name="T18" fmla="*/ 301 w 321"/>
                <a:gd name="T19" fmla="*/ 121 h 121"/>
                <a:gd name="T20" fmla="*/ 321 w 321"/>
                <a:gd name="T21" fmla="*/ 101 h 121"/>
                <a:gd name="T22" fmla="*/ 321 w 321"/>
                <a:gd name="T23" fmla="*/ 20 h 121"/>
                <a:gd name="T24" fmla="*/ 301 w 321"/>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1" h="121">
                  <a:moveTo>
                    <a:pt x="301" y="0"/>
                  </a:moveTo>
                  <a:cubicBezTo>
                    <a:pt x="20" y="0"/>
                    <a:pt x="20" y="0"/>
                    <a:pt x="20" y="0"/>
                  </a:cubicBezTo>
                  <a:cubicBezTo>
                    <a:pt x="9" y="0"/>
                    <a:pt x="0" y="9"/>
                    <a:pt x="0" y="20"/>
                  </a:cubicBezTo>
                  <a:cubicBezTo>
                    <a:pt x="0" y="101"/>
                    <a:pt x="0" y="101"/>
                    <a:pt x="0" y="101"/>
                  </a:cubicBezTo>
                  <a:cubicBezTo>
                    <a:pt x="0" y="112"/>
                    <a:pt x="9" y="121"/>
                    <a:pt x="20" y="121"/>
                  </a:cubicBezTo>
                  <a:cubicBezTo>
                    <a:pt x="31" y="121"/>
                    <a:pt x="40" y="112"/>
                    <a:pt x="40" y="101"/>
                  </a:cubicBezTo>
                  <a:cubicBezTo>
                    <a:pt x="40" y="40"/>
                    <a:pt x="40" y="40"/>
                    <a:pt x="40" y="40"/>
                  </a:cubicBezTo>
                  <a:cubicBezTo>
                    <a:pt x="281" y="40"/>
                    <a:pt x="281" y="40"/>
                    <a:pt x="281" y="40"/>
                  </a:cubicBezTo>
                  <a:cubicBezTo>
                    <a:pt x="281" y="101"/>
                    <a:pt x="281" y="101"/>
                    <a:pt x="281" y="101"/>
                  </a:cubicBezTo>
                  <a:cubicBezTo>
                    <a:pt x="281" y="112"/>
                    <a:pt x="289" y="121"/>
                    <a:pt x="301" y="121"/>
                  </a:cubicBezTo>
                  <a:cubicBezTo>
                    <a:pt x="312" y="121"/>
                    <a:pt x="321" y="112"/>
                    <a:pt x="321" y="101"/>
                  </a:cubicBezTo>
                  <a:cubicBezTo>
                    <a:pt x="321" y="20"/>
                    <a:pt x="321" y="20"/>
                    <a:pt x="321" y="20"/>
                  </a:cubicBezTo>
                  <a:cubicBezTo>
                    <a:pt x="321" y="9"/>
                    <a:pt x="312" y="0"/>
                    <a:pt x="301"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04">
              <a:extLst>
                <a:ext uri="{FF2B5EF4-FFF2-40B4-BE49-F238E27FC236}">
                  <a16:creationId xmlns:a16="http://schemas.microsoft.com/office/drawing/2014/main" id="{34876D90-0197-4312-BD3C-5090B29794E2}"/>
                </a:ext>
              </a:extLst>
            </p:cNvPr>
            <p:cNvSpPr>
              <a:spLocks/>
            </p:cNvSpPr>
            <p:nvPr/>
          </p:nvSpPr>
          <p:spPr bwMode="auto">
            <a:xfrm>
              <a:off x="6418263" y="3679826"/>
              <a:ext cx="155575" cy="136525"/>
            </a:xfrm>
            <a:custGeom>
              <a:avLst/>
              <a:gdLst>
                <a:gd name="T0" fmla="*/ 22 w 163"/>
                <a:gd name="T1" fmla="*/ 143 h 143"/>
                <a:gd name="T2" fmla="*/ 36 w 163"/>
                <a:gd name="T3" fmla="*/ 137 h 143"/>
                <a:gd name="T4" fmla="*/ 150 w 163"/>
                <a:gd name="T5" fmla="*/ 40 h 143"/>
                <a:gd name="T6" fmla="*/ 158 w 163"/>
                <a:gd name="T7" fmla="*/ 13 h 143"/>
                <a:gd name="T8" fmla="*/ 131 w 163"/>
                <a:gd name="T9" fmla="*/ 5 h 143"/>
                <a:gd name="T10" fmla="*/ 8 w 163"/>
                <a:gd name="T11" fmla="*/ 109 h 143"/>
                <a:gd name="T12" fmla="*/ 8 w 163"/>
                <a:gd name="T13" fmla="*/ 137 h 143"/>
                <a:gd name="T14" fmla="*/ 22 w 163"/>
                <a:gd name="T15" fmla="*/ 143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3">
                  <a:moveTo>
                    <a:pt x="22" y="143"/>
                  </a:moveTo>
                  <a:cubicBezTo>
                    <a:pt x="27" y="143"/>
                    <a:pt x="33" y="141"/>
                    <a:pt x="36" y="137"/>
                  </a:cubicBezTo>
                  <a:cubicBezTo>
                    <a:pt x="37" y="136"/>
                    <a:pt x="109" y="63"/>
                    <a:pt x="150" y="40"/>
                  </a:cubicBezTo>
                  <a:cubicBezTo>
                    <a:pt x="160" y="35"/>
                    <a:pt x="163" y="22"/>
                    <a:pt x="158" y="13"/>
                  </a:cubicBezTo>
                  <a:cubicBezTo>
                    <a:pt x="153" y="3"/>
                    <a:pt x="140" y="0"/>
                    <a:pt x="131" y="5"/>
                  </a:cubicBezTo>
                  <a:cubicBezTo>
                    <a:pt x="84" y="31"/>
                    <a:pt x="11" y="106"/>
                    <a:pt x="8" y="109"/>
                  </a:cubicBezTo>
                  <a:cubicBezTo>
                    <a:pt x="0" y="117"/>
                    <a:pt x="0" y="130"/>
                    <a:pt x="8" y="137"/>
                  </a:cubicBezTo>
                  <a:cubicBezTo>
                    <a:pt x="12" y="141"/>
                    <a:pt x="17" y="143"/>
                    <a:pt x="22" y="143"/>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206">
              <a:extLst>
                <a:ext uri="{FF2B5EF4-FFF2-40B4-BE49-F238E27FC236}">
                  <a16:creationId xmlns:a16="http://schemas.microsoft.com/office/drawing/2014/main" id="{81FA4B4F-2077-4C14-BF47-B6904B258787}"/>
                </a:ext>
              </a:extLst>
            </p:cNvPr>
            <p:cNvSpPr>
              <a:spLocks/>
            </p:cNvSpPr>
            <p:nvPr/>
          </p:nvSpPr>
          <p:spPr bwMode="auto">
            <a:xfrm>
              <a:off x="6835775" y="3684588"/>
              <a:ext cx="158750" cy="128588"/>
            </a:xfrm>
            <a:custGeom>
              <a:avLst/>
              <a:gdLst>
                <a:gd name="T0" fmla="*/ 14 w 167"/>
                <a:gd name="T1" fmla="*/ 41 h 136"/>
                <a:gd name="T2" fmla="*/ 128 w 167"/>
                <a:gd name="T3" fmla="*/ 128 h 136"/>
                <a:gd name="T4" fmla="*/ 144 w 167"/>
                <a:gd name="T5" fmla="*/ 136 h 136"/>
                <a:gd name="T6" fmla="*/ 156 w 167"/>
                <a:gd name="T7" fmla="*/ 132 h 136"/>
                <a:gd name="T8" fmla="*/ 160 w 167"/>
                <a:gd name="T9" fmla="*/ 104 h 136"/>
                <a:gd name="T10" fmla="*/ 32 w 167"/>
                <a:gd name="T11" fmla="*/ 5 h 136"/>
                <a:gd name="T12" fmla="*/ 5 w 167"/>
                <a:gd name="T13" fmla="*/ 14 h 136"/>
                <a:gd name="T14" fmla="*/ 14 w 167"/>
                <a:gd name="T15" fmla="*/ 41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36">
                  <a:moveTo>
                    <a:pt x="14" y="41"/>
                  </a:moveTo>
                  <a:cubicBezTo>
                    <a:pt x="15" y="41"/>
                    <a:pt x="92" y="80"/>
                    <a:pt x="128" y="128"/>
                  </a:cubicBezTo>
                  <a:cubicBezTo>
                    <a:pt x="132" y="134"/>
                    <a:pt x="138" y="136"/>
                    <a:pt x="144" y="136"/>
                  </a:cubicBezTo>
                  <a:cubicBezTo>
                    <a:pt x="148" y="136"/>
                    <a:pt x="153" y="135"/>
                    <a:pt x="156" y="132"/>
                  </a:cubicBezTo>
                  <a:cubicBezTo>
                    <a:pt x="165" y="126"/>
                    <a:pt x="167" y="113"/>
                    <a:pt x="160" y="104"/>
                  </a:cubicBezTo>
                  <a:cubicBezTo>
                    <a:pt x="118" y="49"/>
                    <a:pt x="36" y="7"/>
                    <a:pt x="32" y="5"/>
                  </a:cubicBezTo>
                  <a:cubicBezTo>
                    <a:pt x="22" y="0"/>
                    <a:pt x="10" y="4"/>
                    <a:pt x="5" y="14"/>
                  </a:cubicBezTo>
                  <a:cubicBezTo>
                    <a:pt x="0" y="24"/>
                    <a:pt x="4" y="36"/>
                    <a:pt x="14" y="4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207">
              <a:extLst>
                <a:ext uri="{FF2B5EF4-FFF2-40B4-BE49-F238E27FC236}">
                  <a16:creationId xmlns:a16="http://schemas.microsoft.com/office/drawing/2014/main" id="{53BB5045-B507-4E8C-AB77-5880467AA3FB}"/>
                </a:ext>
              </a:extLst>
            </p:cNvPr>
            <p:cNvSpPr>
              <a:spLocks/>
            </p:cNvSpPr>
            <p:nvPr/>
          </p:nvSpPr>
          <p:spPr bwMode="auto">
            <a:xfrm>
              <a:off x="6388100" y="4149725"/>
              <a:ext cx="144463" cy="147638"/>
            </a:xfrm>
            <a:custGeom>
              <a:avLst/>
              <a:gdLst>
                <a:gd name="T0" fmla="*/ 139 w 152"/>
                <a:gd name="T1" fmla="*/ 119 h 156"/>
                <a:gd name="T2" fmla="*/ 39 w 152"/>
                <a:gd name="T3" fmla="*/ 11 h 156"/>
                <a:gd name="T4" fmla="*/ 11 w 152"/>
                <a:gd name="T5" fmla="*/ 6 h 156"/>
                <a:gd name="T6" fmla="*/ 7 w 152"/>
                <a:gd name="T7" fmla="*/ 34 h 156"/>
                <a:gd name="T8" fmla="*/ 119 w 152"/>
                <a:gd name="T9" fmla="*/ 153 h 156"/>
                <a:gd name="T10" fmla="*/ 129 w 152"/>
                <a:gd name="T11" fmla="*/ 156 h 156"/>
                <a:gd name="T12" fmla="*/ 146 w 152"/>
                <a:gd name="T13" fmla="*/ 146 h 156"/>
                <a:gd name="T14" fmla="*/ 139 w 152"/>
                <a:gd name="T15" fmla="*/ 119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9" y="119"/>
                  </a:moveTo>
                  <a:cubicBezTo>
                    <a:pt x="109" y="102"/>
                    <a:pt x="57" y="35"/>
                    <a:pt x="39" y="11"/>
                  </a:cubicBezTo>
                  <a:cubicBezTo>
                    <a:pt x="33" y="2"/>
                    <a:pt x="20" y="0"/>
                    <a:pt x="11" y="6"/>
                  </a:cubicBezTo>
                  <a:cubicBezTo>
                    <a:pt x="2" y="13"/>
                    <a:pt x="0" y="25"/>
                    <a:pt x="7" y="34"/>
                  </a:cubicBezTo>
                  <a:cubicBezTo>
                    <a:pt x="14" y="44"/>
                    <a:pt x="76" y="129"/>
                    <a:pt x="119" y="153"/>
                  </a:cubicBezTo>
                  <a:cubicBezTo>
                    <a:pt x="122" y="155"/>
                    <a:pt x="125" y="156"/>
                    <a:pt x="129" y="156"/>
                  </a:cubicBezTo>
                  <a:cubicBezTo>
                    <a:pt x="136" y="156"/>
                    <a:pt x="142" y="152"/>
                    <a:pt x="146" y="146"/>
                  </a:cubicBezTo>
                  <a:cubicBezTo>
                    <a:pt x="152" y="136"/>
                    <a:pt x="148" y="124"/>
                    <a:pt x="139" y="119"/>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208">
              <a:extLst>
                <a:ext uri="{FF2B5EF4-FFF2-40B4-BE49-F238E27FC236}">
                  <a16:creationId xmlns:a16="http://schemas.microsoft.com/office/drawing/2014/main" id="{7B388E23-8A02-42AC-B596-8B67D4EA4375}"/>
                </a:ext>
              </a:extLst>
            </p:cNvPr>
            <p:cNvSpPr>
              <a:spLocks/>
            </p:cNvSpPr>
            <p:nvPr/>
          </p:nvSpPr>
          <p:spPr bwMode="auto">
            <a:xfrm>
              <a:off x="6883400" y="4149725"/>
              <a:ext cx="142875" cy="147638"/>
            </a:xfrm>
            <a:custGeom>
              <a:avLst/>
              <a:gdLst>
                <a:gd name="T0" fmla="*/ 136 w 149"/>
                <a:gd name="T1" fmla="*/ 5 h 156"/>
                <a:gd name="T2" fmla="*/ 109 w 149"/>
                <a:gd name="T3" fmla="*/ 13 h 156"/>
                <a:gd name="T4" fmla="*/ 8 w 149"/>
                <a:gd name="T5" fmla="*/ 121 h 156"/>
                <a:gd name="T6" fmla="*/ 7 w 149"/>
                <a:gd name="T7" fmla="*/ 150 h 156"/>
                <a:gd name="T8" fmla="*/ 22 w 149"/>
                <a:gd name="T9" fmla="*/ 156 h 156"/>
                <a:gd name="T10" fmla="*/ 36 w 149"/>
                <a:gd name="T11" fmla="*/ 151 h 156"/>
                <a:gd name="T12" fmla="*/ 144 w 149"/>
                <a:gd name="T13" fmla="*/ 32 h 156"/>
                <a:gd name="T14" fmla="*/ 136 w 149"/>
                <a:gd name="T15" fmla="*/ 5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156">
                  <a:moveTo>
                    <a:pt x="136" y="5"/>
                  </a:moveTo>
                  <a:cubicBezTo>
                    <a:pt x="126" y="0"/>
                    <a:pt x="114" y="3"/>
                    <a:pt x="109" y="13"/>
                  </a:cubicBezTo>
                  <a:cubicBezTo>
                    <a:pt x="98" y="34"/>
                    <a:pt x="41" y="91"/>
                    <a:pt x="8" y="121"/>
                  </a:cubicBezTo>
                  <a:cubicBezTo>
                    <a:pt x="0" y="129"/>
                    <a:pt x="0" y="142"/>
                    <a:pt x="7" y="150"/>
                  </a:cubicBezTo>
                  <a:cubicBezTo>
                    <a:pt x="11" y="154"/>
                    <a:pt x="17" y="156"/>
                    <a:pt x="22" y="156"/>
                  </a:cubicBezTo>
                  <a:cubicBezTo>
                    <a:pt x="27" y="156"/>
                    <a:pt x="32" y="154"/>
                    <a:pt x="36" y="151"/>
                  </a:cubicBezTo>
                  <a:cubicBezTo>
                    <a:pt x="45" y="142"/>
                    <a:pt x="126" y="66"/>
                    <a:pt x="144" y="32"/>
                  </a:cubicBezTo>
                  <a:cubicBezTo>
                    <a:pt x="149" y="22"/>
                    <a:pt x="145" y="10"/>
                    <a:pt x="136" y="5"/>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4022F2D3-690D-44D7-BC79-408590F95FBE}"/>
              </a:ext>
            </a:extLst>
          </p:cNvPr>
          <p:cNvSpPr txBox="1"/>
          <p:nvPr/>
        </p:nvSpPr>
        <p:spPr>
          <a:xfrm>
            <a:off x="8556285" y="4939543"/>
            <a:ext cx="381835" cy="523220"/>
          </a:xfrm>
          <a:prstGeom prst="rect">
            <a:avLst/>
          </a:prstGeom>
          <a:noFill/>
        </p:spPr>
        <p:txBody>
          <a:bodyPr wrap="none" rtlCol="0">
            <a:spAutoFit/>
          </a:bodyPr>
          <a:lstStyle/>
          <a:p>
            <a:pPr algn="ctr"/>
            <a:r>
              <a:rPr lang="en-US" sz="2800" b="1">
                <a:solidFill>
                  <a:schemeClr val="accent2"/>
                </a:solidFill>
                <a:latin typeface="+mj-lt"/>
              </a:rPr>
              <a:t>6</a:t>
            </a:r>
          </a:p>
        </p:txBody>
      </p:sp>
      <p:grpSp>
        <p:nvGrpSpPr>
          <p:cNvPr id="85" name="Group 84">
            <a:extLst>
              <a:ext uri="{FF2B5EF4-FFF2-40B4-BE49-F238E27FC236}">
                <a16:creationId xmlns:a16="http://schemas.microsoft.com/office/drawing/2014/main" id="{26847521-4998-47EE-A87D-4CE3F8A2711A}"/>
              </a:ext>
            </a:extLst>
          </p:cNvPr>
          <p:cNvGrpSpPr/>
          <p:nvPr/>
        </p:nvGrpSpPr>
        <p:grpSpPr>
          <a:xfrm>
            <a:off x="9044183" y="5030312"/>
            <a:ext cx="348037" cy="325758"/>
            <a:chOff x="6256338" y="1274763"/>
            <a:chExt cx="917575" cy="858838"/>
          </a:xfrm>
        </p:grpSpPr>
        <p:sp>
          <p:nvSpPr>
            <p:cNvPr id="86" name="Freeform 54">
              <a:extLst>
                <a:ext uri="{FF2B5EF4-FFF2-40B4-BE49-F238E27FC236}">
                  <a16:creationId xmlns:a16="http://schemas.microsoft.com/office/drawing/2014/main" id="{D4B1C2F7-359A-4D37-B269-066FB09C3948}"/>
                </a:ext>
              </a:extLst>
            </p:cNvPr>
            <p:cNvSpPr>
              <a:spLocks/>
            </p:cNvSpPr>
            <p:nvPr/>
          </p:nvSpPr>
          <p:spPr bwMode="auto">
            <a:xfrm>
              <a:off x="6264275" y="1274763"/>
              <a:ext cx="542925" cy="495300"/>
            </a:xfrm>
            <a:custGeom>
              <a:avLst/>
              <a:gdLst>
                <a:gd name="T0" fmla="*/ 23 w 570"/>
                <a:gd name="T1" fmla="*/ 520 h 520"/>
                <a:gd name="T2" fmla="*/ 36 w 570"/>
                <a:gd name="T3" fmla="*/ 515 h 520"/>
                <a:gd name="T4" fmla="*/ 530 w 570"/>
                <a:gd name="T5" fmla="*/ 68 h 520"/>
                <a:gd name="T6" fmla="*/ 530 w 570"/>
                <a:gd name="T7" fmla="*/ 211 h 520"/>
                <a:gd name="T8" fmla="*/ 550 w 570"/>
                <a:gd name="T9" fmla="*/ 231 h 520"/>
                <a:gd name="T10" fmla="*/ 570 w 570"/>
                <a:gd name="T11" fmla="*/ 211 h 520"/>
                <a:gd name="T12" fmla="*/ 570 w 570"/>
                <a:gd name="T13" fmla="*/ 20 h 520"/>
                <a:gd name="T14" fmla="*/ 550 w 570"/>
                <a:gd name="T15" fmla="*/ 0 h 520"/>
                <a:gd name="T16" fmla="*/ 359 w 570"/>
                <a:gd name="T17" fmla="*/ 0 h 520"/>
                <a:gd name="T18" fmla="*/ 339 w 570"/>
                <a:gd name="T19" fmla="*/ 20 h 520"/>
                <a:gd name="T20" fmla="*/ 359 w 570"/>
                <a:gd name="T21" fmla="*/ 40 h 520"/>
                <a:gd name="T22" fmla="*/ 501 w 570"/>
                <a:gd name="T23" fmla="*/ 40 h 520"/>
                <a:gd name="T24" fmla="*/ 9 w 570"/>
                <a:gd name="T25" fmla="*/ 486 h 520"/>
                <a:gd name="T26" fmla="*/ 8 w 570"/>
                <a:gd name="T27" fmla="*/ 514 h 520"/>
                <a:gd name="T28" fmla="*/ 23 w 570"/>
                <a:gd name="T2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0" h="520">
                  <a:moveTo>
                    <a:pt x="23" y="520"/>
                  </a:moveTo>
                  <a:cubicBezTo>
                    <a:pt x="27" y="520"/>
                    <a:pt x="32" y="519"/>
                    <a:pt x="36" y="515"/>
                  </a:cubicBezTo>
                  <a:cubicBezTo>
                    <a:pt x="530" y="68"/>
                    <a:pt x="530" y="68"/>
                    <a:pt x="530" y="68"/>
                  </a:cubicBezTo>
                  <a:cubicBezTo>
                    <a:pt x="530" y="211"/>
                    <a:pt x="530" y="211"/>
                    <a:pt x="530" y="211"/>
                  </a:cubicBezTo>
                  <a:cubicBezTo>
                    <a:pt x="530" y="223"/>
                    <a:pt x="539" y="231"/>
                    <a:pt x="550" y="231"/>
                  </a:cubicBezTo>
                  <a:cubicBezTo>
                    <a:pt x="561" y="231"/>
                    <a:pt x="570" y="223"/>
                    <a:pt x="570" y="211"/>
                  </a:cubicBezTo>
                  <a:cubicBezTo>
                    <a:pt x="570" y="20"/>
                    <a:pt x="570" y="20"/>
                    <a:pt x="570" y="20"/>
                  </a:cubicBezTo>
                  <a:cubicBezTo>
                    <a:pt x="570" y="9"/>
                    <a:pt x="561" y="0"/>
                    <a:pt x="550" y="0"/>
                  </a:cubicBezTo>
                  <a:cubicBezTo>
                    <a:pt x="359" y="0"/>
                    <a:pt x="359" y="0"/>
                    <a:pt x="359" y="0"/>
                  </a:cubicBezTo>
                  <a:cubicBezTo>
                    <a:pt x="348" y="0"/>
                    <a:pt x="339" y="9"/>
                    <a:pt x="339" y="20"/>
                  </a:cubicBezTo>
                  <a:cubicBezTo>
                    <a:pt x="339" y="32"/>
                    <a:pt x="348" y="40"/>
                    <a:pt x="359" y="40"/>
                  </a:cubicBezTo>
                  <a:cubicBezTo>
                    <a:pt x="501" y="40"/>
                    <a:pt x="501" y="40"/>
                    <a:pt x="501" y="40"/>
                  </a:cubicBezTo>
                  <a:cubicBezTo>
                    <a:pt x="9" y="486"/>
                    <a:pt x="9" y="486"/>
                    <a:pt x="9" y="486"/>
                  </a:cubicBezTo>
                  <a:cubicBezTo>
                    <a:pt x="1" y="493"/>
                    <a:pt x="0" y="506"/>
                    <a:pt x="8" y="514"/>
                  </a:cubicBezTo>
                  <a:cubicBezTo>
                    <a:pt x="12" y="518"/>
                    <a:pt x="17" y="520"/>
                    <a:pt x="23" y="52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5">
              <a:extLst>
                <a:ext uri="{FF2B5EF4-FFF2-40B4-BE49-F238E27FC236}">
                  <a16:creationId xmlns:a16="http://schemas.microsoft.com/office/drawing/2014/main" id="{CAA10CBE-A709-4810-BE1C-3D97028AF468}"/>
                </a:ext>
              </a:extLst>
            </p:cNvPr>
            <p:cNvSpPr>
              <a:spLocks/>
            </p:cNvSpPr>
            <p:nvPr/>
          </p:nvSpPr>
          <p:spPr bwMode="auto">
            <a:xfrm>
              <a:off x="6256338" y="1908176"/>
              <a:ext cx="180975" cy="225425"/>
            </a:xfrm>
            <a:custGeom>
              <a:avLst/>
              <a:gdLst>
                <a:gd name="T0" fmla="*/ 169 w 189"/>
                <a:gd name="T1" fmla="*/ 0 h 238"/>
                <a:gd name="T2" fmla="*/ 20 w 189"/>
                <a:gd name="T3" fmla="*/ 0 h 238"/>
                <a:gd name="T4" fmla="*/ 0 w 189"/>
                <a:gd name="T5" fmla="*/ 20 h 238"/>
                <a:gd name="T6" fmla="*/ 0 w 189"/>
                <a:gd name="T7" fmla="*/ 218 h 238"/>
                <a:gd name="T8" fmla="*/ 20 w 189"/>
                <a:gd name="T9" fmla="*/ 238 h 238"/>
                <a:gd name="T10" fmla="*/ 40 w 189"/>
                <a:gd name="T11" fmla="*/ 218 h 238"/>
                <a:gd name="T12" fmla="*/ 40 w 189"/>
                <a:gd name="T13" fmla="*/ 40 h 238"/>
                <a:gd name="T14" fmla="*/ 149 w 189"/>
                <a:gd name="T15" fmla="*/ 40 h 238"/>
                <a:gd name="T16" fmla="*/ 149 w 189"/>
                <a:gd name="T17" fmla="*/ 218 h 238"/>
                <a:gd name="T18" fmla="*/ 169 w 189"/>
                <a:gd name="T19" fmla="*/ 238 h 238"/>
                <a:gd name="T20" fmla="*/ 189 w 189"/>
                <a:gd name="T21" fmla="*/ 218 h 238"/>
                <a:gd name="T22" fmla="*/ 189 w 189"/>
                <a:gd name="T23" fmla="*/ 20 h 238"/>
                <a:gd name="T24" fmla="*/ 169 w 189"/>
                <a:gd name="T2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238">
                  <a:moveTo>
                    <a:pt x="169" y="0"/>
                  </a:moveTo>
                  <a:cubicBezTo>
                    <a:pt x="20" y="0"/>
                    <a:pt x="20" y="0"/>
                    <a:pt x="20" y="0"/>
                  </a:cubicBezTo>
                  <a:cubicBezTo>
                    <a:pt x="9" y="0"/>
                    <a:pt x="0" y="9"/>
                    <a:pt x="0" y="20"/>
                  </a:cubicBezTo>
                  <a:cubicBezTo>
                    <a:pt x="0" y="218"/>
                    <a:pt x="0" y="218"/>
                    <a:pt x="0" y="218"/>
                  </a:cubicBezTo>
                  <a:cubicBezTo>
                    <a:pt x="0" y="229"/>
                    <a:pt x="9" y="238"/>
                    <a:pt x="20" y="238"/>
                  </a:cubicBezTo>
                  <a:cubicBezTo>
                    <a:pt x="31" y="238"/>
                    <a:pt x="40" y="229"/>
                    <a:pt x="40" y="218"/>
                  </a:cubicBezTo>
                  <a:cubicBezTo>
                    <a:pt x="40" y="40"/>
                    <a:pt x="40" y="40"/>
                    <a:pt x="40" y="40"/>
                  </a:cubicBezTo>
                  <a:cubicBezTo>
                    <a:pt x="149" y="40"/>
                    <a:pt x="149" y="40"/>
                    <a:pt x="149" y="40"/>
                  </a:cubicBezTo>
                  <a:cubicBezTo>
                    <a:pt x="149" y="218"/>
                    <a:pt x="149" y="218"/>
                    <a:pt x="149" y="218"/>
                  </a:cubicBezTo>
                  <a:cubicBezTo>
                    <a:pt x="149" y="229"/>
                    <a:pt x="157" y="238"/>
                    <a:pt x="169" y="238"/>
                  </a:cubicBezTo>
                  <a:cubicBezTo>
                    <a:pt x="180" y="238"/>
                    <a:pt x="189" y="229"/>
                    <a:pt x="189" y="218"/>
                  </a:cubicBezTo>
                  <a:cubicBezTo>
                    <a:pt x="189" y="20"/>
                    <a:pt x="189" y="20"/>
                    <a:pt x="189" y="20"/>
                  </a:cubicBezTo>
                  <a:cubicBezTo>
                    <a:pt x="189" y="9"/>
                    <a:pt x="180" y="0"/>
                    <a:pt x="169"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56">
              <a:extLst>
                <a:ext uri="{FF2B5EF4-FFF2-40B4-BE49-F238E27FC236}">
                  <a16:creationId xmlns:a16="http://schemas.microsoft.com/office/drawing/2014/main" id="{77202478-6B60-4A1F-B55C-DA518ED04556}"/>
                </a:ext>
              </a:extLst>
            </p:cNvPr>
            <p:cNvSpPr>
              <a:spLocks/>
            </p:cNvSpPr>
            <p:nvPr/>
          </p:nvSpPr>
          <p:spPr bwMode="auto">
            <a:xfrm>
              <a:off x="6502400" y="1806576"/>
              <a:ext cx="180975" cy="327025"/>
            </a:xfrm>
            <a:custGeom>
              <a:avLst/>
              <a:gdLst>
                <a:gd name="T0" fmla="*/ 169 w 189"/>
                <a:gd name="T1" fmla="*/ 0 h 344"/>
                <a:gd name="T2" fmla="*/ 20 w 189"/>
                <a:gd name="T3" fmla="*/ 0 h 344"/>
                <a:gd name="T4" fmla="*/ 0 w 189"/>
                <a:gd name="T5" fmla="*/ 20 h 344"/>
                <a:gd name="T6" fmla="*/ 0 w 189"/>
                <a:gd name="T7" fmla="*/ 324 h 344"/>
                <a:gd name="T8" fmla="*/ 20 w 189"/>
                <a:gd name="T9" fmla="*/ 344 h 344"/>
                <a:gd name="T10" fmla="*/ 40 w 189"/>
                <a:gd name="T11" fmla="*/ 324 h 344"/>
                <a:gd name="T12" fmla="*/ 40 w 189"/>
                <a:gd name="T13" fmla="*/ 40 h 344"/>
                <a:gd name="T14" fmla="*/ 149 w 189"/>
                <a:gd name="T15" fmla="*/ 40 h 344"/>
                <a:gd name="T16" fmla="*/ 149 w 189"/>
                <a:gd name="T17" fmla="*/ 324 h 344"/>
                <a:gd name="T18" fmla="*/ 169 w 189"/>
                <a:gd name="T19" fmla="*/ 344 h 344"/>
                <a:gd name="T20" fmla="*/ 189 w 189"/>
                <a:gd name="T21" fmla="*/ 324 h 344"/>
                <a:gd name="T22" fmla="*/ 189 w 189"/>
                <a:gd name="T23" fmla="*/ 20 h 344"/>
                <a:gd name="T24" fmla="*/ 169 w 189"/>
                <a:gd name="T25"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344">
                  <a:moveTo>
                    <a:pt x="169" y="0"/>
                  </a:moveTo>
                  <a:cubicBezTo>
                    <a:pt x="20" y="0"/>
                    <a:pt x="20" y="0"/>
                    <a:pt x="20" y="0"/>
                  </a:cubicBezTo>
                  <a:cubicBezTo>
                    <a:pt x="9" y="0"/>
                    <a:pt x="0" y="9"/>
                    <a:pt x="0" y="20"/>
                  </a:cubicBezTo>
                  <a:cubicBezTo>
                    <a:pt x="0" y="324"/>
                    <a:pt x="0" y="324"/>
                    <a:pt x="0" y="324"/>
                  </a:cubicBezTo>
                  <a:cubicBezTo>
                    <a:pt x="0" y="335"/>
                    <a:pt x="9" y="344"/>
                    <a:pt x="20" y="344"/>
                  </a:cubicBezTo>
                  <a:cubicBezTo>
                    <a:pt x="31" y="344"/>
                    <a:pt x="40" y="335"/>
                    <a:pt x="40" y="324"/>
                  </a:cubicBezTo>
                  <a:cubicBezTo>
                    <a:pt x="40" y="40"/>
                    <a:pt x="40" y="40"/>
                    <a:pt x="40" y="40"/>
                  </a:cubicBezTo>
                  <a:cubicBezTo>
                    <a:pt x="149" y="40"/>
                    <a:pt x="149" y="40"/>
                    <a:pt x="149" y="40"/>
                  </a:cubicBezTo>
                  <a:cubicBezTo>
                    <a:pt x="149" y="324"/>
                    <a:pt x="149" y="324"/>
                    <a:pt x="149" y="324"/>
                  </a:cubicBezTo>
                  <a:cubicBezTo>
                    <a:pt x="149" y="335"/>
                    <a:pt x="157" y="344"/>
                    <a:pt x="169" y="344"/>
                  </a:cubicBezTo>
                  <a:cubicBezTo>
                    <a:pt x="180" y="344"/>
                    <a:pt x="189" y="335"/>
                    <a:pt x="189" y="324"/>
                  </a:cubicBezTo>
                  <a:cubicBezTo>
                    <a:pt x="189" y="20"/>
                    <a:pt x="189" y="20"/>
                    <a:pt x="189" y="20"/>
                  </a:cubicBezTo>
                  <a:cubicBezTo>
                    <a:pt x="189" y="9"/>
                    <a:pt x="180" y="0"/>
                    <a:pt x="169"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7">
              <a:extLst>
                <a:ext uri="{FF2B5EF4-FFF2-40B4-BE49-F238E27FC236}">
                  <a16:creationId xmlns:a16="http://schemas.microsoft.com/office/drawing/2014/main" id="{4DA3DE35-9D0A-47A7-A507-8D9B5E9DF699}"/>
                </a:ext>
              </a:extLst>
            </p:cNvPr>
            <p:cNvSpPr>
              <a:spLocks/>
            </p:cNvSpPr>
            <p:nvPr/>
          </p:nvSpPr>
          <p:spPr bwMode="auto">
            <a:xfrm>
              <a:off x="6748463" y="1631951"/>
              <a:ext cx="179388" cy="501650"/>
            </a:xfrm>
            <a:custGeom>
              <a:avLst/>
              <a:gdLst>
                <a:gd name="T0" fmla="*/ 168 w 188"/>
                <a:gd name="T1" fmla="*/ 0 h 528"/>
                <a:gd name="T2" fmla="*/ 20 w 188"/>
                <a:gd name="T3" fmla="*/ 0 h 528"/>
                <a:gd name="T4" fmla="*/ 0 w 188"/>
                <a:gd name="T5" fmla="*/ 20 h 528"/>
                <a:gd name="T6" fmla="*/ 0 w 188"/>
                <a:gd name="T7" fmla="*/ 508 h 528"/>
                <a:gd name="T8" fmla="*/ 20 w 188"/>
                <a:gd name="T9" fmla="*/ 528 h 528"/>
                <a:gd name="T10" fmla="*/ 40 w 188"/>
                <a:gd name="T11" fmla="*/ 508 h 528"/>
                <a:gd name="T12" fmla="*/ 40 w 188"/>
                <a:gd name="T13" fmla="*/ 40 h 528"/>
                <a:gd name="T14" fmla="*/ 148 w 188"/>
                <a:gd name="T15" fmla="*/ 40 h 528"/>
                <a:gd name="T16" fmla="*/ 148 w 188"/>
                <a:gd name="T17" fmla="*/ 508 h 528"/>
                <a:gd name="T18" fmla="*/ 168 w 188"/>
                <a:gd name="T19" fmla="*/ 528 h 528"/>
                <a:gd name="T20" fmla="*/ 188 w 188"/>
                <a:gd name="T21" fmla="*/ 508 h 528"/>
                <a:gd name="T22" fmla="*/ 188 w 188"/>
                <a:gd name="T23" fmla="*/ 20 h 528"/>
                <a:gd name="T24" fmla="*/ 168 w 188"/>
                <a:gd name="T25"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528">
                  <a:moveTo>
                    <a:pt x="168" y="0"/>
                  </a:moveTo>
                  <a:cubicBezTo>
                    <a:pt x="20" y="0"/>
                    <a:pt x="20" y="0"/>
                    <a:pt x="20" y="0"/>
                  </a:cubicBezTo>
                  <a:cubicBezTo>
                    <a:pt x="9" y="0"/>
                    <a:pt x="0" y="9"/>
                    <a:pt x="0" y="20"/>
                  </a:cubicBezTo>
                  <a:cubicBezTo>
                    <a:pt x="0" y="508"/>
                    <a:pt x="0" y="508"/>
                    <a:pt x="0" y="508"/>
                  </a:cubicBezTo>
                  <a:cubicBezTo>
                    <a:pt x="0" y="519"/>
                    <a:pt x="9" y="528"/>
                    <a:pt x="20" y="528"/>
                  </a:cubicBezTo>
                  <a:cubicBezTo>
                    <a:pt x="31" y="528"/>
                    <a:pt x="40" y="519"/>
                    <a:pt x="40" y="508"/>
                  </a:cubicBezTo>
                  <a:cubicBezTo>
                    <a:pt x="40" y="40"/>
                    <a:pt x="40" y="40"/>
                    <a:pt x="40" y="40"/>
                  </a:cubicBezTo>
                  <a:cubicBezTo>
                    <a:pt x="148" y="40"/>
                    <a:pt x="148" y="40"/>
                    <a:pt x="148" y="40"/>
                  </a:cubicBezTo>
                  <a:cubicBezTo>
                    <a:pt x="148" y="508"/>
                    <a:pt x="148" y="508"/>
                    <a:pt x="148" y="508"/>
                  </a:cubicBezTo>
                  <a:cubicBezTo>
                    <a:pt x="148" y="519"/>
                    <a:pt x="157" y="528"/>
                    <a:pt x="168" y="528"/>
                  </a:cubicBezTo>
                  <a:cubicBezTo>
                    <a:pt x="180" y="528"/>
                    <a:pt x="188" y="519"/>
                    <a:pt x="188" y="508"/>
                  </a:cubicBezTo>
                  <a:cubicBezTo>
                    <a:pt x="188" y="20"/>
                    <a:pt x="188" y="20"/>
                    <a:pt x="188" y="20"/>
                  </a:cubicBezTo>
                  <a:cubicBezTo>
                    <a:pt x="188" y="9"/>
                    <a:pt x="180" y="0"/>
                    <a:pt x="16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58">
              <a:extLst>
                <a:ext uri="{FF2B5EF4-FFF2-40B4-BE49-F238E27FC236}">
                  <a16:creationId xmlns:a16="http://schemas.microsoft.com/office/drawing/2014/main" id="{8625CAD4-16CA-4FB0-B526-02614AA548D3}"/>
                </a:ext>
              </a:extLst>
            </p:cNvPr>
            <p:cNvSpPr>
              <a:spLocks/>
            </p:cNvSpPr>
            <p:nvPr/>
          </p:nvSpPr>
          <p:spPr bwMode="auto">
            <a:xfrm>
              <a:off x="6994525" y="1393826"/>
              <a:ext cx="179388" cy="739775"/>
            </a:xfrm>
            <a:custGeom>
              <a:avLst/>
              <a:gdLst>
                <a:gd name="T0" fmla="*/ 168 w 188"/>
                <a:gd name="T1" fmla="*/ 0 h 777"/>
                <a:gd name="T2" fmla="*/ 20 w 188"/>
                <a:gd name="T3" fmla="*/ 0 h 777"/>
                <a:gd name="T4" fmla="*/ 0 w 188"/>
                <a:gd name="T5" fmla="*/ 20 h 777"/>
                <a:gd name="T6" fmla="*/ 0 w 188"/>
                <a:gd name="T7" fmla="*/ 757 h 777"/>
                <a:gd name="T8" fmla="*/ 20 w 188"/>
                <a:gd name="T9" fmla="*/ 777 h 777"/>
                <a:gd name="T10" fmla="*/ 40 w 188"/>
                <a:gd name="T11" fmla="*/ 757 h 777"/>
                <a:gd name="T12" fmla="*/ 40 w 188"/>
                <a:gd name="T13" fmla="*/ 40 h 777"/>
                <a:gd name="T14" fmla="*/ 148 w 188"/>
                <a:gd name="T15" fmla="*/ 40 h 777"/>
                <a:gd name="T16" fmla="*/ 148 w 188"/>
                <a:gd name="T17" fmla="*/ 757 h 777"/>
                <a:gd name="T18" fmla="*/ 168 w 188"/>
                <a:gd name="T19" fmla="*/ 777 h 777"/>
                <a:gd name="T20" fmla="*/ 188 w 188"/>
                <a:gd name="T21" fmla="*/ 757 h 777"/>
                <a:gd name="T22" fmla="*/ 188 w 188"/>
                <a:gd name="T23" fmla="*/ 20 h 777"/>
                <a:gd name="T24" fmla="*/ 168 w 188"/>
                <a:gd name="T25" fmla="*/ 0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777">
                  <a:moveTo>
                    <a:pt x="168" y="0"/>
                  </a:moveTo>
                  <a:cubicBezTo>
                    <a:pt x="20" y="0"/>
                    <a:pt x="20" y="0"/>
                    <a:pt x="20" y="0"/>
                  </a:cubicBezTo>
                  <a:cubicBezTo>
                    <a:pt x="9" y="0"/>
                    <a:pt x="0" y="9"/>
                    <a:pt x="0" y="20"/>
                  </a:cubicBezTo>
                  <a:cubicBezTo>
                    <a:pt x="0" y="757"/>
                    <a:pt x="0" y="757"/>
                    <a:pt x="0" y="757"/>
                  </a:cubicBezTo>
                  <a:cubicBezTo>
                    <a:pt x="0" y="768"/>
                    <a:pt x="9" y="777"/>
                    <a:pt x="20" y="777"/>
                  </a:cubicBezTo>
                  <a:cubicBezTo>
                    <a:pt x="31" y="777"/>
                    <a:pt x="40" y="768"/>
                    <a:pt x="40" y="757"/>
                  </a:cubicBezTo>
                  <a:cubicBezTo>
                    <a:pt x="40" y="40"/>
                    <a:pt x="40" y="40"/>
                    <a:pt x="40" y="40"/>
                  </a:cubicBezTo>
                  <a:cubicBezTo>
                    <a:pt x="148" y="40"/>
                    <a:pt x="148" y="40"/>
                    <a:pt x="148" y="40"/>
                  </a:cubicBezTo>
                  <a:cubicBezTo>
                    <a:pt x="148" y="757"/>
                    <a:pt x="148" y="757"/>
                    <a:pt x="148" y="757"/>
                  </a:cubicBezTo>
                  <a:cubicBezTo>
                    <a:pt x="148" y="768"/>
                    <a:pt x="157" y="777"/>
                    <a:pt x="168" y="777"/>
                  </a:cubicBezTo>
                  <a:cubicBezTo>
                    <a:pt x="180" y="777"/>
                    <a:pt x="188" y="768"/>
                    <a:pt x="188" y="757"/>
                  </a:cubicBezTo>
                  <a:cubicBezTo>
                    <a:pt x="188" y="20"/>
                    <a:pt x="188" y="20"/>
                    <a:pt x="188" y="20"/>
                  </a:cubicBezTo>
                  <a:cubicBezTo>
                    <a:pt x="188" y="9"/>
                    <a:pt x="180" y="0"/>
                    <a:pt x="168"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9" name="Straight Connector 8">
            <a:extLst>
              <a:ext uri="{FF2B5EF4-FFF2-40B4-BE49-F238E27FC236}">
                <a16:creationId xmlns:a16="http://schemas.microsoft.com/office/drawing/2014/main" id="{7F4DF49C-F0BB-41C4-8BCA-720579F5AA3F}"/>
              </a:ext>
            </a:extLst>
          </p:cNvPr>
          <p:cNvCxnSpPr/>
          <p:nvPr/>
        </p:nvCxnSpPr>
        <p:spPr>
          <a:xfrm>
            <a:off x="8924349" y="4966628"/>
            <a:ext cx="0" cy="453126"/>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1CF18AE3-47BA-4E0E-A317-80C68B3BA2A0}"/>
              </a:ext>
            </a:extLst>
          </p:cNvPr>
          <p:cNvSpPr txBox="1"/>
          <p:nvPr/>
        </p:nvSpPr>
        <p:spPr>
          <a:xfrm>
            <a:off x="8541272" y="3220554"/>
            <a:ext cx="352982" cy="523220"/>
          </a:xfrm>
          <a:prstGeom prst="rect">
            <a:avLst/>
          </a:prstGeom>
          <a:noFill/>
        </p:spPr>
        <p:txBody>
          <a:bodyPr wrap="none" rtlCol="0">
            <a:spAutoFit/>
          </a:bodyPr>
          <a:lstStyle/>
          <a:p>
            <a:pPr algn="ctr"/>
            <a:r>
              <a:rPr lang="en-US" sz="2800" b="1">
                <a:solidFill>
                  <a:schemeClr val="accent2"/>
                </a:solidFill>
                <a:latin typeface="+mj-lt"/>
              </a:rPr>
              <a:t>5</a:t>
            </a:r>
          </a:p>
        </p:txBody>
      </p:sp>
      <p:cxnSp>
        <p:nvCxnSpPr>
          <p:cNvPr id="121" name="Straight Connector 120">
            <a:extLst>
              <a:ext uri="{FF2B5EF4-FFF2-40B4-BE49-F238E27FC236}">
                <a16:creationId xmlns:a16="http://schemas.microsoft.com/office/drawing/2014/main" id="{AB105D64-5F0C-44E6-9E5C-5C8C5FB22AFA}"/>
              </a:ext>
            </a:extLst>
          </p:cNvPr>
          <p:cNvCxnSpPr/>
          <p:nvPr/>
        </p:nvCxnSpPr>
        <p:spPr>
          <a:xfrm>
            <a:off x="8924349" y="3307863"/>
            <a:ext cx="0" cy="453126"/>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BB2AD9A7-5C48-4228-9818-EE1D63B83A95}"/>
              </a:ext>
            </a:extLst>
          </p:cNvPr>
          <p:cNvSpPr txBox="1"/>
          <p:nvPr/>
        </p:nvSpPr>
        <p:spPr>
          <a:xfrm>
            <a:off x="8559667" y="1540482"/>
            <a:ext cx="381835" cy="523220"/>
          </a:xfrm>
          <a:prstGeom prst="rect">
            <a:avLst/>
          </a:prstGeom>
          <a:noFill/>
        </p:spPr>
        <p:txBody>
          <a:bodyPr wrap="none" rtlCol="0">
            <a:spAutoFit/>
          </a:bodyPr>
          <a:lstStyle/>
          <a:p>
            <a:pPr algn="ctr"/>
            <a:r>
              <a:rPr lang="en-US" sz="2800" b="1">
                <a:solidFill>
                  <a:schemeClr val="accent2"/>
                </a:solidFill>
                <a:latin typeface="+mj-lt"/>
              </a:rPr>
              <a:t>4</a:t>
            </a:r>
          </a:p>
        </p:txBody>
      </p:sp>
      <p:cxnSp>
        <p:nvCxnSpPr>
          <p:cNvPr id="159" name="Straight Connector 158">
            <a:extLst>
              <a:ext uri="{FF2B5EF4-FFF2-40B4-BE49-F238E27FC236}">
                <a16:creationId xmlns:a16="http://schemas.microsoft.com/office/drawing/2014/main" id="{41C4AB37-F1C9-4288-A347-5049E79E686D}"/>
              </a:ext>
            </a:extLst>
          </p:cNvPr>
          <p:cNvCxnSpPr/>
          <p:nvPr/>
        </p:nvCxnSpPr>
        <p:spPr>
          <a:xfrm>
            <a:off x="8924349" y="1644474"/>
            <a:ext cx="0" cy="453126"/>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3" name="TextBox 202">
            <a:extLst>
              <a:ext uri="{FF2B5EF4-FFF2-40B4-BE49-F238E27FC236}">
                <a16:creationId xmlns:a16="http://schemas.microsoft.com/office/drawing/2014/main" id="{F5F8D10C-0383-4031-ACB2-55A5A71554B9}"/>
              </a:ext>
            </a:extLst>
          </p:cNvPr>
          <p:cNvSpPr txBox="1"/>
          <p:nvPr/>
        </p:nvSpPr>
        <p:spPr>
          <a:xfrm>
            <a:off x="3330308" y="1565747"/>
            <a:ext cx="316112" cy="523220"/>
          </a:xfrm>
          <a:prstGeom prst="rect">
            <a:avLst/>
          </a:prstGeom>
          <a:noFill/>
        </p:spPr>
        <p:txBody>
          <a:bodyPr wrap="none" rtlCol="0">
            <a:spAutoFit/>
          </a:bodyPr>
          <a:lstStyle/>
          <a:p>
            <a:pPr algn="ctr"/>
            <a:r>
              <a:rPr lang="en-US" sz="2800" b="1">
                <a:solidFill>
                  <a:schemeClr val="accent2"/>
                </a:solidFill>
                <a:latin typeface="+mj-lt"/>
              </a:rPr>
              <a:t>1</a:t>
            </a:r>
          </a:p>
        </p:txBody>
      </p:sp>
      <p:cxnSp>
        <p:nvCxnSpPr>
          <p:cNvPr id="210" name="Straight Connector 209">
            <a:extLst>
              <a:ext uri="{FF2B5EF4-FFF2-40B4-BE49-F238E27FC236}">
                <a16:creationId xmlns:a16="http://schemas.microsoft.com/office/drawing/2014/main" id="{5BA616A3-1068-4D06-8861-62F190225974}"/>
              </a:ext>
            </a:extLst>
          </p:cNvPr>
          <p:cNvCxnSpPr/>
          <p:nvPr/>
        </p:nvCxnSpPr>
        <p:spPr>
          <a:xfrm>
            <a:off x="3303898" y="1628191"/>
            <a:ext cx="0" cy="453126"/>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1" name="TextBox 210">
            <a:extLst>
              <a:ext uri="{FF2B5EF4-FFF2-40B4-BE49-F238E27FC236}">
                <a16:creationId xmlns:a16="http://schemas.microsoft.com/office/drawing/2014/main" id="{FF3082F9-8EF0-4871-AEB1-D06B8D2F31ED}"/>
              </a:ext>
            </a:extLst>
          </p:cNvPr>
          <p:cNvSpPr txBox="1"/>
          <p:nvPr/>
        </p:nvSpPr>
        <p:spPr>
          <a:xfrm>
            <a:off x="3308667" y="3237769"/>
            <a:ext cx="359394" cy="523220"/>
          </a:xfrm>
          <a:prstGeom prst="rect">
            <a:avLst/>
          </a:prstGeom>
          <a:noFill/>
        </p:spPr>
        <p:txBody>
          <a:bodyPr wrap="none" rtlCol="0">
            <a:spAutoFit/>
          </a:bodyPr>
          <a:lstStyle/>
          <a:p>
            <a:pPr algn="ctr"/>
            <a:r>
              <a:rPr lang="en-US" sz="2800" b="1">
                <a:solidFill>
                  <a:schemeClr val="accent2"/>
                </a:solidFill>
                <a:latin typeface="+mj-lt"/>
              </a:rPr>
              <a:t>2</a:t>
            </a:r>
          </a:p>
        </p:txBody>
      </p:sp>
      <p:cxnSp>
        <p:nvCxnSpPr>
          <p:cNvPr id="212" name="Straight Connector 211">
            <a:extLst>
              <a:ext uri="{FF2B5EF4-FFF2-40B4-BE49-F238E27FC236}">
                <a16:creationId xmlns:a16="http://schemas.microsoft.com/office/drawing/2014/main" id="{CA0F56E5-20EA-48CD-B015-3A23B1AEDFE7}"/>
              </a:ext>
            </a:extLst>
          </p:cNvPr>
          <p:cNvCxnSpPr/>
          <p:nvPr/>
        </p:nvCxnSpPr>
        <p:spPr>
          <a:xfrm>
            <a:off x="3303898" y="3307863"/>
            <a:ext cx="0" cy="453126"/>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3" name="TextBox 212">
            <a:extLst>
              <a:ext uri="{FF2B5EF4-FFF2-40B4-BE49-F238E27FC236}">
                <a16:creationId xmlns:a16="http://schemas.microsoft.com/office/drawing/2014/main" id="{985FD515-0C51-4D29-A305-1870C73835F1}"/>
              </a:ext>
            </a:extLst>
          </p:cNvPr>
          <p:cNvSpPr txBox="1"/>
          <p:nvPr/>
        </p:nvSpPr>
        <p:spPr>
          <a:xfrm>
            <a:off x="3314278" y="4865179"/>
            <a:ext cx="348172" cy="523220"/>
          </a:xfrm>
          <a:prstGeom prst="rect">
            <a:avLst/>
          </a:prstGeom>
          <a:noFill/>
        </p:spPr>
        <p:txBody>
          <a:bodyPr wrap="none" rtlCol="0">
            <a:spAutoFit/>
          </a:bodyPr>
          <a:lstStyle/>
          <a:p>
            <a:pPr algn="ctr"/>
            <a:r>
              <a:rPr lang="en-US" sz="2800" b="1">
                <a:solidFill>
                  <a:schemeClr val="accent2"/>
                </a:solidFill>
                <a:latin typeface="+mj-lt"/>
              </a:rPr>
              <a:t>3</a:t>
            </a:r>
          </a:p>
        </p:txBody>
      </p:sp>
      <p:cxnSp>
        <p:nvCxnSpPr>
          <p:cNvPr id="214" name="Straight Connector 213">
            <a:extLst>
              <a:ext uri="{FF2B5EF4-FFF2-40B4-BE49-F238E27FC236}">
                <a16:creationId xmlns:a16="http://schemas.microsoft.com/office/drawing/2014/main" id="{0C5E871A-755F-46A1-AAFA-9B4080A4925A}"/>
              </a:ext>
            </a:extLst>
          </p:cNvPr>
          <p:cNvCxnSpPr/>
          <p:nvPr/>
        </p:nvCxnSpPr>
        <p:spPr>
          <a:xfrm>
            <a:off x="3303898" y="4969171"/>
            <a:ext cx="0" cy="453126"/>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215" name="Group 214">
            <a:extLst>
              <a:ext uri="{FF2B5EF4-FFF2-40B4-BE49-F238E27FC236}">
                <a16:creationId xmlns:a16="http://schemas.microsoft.com/office/drawing/2014/main" id="{8F88FFEE-4DD4-4D16-8E63-709FD11C273A}"/>
              </a:ext>
            </a:extLst>
          </p:cNvPr>
          <p:cNvGrpSpPr/>
          <p:nvPr/>
        </p:nvGrpSpPr>
        <p:grpSpPr>
          <a:xfrm>
            <a:off x="5688805" y="2523246"/>
            <a:ext cx="814388" cy="855663"/>
            <a:chOff x="6302375" y="1279525"/>
            <a:chExt cx="814388" cy="855663"/>
          </a:xfrm>
        </p:grpSpPr>
        <p:sp>
          <p:nvSpPr>
            <p:cNvPr id="216" name="Freeform 120">
              <a:extLst>
                <a:ext uri="{FF2B5EF4-FFF2-40B4-BE49-F238E27FC236}">
                  <a16:creationId xmlns:a16="http://schemas.microsoft.com/office/drawing/2014/main" id="{BD26F20A-B8BD-4701-8C2D-24ED645EEEA6}"/>
                </a:ext>
              </a:extLst>
            </p:cNvPr>
            <p:cNvSpPr>
              <a:spLocks/>
            </p:cNvSpPr>
            <p:nvPr/>
          </p:nvSpPr>
          <p:spPr bwMode="auto">
            <a:xfrm>
              <a:off x="6530975" y="2095500"/>
              <a:ext cx="363538" cy="39688"/>
            </a:xfrm>
            <a:custGeom>
              <a:avLst/>
              <a:gdLst>
                <a:gd name="T0" fmla="*/ 362 w 382"/>
                <a:gd name="T1" fmla="*/ 1 h 41"/>
                <a:gd name="T2" fmla="*/ 20 w 382"/>
                <a:gd name="T3" fmla="*/ 0 h 41"/>
                <a:gd name="T4" fmla="*/ 20 w 382"/>
                <a:gd name="T5" fmla="*/ 0 h 41"/>
                <a:gd name="T6" fmla="*/ 0 w 382"/>
                <a:gd name="T7" fmla="*/ 20 h 41"/>
                <a:gd name="T8" fmla="*/ 19 w 382"/>
                <a:gd name="T9" fmla="*/ 40 h 41"/>
                <a:gd name="T10" fmla="*/ 361 w 382"/>
                <a:gd name="T11" fmla="*/ 41 h 41"/>
                <a:gd name="T12" fmla="*/ 361 w 382"/>
                <a:gd name="T13" fmla="*/ 41 h 41"/>
                <a:gd name="T14" fmla="*/ 381 w 382"/>
                <a:gd name="T15" fmla="*/ 21 h 41"/>
                <a:gd name="T16" fmla="*/ 362 w 382"/>
                <a:gd name="T1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41">
                  <a:moveTo>
                    <a:pt x="362" y="1"/>
                  </a:moveTo>
                  <a:cubicBezTo>
                    <a:pt x="20" y="0"/>
                    <a:pt x="20" y="0"/>
                    <a:pt x="20" y="0"/>
                  </a:cubicBezTo>
                  <a:cubicBezTo>
                    <a:pt x="20" y="0"/>
                    <a:pt x="20" y="0"/>
                    <a:pt x="20" y="0"/>
                  </a:cubicBezTo>
                  <a:cubicBezTo>
                    <a:pt x="9" y="0"/>
                    <a:pt x="0" y="9"/>
                    <a:pt x="0" y="20"/>
                  </a:cubicBezTo>
                  <a:cubicBezTo>
                    <a:pt x="0" y="31"/>
                    <a:pt x="8" y="40"/>
                    <a:pt x="19" y="40"/>
                  </a:cubicBezTo>
                  <a:cubicBezTo>
                    <a:pt x="361" y="41"/>
                    <a:pt x="361" y="41"/>
                    <a:pt x="361" y="41"/>
                  </a:cubicBezTo>
                  <a:cubicBezTo>
                    <a:pt x="361" y="41"/>
                    <a:pt x="361" y="41"/>
                    <a:pt x="361" y="41"/>
                  </a:cubicBezTo>
                  <a:cubicBezTo>
                    <a:pt x="372" y="41"/>
                    <a:pt x="381" y="32"/>
                    <a:pt x="381" y="21"/>
                  </a:cubicBezTo>
                  <a:cubicBezTo>
                    <a:pt x="382" y="10"/>
                    <a:pt x="373" y="1"/>
                    <a:pt x="362" y="1"/>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21">
              <a:extLst>
                <a:ext uri="{FF2B5EF4-FFF2-40B4-BE49-F238E27FC236}">
                  <a16:creationId xmlns:a16="http://schemas.microsoft.com/office/drawing/2014/main" id="{7CFB838B-7746-430B-8D81-B1CB92374485}"/>
                </a:ext>
              </a:extLst>
            </p:cNvPr>
            <p:cNvSpPr>
              <a:spLocks/>
            </p:cNvSpPr>
            <p:nvPr/>
          </p:nvSpPr>
          <p:spPr bwMode="auto">
            <a:xfrm>
              <a:off x="6535738" y="1993900"/>
              <a:ext cx="346075" cy="38100"/>
            </a:xfrm>
            <a:custGeom>
              <a:avLst/>
              <a:gdLst>
                <a:gd name="T0" fmla="*/ 20 w 363"/>
                <a:gd name="T1" fmla="*/ 40 h 40"/>
                <a:gd name="T2" fmla="*/ 343 w 363"/>
                <a:gd name="T3" fmla="*/ 40 h 40"/>
                <a:gd name="T4" fmla="*/ 363 w 363"/>
                <a:gd name="T5" fmla="*/ 20 h 40"/>
                <a:gd name="T6" fmla="*/ 343 w 363"/>
                <a:gd name="T7" fmla="*/ 0 h 40"/>
                <a:gd name="T8" fmla="*/ 20 w 363"/>
                <a:gd name="T9" fmla="*/ 0 h 40"/>
                <a:gd name="T10" fmla="*/ 0 w 363"/>
                <a:gd name="T11" fmla="*/ 20 h 40"/>
                <a:gd name="T12" fmla="*/ 20 w 36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63" h="40">
                  <a:moveTo>
                    <a:pt x="20" y="40"/>
                  </a:moveTo>
                  <a:cubicBezTo>
                    <a:pt x="343" y="40"/>
                    <a:pt x="343" y="40"/>
                    <a:pt x="343" y="40"/>
                  </a:cubicBezTo>
                  <a:cubicBezTo>
                    <a:pt x="354" y="40"/>
                    <a:pt x="363" y="31"/>
                    <a:pt x="363" y="20"/>
                  </a:cubicBezTo>
                  <a:cubicBezTo>
                    <a:pt x="363" y="9"/>
                    <a:pt x="354" y="0"/>
                    <a:pt x="343" y="0"/>
                  </a:cubicBezTo>
                  <a:cubicBezTo>
                    <a:pt x="20" y="0"/>
                    <a:pt x="20" y="0"/>
                    <a:pt x="20" y="0"/>
                  </a:cubicBezTo>
                  <a:cubicBezTo>
                    <a:pt x="9" y="0"/>
                    <a:pt x="0" y="9"/>
                    <a:pt x="0" y="20"/>
                  </a:cubicBezTo>
                  <a:cubicBezTo>
                    <a:pt x="0" y="31"/>
                    <a:pt x="9" y="40"/>
                    <a:pt x="20" y="4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22">
              <a:extLst>
                <a:ext uri="{FF2B5EF4-FFF2-40B4-BE49-F238E27FC236}">
                  <a16:creationId xmlns:a16="http://schemas.microsoft.com/office/drawing/2014/main" id="{8D823A29-899B-4108-AF23-F08C39CC5847}"/>
                </a:ext>
              </a:extLst>
            </p:cNvPr>
            <p:cNvSpPr>
              <a:spLocks/>
            </p:cNvSpPr>
            <p:nvPr/>
          </p:nvSpPr>
          <p:spPr bwMode="auto">
            <a:xfrm>
              <a:off x="6542088" y="1889125"/>
              <a:ext cx="333375" cy="38100"/>
            </a:xfrm>
            <a:custGeom>
              <a:avLst/>
              <a:gdLst>
                <a:gd name="T0" fmla="*/ 0 w 350"/>
                <a:gd name="T1" fmla="*/ 20 h 40"/>
                <a:gd name="T2" fmla="*/ 20 w 350"/>
                <a:gd name="T3" fmla="*/ 40 h 40"/>
                <a:gd name="T4" fmla="*/ 330 w 350"/>
                <a:gd name="T5" fmla="*/ 40 h 40"/>
                <a:gd name="T6" fmla="*/ 350 w 350"/>
                <a:gd name="T7" fmla="*/ 20 h 40"/>
                <a:gd name="T8" fmla="*/ 330 w 350"/>
                <a:gd name="T9" fmla="*/ 0 h 40"/>
                <a:gd name="T10" fmla="*/ 20 w 350"/>
                <a:gd name="T11" fmla="*/ 0 h 40"/>
                <a:gd name="T12" fmla="*/ 0 w 350"/>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350" h="40">
                  <a:moveTo>
                    <a:pt x="0" y="20"/>
                  </a:moveTo>
                  <a:cubicBezTo>
                    <a:pt x="0" y="31"/>
                    <a:pt x="9" y="40"/>
                    <a:pt x="20" y="40"/>
                  </a:cubicBezTo>
                  <a:cubicBezTo>
                    <a:pt x="330" y="40"/>
                    <a:pt x="330" y="40"/>
                    <a:pt x="330" y="40"/>
                  </a:cubicBezTo>
                  <a:cubicBezTo>
                    <a:pt x="341" y="40"/>
                    <a:pt x="350" y="31"/>
                    <a:pt x="350" y="20"/>
                  </a:cubicBezTo>
                  <a:cubicBezTo>
                    <a:pt x="350" y="9"/>
                    <a:pt x="341" y="0"/>
                    <a:pt x="330" y="0"/>
                  </a:cubicBezTo>
                  <a:cubicBezTo>
                    <a:pt x="20" y="0"/>
                    <a:pt x="20" y="0"/>
                    <a:pt x="20" y="0"/>
                  </a:cubicBezTo>
                  <a:cubicBezTo>
                    <a:pt x="9" y="0"/>
                    <a:pt x="0" y="9"/>
                    <a:pt x="0" y="2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23">
              <a:extLst>
                <a:ext uri="{FF2B5EF4-FFF2-40B4-BE49-F238E27FC236}">
                  <a16:creationId xmlns:a16="http://schemas.microsoft.com/office/drawing/2014/main" id="{0F1E9C81-FA38-44AA-9468-89096B9A7790}"/>
                </a:ext>
              </a:extLst>
            </p:cNvPr>
            <p:cNvSpPr>
              <a:spLocks/>
            </p:cNvSpPr>
            <p:nvPr/>
          </p:nvSpPr>
          <p:spPr bwMode="auto">
            <a:xfrm>
              <a:off x="6548438" y="1784350"/>
              <a:ext cx="323850" cy="38100"/>
            </a:xfrm>
            <a:custGeom>
              <a:avLst/>
              <a:gdLst>
                <a:gd name="T0" fmla="*/ 0 w 340"/>
                <a:gd name="T1" fmla="*/ 20 h 40"/>
                <a:gd name="T2" fmla="*/ 20 w 340"/>
                <a:gd name="T3" fmla="*/ 40 h 40"/>
                <a:gd name="T4" fmla="*/ 320 w 340"/>
                <a:gd name="T5" fmla="*/ 40 h 40"/>
                <a:gd name="T6" fmla="*/ 340 w 340"/>
                <a:gd name="T7" fmla="*/ 20 h 40"/>
                <a:gd name="T8" fmla="*/ 320 w 340"/>
                <a:gd name="T9" fmla="*/ 0 h 40"/>
                <a:gd name="T10" fmla="*/ 20 w 340"/>
                <a:gd name="T11" fmla="*/ 0 h 40"/>
                <a:gd name="T12" fmla="*/ 0 w 340"/>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340" h="40">
                  <a:moveTo>
                    <a:pt x="0" y="20"/>
                  </a:moveTo>
                  <a:cubicBezTo>
                    <a:pt x="0" y="31"/>
                    <a:pt x="9" y="40"/>
                    <a:pt x="20" y="40"/>
                  </a:cubicBezTo>
                  <a:cubicBezTo>
                    <a:pt x="320" y="40"/>
                    <a:pt x="320" y="40"/>
                    <a:pt x="320" y="40"/>
                  </a:cubicBezTo>
                  <a:cubicBezTo>
                    <a:pt x="331" y="40"/>
                    <a:pt x="340" y="31"/>
                    <a:pt x="340" y="20"/>
                  </a:cubicBezTo>
                  <a:cubicBezTo>
                    <a:pt x="340" y="9"/>
                    <a:pt x="331" y="0"/>
                    <a:pt x="320" y="0"/>
                  </a:cubicBezTo>
                  <a:cubicBezTo>
                    <a:pt x="20" y="0"/>
                    <a:pt x="20" y="0"/>
                    <a:pt x="20" y="0"/>
                  </a:cubicBezTo>
                  <a:cubicBezTo>
                    <a:pt x="9" y="0"/>
                    <a:pt x="0" y="9"/>
                    <a:pt x="0" y="2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24">
              <a:extLst>
                <a:ext uri="{FF2B5EF4-FFF2-40B4-BE49-F238E27FC236}">
                  <a16:creationId xmlns:a16="http://schemas.microsoft.com/office/drawing/2014/main" id="{19E00A74-02A6-48DB-B4CC-F7165FD8EF38}"/>
                </a:ext>
              </a:extLst>
            </p:cNvPr>
            <p:cNvSpPr>
              <a:spLocks/>
            </p:cNvSpPr>
            <p:nvPr/>
          </p:nvSpPr>
          <p:spPr bwMode="auto">
            <a:xfrm>
              <a:off x="6556375" y="1679575"/>
              <a:ext cx="311150" cy="38100"/>
            </a:xfrm>
            <a:custGeom>
              <a:avLst/>
              <a:gdLst>
                <a:gd name="T0" fmla="*/ 307 w 327"/>
                <a:gd name="T1" fmla="*/ 40 h 40"/>
                <a:gd name="T2" fmla="*/ 327 w 327"/>
                <a:gd name="T3" fmla="*/ 20 h 40"/>
                <a:gd name="T4" fmla="*/ 307 w 327"/>
                <a:gd name="T5" fmla="*/ 0 h 40"/>
                <a:gd name="T6" fmla="*/ 20 w 327"/>
                <a:gd name="T7" fmla="*/ 0 h 40"/>
                <a:gd name="T8" fmla="*/ 0 w 327"/>
                <a:gd name="T9" fmla="*/ 20 h 40"/>
                <a:gd name="T10" fmla="*/ 20 w 327"/>
                <a:gd name="T11" fmla="*/ 40 h 40"/>
                <a:gd name="T12" fmla="*/ 307 w 32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27" h="40">
                  <a:moveTo>
                    <a:pt x="307" y="40"/>
                  </a:moveTo>
                  <a:cubicBezTo>
                    <a:pt x="318" y="40"/>
                    <a:pt x="327" y="31"/>
                    <a:pt x="327" y="20"/>
                  </a:cubicBezTo>
                  <a:cubicBezTo>
                    <a:pt x="327" y="9"/>
                    <a:pt x="318" y="0"/>
                    <a:pt x="307" y="0"/>
                  </a:cubicBezTo>
                  <a:cubicBezTo>
                    <a:pt x="20" y="0"/>
                    <a:pt x="20" y="0"/>
                    <a:pt x="20" y="0"/>
                  </a:cubicBezTo>
                  <a:cubicBezTo>
                    <a:pt x="9" y="0"/>
                    <a:pt x="0" y="9"/>
                    <a:pt x="0" y="20"/>
                  </a:cubicBezTo>
                  <a:cubicBezTo>
                    <a:pt x="0" y="31"/>
                    <a:pt x="9" y="40"/>
                    <a:pt x="20" y="40"/>
                  </a:cubicBezTo>
                  <a:lnTo>
                    <a:pt x="307" y="40"/>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125">
              <a:extLst>
                <a:ext uri="{FF2B5EF4-FFF2-40B4-BE49-F238E27FC236}">
                  <a16:creationId xmlns:a16="http://schemas.microsoft.com/office/drawing/2014/main" id="{62668523-ACDB-49A3-9C6E-208BAF03A644}"/>
                </a:ext>
              </a:extLst>
            </p:cNvPr>
            <p:cNvSpPr>
              <a:spLocks/>
            </p:cNvSpPr>
            <p:nvPr/>
          </p:nvSpPr>
          <p:spPr bwMode="auto">
            <a:xfrm>
              <a:off x="6526213" y="1457325"/>
              <a:ext cx="366713" cy="157163"/>
            </a:xfrm>
            <a:custGeom>
              <a:avLst/>
              <a:gdLst>
                <a:gd name="T0" fmla="*/ 365 w 385"/>
                <a:gd name="T1" fmla="*/ 126 h 166"/>
                <a:gd name="T2" fmla="*/ 299 w 385"/>
                <a:gd name="T3" fmla="*/ 126 h 166"/>
                <a:gd name="T4" fmla="*/ 299 w 385"/>
                <a:gd name="T5" fmla="*/ 24 h 166"/>
                <a:gd name="T6" fmla="*/ 279 w 385"/>
                <a:gd name="T7" fmla="*/ 4 h 166"/>
                <a:gd name="T8" fmla="*/ 259 w 385"/>
                <a:gd name="T9" fmla="*/ 24 h 166"/>
                <a:gd name="T10" fmla="*/ 259 w 385"/>
                <a:gd name="T11" fmla="*/ 126 h 166"/>
                <a:gd name="T12" fmla="*/ 214 w 385"/>
                <a:gd name="T13" fmla="*/ 126 h 166"/>
                <a:gd name="T14" fmla="*/ 214 w 385"/>
                <a:gd name="T15" fmla="*/ 125 h 166"/>
                <a:gd name="T16" fmla="*/ 214 w 385"/>
                <a:gd name="T17" fmla="*/ 73 h 166"/>
                <a:gd name="T18" fmla="*/ 194 w 385"/>
                <a:gd name="T19" fmla="*/ 53 h 166"/>
                <a:gd name="T20" fmla="*/ 174 w 385"/>
                <a:gd name="T21" fmla="*/ 73 h 166"/>
                <a:gd name="T22" fmla="*/ 174 w 385"/>
                <a:gd name="T23" fmla="*/ 125 h 166"/>
                <a:gd name="T24" fmla="*/ 175 w 385"/>
                <a:gd name="T25" fmla="*/ 126 h 166"/>
                <a:gd name="T26" fmla="*/ 129 w 385"/>
                <a:gd name="T27" fmla="*/ 126 h 166"/>
                <a:gd name="T28" fmla="*/ 129 w 385"/>
                <a:gd name="T29" fmla="*/ 20 h 166"/>
                <a:gd name="T30" fmla="*/ 109 w 385"/>
                <a:gd name="T31" fmla="*/ 0 h 166"/>
                <a:gd name="T32" fmla="*/ 89 w 385"/>
                <a:gd name="T33" fmla="*/ 20 h 166"/>
                <a:gd name="T34" fmla="*/ 89 w 385"/>
                <a:gd name="T35" fmla="*/ 126 h 166"/>
                <a:gd name="T36" fmla="*/ 20 w 385"/>
                <a:gd name="T37" fmla="*/ 126 h 166"/>
                <a:gd name="T38" fmla="*/ 0 w 385"/>
                <a:gd name="T39" fmla="*/ 146 h 166"/>
                <a:gd name="T40" fmla="*/ 20 w 385"/>
                <a:gd name="T41" fmla="*/ 166 h 166"/>
                <a:gd name="T42" fmla="*/ 365 w 385"/>
                <a:gd name="T43" fmla="*/ 166 h 166"/>
                <a:gd name="T44" fmla="*/ 385 w 385"/>
                <a:gd name="T45" fmla="*/ 146 h 166"/>
                <a:gd name="T46" fmla="*/ 365 w 385"/>
                <a:gd name="T47" fmla="*/ 12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5" h="166">
                  <a:moveTo>
                    <a:pt x="365" y="126"/>
                  </a:moveTo>
                  <a:cubicBezTo>
                    <a:pt x="299" y="126"/>
                    <a:pt x="299" y="126"/>
                    <a:pt x="299" y="126"/>
                  </a:cubicBezTo>
                  <a:cubicBezTo>
                    <a:pt x="299" y="24"/>
                    <a:pt x="299" y="24"/>
                    <a:pt x="299" y="24"/>
                  </a:cubicBezTo>
                  <a:cubicBezTo>
                    <a:pt x="299" y="13"/>
                    <a:pt x="290" y="4"/>
                    <a:pt x="279" y="4"/>
                  </a:cubicBezTo>
                  <a:cubicBezTo>
                    <a:pt x="267" y="4"/>
                    <a:pt x="259" y="13"/>
                    <a:pt x="259" y="24"/>
                  </a:cubicBezTo>
                  <a:cubicBezTo>
                    <a:pt x="259" y="126"/>
                    <a:pt x="259" y="126"/>
                    <a:pt x="259" y="126"/>
                  </a:cubicBezTo>
                  <a:cubicBezTo>
                    <a:pt x="214" y="126"/>
                    <a:pt x="214" y="126"/>
                    <a:pt x="214" y="126"/>
                  </a:cubicBezTo>
                  <a:cubicBezTo>
                    <a:pt x="214" y="125"/>
                    <a:pt x="214" y="125"/>
                    <a:pt x="214" y="125"/>
                  </a:cubicBezTo>
                  <a:cubicBezTo>
                    <a:pt x="214" y="73"/>
                    <a:pt x="214" y="73"/>
                    <a:pt x="214" y="73"/>
                  </a:cubicBezTo>
                  <a:cubicBezTo>
                    <a:pt x="214" y="62"/>
                    <a:pt x="206" y="53"/>
                    <a:pt x="194" y="53"/>
                  </a:cubicBezTo>
                  <a:cubicBezTo>
                    <a:pt x="183" y="53"/>
                    <a:pt x="174" y="62"/>
                    <a:pt x="174" y="73"/>
                  </a:cubicBezTo>
                  <a:cubicBezTo>
                    <a:pt x="174" y="125"/>
                    <a:pt x="174" y="125"/>
                    <a:pt x="174" y="125"/>
                  </a:cubicBezTo>
                  <a:cubicBezTo>
                    <a:pt x="174" y="125"/>
                    <a:pt x="175" y="125"/>
                    <a:pt x="175" y="126"/>
                  </a:cubicBezTo>
                  <a:cubicBezTo>
                    <a:pt x="129" y="126"/>
                    <a:pt x="129" y="126"/>
                    <a:pt x="129" y="126"/>
                  </a:cubicBezTo>
                  <a:cubicBezTo>
                    <a:pt x="129" y="20"/>
                    <a:pt x="129" y="20"/>
                    <a:pt x="129" y="20"/>
                  </a:cubicBezTo>
                  <a:cubicBezTo>
                    <a:pt x="129" y="9"/>
                    <a:pt x="120" y="0"/>
                    <a:pt x="109" y="0"/>
                  </a:cubicBezTo>
                  <a:cubicBezTo>
                    <a:pt x="98" y="0"/>
                    <a:pt x="89" y="9"/>
                    <a:pt x="89" y="20"/>
                  </a:cubicBezTo>
                  <a:cubicBezTo>
                    <a:pt x="89" y="126"/>
                    <a:pt x="89" y="126"/>
                    <a:pt x="89" y="126"/>
                  </a:cubicBezTo>
                  <a:cubicBezTo>
                    <a:pt x="20" y="126"/>
                    <a:pt x="20" y="126"/>
                    <a:pt x="20" y="126"/>
                  </a:cubicBezTo>
                  <a:cubicBezTo>
                    <a:pt x="9" y="126"/>
                    <a:pt x="0" y="135"/>
                    <a:pt x="0" y="146"/>
                  </a:cubicBezTo>
                  <a:cubicBezTo>
                    <a:pt x="0" y="157"/>
                    <a:pt x="9" y="166"/>
                    <a:pt x="20" y="166"/>
                  </a:cubicBezTo>
                  <a:cubicBezTo>
                    <a:pt x="365" y="166"/>
                    <a:pt x="365" y="166"/>
                    <a:pt x="365" y="166"/>
                  </a:cubicBezTo>
                  <a:cubicBezTo>
                    <a:pt x="377" y="166"/>
                    <a:pt x="385" y="157"/>
                    <a:pt x="385" y="146"/>
                  </a:cubicBezTo>
                  <a:cubicBezTo>
                    <a:pt x="385" y="135"/>
                    <a:pt x="377" y="126"/>
                    <a:pt x="365" y="126"/>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126">
              <a:extLst>
                <a:ext uri="{FF2B5EF4-FFF2-40B4-BE49-F238E27FC236}">
                  <a16:creationId xmlns:a16="http://schemas.microsoft.com/office/drawing/2014/main" id="{26D99721-05AA-4F17-AFCC-F9E90A70BD01}"/>
                </a:ext>
              </a:extLst>
            </p:cNvPr>
            <p:cNvSpPr>
              <a:spLocks/>
            </p:cNvSpPr>
            <p:nvPr/>
          </p:nvSpPr>
          <p:spPr bwMode="auto">
            <a:xfrm>
              <a:off x="6564313" y="1279525"/>
              <a:ext cx="295275" cy="168275"/>
            </a:xfrm>
            <a:custGeom>
              <a:avLst/>
              <a:gdLst>
                <a:gd name="T0" fmla="*/ 36 w 309"/>
                <a:gd name="T1" fmla="*/ 168 h 176"/>
                <a:gd name="T2" fmla="*/ 154 w 309"/>
                <a:gd name="T3" fmla="*/ 50 h 176"/>
                <a:gd name="T4" fmla="*/ 273 w 309"/>
                <a:gd name="T5" fmla="*/ 168 h 176"/>
                <a:gd name="T6" fmla="*/ 287 w 309"/>
                <a:gd name="T7" fmla="*/ 174 h 176"/>
                <a:gd name="T8" fmla="*/ 301 w 309"/>
                <a:gd name="T9" fmla="*/ 168 h 176"/>
                <a:gd name="T10" fmla="*/ 301 w 309"/>
                <a:gd name="T11" fmla="*/ 140 h 176"/>
                <a:gd name="T12" fmla="*/ 169 w 309"/>
                <a:gd name="T13" fmla="*/ 8 h 176"/>
                <a:gd name="T14" fmla="*/ 140 w 309"/>
                <a:gd name="T15" fmla="*/ 8 h 176"/>
                <a:gd name="T16" fmla="*/ 8 w 309"/>
                <a:gd name="T17" fmla="*/ 140 h 176"/>
                <a:gd name="T18" fmla="*/ 8 w 309"/>
                <a:gd name="T19" fmla="*/ 168 h 176"/>
                <a:gd name="T20" fmla="*/ 36 w 309"/>
                <a:gd name="T21"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9" h="176">
                  <a:moveTo>
                    <a:pt x="36" y="168"/>
                  </a:moveTo>
                  <a:cubicBezTo>
                    <a:pt x="154" y="50"/>
                    <a:pt x="154" y="50"/>
                    <a:pt x="154" y="50"/>
                  </a:cubicBezTo>
                  <a:cubicBezTo>
                    <a:pt x="273" y="168"/>
                    <a:pt x="273" y="168"/>
                    <a:pt x="273" y="168"/>
                  </a:cubicBezTo>
                  <a:cubicBezTo>
                    <a:pt x="277" y="172"/>
                    <a:pt x="282" y="174"/>
                    <a:pt x="287" y="174"/>
                  </a:cubicBezTo>
                  <a:cubicBezTo>
                    <a:pt x="292" y="174"/>
                    <a:pt x="297" y="172"/>
                    <a:pt x="301" y="168"/>
                  </a:cubicBezTo>
                  <a:cubicBezTo>
                    <a:pt x="309" y="160"/>
                    <a:pt x="309" y="147"/>
                    <a:pt x="301" y="140"/>
                  </a:cubicBezTo>
                  <a:cubicBezTo>
                    <a:pt x="169" y="8"/>
                    <a:pt x="169" y="8"/>
                    <a:pt x="169" y="8"/>
                  </a:cubicBezTo>
                  <a:cubicBezTo>
                    <a:pt x="161" y="0"/>
                    <a:pt x="148" y="0"/>
                    <a:pt x="140" y="8"/>
                  </a:cubicBezTo>
                  <a:cubicBezTo>
                    <a:pt x="8" y="140"/>
                    <a:pt x="8" y="140"/>
                    <a:pt x="8" y="140"/>
                  </a:cubicBezTo>
                  <a:cubicBezTo>
                    <a:pt x="0" y="147"/>
                    <a:pt x="0" y="160"/>
                    <a:pt x="8" y="168"/>
                  </a:cubicBezTo>
                  <a:cubicBezTo>
                    <a:pt x="16" y="176"/>
                    <a:pt x="28" y="176"/>
                    <a:pt x="36" y="16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127">
              <a:extLst>
                <a:ext uri="{FF2B5EF4-FFF2-40B4-BE49-F238E27FC236}">
                  <a16:creationId xmlns:a16="http://schemas.microsoft.com/office/drawing/2014/main" id="{227E7367-8866-4835-83B2-2EF3B0501523}"/>
                </a:ext>
              </a:extLst>
            </p:cNvPr>
            <p:cNvSpPr>
              <a:spLocks/>
            </p:cNvSpPr>
            <p:nvPr/>
          </p:nvSpPr>
          <p:spPr bwMode="auto">
            <a:xfrm>
              <a:off x="6913563" y="1336675"/>
              <a:ext cx="119063" cy="115888"/>
            </a:xfrm>
            <a:custGeom>
              <a:avLst/>
              <a:gdLst>
                <a:gd name="T0" fmla="*/ 21 w 125"/>
                <a:gd name="T1" fmla="*/ 123 h 123"/>
                <a:gd name="T2" fmla="*/ 36 w 125"/>
                <a:gd name="T3" fmla="*/ 117 h 123"/>
                <a:gd name="T4" fmla="*/ 117 w 125"/>
                <a:gd name="T5" fmla="*/ 36 h 123"/>
                <a:gd name="T6" fmla="*/ 117 w 125"/>
                <a:gd name="T7" fmla="*/ 8 h 123"/>
                <a:gd name="T8" fmla="*/ 89 w 125"/>
                <a:gd name="T9" fmla="*/ 8 h 123"/>
                <a:gd name="T10" fmla="*/ 7 w 125"/>
                <a:gd name="T11" fmla="*/ 89 h 123"/>
                <a:gd name="T12" fmla="*/ 7 w 125"/>
                <a:gd name="T13" fmla="*/ 117 h 123"/>
                <a:gd name="T14" fmla="*/ 21 w 125"/>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3">
                  <a:moveTo>
                    <a:pt x="21" y="123"/>
                  </a:moveTo>
                  <a:cubicBezTo>
                    <a:pt x="27" y="123"/>
                    <a:pt x="32" y="121"/>
                    <a:pt x="36" y="117"/>
                  </a:cubicBezTo>
                  <a:cubicBezTo>
                    <a:pt x="117" y="36"/>
                    <a:pt x="117" y="36"/>
                    <a:pt x="117" y="36"/>
                  </a:cubicBezTo>
                  <a:cubicBezTo>
                    <a:pt x="125" y="28"/>
                    <a:pt x="125" y="16"/>
                    <a:pt x="117" y="8"/>
                  </a:cubicBezTo>
                  <a:cubicBezTo>
                    <a:pt x="109" y="0"/>
                    <a:pt x="96" y="0"/>
                    <a:pt x="89" y="8"/>
                  </a:cubicBezTo>
                  <a:cubicBezTo>
                    <a:pt x="7" y="89"/>
                    <a:pt x="7" y="89"/>
                    <a:pt x="7" y="89"/>
                  </a:cubicBezTo>
                  <a:cubicBezTo>
                    <a:pt x="0" y="97"/>
                    <a:pt x="0" y="109"/>
                    <a:pt x="7" y="117"/>
                  </a:cubicBezTo>
                  <a:cubicBezTo>
                    <a:pt x="11" y="121"/>
                    <a:pt x="16" y="123"/>
                    <a:pt x="21" y="123"/>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128">
              <a:extLst>
                <a:ext uri="{FF2B5EF4-FFF2-40B4-BE49-F238E27FC236}">
                  <a16:creationId xmlns:a16="http://schemas.microsoft.com/office/drawing/2014/main" id="{2A67E44B-E252-47FD-B1DA-25AB90713694}"/>
                </a:ext>
              </a:extLst>
            </p:cNvPr>
            <p:cNvSpPr>
              <a:spLocks/>
            </p:cNvSpPr>
            <p:nvPr/>
          </p:nvSpPr>
          <p:spPr bwMode="auto">
            <a:xfrm>
              <a:off x="6899275" y="1493838"/>
              <a:ext cx="217488" cy="38100"/>
            </a:xfrm>
            <a:custGeom>
              <a:avLst/>
              <a:gdLst>
                <a:gd name="T0" fmla="*/ 207 w 227"/>
                <a:gd name="T1" fmla="*/ 0 h 40"/>
                <a:gd name="T2" fmla="*/ 20 w 227"/>
                <a:gd name="T3" fmla="*/ 0 h 40"/>
                <a:gd name="T4" fmla="*/ 0 w 227"/>
                <a:gd name="T5" fmla="*/ 20 h 40"/>
                <a:gd name="T6" fmla="*/ 20 w 227"/>
                <a:gd name="T7" fmla="*/ 40 h 40"/>
                <a:gd name="T8" fmla="*/ 207 w 227"/>
                <a:gd name="T9" fmla="*/ 40 h 40"/>
                <a:gd name="T10" fmla="*/ 227 w 227"/>
                <a:gd name="T11" fmla="*/ 20 h 40"/>
                <a:gd name="T12" fmla="*/ 207 w 2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27" h="40">
                  <a:moveTo>
                    <a:pt x="207" y="0"/>
                  </a:moveTo>
                  <a:cubicBezTo>
                    <a:pt x="20" y="0"/>
                    <a:pt x="20" y="0"/>
                    <a:pt x="20" y="0"/>
                  </a:cubicBezTo>
                  <a:cubicBezTo>
                    <a:pt x="9" y="0"/>
                    <a:pt x="0" y="9"/>
                    <a:pt x="0" y="20"/>
                  </a:cubicBezTo>
                  <a:cubicBezTo>
                    <a:pt x="0" y="31"/>
                    <a:pt x="9" y="40"/>
                    <a:pt x="20" y="40"/>
                  </a:cubicBezTo>
                  <a:cubicBezTo>
                    <a:pt x="207" y="40"/>
                    <a:pt x="207" y="40"/>
                    <a:pt x="207" y="40"/>
                  </a:cubicBezTo>
                  <a:cubicBezTo>
                    <a:pt x="218" y="40"/>
                    <a:pt x="227" y="31"/>
                    <a:pt x="227" y="20"/>
                  </a:cubicBezTo>
                  <a:cubicBezTo>
                    <a:pt x="227" y="9"/>
                    <a:pt x="218" y="0"/>
                    <a:pt x="207"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129">
              <a:extLst>
                <a:ext uri="{FF2B5EF4-FFF2-40B4-BE49-F238E27FC236}">
                  <a16:creationId xmlns:a16="http://schemas.microsoft.com/office/drawing/2014/main" id="{32EFF616-4622-4AF1-8BF3-0F69D06BFDC7}"/>
                </a:ext>
              </a:extLst>
            </p:cNvPr>
            <p:cNvSpPr>
              <a:spLocks/>
            </p:cNvSpPr>
            <p:nvPr/>
          </p:nvSpPr>
          <p:spPr bwMode="auto">
            <a:xfrm>
              <a:off x="6926263" y="1573213"/>
              <a:ext cx="101600" cy="101600"/>
            </a:xfrm>
            <a:custGeom>
              <a:avLst/>
              <a:gdLst>
                <a:gd name="T0" fmla="*/ 36 w 106"/>
                <a:gd name="T1" fmla="*/ 8 h 107"/>
                <a:gd name="T2" fmla="*/ 8 w 106"/>
                <a:gd name="T3" fmla="*/ 7 h 107"/>
                <a:gd name="T4" fmla="*/ 7 w 106"/>
                <a:gd name="T5" fmla="*/ 36 h 107"/>
                <a:gd name="T6" fmla="*/ 69 w 106"/>
                <a:gd name="T7" fmla="*/ 101 h 107"/>
                <a:gd name="T8" fmla="*/ 83 w 106"/>
                <a:gd name="T9" fmla="*/ 107 h 107"/>
                <a:gd name="T10" fmla="*/ 97 w 106"/>
                <a:gd name="T11" fmla="*/ 102 h 107"/>
                <a:gd name="T12" fmla="*/ 98 w 106"/>
                <a:gd name="T13" fmla="*/ 74 h 107"/>
                <a:gd name="T14" fmla="*/ 36 w 106"/>
                <a:gd name="T15" fmla="*/ 8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7">
                  <a:moveTo>
                    <a:pt x="36" y="8"/>
                  </a:moveTo>
                  <a:cubicBezTo>
                    <a:pt x="29" y="0"/>
                    <a:pt x="16" y="0"/>
                    <a:pt x="8" y="7"/>
                  </a:cubicBezTo>
                  <a:cubicBezTo>
                    <a:pt x="0" y="15"/>
                    <a:pt x="0" y="27"/>
                    <a:pt x="7" y="36"/>
                  </a:cubicBezTo>
                  <a:cubicBezTo>
                    <a:pt x="69" y="101"/>
                    <a:pt x="69" y="101"/>
                    <a:pt x="69" y="101"/>
                  </a:cubicBezTo>
                  <a:cubicBezTo>
                    <a:pt x="73" y="105"/>
                    <a:pt x="78" y="107"/>
                    <a:pt x="83" y="107"/>
                  </a:cubicBezTo>
                  <a:cubicBezTo>
                    <a:pt x="88" y="107"/>
                    <a:pt x="93" y="106"/>
                    <a:pt x="97" y="102"/>
                  </a:cubicBezTo>
                  <a:cubicBezTo>
                    <a:pt x="105" y="95"/>
                    <a:pt x="106" y="82"/>
                    <a:pt x="98" y="74"/>
                  </a:cubicBezTo>
                  <a:lnTo>
                    <a:pt x="36" y="8"/>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130">
              <a:extLst>
                <a:ext uri="{FF2B5EF4-FFF2-40B4-BE49-F238E27FC236}">
                  <a16:creationId xmlns:a16="http://schemas.microsoft.com/office/drawing/2014/main" id="{16846163-3F43-43C4-BE8F-C20848EF6A41}"/>
                </a:ext>
              </a:extLst>
            </p:cNvPr>
            <p:cNvSpPr>
              <a:spLocks/>
            </p:cNvSpPr>
            <p:nvPr/>
          </p:nvSpPr>
          <p:spPr bwMode="auto">
            <a:xfrm>
              <a:off x="6384925" y="1336675"/>
              <a:ext cx="119063" cy="115888"/>
            </a:xfrm>
            <a:custGeom>
              <a:avLst/>
              <a:gdLst>
                <a:gd name="T0" fmla="*/ 89 w 125"/>
                <a:gd name="T1" fmla="*/ 117 h 123"/>
                <a:gd name="T2" fmla="*/ 103 w 125"/>
                <a:gd name="T3" fmla="*/ 123 h 123"/>
                <a:gd name="T4" fmla="*/ 118 w 125"/>
                <a:gd name="T5" fmla="*/ 117 h 123"/>
                <a:gd name="T6" fmla="*/ 118 w 125"/>
                <a:gd name="T7" fmla="*/ 89 h 123"/>
                <a:gd name="T8" fmla="*/ 36 w 125"/>
                <a:gd name="T9" fmla="*/ 8 h 123"/>
                <a:gd name="T10" fmla="*/ 8 w 125"/>
                <a:gd name="T11" fmla="*/ 8 h 123"/>
                <a:gd name="T12" fmla="*/ 8 w 125"/>
                <a:gd name="T13" fmla="*/ 36 h 123"/>
                <a:gd name="T14" fmla="*/ 89 w 125"/>
                <a:gd name="T15" fmla="*/ 117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3">
                  <a:moveTo>
                    <a:pt x="89" y="117"/>
                  </a:moveTo>
                  <a:cubicBezTo>
                    <a:pt x="93" y="121"/>
                    <a:pt x="98" y="123"/>
                    <a:pt x="103" y="123"/>
                  </a:cubicBezTo>
                  <a:cubicBezTo>
                    <a:pt x="109" y="123"/>
                    <a:pt x="114" y="121"/>
                    <a:pt x="118" y="117"/>
                  </a:cubicBezTo>
                  <a:cubicBezTo>
                    <a:pt x="125" y="109"/>
                    <a:pt x="125" y="97"/>
                    <a:pt x="118" y="89"/>
                  </a:cubicBezTo>
                  <a:cubicBezTo>
                    <a:pt x="36" y="8"/>
                    <a:pt x="36" y="8"/>
                    <a:pt x="36" y="8"/>
                  </a:cubicBezTo>
                  <a:cubicBezTo>
                    <a:pt x="28" y="0"/>
                    <a:pt x="16" y="0"/>
                    <a:pt x="8" y="8"/>
                  </a:cubicBezTo>
                  <a:cubicBezTo>
                    <a:pt x="0" y="16"/>
                    <a:pt x="0" y="28"/>
                    <a:pt x="8" y="36"/>
                  </a:cubicBezTo>
                  <a:lnTo>
                    <a:pt x="89" y="117"/>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131">
              <a:extLst>
                <a:ext uri="{FF2B5EF4-FFF2-40B4-BE49-F238E27FC236}">
                  <a16:creationId xmlns:a16="http://schemas.microsoft.com/office/drawing/2014/main" id="{7D42E423-481F-4E06-8703-3C1717336DE4}"/>
                </a:ext>
              </a:extLst>
            </p:cNvPr>
            <p:cNvSpPr>
              <a:spLocks/>
            </p:cNvSpPr>
            <p:nvPr/>
          </p:nvSpPr>
          <p:spPr bwMode="auto">
            <a:xfrm>
              <a:off x="6302375" y="1493838"/>
              <a:ext cx="215900" cy="38100"/>
            </a:xfrm>
            <a:custGeom>
              <a:avLst/>
              <a:gdLst>
                <a:gd name="T0" fmla="*/ 207 w 227"/>
                <a:gd name="T1" fmla="*/ 0 h 40"/>
                <a:gd name="T2" fmla="*/ 20 w 227"/>
                <a:gd name="T3" fmla="*/ 0 h 40"/>
                <a:gd name="T4" fmla="*/ 0 w 227"/>
                <a:gd name="T5" fmla="*/ 20 h 40"/>
                <a:gd name="T6" fmla="*/ 20 w 227"/>
                <a:gd name="T7" fmla="*/ 40 h 40"/>
                <a:gd name="T8" fmla="*/ 207 w 227"/>
                <a:gd name="T9" fmla="*/ 40 h 40"/>
                <a:gd name="T10" fmla="*/ 227 w 227"/>
                <a:gd name="T11" fmla="*/ 20 h 40"/>
                <a:gd name="T12" fmla="*/ 207 w 2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27" h="40">
                  <a:moveTo>
                    <a:pt x="207" y="0"/>
                  </a:moveTo>
                  <a:cubicBezTo>
                    <a:pt x="20" y="0"/>
                    <a:pt x="20" y="0"/>
                    <a:pt x="20" y="0"/>
                  </a:cubicBezTo>
                  <a:cubicBezTo>
                    <a:pt x="9" y="0"/>
                    <a:pt x="0" y="9"/>
                    <a:pt x="0" y="20"/>
                  </a:cubicBezTo>
                  <a:cubicBezTo>
                    <a:pt x="0" y="31"/>
                    <a:pt x="9" y="40"/>
                    <a:pt x="20" y="40"/>
                  </a:cubicBezTo>
                  <a:cubicBezTo>
                    <a:pt x="207" y="40"/>
                    <a:pt x="207" y="40"/>
                    <a:pt x="207" y="40"/>
                  </a:cubicBezTo>
                  <a:cubicBezTo>
                    <a:pt x="218" y="40"/>
                    <a:pt x="227" y="31"/>
                    <a:pt x="227" y="20"/>
                  </a:cubicBezTo>
                  <a:cubicBezTo>
                    <a:pt x="227" y="9"/>
                    <a:pt x="218" y="0"/>
                    <a:pt x="207" y="0"/>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32">
              <a:extLst>
                <a:ext uri="{FF2B5EF4-FFF2-40B4-BE49-F238E27FC236}">
                  <a16:creationId xmlns:a16="http://schemas.microsoft.com/office/drawing/2014/main" id="{20F5D5F2-BBD0-4CE8-AE19-A42A7E1FFAFF}"/>
                </a:ext>
              </a:extLst>
            </p:cNvPr>
            <p:cNvSpPr>
              <a:spLocks/>
            </p:cNvSpPr>
            <p:nvPr/>
          </p:nvSpPr>
          <p:spPr bwMode="auto">
            <a:xfrm>
              <a:off x="6391275" y="1573213"/>
              <a:ext cx="101600" cy="101600"/>
            </a:xfrm>
            <a:custGeom>
              <a:avLst/>
              <a:gdLst>
                <a:gd name="T0" fmla="*/ 69 w 106"/>
                <a:gd name="T1" fmla="*/ 8 h 107"/>
                <a:gd name="T2" fmla="*/ 8 w 106"/>
                <a:gd name="T3" fmla="*/ 74 h 107"/>
                <a:gd name="T4" fmla="*/ 9 w 106"/>
                <a:gd name="T5" fmla="*/ 102 h 107"/>
                <a:gd name="T6" fmla="*/ 23 w 106"/>
                <a:gd name="T7" fmla="*/ 107 h 107"/>
                <a:gd name="T8" fmla="*/ 37 w 106"/>
                <a:gd name="T9" fmla="*/ 101 h 107"/>
                <a:gd name="T10" fmla="*/ 99 w 106"/>
                <a:gd name="T11" fmla="*/ 36 h 107"/>
                <a:gd name="T12" fmla="*/ 98 w 106"/>
                <a:gd name="T13" fmla="*/ 7 h 107"/>
                <a:gd name="T14" fmla="*/ 69 w 106"/>
                <a:gd name="T15" fmla="*/ 8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7">
                  <a:moveTo>
                    <a:pt x="69" y="8"/>
                  </a:moveTo>
                  <a:cubicBezTo>
                    <a:pt x="8" y="74"/>
                    <a:pt x="8" y="74"/>
                    <a:pt x="8" y="74"/>
                  </a:cubicBezTo>
                  <a:cubicBezTo>
                    <a:pt x="0" y="82"/>
                    <a:pt x="1" y="95"/>
                    <a:pt x="9" y="102"/>
                  </a:cubicBezTo>
                  <a:cubicBezTo>
                    <a:pt x="13" y="106"/>
                    <a:pt x="18" y="107"/>
                    <a:pt x="23" y="107"/>
                  </a:cubicBezTo>
                  <a:cubicBezTo>
                    <a:pt x="28" y="107"/>
                    <a:pt x="33" y="105"/>
                    <a:pt x="37" y="101"/>
                  </a:cubicBezTo>
                  <a:cubicBezTo>
                    <a:pt x="99" y="36"/>
                    <a:pt x="99" y="36"/>
                    <a:pt x="99" y="36"/>
                  </a:cubicBezTo>
                  <a:cubicBezTo>
                    <a:pt x="106" y="27"/>
                    <a:pt x="106" y="15"/>
                    <a:pt x="98" y="7"/>
                  </a:cubicBezTo>
                  <a:cubicBezTo>
                    <a:pt x="90" y="0"/>
                    <a:pt x="77" y="0"/>
                    <a:pt x="69" y="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739870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46">
            <a:extLst>
              <a:ext uri="{FF2B5EF4-FFF2-40B4-BE49-F238E27FC236}">
                <a16:creationId xmlns:a16="http://schemas.microsoft.com/office/drawing/2014/main" id="{733119C9-792E-D540-80FB-B08B355B94A3}"/>
              </a:ext>
            </a:extLst>
          </p:cNvPr>
          <p:cNvSpPr/>
          <p:nvPr/>
        </p:nvSpPr>
        <p:spPr>
          <a:xfrm>
            <a:off x="578344" y="445181"/>
            <a:ext cx="2027212" cy="40557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alibri"/>
                <a:ea typeface="+mn-ea"/>
                <a:cs typeface="+mn-cs"/>
              </a:rPr>
              <a:t>See</a:t>
            </a:r>
          </a:p>
        </p:txBody>
      </p:sp>
      <p:pic>
        <p:nvPicPr>
          <p:cNvPr id="20" name="Picture 2" descr="MacBookPro-Mask.png">
            <a:extLst>
              <a:ext uri="{FF2B5EF4-FFF2-40B4-BE49-F238E27FC236}">
                <a16:creationId xmlns:a16="http://schemas.microsoft.com/office/drawing/2014/main" id="{A304BF19-8670-9C46-915C-1A8D30605A5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7693" y="1074309"/>
            <a:ext cx="2808514" cy="1794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 descr="MacBookPro-Mask.png">
            <a:extLst>
              <a:ext uri="{FF2B5EF4-FFF2-40B4-BE49-F238E27FC236}">
                <a16:creationId xmlns:a16="http://schemas.microsoft.com/office/drawing/2014/main" id="{6BEA2214-1300-DF47-BCEB-E55A072458A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13922" y="1074308"/>
            <a:ext cx="2808514" cy="1794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descr="MacBookPro-Mask.png">
            <a:extLst>
              <a:ext uri="{FF2B5EF4-FFF2-40B4-BE49-F238E27FC236}">
                <a16:creationId xmlns:a16="http://schemas.microsoft.com/office/drawing/2014/main" id="{6200AFBB-C1E3-B64C-A20A-FD3D5B43DC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40151" y="1074309"/>
            <a:ext cx="2808514" cy="1794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 descr="MacBookPro-Mask.png">
            <a:extLst>
              <a:ext uri="{FF2B5EF4-FFF2-40B4-BE49-F238E27FC236}">
                <a16:creationId xmlns:a16="http://schemas.microsoft.com/office/drawing/2014/main" id="{CF088409-3214-6049-BF1D-AF697058B5F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66380" y="1074308"/>
            <a:ext cx="2808514" cy="1794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Rounded Corners 46">
            <a:extLst>
              <a:ext uri="{FF2B5EF4-FFF2-40B4-BE49-F238E27FC236}">
                <a16:creationId xmlns:a16="http://schemas.microsoft.com/office/drawing/2014/main" id="{611B2359-9F7F-8848-A6A0-022B49CA1906}"/>
              </a:ext>
            </a:extLst>
          </p:cNvPr>
          <p:cNvSpPr/>
          <p:nvPr/>
        </p:nvSpPr>
        <p:spPr>
          <a:xfrm>
            <a:off x="3604573" y="445181"/>
            <a:ext cx="2027212" cy="40557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alibri"/>
                <a:ea typeface="+mn-ea"/>
                <a:cs typeface="+mn-cs"/>
              </a:rPr>
              <a:t>Understand</a:t>
            </a:r>
          </a:p>
        </p:txBody>
      </p:sp>
      <p:sp>
        <p:nvSpPr>
          <p:cNvPr id="25" name="Rectangle: Rounded Corners 46">
            <a:extLst>
              <a:ext uri="{FF2B5EF4-FFF2-40B4-BE49-F238E27FC236}">
                <a16:creationId xmlns:a16="http://schemas.microsoft.com/office/drawing/2014/main" id="{1C0B2CD6-4133-954E-BB96-ADC7CF76E7AB}"/>
              </a:ext>
            </a:extLst>
          </p:cNvPr>
          <p:cNvSpPr/>
          <p:nvPr/>
        </p:nvSpPr>
        <p:spPr>
          <a:xfrm>
            <a:off x="6630802" y="445181"/>
            <a:ext cx="2027212" cy="40557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alibri"/>
                <a:ea typeface="+mn-ea"/>
                <a:cs typeface="+mn-cs"/>
              </a:rPr>
              <a:t>Act</a:t>
            </a:r>
          </a:p>
        </p:txBody>
      </p:sp>
      <p:sp>
        <p:nvSpPr>
          <p:cNvPr id="26" name="Rectangle: Rounded Corners 46">
            <a:extLst>
              <a:ext uri="{FF2B5EF4-FFF2-40B4-BE49-F238E27FC236}">
                <a16:creationId xmlns:a16="http://schemas.microsoft.com/office/drawing/2014/main" id="{A68FD579-A6CF-934D-9487-CA5AADDF8A01}"/>
              </a:ext>
            </a:extLst>
          </p:cNvPr>
          <p:cNvSpPr/>
          <p:nvPr/>
        </p:nvSpPr>
        <p:spPr>
          <a:xfrm>
            <a:off x="9657031" y="445181"/>
            <a:ext cx="2027212" cy="40557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alibri"/>
                <a:ea typeface="+mn-ea"/>
                <a:cs typeface="+mn-cs"/>
              </a:rPr>
              <a:t>Learn</a:t>
            </a:r>
          </a:p>
        </p:txBody>
      </p:sp>
      <p:pic>
        <p:nvPicPr>
          <p:cNvPr id="27" name="Picture 26" descr="A close up of a map&#10;&#10;Description automatically generated">
            <a:extLst>
              <a:ext uri="{FF2B5EF4-FFF2-40B4-BE49-F238E27FC236}">
                <a16:creationId xmlns:a16="http://schemas.microsoft.com/office/drawing/2014/main" id="{2020641B-19A8-D642-B8BD-A4BC94A09DA0}"/>
              </a:ext>
            </a:extLst>
          </p:cNvPr>
          <p:cNvPicPr>
            <a:picLocks noChangeAspect="1"/>
          </p:cNvPicPr>
          <p:nvPr/>
        </p:nvPicPr>
        <p:blipFill>
          <a:blip r:embed="rId4"/>
          <a:stretch>
            <a:fillRect/>
          </a:stretch>
        </p:blipFill>
        <p:spPr>
          <a:xfrm>
            <a:off x="545083" y="1208122"/>
            <a:ext cx="2070341" cy="1295401"/>
          </a:xfrm>
          <a:prstGeom prst="rect">
            <a:avLst/>
          </a:prstGeom>
          <a:effectLst>
            <a:outerShdw blurRad="50800" dist="38100" dir="2700000" algn="tl" rotWithShape="0">
              <a:prstClr val="black">
                <a:alpha val="40000"/>
              </a:prstClr>
            </a:outerShdw>
          </a:effectLst>
        </p:spPr>
      </p:pic>
      <p:pic>
        <p:nvPicPr>
          <p:cNvPr id="28" name="Picture 27" descr="A close up of a map&#10;&#10;Description automatically generated">
            <a:extLst>
              <a:ext uri="{FF2B5EF4-FFF2-40B4-BE49-F238E27FC236}">
                <a16:creationId xmlns:a16="http://schemas.microsoft.com/office/drawing/2014/main" id="{D8FE80AC-B5AE-5747-981A-81C89E3B42AB}"/>
              </a:ext>
            </a:extLst>
          </p:cNvPr>
          <p:cNvPicPr>
            <a:picLocks noChangeAspect="1"/>
          </p:cNvPicPr>
          <p:nvPr/>
        </p:nvPicPr>
        <p:blipFill>
          <a:blip r:embed="rId5"/>
          <a:stretch>
            <a:fillRect/>
          </a:stretch>
        </p:blipFill>
        <p:spPr>
          <a:xfrm>
            <a:off x="3592047" y="1220648"/>
            <a:ext cx="2070341" cy="1295401"/>
          </a:xfrm>
          <a:prstGeom prst="rect">
            <a:avLst/>
          </a:prstGeom>
          <a:effectLst>
            <a:outerShdw blurRad="50800" dist="38100" dir="2700000" algn="tl" rotWithShape="0">
              <a:prstClr val="black">
                <a:alpha val="40000"/>
              </a:prstClr>
            </a:outerShdw>
          </a:effectLst>
        </p:spPr>
      </p:pic>
      <p:pic>
        <p:nvPicPr>
          <p:cNvPr id="29" name="Picture 28" descr="A screenshot of a social media post&#10;&#10;Description automatically generated">
            <a:extLst>
              <a:ext uri="{FF2B5EF4-FFF2-40B4-BE49-F238E27FC236}">
                <a16:creationId xmlns:a16="http://schemas.microsoft.com/office/drawing/2014/main" id="{79B0745A-10A9-CF4D-923E-827E7ED07687}"/>
              </a:ext>
            </a:extLst>
          </p:cNvPr>
          <p:cNvPicPr>
            <a:picLocks noChangeAspect="1"/>
          </p:cNvPicPr>
          <p:nvPr/>
        </p:nvPicPr>
        <p:blipFill rotWithShape="1">
          <a:blip r:embed="rId6"/>
          <a:srcRect b="10933"/>
          <a:stretch/>
        </p:blipFill>
        <p:spPr>
          <a:xfrm>
            <a:off x="6590405" y="1231534"/>
            <a:ext cx="2118895" cy="1323682"/>
          </a:xfrm>
          <a:prstGeom prst="rect">
            <a:avLst/>
          </a:prstGeom>
          <a:effectLst>
            <a:outerShdw blurRad="50800" dist="38100" dir="2700000" algn="tl" rotWithShape="0">
              <a:prstClr val="black">
                <a:alpha val="40000"/>
              </a:prstClr>
            </a:outerShdw>
          </a:effectLst>
        </p:spPr>
      </p:pic>
      <p:sp>
        <p:nvSpPr>
          <p:cNvPr id="30" name="Rectangle 29">
            <a:extLst>
              <a:ext uri="{FF2B5EF4-FFF2-40B4-BE49-F238E27FC236}">
                <a16:creationId xmlns:a16="http://schemas.microsoft.com/office/drawing/2014/main" id="{2FE05083-4C61-5D4F-B59A-8B36B22C41FD}"/>
              </a:ext>
            </a:extLst>
          </p:cNvPr>
          <p:cNvSpPr/>
          <p:nvPr/>
        </p:nvSpPr>
        <p:spPr>
          <a:xfrm>
            <a:off x="9612060" y="1212713"/>
            <a:ext cx="2072183" cy="1379205"/>
          </a:xfrm>
          <a:prstGeom prst="rect">
            <a:avLst/>
          </a:prstGeom>
          <a:gradFill flip="none" rotWithShape="1">
            <a:gsLst>
              <a:gs pos="0">
                <a:srgbClr val="3079AE"/>
              </a:gs>
              <a:gs pos="100000">
                <a:srgbClr val="F0F3FB"/>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1F075EF-63B8-5A47-9D7C-ED2D29792A3F}"/>
              </a:ext>
            </a:extLst>
          </p:cNvPr>
          <p:cNvGrpSpPr/>
          <p:nvPr/>
        </p:nvGrpSpPr>
        <p:grpSpPr>
          <a:xfrm>
            <a:off x="9830117" y="1220648"/>
            <a:ext cx="1636067" cy="1320196"/>
            <a:chOff x="5672764" y="898207"/>
            <a:chExt cx="5265516" cy="5177408"/>
          </a:xfrm>
        </p:grpSpPr>
        <p:grpSp>
          <p:nvGrpSpPr>
            <p:cNvPr id="32" name="Group 31">
              <a:extLst>
                <a:ext uri="{FF2B5EF4-FFF2-40B4-BE49-F238E27FC236}">
                  <a16:creationId xmlns:a16="http://schemas.microsoft.com/office/drawing/2014/main" id="{CABEB73F-01F2-BA4B-ABD9-5B71412F709B}"/>
                </a:ext>
              </a:extLst>
            </p:cNvPr>
            <p:cNvGrpSpPr/>
            <p:nvPr/>
          </p:nvGrpSpPr>
          <p:grpSpPr>
            <a:xfrm>
              <a:off x="5672764" y="898207"/>
              <a:ext cx="5265516" cy="5177408"/>
              <a:chOff x="4592504" y="810276"/>
              <a:chExt cx="5265516" cy="5177408"/>
            </a:xfrm>
          </p:grpSpPr>
          <p:sp>
            <p:nvSpPr>
              <p:cNvPr id="86" name="Rectangle: Rounded Corners 61440">
                <a:extLst>
                  <a:ext uri="{FF2B5EF4-FFF2-40B4-BE49-F238E27FC236}">
                    <a16:creationId xmlns:a16="http://schemas.microsoft.com/office/drawing/2014/main" id="{959A1BCF-559E-5247-9C87-FD7741006541}"/>
                  </a:ext>
                </a:extLst>
              </p:cNvPr>
              <p:cNvSpPr/>
              <p:nvPr/>
            </p:nvSpPr>
            <p:spPr>
              <a:xfrm>
                <a:off x="4592504" y="810276"/>
                <a:ext cx="2570002" cy="2542524"/>
              </a:xfrm>
              <a:prstGeom prst="roundRect">
                <a:avLst>
                  <a:gd name="adj" fmla="val 9549"/>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87" name="Rectangle: Rounded Corners 93">
                <a:extLst>
                  <a:ext uri="{FF2B5EF4-FFF2-40B4-BE49-F238E27FC236}">
                    <a16:creationId xmlns:a16="http://schemas.microsoft.com/office/drawing/2014/main" id="{CCAB7FB2-95D6-4544-B6B8-45FD08C4E9FF}"/>
                  </a:ext>
                </a:extLst>
              </p:cNvPr>
              <p:cNvSpPr/>
              <p:nvPr/>
            </p:nvSpPr>
            <p:spPr>
              <a:xfrm>
                <a:off x="7288018" y="810276"/>
                <a:ext cx="2570002" cy="2542524"/>
              </a:xfrm>
              <a:prstGeom prst="roundRect">
                <a:avLst>
                  <a:gd name="adj" fmla="val 9549"/>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88" name="Rectangle: Rounded Corners 94">
                <a:extLst>
                  <a:ext uri="{FF2B5EF4-FFF2-40B4-BE49-F238E27FC236}">
                    <a16:creationId xmlns:a16="http://schemas.microsoft.com/office/drawing/2014/main" id="{C9879DB5-1EE6-8048-9250-ADD45D413122}"/>
                  </a:ext>
                </a:extLst>
              </p:cNvPr>
              <p:cNvSpPr/>
              <p:nvPr/>
            </p:nvSpPr>
            <p:spPr>
              <a:xfrm>
                <a:off x="4592504" y="3445160"/>
                <a:ext cx="2570002" cy="2542524"/>
              </a:xfrm>
              <a:prstGeom prst="roundRect">
                <a:avLst>
                  <a:gd name="adj" fmla="val 9549"/>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89" name="Rectangle: Rounded Corners 95">
                <a:extLst>
                  <a:ext uri="{FF2B5EF4-FFF2-40B4-BE49-F238E27FC236}">
                    <a16:creationId xmlns:a16="http://schemas.microsoft.com/office/drawing/2014/main" id="{668EA40D-1C12-7B4F-9035-07F1BD92CCD6}"/>
                  </a:ext>
                </a:extLst>
              </p:cNvPr>
              <p:cNvSpPr/>
              <p:nvPr/>
            </p:nvSpPr>
            <p:spPr>
              <a:xfrm>
                <a:off x="7288018" y="3445160"/>
                <a:ext cx="2570002" cy="2542524"/>
              </a:xfrm>
              <a:prstGeom prst="roundRect">
                <a:avLst>
                  <a:gd name="adj" fmla="val 9549"/>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33" name="Group 32">
              <a:extLst>
                <a:ext uri="{FF2B5EF4-FFF2-40B4-BE49-F238E27FC236}">
                  <a16:creationId xmlns:a16="http://schemas.microsoft.com/office/drawing/2014/main" id="{9D161B9C-5988-FC4D-9041-C09E29BD6265}"/>
                </a:ext>
              </a:extLst>
            </p:cNvPr>
            <p:cNvGrpSpPr/>
            <p:nvPr/>
          </p:nvGrpSpPr>
          <p:grpSpPr>
            <a:xfrm>
              <a:off x="8033429" y="1646867"/>
              <a:ext cx="529800" cy="119279"/>
              <a:chOff x="5677000" y="1307857"/>
              <a:chExt cx="529800" cy="119279"/>
            </a:xfrm>
          </p:grpSpPr>
          <p:sp>
            <p:nvSpPr>
              <p:cNvPr id="84" name="Rectangle: Rounded Corners 42">
                <a:extLst>
                  <a:ext uri="{FF2B5EF4-FFF2-40B4-BE49-F238E27FC236}">
                    <a16:creationId xmlns:a16="http://schemas.microsoft.com/office/drawing/2014/main" id="{2406D051-2EF8-F946-9A53-2EEEE2395A2B}"/>
                  </a:ext>
                </a:extLst>
              </p:cNvPr>
              <p:cNvSpPr/>
              <p:nvPr/>
            </p:nvSpPr>
            <p:spPr>
              <a:xfrm>
                <a:off x="5677000" y="1333516"/>
                <a:ext cx="449607" cy="65183"/>
              </a:xfrm>
              <a:prstGeom prst="roundRect">
                <a:avLst>
                  <a:gd name="adj" fmla="val 50000"/>
                </a:avLst>
              </a:prstGeom>
              <a:solidFill>
                <a:schemeClr val="accent1"/>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85" name="Freeform: Shape 43">
                <a:extLst>
                  <a:ext uri="{FF2B5EF4-FFF2-40B4-BE49-F238E27FC236}">
                    <a16:creationId xmlns:a16="http://schemas.microsoft.com/office/drawing/2014/main" id="{76E81C01-13D8-1545-A69E-13966F45EA6C}"/>
                  </a:ext>
                </a:extLst>
              </p:cNvPr>
              <p:cNvSpPr/>
              <p:nvPr/>
            </p:nvSpPr>
            <p:spPr>
              <a:xfrm rot="16200000">
                <a:off x="6117195" y="1337532"/>
                <a:ext cx="119279" cy="59930"/>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accent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34" name="Group 33">
              <a:extLst>
                <a:ext uri="{FF2B5EF4-FFF2-40B4-BE49-F238E27FC236}">
                  <a16:creationId xmlns:a16="http://schemas.microsoft.com/office/drawing/2014/main" id="{AADF3C7E-1A29-8F4A-BE45-473F75BC969E}"/>
                </a:ext>
              </a:extLst>
            </p:cNvPr>
            <p:cNvGrpSpPr/>
            <p:nvPr/>
          </p:nvGrpSpPr>
          <p:grpSpPr>
            <a:xfrm>
              <a:off x="6443236" y="1695125"/>
              <a:ext cx="946150" cy="858837"/>
              <a:chOff x="8677275" y="1277938"/>
              <a:chExt cx="946150" cy="858837"/>
            </a:xfrm>
          </p:grpSpPr>
          <p:sp>
            <p:nvSpPr>
              <p:cNvPr id="82" name="Freeform 170">
                <a:extLst>
                  <a:ext uri="{FF2B5EF4-FFF2-40B4-BE49-F238E27FC236}">
                    <a16:creationId xmlns:a16="http://schemas.microsoft.com/office/drawing/2014/main" id="{4E0900AF-C74B-1A43-A00A-0C212F7C1AB8}"/>
                  </a:ext>
                </a:extLst>
              </p:cNvPr>
              <p:cNvSpPr>
                <a:spLocks noEditPoints="1"/>
              </p:cNvSpPr>
              <p:nvPr/>
            </p:nvSpPr>
            <p:spPr bwMode="auto">
              <a:xfrm>
                <a:off x="8913813" y="1582738"/>
                <a:ext cx="446088" cy="554037"/>
              </a:xfrm>
              <a:custGeom>
                <a:avLst/>
                <a:gdLst>
                  <a:gd name="T0" fmla="*/ 446 w 468"/>
                  <a:gd name="T1" fmla="*/ 0 h 581"/>
                  <a:gd name="T2" fmla="*/ 195 w 468"/>
                  <a:gd name="T3" fmla="*/ 0 h 581"/>
                  <a:gd name="T4" fmla="*/ 177 w 468"/>
                  <a:gd name="T5" fmla="*/ 11 h 581"/>
                  <a:gd name="T6" fmla="*/ 69 w 468"/>
                  <a:gd name="T7" fmla="*/ 247 h 581"/>
                  <a:gd name="T8" fmla="*/ 70 w 468"/>
                  <a:gd name="T9" fmla="*/ 266 h 581"/>
                  <a:gd name="T10" fmla="*/ 87 w 468"/>
                  <a:gd name="T11" fmla="*/ 275 h 581"/>
                  <a:gd name="T12" fmla="*/ 140 w 468"/>
                  <a:gd name="T13" fmla="*/ 275 h 581"/>
                  <a:gd name="T14" fmla="*/ 5 w 468"/>
                  <a:gd name="T15" fmla="*/ 552 h 581"/>
                  <a:gd name="T16" fmla="*/ 11 w 468"/>
                  <a:gd name="T17" fmla="*/ 578 h 581"/>
                  <a:gd name="T18" fmla="*/ 22 w 468"/>
                  <a:gd name="T19" fmla="*/ 581 h 581"/>
                  <a:gd name="T20" fmla="*/ 37 w 468"/>
                  <a:gd name="T21" fmla="*/ 575 h 581"/>
                  <a:gd name="T22" fmla="*/ 433 w 468"/>
                  <a:gd name="T23" fmla="*/ 163 h 581"/>
                  <a:gd name="T24" fmla="*/ 437 w 468"/>
                  <a:gd name="T25" fmla="*/ 141 h 581"/>
                  <a:gd name="T26" fmla="*/ 419 w 468"/>
                  <a:gd name="T27" fmla="*/ 129 h 581"/>
                  <a:gd name="T28" fmla="*/ 328 w 468"/>
                  <a:gd name="T29" fmla="*/ 129 h 581"/>
                  <a:gd name="T30" fmla="*/ 458 w 468"/>
                  <a:gd name="T31" fmla="*/ 36 h 581"/>
                  <a:gd name="T32" fmla="*/ 465 w 468"/>
                  <a:gd name="T33" fmla="*/ 14 h 581"/>
                  <a:gd name="T34" fmla="*/ 446 w 468"/>
                  <a:gd name="T35" fmla="*/ 0 h 581"/>
                  <a:gd name="T36" fmla="*/ 254 w 468"/>
                  <a:gd name="T37" fmla="*/ 133 h 581"/>
                  <a:gd name="T38" fmla="*/ 246 w 468"/>
                  <a:gd name="T39" fmla="*/ 155 h 581"/>
                  <a:gd name="T40" fmla="*/ 265 w 468"/>
                  <a:gd name="T41" fmla="*/ 169 h 581"/>
                  <a:gd name="T42" fmla="*/ 372 w 468"/>
                  <a:gd name="T43" fmla="*/ 169 h 581"/>
                  <a:gd name="T44" fmla="*/ 97 w 468"/>
                  <a:gd name="T45" fmla="*/ 455 h 581"/>
                  <a:gd name="T46" fmla="*/ 190 w 468"/>
                  <a:gd name="T47" fmla="*/ 264 h 581"/>
                  <a:gd name="T48" fmla="*/ 189 w 468"/>
                  <a:gd name="T49" fmla="*/ 245 h 581"/>
                  <a:gd name="T50" fmla="*/ 172 w 468"/>
                  <a:gd name="T51" fmla="*/ 235 h 581"/>
                  <a:gd name="T52" fmla="*/ 118 w 468"/>
                  <a:gd name="T53" fmla="*/ 235 h 581"/>
                  <a:gd name="T54" fmla="*/ 208 w 468"/>
                  <a:gd name="T55" fmla="*/ 40 h 581"/>
                  <a:gd name="T56" fmla="*/ 384 w 468"/>
                  <a:gd name="T57" fmla="*/ 40 h 581"/>
                  <a:gd name="T58" fmla="*/ 254 w 468"/>
                  <a:gd name="T59" fmla="*/ 133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8" h="581">
                    <a:moveTo>
                      <a:pt x="446" y="0"/>
                    </a:moveTo>
                    <a:cubicBezTo>
                      <a:pt x="195" y="0"/>
                      <a:pt x="195" y="0"/>
                      <a:pt x="195" y="0"/>
                    </a:cubicBezTo>
                    <a:cubicBezTo>
                      <a:pt x="187" y="0"/>
                      <a:pt x="180" y="4"/>
                      <a:pt x="177" y="11"/>
                    </a:cubicBezTo>
                    <a:cubicBezTo>
                      <a:pt x="69" y="247"/>
                      <a:pt x="69" y="247"/>
                      <a:pt x="69" y="247"/>
                    </a:cubicBezTo>
                    <a:cubicBezTo>
                      <a:pt x="66" y="253"/>
                      <a:pt x="67" y="260"/>
                      <a:pt x="70" y="266"/>
                    </a:cubicBezTo>
                    <a:cubicBezTo>
                      <a:pt x="74" y="272"/>
                      <a:pt x="80" y="275"/>
                      <a:pt x="87" y="275"/>
                    </a:cubicBezTo>
                    <a:cubicBezTo>
                      <a:pt x="140" y="275"/>
                      <a:pt x="140" y="275"/>
                      <a:pt x="140" y="275"/>
                    </a:cubicBezTo>
                    <a:cubicBezTo>
                      <a:pt x="5" y="552"/>
                      <a:pt x="5" y="552"/>
                      <a:pt x="5" y="552"/>
                    </a:cubicBezTo>
                    <a:cubicBezTo>
                      <a:pt x="0" y="561"/>
                      <a:pt x="3" y="572"/>
                      <a:pt x="11" y="578"/>
                    </a:cubicBezTo>
                    <a:cubicBezTo>
                      <a:pt x="15" y="580"/>
                      <a:pt x="19" y="581"/>
                      <a:pt x="22" y="581"/>
                    </a:cubicBezTo>
                    <a:cubicBezTo>
                      <a:pt x="28" y="581"/>
                      <a:pt x="33" y="579"/>
                      <a:pt x="37" y="575"/>
                    </a:cubicBezTo>
                    <a:cubicBezTo>
                      <a:pt x="433" y="163"/>
                      <a:pt x="433" y="163"/>
                      <a:pt x="433" y="163"/>
                    </a:cubicBezTo>
                    <a:cubicBezTo>
                      <a:pt x="439" y="157"/>
                      <a:pt x="440" y="149"/>
                      <a:pt x="437" y="141"/>
                    </a:cubicBezTo>
                    <a:cubicBezTo>
                      <a:pt x="434" y="134"/>
                      <a:pt x="427" y="129"/>
                      <a:pt x="419" y="129"/>
                    </a:cubicBezTo>
                    <a:cubicBezTo>
                      <a:pt x="328" y="129"/>
                      <a:pt x="328" y="129"/>
                      <a:pt x="328" y="129"/>
                    </a:cubicBezTo>
                    <a:cubicBezTo>
                      <a:pt x="458" y="36"/>
                      <a:pt x="458" y="36"/>
                      <a:pt x="458" y="36"/>
                    </a:cubicBezTo>
                    <a:cubicBezTo>
                      <a:pt x="465" y="31"/>
                      <a:pt x="468" y="22"/>
                      <a:pt x="465" y="14"/>
                    </a:cubicBezTo>
                    <a:cubicBezTo>
                      <a:pt x="462" y="5"/>
                      <a:pt x="455" y="0"/>
                      <a:pt x="446" y="0"/>
                    </a:cubicBezTo>
                    <a:close/>
                    <a:moveTo>
                      <a:pt x="254" y="133"/>
                    </a:moveTo>
                    <a:cubicBezTo>
                      <a:pt x="246" y="138"/>
                      <a:pt x="244" y="147"/>
                      <a:pt x="246" y="155"/>
                    </a:cubicBezTo>
                    <a:cubicBezTo>
                      <a:pt x="249" y="163"/>
                      <a:pt x="257" y="169"/>
                      <a:pt x="265" y="169"/>
                    </a:cubicBezTo>
                    <a:cubicBezTo>
                      <a:pt x="372" y="169"/>
                      <a:pt x="372" y="169"/>
                      <a:pt x="372" y="169"/>
                    </a:cubicBezTo>
                    <a:cubicBezTo>
                      <a:pt x="97" y="455"/>
                      <a:pt x="97" y="455"/>
                      <a:pt x="97" y="455"/>
                    </a:cubicBezTo>
                    <a:cubicBezTo>
                      <a:pt x="190" y="264"/>
                      <a:pt x="190" y="264"/>
                      <a:pt x="190" y="264"/>
                    </a:cubicBezTo>
                    <a:cubicBezTo>
                      <a:pt x="193" y="258"/>
                      <a:pt x="193" y="251"/>
                      <a:pt x="189" y="245"/>
                    </a:cubicBezTo>
                    <a:cubicBezTo>
                      <a:pt x="186" y="239"/>
                      <a:pt x="179" y="235"/>
                      <a:pt x="172" y="235"/>
                    </a:cubicBezTo>
                    <a:cubicBezTo>
                      <a:pt x="118" y="235"/>
                      <a:pt x="118" y="235"/>
                      <a:pt x="118" y="235"/>
                    </a:cubicBezTo>
                    <a:cubicBezTo>
                      <a:pt x="208" y="40"/>
                      <a:pt x="208" y="40"/>
                      <a:pt x="208" y="40"/>
                    </a:cubicBezTo>
                    <a:cubicBezTo>
                      <a:pt x="384" y="40"/>
                      <a:pt x="384" y="40"/>
                      <a:pt x="384" y="40"/>
                    </a:cubicBezTo>
                    <a:lnTo>
                      <a:pt x="254" y="133"/>
                    </a:ln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83" name="Freeform 171">
                <a:extLst>
                  <a:ext uri="{FF2B5EF4-FFF2-40B4-BE49-F238E27FC236}">
                    <a16:creationId xmlns:a16="http://schemas.microsoft.com/office/drawing/2014/main" id="{85D92919-9BEC-DA41-91C6-29C4811B9693}"/>
                  </a:ext>
                </a:extLst>
              </p:cNvPr>
              <p:cNvSpPr>
                <a:spLocks/>
              </p:cNvSpPr>
              <p:nvPr/>
            </p:nvSpPr>
            <p:spPr bwMode="auto">
              <a:xfrm>
                <a:off x="8677275" y="1277938"/>
                <a:ext cx="946150" cy="534987"/>
              </a:xfrm>
              <a:custGeom>
                <a:avLst/>
                <a:gdLst>
                  <a:gd name="T0" fmla="*/ 929 w 993"/>
                  <a:gd name="T1" fmla="*/ 208 h 562"/>
                  <a:gd name="T2" fmla="*/ 751 w 993"/>
                  <a:gd name="T3" fmla="*/ 155 h 562"/>
                  <a:gd name="T4" fmla="*/ 505 w 993"/>
                  <a:gd name="T5" fmla="*/ 0 h 562"/>
                  <a:gd name="T6" fmla="*/ 488 w 993"/>
                  <a:gd name="T7" fmla="*/ 0 h 562"/>
                  <a:gd name="T8" fmla="*/ 243 w 993"/>
                  <a:gd name="T9" fmla="*/ 155 h 562"/>
                  <a:gd name="T10" fmla="*/ 65 w 993"/>
                  <a:gd name="T11" fmla="*/ 208 h 562"/>
                  <a:gd name="T12" fmla="*/ 4 w 993"/>
                  <a:gd name="T13" fmla="*/ 364 h 562"/>
                  <a:gd name="T14" fmla="*/ 61 w 993"/>
                  <a:gd name="T15" fmla="*/ 507 h 562"/>
                  <a:gd name="T16" fmla="*/ 235 w 993"/>
                  <a:gd name="T17" fmla="*/ 542 h 562"/>
                  <a:gd name="T18" fmla="*/ 250 w 993"/>
                  <a:gd name="T19" fmla="*/ 519 h 562"/>
                  <a:gd name="T20" fmla="*/ 227 w 993"/>
                  <a:gd name="T21" fmla="*/ 503 h 562"/>
                  <a:gd name="T22" fmla="*/ 87 w 993"/>
                  <a:gd name="T23" fmla="*/ 476 h 562"/>
                  <a:gd name="T24" fmla="*/ 43 w 993"/>
                  <a:gd name="T25" fmla="*/ 363 h 562"/>
                  <a:gd name="T26" fmla="*/ 93 w 993"/>
                  <a:gd name="T27" fmla="*/ 237 h 562"/>
                  <a:gd name="T28" fmla="*/ 252 w 993"/>
                  <a:gd name="T29" fmla="*/ 195 h 562"/>
                  <a:gd name="T30" fmla="*/ 272 w 993"/>
                  <a:gd name="T31" fmla="*/ 184 h 562"/>
                  <a:gd name="T32" fmla="*/ 488 w 993"/>
                  <a:gd name="T33" fmla="*/ 40 h 562"/>
                  <a:gd name="T34" fmla="*/ 505 w 993"/>
                  <a:gd name="T35" fmla="*/ 40 h 562"/>
                  <a:gd name="T36" fmla="*/ 721 w 993"/>
                  <a:gd name="T37" fmla="*/ 184 h 562"/>
                  <a:gd name="T38" fmla="*/ 741 w 993"/>
                  <a:gd name="T39" fmla="*/ 195 h 562"/>
                  <a:gd name="T40" fmla="*/ 901 w 993"/>
                  <a:gd name="T41" fmla="*/ 237 h 562"/>
                  <a:gd name="T42" fmla="*/ 950 w 993"/>
                  <a:gd name="T43" fmla="*/ 364 h 562"/>
                  <a:gd name="T44" fmla="*/ 907 w 993"/>
                  <a:gd name="T45" fmla="*/ 476 h 562"/>
                  <a:gd name="T46" fmla="*/ 767 w 993"/>
                  <a:gd name="T47" fmla="*/ 503 h 562"/>
                  <a:gd name="T48" fmla="*/ 743 w 993"/>
                  <a:gd name="T49" fmla="*/ 519 h 562"/>
                  <a:gd name="T50" fmla="*/ 759 w 993"/>
                  <a:gd name="T51" fmla="*/ 542 h 562"/>
                  <a:gd name="T52" fmla="*/ 805 w 993"/>
                  <a:gd name="T53" fmla="*/ 546 h 562"/>
                  <a:gd name="T54" fmla="*/ 932 w 993"/>
                  <a:gd name="T55" fmla="*/ 507 h 562"/>
                  <a:gd name="T56" fmla="*/ 990 w 993"/>
                  <a:gd name="T57" fmla="*/ 365 h 562"/>
                  <a:gd name="T58" fmla="*/ 929 w 993"/>
                  <a:gd name="T59" fmla="*/ 20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3" h="562">
                    <a:moveTo>
                      <a:pt x="929" y="208"/>
                    </a:moveTo>
                    <a:cubicBezTo>
                      <a:pt x="887" y="168"/>
                      <a:pt x="827" y="150"/>
                      <a:pt x="751" y="155"/>
                    </a:cubicBezTo>
                    <a:cubicBezTo>
                      <a:pt x="729" y="116"/>
                      <a:pt x="651" y="0"/>
                      <a:pt x="505" y="0"/>
                    </a:cubicBezTo>
                    <a:cubicBezTo>
                      <a:pt x="488" y="0"/>
                      <a:pt x="488" y="0"/>
                      <a:pt x="488" y="0"/>
                    </a:cubicBezTo>
                    <a:cubicBezTo>
                      <a:pt x="342" y="0"/>
                      <a:pt x="265" y="116"/>
                      <a:pt x="243" y="155"/>
                    </a:cubicBezTo>
                    <a:cubicBezTo>
                      <a:pt x="166" y="150"/>
                      <a:pt x="107" y="168"/>
                      <a:pt x="65" y="208"/>
                    </a:cubicBezTo>
                    <a:cubicBezTo>
                      <a:pt x="0" y="270"/>
                      <a:pt x="3" y="361"/>
                      <a:pt x="4" y="364"/>
                    </a:cubicBezTo>
                    <a:cubicBezTo>
                      <a:pt x="4" y="427"/>
                      <a:pt x="23" y="475"/>
                      <a:pt x="61" y="507"/>
                    </a:cubicBezTo>
                    <a:cubicBezTo>
                      <a:pt x="129" y="562"/>
                      <a:pt x="230" y="543"/>
                      <a:pt x="235" y="542"/>
                    </a:cubicBezTo>
                    <a:cubicBezTo>
                      <a:pt x="245" y="540"/>
                      <a:pt x="252" y="530"/>
                      <a:pt x="250" y="519"/>
                    </a:cubicBezTo>
                    <a:cubicBezTo>
                      <a:pt x="248" y="508"/>
                      <a:pt x="238" y="501"/>
                      <a:pt x="227" y="503"/>
                    </a:cubicBezTo>
                    <a:cubicBezTo>
                      <a:pt x="226" y="503"/>
                      <a:pt x="140" y="520"/>
                      <a:pt x="87" y="476"/>
                    </a:cubicBezTo>
                    <a:cubicBezTo>
                      <a:pt x="58" y="452"/>
                      <a:pt x="44" y="415"/>
                      <a:pt x="43" y="363"/>
                    </a:cubicBezTo>
                    <a:cubicBezTo>
                      <a:pt x="43" y="362"/>
                      <a:pt x="41" y="286"/>
                      <a:pt x="93" y="237"/>
                    </a:cubicBezTo>
                    <a:cubicBezTo>
                      <a:pt x="128" y="203"/>
                      <a:pt x="182" y="189"/>
                      <a:pt x="252" y="195"/>
                    </a:cubicBezTo>
                    <a:cubicBezTo>
                      <a:pt x="261" y="196"/>
                      <a:pt x="269" y="192"/>
                      <a:pt x="272" y="184"/>
                    </a:cubicBezTo>
                    <a:cubicBezTo>
                      <a:pt x="275" y="178"/>
                      <a:pt x="342" y="40"/>
                      <a:pt x="488" y="40"/>
                    </a:cubicBezTo>
                    <a:cubicBezTo>
                      <a:pt x="505" y="40"/>
                      <a:pt x="505" y="40"/>
                      <a:pt x="505" y="40"/>
                    </a:cubicBezTo>
                    <a:cubicBezTo>
                      <a:pt x="651" y="40"/>
                      <a:pt x="718" y="178"/>
                      <a:pt x="721" y="184"/>
                    </a:cubicBezTo>
                    <a:cubicBezTo>
                      <a:pt x="725" y="192"/>
                      <a:pt x="733" y="196"/>
                      <a:pt x="741" y="195"/>
                    </a:cubicBezTo>
                    <a:cubicBezTo>
                      <a:pt x="811" y="189"/>
                      <a:pt x="865" y="203"/>
                      <a:pt x="901" y="237"/>
                    </a:cubicBezTo>
                    <a:cubicBezTo>
                      <a:pt x="952" y="286"/>
                      <a:pt x="950" y="362"/>
                      <a:pt x="950" y="364"/>
                    </a:cubicBezTo>
                    <a:cubicBezTo>
                      <a:pt x="950" y="415"/>
                      <a:pt x="935" y="452"/>
                      <a:pt x="907" y="476"/>
                    </a:cubicBezTo>
                    <a:cubicBezTo>
                      <a:pt x="854" y="519"/>
                      <a:pt x="768" y="503"/>
                      <a:pt x="767" y="503"/>
                    </a:cubicBezTo>
                    <a:cubicBezTo>
                      <a:pt x="756" y="501"/>
                      <a:pt x="745" y="508"/>
                      <a:pt x="743" y="519"/>
                    </a:cubicBezTo>
                    <a:cubicBezTo>
                      <a:pt x="741" y="530"/>
                      <a:pt x="748" y="540"/>
                      <a:pt x="759" y="542"/>
                    </a:cubicBezTo>
                    <a:cubicBezTo>
                      <a:pt x="761" y="543"/>
                      <a:pt x="779" y="546"/>
                      <a:pt x="805" y="546"/>
                    </a:cubicBezTo>
                    <a:cubicBezTo>
                      <a:pt x="841" y="546"/>
                      <a:pt x="893" y="539"/>
                      <a:pt x="932" y="507"/>
                    </a:cubicBezTo>
                    <a:cubicBezTo>
                      <a:pt x="970" y="475"/>
                      <a:pt x="990" y="427"/>
                      <a:pt x="990" y="365"/>
                    </a:cubicBezTo>
                    <a:cubicBezTo>
                      <a:pt x="990" y="361"/>
                      <a:pt x="993" y="270"/>
                      <a:pt x="929" y="208"/>
                    </a:cubicBezTo>
                    <a:close/>
                  </a:path>
                </a:pathLst>
              </a:custGeom>
              <a:solidFill>
                <a:srgbClr val="00B6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grpSp>
        <p:grpSp>
          <p:nvGrpSpPr>
            <p:cNvPr id="35" name="Group 34">
              <a:extLst>
                <a:ext uri="{FF2B5EF4-FFF2-40B4-BE49-F238E27FC236}">
                  <a16:creationId xmlns:a16="http://schemas.microsoft.com/office/drawing/2014/main" id="{FB4EE5C9-AD95-E746-AB68-0C60870BBD60}"/>
                </a:ext>
              </a:extLst>
            </p:cNvPr>
            <p:cNvGrpSpPr/>
            <p:nvPr/>
          </p:nvGrpSpPr>
          <p:grpSpPr>
            <a:xfrm>
              <a:off x="9180428" y="1705117"/>
              <a:ext cx="852488" cy="852488"/>
              <a:chOff x="174625" y="2430463"/>
              <a:chExt cx="852488" cy="852488"/>
            </a:xfrm>
            <a:solidFill>
              <a:schemeClr val="accent3"/>
            </a:solidFill>
          </p:grpSpPr>
          <p:sp>
            <p:nvSpPr>
              <p:cNvPr id="64" name="Freeform 71">
                <a:extLst>
                  <a:ext uri="{FF2B5EF4-FFF2-40B4-BE49-F238E27FC236}">
                    <a16:creationId xmlns:a16="http://schemas.microsoft.com/office/drawing/2014/main" id="{A4E29A82-DB31-FC43-AF17-0CD76D2001D9}"/>
                  </a:ext>
                </a:extLst>
              </p:cNvPr>
              <p:cNvSpPr>
                <a:spLocks noEditPoints="1"/>
              </p:cNvSpPr>
              <p:nvPr/>
            </p:nvSpPr>
            <p:spPr bwMode="auto">
              <a:xfrm>
                <a:off x="174625" y="2430463"/>
                <a:ext cx="852488" cy="852488"/>
              </a:xfrm>
              <a:custGeom>
                <a:avLst/>
                <a:gdLst>
                  <a:gd name="T0" fmla="*/ 448 w 896"/>
                  <a:gd name="T1" fmla="*/ 0 h 896"/>
                  <a:gd name="T2" fmla="*/ 0 w 896"/>
                  <a:gd name="T3" fmla="*/ 448 h 896"/>
                  <a:gd name="T4" fmla="*/ 448 w 896"/>
                  <a:gd name="T5" fmla="*/ 896 h 896"/>
                  <a:gd name="T6" fmla="*/ 896 w 896"/>
                  <a:gd name="T7" fmla="*/ 448 h 896"/>
                  <a:gd name="T8" fmla="*/ 448 w 896"/>
                  <a:gd name="T9" fmla="*/ 0 h 896"/>
                  <a:gd name="T10" fmla="*/ 448 w 896"/>
                  <a:gd name="T11" fmla="*/ 856 h 896"/>
                  <a:gd name="T12" fmla="*/ 40 w 896"/>
                  <a:gd name="T13" fmla="*/ 448 h 896"/>
                  <a:gd name="T14" fmla="*/ 448 w 896"/>
                  <a:gd name="T15" fmla="*/ 40 h 896"/>
                  <a:gd name="T16" fmla="*/ 856 w 896"/>
                  <a:gd name="T17" fmla="*/ 448 h 896"/>
                  <a:gd name="T18" fmla="*/ 448 w 896"/>
                  <a:gd name="T19" fmla="*/ 85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6" h="896">
                    <a:moveTo>
                      <a:pt x="448" y="0"/>
                    </a:moveTo>
                    <a:cubicBezTo>
                      <a:pt x="201" y="0"/>
                      <a:pt x="0" y="201"/>
                      <a:pt x="0" y="448"/>
                    </a:cubicBezTo>
                    <a:cubicBezTo>
                      <a:pt x="0" y="695"/>
                      <a:pt x="201" y="896"/>
                      <a:pt x="448" y="896"/>
                    </a:cubicBezTo>
                    <a:cubicBezTo>
                      <a:pt x="695" y="896"/>
                      <a:pt x="896" y="695"/>
                      <a:pt x="896" y="448"/>
                    </a:cubicBezTo>
                    <a:cubicBezTo>
                      <a:pt x="896" y="201"/>
                      <a:pt x="695" y="0"/>
                      <a:pt x="448" y="0"/>
                    </a:cubicBezTo>
                    <a:close/>
                    <a:moveTo>
                      <a:pt x="448" y="856"/>
                    </a:moveTo>
                    <a:cubicBezTo>
                      <a:pt x="223" y="856"/>
                      <a:pt x="40" y="673"/>
                      <a:pt x="40" y="448"/>
                    </a:cubicBezTo>
                    <a:cubicBezTo>
                      <a:pt x="40" y="223"/>
                      <a:pt x="223" y="40"/>
                      <a:pt x="448" y="40"/>
                    </a:cubicBezTo>
                    <a:cubicBezTo>
                      <a:pt x="673" y="40"/>
                      <a:pt x="856" y="223"/>
                      <a:pt x="856" y="448"/>
                    </a:cubicBezTo>
                    <a:cubicBezTo>
                      <a:pt x="856" y="673"/>
                      <a:pt x="673" y="856"/>
                      <a:pt x="448" y="8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67" name="Freeform 72">
                <a:extLst>
                  <a:ext uri="{FF2B5EF4-FFF2-40B4-BE49-F238E27FC236}">
                    <a16:creationId xmlns:a16="http://schemas.microsoft.com/office/drawing/2014/main" id="{51F0DDD4-E364-BE4F-BC59-FC66959E8245}"/>
                  </a:ext>
                </a:extLst>
              </p:cNvPr>
              <p:cNvSpPr>
                <a:spLocks/>
              </p:cNvSpPr>
              <p:nvPr/>
            </p:nvSpPr>
            <p:spPr bwMode="auto">
              <a:xfrm>
                <a:off x="446088" y="2651126"/>
                <a:ext cx="381000" cy="241300"/>
              </a:xfrm>
              <a:custGeom>
                <a:avLst/>
                <a:gdLst>
                  <a:gd name="T0" fmla="*/ 365 w 401"/>
                  <a:gd name="T1" fmla="*/ 7 h 253"/>
                  <a:gd name="T2" fmla="*/ 168 w 401"/>
                  <a:gd name="T3" fmla="*/ 204 h 253"/>
                  <a:gd name="T4" fmla="*/ 36 w 401"/>
                  <a:gd name="T5" fmla="*/ 72 h 253"/>
                  <a:gd name="T6" fmla="*/ 7 w 401"/>
                  <a:gd name="T7" fmla="*/ 72 h 253"/>
                  <a:gd name="T8" fmla="*/ 7 w 401"/>
                  <a:gd name="T9" fmla="*/ 100 h 253"/>
                  <a:gd name="T10" fmla="*/ 154 w 401"/>
                  <a:gd name="T11" fmla="*/ 247 h 253"/>
                  <a:gd name="T12" fmla="*/ 168 w 401"/>
                  <a:gd name="T13" fmla="*/ 253 h 253"/>
                  <a:gd name="T14" fmla="*/ 182 w 401"/>
                  <a:gd name="T15" fmla="*/ 247 h 253"/>
                  <a:gd name="T16" fmla="*/ 393 w 401"/>
                  <a:gd name="T17" fmla="*/ 36 h 253"/>
                  <a:gd name="T18" fmla="*/ 393 w 401"/>
                  <a:gd name="T19" fmla="*/ 7 h 253"/>
                  <a:gd name="T20" fmla="*/ 365 w 401"/>
                  <a:gd name="T21" fmla="*/ 7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1" h="253">
                    <a:moveTo>
                      <a:pt x="365" y="7"/>
                    </a:moveTo>
                    <a:cubicBezTo>
                      <a:pt x="168" y="204"/>
                      <a:pt x="168" y="204"/>
                      <a:pt x="168" y="204"/>
                    </a:cubicBezTo>
                    <a:cubicBezTo>
                      <a:pt x="36" y="72"/>
                      <a:pt x="36" y="72"/>
                      <a:pt x="36" y="72"/>
                    </a:cubicBezTo>
                    <a:cubicBezTo>
                      <a:pt x="28" y="64"/>
                      <a:pt x="15" y="64"/>
                      <a:pt x="7" y="72"/>
                    </a:cubicBezTo>
                    <a:cubicBezTo>
                      <a:pt x="0" y="80"/>
                      <a:pt x="0" y="92"/>
                      <a:pt x="7" y="100"/>
                    </a:cubicBezTo>
                    <a:cubicBezTo>
                      <a:pt x="154" y="247"/>
                      <a:pt x="154" y="247"/>
                      <a:pt x="154" y="247"/>
                    </a:cubicBezTo>
                    <a:cubicBezTo>
                      <a:pt x="158" y="251"/>
                      <a:pt x="163" y="253"/>
                      <a:pt x="168" y="253"/>
                    </a:cubicBezTo>
                    <a:cubicBezTo>
                      <a:pt x="173" y="253"/>
                      <a:pt x="178" y="251"/>
                      <a:pt x="182" y="247"/>
                    </a:cubicBezTo>
                    <a:cubicBezTo>
                      <a:pt x="393" y="36"/>
                      <a:pt x="393" y="36"/>
                      <a:pt x="393" y="36"/>
                    </a:cubicBezTo>
                    <a:cubicBezTo>
                      <a:pt x="401" y="28"/>
                      <a:pt x="401" y="15"/>
                      <a:pt x="393" y="7"/>
                    </a:cubicBezTo>
                    <a:cubicBezTo>
                      <a:pt x="386" y="0"/>
                      <a:pt x="373" y="0"/>
                      <a:pt x="36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0" name="Freeform 73">
                <a:extLst>
                  <a:ext uri="{FF2B5EF4-FFF2-40B4-BE49-F238E27FC236}">
                    <a16:creationId xmlns:a16="http://schemas.microsoft.com/office/drawing/2014/main" id="{B6D3881B-260A-AA45-BD87-119FBD22F0F3}"/>
                  </a:ext>
                </a:extLst>
              </p:cNvPr>
              <p:cNvSpPr>
                <a:spLocks/>
              </p:cNvSpPr>
              <p:nvPr/>
            </p:nvSpPr>
            <p:spPr bwMode="auto">
              <a:xfrm>
                <a:off x="582613" y="3125788"/>
                <a:ext cx="38100" cy="101600"/>
              </a:xfrm>
              <a:custGeom>
                <a:avLst/>
                <a:gdLst>
                  <a:gd name="T0" fmla="*/ 20 w 40"/>
                  <a:gd name="T1" fmla="*/ 0 h 107"/>
                  <a:gd name="T2" fmla="*/ 0 w 40"/>
                  <a:gd name="T3" fmla="*/ 20 h 107"/>
                  <a:gd name="T4" fmla="*/ 0 w 40"/>
                  <a:gd name="T5" fmla="*/ 87 h 107"/>
                  <a:gd name="T6" fmla="*/ 20 w 40"/>
                  <a:gd name="T7" fmla="*/ 107 h 107"/>
                  <a:gd name="T8" fmla="*/ 40 w 40"/>
                  <a:gd name="T9" fmla="*/ 87 h 107"/>
                  <a:gd name="T10" fmla="*/ 40 w 40"/>
                  <a:gd name="T11" fmla="*/ 20 h 107"/>
                  <a:gd name="T12" fmla="*/ 20 w 40"/>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40" h="107">
                    <a:moveTo>
                      <a:pt x="20" y="0"/>
                    </a:moveTo>
                    <a:cubicBezTo>
                      <a:pt x="9" y="0"/>
                      <a:pt x="0" y="9"/>
                      <a:pt x="0" y="20"/>
                    </a:cubicBezTo>
                    <a:cubicBezTo>
                      <a:pt x="0" y="87"/>
                      <a:pt x="0" y="87"/>
                      <a:pt x="0" y="87"/>
                    </a:cubicBezTo>
                    <a:cubicBezTo>
                      <a:pt x="0" y="98"/>
                      <a:pt x="9" y="107"/>
                      <a:pt x="20" y="107"/>
                    </a:cubicBezTo>
                    <a:cubicBezTo>
                      <a:pt x="31" y="107"/>
                      <a:pt x="40" y="98"/>
                      <a:pt x="40" y="87"/>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1" name="Freeform 74">
                <a:extLst>
                  <a:ext uri="{FF2B5EF4-FFF2-40B4-BE49-F238E27FC236}">
                    <a16:creationId xmlns:a16="http://schemas.microsoft.com/office/drawing/2014/main" id="{9ED30EE2-1BD5-C248-A745-74F74E30032B}"/>
                  </a:ext>
                </a:extLst>
              </p:cNvPr>
              <p:cNvSpPr>
                <a:spLocks/>
              </p:cNvSpPr>
              <p:nvPr/>
            </p:nvSpPr>
            <p:spPr bwMode="auto">
              <a:xfrm>
                <a:off x="582613" y="2492376"/>
                <a:ext cx="38100" cy="101600"/>
              </a:xfrm>
              <a:custGeom>
                <a:avLst/>
                <a:gdLst>
                  <a:gd name="T0" fmla="*/ 20 w 40"/>
                  <a:gd name="T1" fmla="*/ 107 h 107"/>
                  <a:gd name="T2" fmla="*/ 40 w 40"/>
                  <a:gd name="T3" fmla="*/ 87 h 107"/>
                  <a:gd name="T4" fmla="*/ 40 w 40"/>
                  <a:gd name="T5" fmla="*/ 20 h 107"/>
                  <a:gd name="T6" fmla="*/ 20 w 40"/>
                  <a:gd name="T7" fmla="*/ 0 h 107"/>
                  <a:gd name="T8" fmla="*/ 0 w 40"/>
                  <a:gd name="T9" fmla="*/ 20 h 107"/>
                  <a:gd name="T10" fmla="*/ 0 w 40"/>
                  <a:gd name="T11" fmla="*/ 87 h 107"/>
                  <a:gd name="T12" fmla="*/ 20 w 40"/>
                  <a:gd name="T13" fmla="*/ 107 h 107"/>
                </a:gdLst>
                <a:ahLst/>
                <a:cxnLst>
                  <a:cxn ang="0">
                    <a:pos x="T0" y="T1"/>
                  </a:cxn>
                  <a:cxn ang="0">
                    <a:pos x="T2" y="T3"/>
                  </a:cxn>
                  <a:cxn ang="0">
                    <a:pos x="T4" y="T5"/>
                  </a:cxn>
                  <a:cxn ang="0">
                    <a:pos x="T6" y="T7"/>
                  </a:cxn>
                  <a:cxn ang="0">
                    <a:pos x="T8" y="T9"/>
                  </a:cxn>
                  <a:cxn ang="0">
                    <a:pos x="T10" y="T11"/>
                  </a:cxn>
                  <a:cxn ang="0">
                    <a:pos x="T12" y="T13"/>
                  </a:cxn>
                </a:cxnLst>
                <a:rect l="0" t="0" r="r" b="b"/>
                <a:pathLst>
                  <a:path w="40" h="107">
                    <a:moveTo>
                      <a:pt x="20" y="107"/>
                    </a:moveTo>
                    <a:cubicBezTo>
                      <a:pt x="31" y="107"/>
                      <a:pt x="40" y="98"/>
                      <a:pt x="40" y="87"/>
                    </a:cubicBezTo>
                    <a:cubicBezTo>
                      <a:pt x="40" y="20"/>
                      <a:pt x="40" y="20"/>
                      <a:pt x="40" y="20"/>
                    </a:cubicBezTo>
                    <a:cubicBezTo>
                      <a:pt x="40" y="9"/>
                      <a:pt x="31" y="0"/>
                      <a:pt x="20" y="0"/>
                    </a:cubicBezTo>
                    <a:cubicBezTo>
                      <a:pt x="9" y="0"/>
                      <a:pt x="0" y="9"/>
                      <a:pt x="0" y="20"/>
                    </a:cubicBezTo>
                    <a:cubicBezTo>
                      <a:pt x="0" y="87"/>
                      <a:pt x="0" y="87"/>
                      <a:pt x="0" y="87"/>
                    </a:cubicBezTo>
                    <a:cubicBezTo>
                      <a:pt x="0" y="98"/>
                      <a:pt x="9" y="107"/>
                      <a:pt x="20"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2" name="Freeform 75">
                <a:extLst>
                  <a:ext uri="{FF2B5EF4-FFF2-40B4-BE49-F238E27FC236}">
                    <a16:creationId xmlns:a16="http://schemas.microsoft.com/office/drawing/2014/main" id="{EDD7F891-403C-074A-B59C-9F9BD6F7827A}"/>
                  </a:ext>
                </a:extLst>
              </p:cNvPr>
              <p:cNvSpPr>
                <a:spLocks/>
              </p:cNvSpPr>
              <p:nvPr/>
            </p:nvSpPr>
            <p:spPr bwMode="auto">
              <a:xfrm>
                <a:off x="233363" y="2840038"/>
                <a:ext cx="101600" cy="38100"/>
              </a:xfrm>
              <a:custGeom>
                <a:avLst/>
                <a:gdLst>
                  <a:gd name="T0" fmla="*/ 107 w 107"/>
                  <a:gd name="T1" fmla="*/ 20 h 40"/>
                  <a:gd name="T2" fmla="*/ 87 w 107"/>
                  <a:gd name="T3" fmla="*/ 0 h 40"/>
                  <a:gd name="T4" fmla="*/ 20 w 107"/>
                  <a:gd name="T5" fmla="*/ 0 h 40"/>
                  <a:gd name="T6" fmla="*/ 0 w 107"/>
                  <a:gd name="T7" fmla="*/ 20 h 40"/>
                  <a:gd name="T8" fmla="*/ 20 w 107"/>
                  <a:gd name="T9" fmla="*/ 40 h 40"/>
                  <a:gd name="T10" fmla="*/ 87 w 107"/>
                  <a:gd name="T11" fmla="*/ 40 h 40"/>
                  <a:gd name="T12" fmla="*/ 107 w 107"/>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107" h="40">
                    <a:moveTo>
                      <a:pt x="107" y="20"/>
                    </a:moveTo>
                    <a:cubicBezTo>
                      <a:pt x="107" y="9"/>
                      <a:pt x="98" y="0"/>
                      <a:pt x="87" y="0"/>
                    </a:cubicBezTo>
                    <a:cubicBezTo>
                      <a:pt x="20" y="0"/>
                      <a:pt x="20" y="0"/>
                      <a:pt x="20" y="0"/>
                    </a:cubicBezTo>
                    <a:cubicBezTo>
                      <a:pt x="9" y="0"/>
                      <a:pt x="0" y="9"/>
                      <a:pt x="0" y="20"/>
                    </a:cubicBezTo>
                    <a:cubicBezTo>
                      <a:pt x="0" y="31"/>
                      <a:pt x="9" y="40"/>
                      <a:pt x="20" y="40"/>
                    </a:cubicBezTo>
                    <a:cubicBezTo>
                      <a:pt x="87" y="40"/>
                      <a:pt x="87" y="40"/>
                      <a:pt x="87" y="40"/>
                    </a:cubicBezTo>
                    <a:cubicBezTo>
                      <a:pt x="98" y="40"/>
                      <a:pt x="107" y="31"/>
                      <a:pt x="10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3" name="Freeform 76">
                <a:extLst>
                  <a:ext uri="{FF2B5EF4-FFF2-40B4-BE49-F238E27FC236}">
                    <a16:creationId xmlns:a16="http://schemas.microsoft.com/office/drawing/2014/main" id="{FB760C9B-6E84-4443-BE30-54828DA0A240}"/>
                  </a:ext>
                </a:extLst>
              </p:cNvPr>
              <p:cNvSpPr>
                <a:spLocks/>
              </p:cNvSpPr>
              <p:nvPr/>
            </p:nvSpPr>
            <p:spPr bwMode="auto">
              <a:xfrm>
                <a:off x="865188" y="2840038"/>
                <a:ext cx="103188" cy="38100"/>
              </a:xfrm>
              <a:custGeom>
                <a:avLst/>
                <a:gdLst>
                  <a:gd name="T0" fmla="*/ 87 w 107"/>
                  <a:gd name="T1" fmla="*/ 0 h 40"/>
                  <a:gd name="T2" fmla="*/ 20 w 107"/>
                  <a:gd name="T3" fmla="*/ 0 h 40"/>
                  <a:gd name="T4" fmla="*/ 0 w 107"/>
                  <a:gd name="T5" fmla="*/ 20 h 40"/>
                  <a:gd name="T6" fmla="*/ 20 w 107"/>
                  <a:gd name="T7" fmla="*/ 40 h 40"/>
                  <a:gd name="T8" fmla="*/ 87 w 107"/>
                  <a:gd name="T9" fmla="*/ 40 h 40"/>
                  <a:gd name="T10" fmla="*/ 107 w 107"/>
                  <a:gd name="T11" fmla="*/ 20 h 40"/>
                  <a:gd name="T12" fmla="*/ 87 w 10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07" h="40">
                    <a:moveTo>
                      <a:pt x="87" y="0"/>
                    </a:moveTo>
                    <a:cubicBezTo>
                      <a:pt x="20" y="0"/>
                      <a:pt x="20" y="0"/>
                      <a:pt x="20" y="0"/>
                    </a:cubicBezTo>
                    <a:cubicBezTo>
                      <a:pt x="9" y="0"/>
                      <a:pt x="0" y="9"/>
                      <a:pt x="0" y="20"/>
                    </a:cubicBezTo>
                    <a:cubicBezTo>
                      <a:pt x="0" y="31"/>
                      <a:pt x="9" y="40"/>
                      <a:pt x="20" y="40"/>
                    </a:cubicBezTo>
                    <a:cubicBezTo>
                      <a:pt x="87" y="40"/>
                      <a:pt x="87" y="40"/>
                      <a:pt x="87" y="40"/>
                    </a:cubicBezTo>
                    <a:cubicBezTo>
                      <a:pt x="98" y="40"/>
                      <a:pt x="107" y="31"/>
                      <a:pt x="107" y="20"/>
                    </a:cubicBezTo>
                    <a:cubicBezTo>
                      <a:pt x="107" y="9"/>
                      <a:pt x="98" y="0"/>
                      <a:pt x="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4" name="Freeform 77">
                <a:extLst>
                  <a:ext uri="{FF2B5EF4-FFF2-40B4-BE49-F238E27FC236}">
                    <a16:creationId xmlns:a16="http://schemas.microsoft.com/office/drawing/2014/main" id="{E7187FE9-32F3-8248-9E2C-E85C2FDF1BEC}"/>
                  </a:ext>
                </a:extLst>
              </p:cNvPr>
              <p:cNvSpPr>
                <a:spLocks/>
              </p:cNvSpPr>
              <p:nvPr/>
            </p:nvSpPr>
            <p:spPr bwMode="auto">
              <a:xfrm>
                <a:off x="719138" y="2535238"/>
                <a:ext cx="76200" cy="95250"/>
              </a:xfrm>
              <a:custGeom>
                <a:avLst/>
                <a:gdLst>
                  <a:gd name="T0" fmla="*/ 13 w 80"/>
                  <a:gd name="T1" fmla="*/ 98 h 100"/>
                  <a:gd name="T2" fmla="*/ 23 w 80"/>
                  <a:gd name="T3" fmla="*/ 100 h 100"/>
                  <a:gd name="T4" fmla="*/ 40 w 80"/>
                  <a:gd name="T5" fmla="*/ 91 h 100"/>
                  <a:gd name="T6" fmla="*/ 75 w 80"/>
                  <a:gd name="T7" fmla="*/ 34 h 100"/>
                  <a:gd name="T8" fmla="*/ 68 w 80"/>
                  <a:gd name="T9" fmla="*/ 6 h 100"/>
                  <a:gd name="T10" fmla="*/ 40 w 80"/>
                  <a:gd name="T11" fmla="*/ 13 h 100"/>
                  <a:gd name="T12" fmla="*/ 6 w 80"/>
                  <a:gd name="T13" fmla="*/ 70 h 100"/>
                  <a:gd name="T14" fmla="*/ 13 w 80"/>
                  <a:gd name="T15" fmla="*/ 98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00">
                    <a:moveTo>
                      <a:pt x="13" y="98"/>
                    </a:moveTo>
                    <a:cubicBezTo>
                      <a:pt x="16" y="100"/>
                      <a:pt x="20" y="100"/>
                      <a:pt x="23" y="100"/>
                    </a:cubicBezTo>
                    <a:cubicBezTo>
                      <a:pt x="30" y="100"/>
                      <a:pt x="37" y="97"/>
                      <a:pt x="40" y="91"/>
                    </a:cubicBezTo>
                    <a:cubicBezTo>
                      <a:pt x="75" y="34"/>
                      <a:pt x="75" y="34"/>
                      <a:pt x="75" y="34"/>
                    </a:cubicBezTo>
                    <a:cubicBezTo>
                      <a:pt x="80" y="24"/>
                      <a:pt x="77" y="12"/>
                      <a:pt x="68" y="6"/>
                    </a:cubicBezTo>
                    <a:cubicBezTo>
                      <a:pt x="58" y="0"/>
                      <a:pt x="46" y="3"/>
                      <a:pt x="40" y="13"/>
                    </a:cubicBezTo>
                    <a:cubicBezTo>
                      <a:pt x="6" y="70"/>
                      <a:pt x="6" y="70"/>
                      <a:pt x="6" y="70"/>
                    </a:cubicBezTo>
                    <a:cubicBezTo>
                      <a:pt x="0" y="80"/>
                      <a:pt x="3" y="92"/>
                      <a:pt x="13"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5" name="Freeform 78">
                <a:extLst>
                  <a:ext uri="{FF2B5EF4-FFF2-40B4-BE49-F238E27FC236}">
                    <a16:creationId xmlns:a16="http://schemas.microsoft.com/office/drawing/2014/main" id="{280526E3-5A3F-E643-A229-3D9AEB20E52B}"/>
                  </a:ext>
                </a:extLst>
              </p:cNvPr>
              <p:cNvSpPr>
                <a:spLocks/>
              </p:cNvSpPr>
              <p:nvPr/>
            </p:nvSpPr>
            <p:spPr bwMode="auto">
              <a:xfrm>
                <a:off x="403225" y="3084513"/>
                <a:ext cx="77788" cy="95250"/>
              </a:xfrm>
              <a:custGeom>
                <a:avLst/>
                <a:gdLst>
                  <a:gd name="T0" fmla="*/ 68 w 81"/>
                  <a:gd name="T1" fmla="*/ 5 h 100"/>
                  <a:gd name="T2" fmla="*/ 41 w 81"/>
                  <a:gd name="T3" fmla="*/ 12 h 100"/>
                  <a:gd name="T4" fmla="*/ 6 w 81"/>
                  <a:gd name="T5" fmla="*/ 69 h 100"/>
                  <a:gd name="T6" fmla="*/ 13 w 81"/>
                  <a:gd name="T7" fmla="*/ 97 h 100"/>
                  <a:gd name="T8" fmla="*/ 23 w 81"/>
                  <a:gd name="T9" fmla="*/ 100 h 100"/>
                  <a:gd name="T10" fmla="*/ 40 w 81"/>
                  <a:gd name="T11" fmla="*/ 90 h 100"/>
                  <a:gd name="T12" fmla="*/ 75 w 81"/>
                  <a:gd name="T13" fmla="*/ 33 h 100"/>
                  <a:gd name="T14" fmla="*/ 68 w 81"/>
                  <a:gd name="T15" fmla="*/ 5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00">
                    <a:moveTo>
                      <a:pt x="68" y="5"/>
                    </a:moveTo>
                    <a:cubicBezTo>
                      <a:pt x="59" y="0"/>
                      <a:pt x="46" y="3"/>
                      <a:pt x="41" y="12"/>
                    </a:cubicBezTo>
                    <a:cubicBezTo>
                      <a:pt x="6" y="69"/>
                      <a:pt x="6" y="69"/>
                      <a:pt x="6" y="69"/>
                    </a:cubicBezTo>
                    <a:cubicBezTo>
                      <a:pt x="0" y="79"/>
                      <a:pt x="4" y="91"/>
                      <a:pt x="13" y="97"/>
                    </a:cubicBezTo>
                    <a:cubicBezTo>
                      <a:pt x="16" y="99"/>
                      <a:pt x="20" y="100"/>
                      <a:pt x="23" y="100"/>
                    </a:cubicBezTo>
                    <a:cubicBezTo>
                      <a:pt x="30" y="100"/>
                      <a:pt x="37" y="96"/>
                      <a:pt x="40" y="90"/>
                    </a:cubicBezTo>
                    <a:cubicBezTo>
                      <a:pt x="75" y="33"/>
                      <a:pt x="75" y="33"/>
                      <a:pt x="75" y="33"/>
                    </a:cubicBezTo>
                    <a:cubicBezTo>
                      <a:pt x="81" y="23"/>
                      <a:pt x="77" y="11"/>
                      <a:pt x="6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6" name="Freeform 79">
                <a:extLst>
                  <a:ext uri="{FF2B5EF4-FFF2-40B4-BE49-F238E27FC236}">
                    <a16:creationId xmlns:a16="http://schemas.microsoft.com/office/drawing/2014/main" id="{BDA9AB7F-AF11-5A42-95C3-7C2DB0C872C5}"/>
                  </a:ext>
                </a:extLst>
              </p:cNvPr>
              <p:cNvSpPr>
                <a:spLocks/>
              </p:cNvSpPr>
              <p:nvPr/>
            </p:nvSpPr>
            <p:spPr bwMode="auto">
              <a:xfrm>
                <a:off x="720725" y="3084513"/>
                <a:ext cx="74613" cy="95250"/>
              </a:xfrm>
              <a:custGeom>
                <a:avLst/>
                <a:gdLst>
                  <a:gd name="T0" fmla="*/ 40 w 78"/>
                  <a:gd name="T1" fmla="*/ 12 h 100"/>
                  <a:gd name="T2" fmla="*/ 13 w 78"/>
                  <a:gd name="T3" fmla="*/ 5 h 100"/>
                  <a:gd name="T4" fmla="*/ 5 w 78"/>
                  <a:gd name="T5" fmla="*/ 32 h 100"/>
                  <a:gd name="T6" fmla="*/ 38 w 78"/>
                  <a:gd name="T7" fmla="*/ 90 h 100"/>
                  <a:gd name="T8" fmla="*/ 56 w 78"/>
                  <a:gd name="T9" fmla="*/ 100 h 100"/>
                  <a:gd name="T10" fmla="*/ 66 w 78"/>
                  <a:gd name="T11" fmla="*/ 98 h 100"/>
                  <a:gd name="T12" fmla="*/ 73 w 78"/>
                  <a:gd name="T13" fmla="*/ 70 h 100"/>
                  <a:gd name="T14" fmla="*/ 40 w 78"/>
                  <a:gd name="T15" fmla="*/ 12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0">
                    <a:moveTo>
                      <a:pt x="40" y="12"/>
                    </a:moveTo>
                    <a:cubicBezTo>
                      <a:pt x="34" y="3"/>
                      <a:pt x="22" y="0"/>
                      <a:pt x="13" y="5"/>
                    </a:cubicBezTo>
                    <a:cubicBezTo>
                      <a:pt x="3" y="11"/>
                      <a:pt x="0" y="23"/>
                      <a:pt x="5" y="32"/>
                    </a:cubicBezTo>
                    <a:cubicBezTo>
                      <a:pt x="38" y="90"/>
                      <a:pt x="38" y="90"/>
                      <a:pt x="38" y="90"/>
                    </a:cubicBezTo>
                    <a:cubicBezTo>
                      <a:pt x="42" y="97"/>
                      <a:pt x="49" y="100"/>
                      <a:pt x="56" y="100"/>
                    </a:cubicBezTo>
                    <a:cubicBezTo>
                      <a:pt x="59" y="100"/>
                      <a:pt x="62" y="100"/>
                      <a:pt x="66" y="98"/>
                    </a:cubicBezTo>
                    <a:cubicBezTo>
                      <a:pt x="75" y="92"/>
                      <a:pt x="78" y="80"/>
                      <a:pt x="73" y="70"/>
                    </a:cubicBezTo>
                    <a:lnTo>
                      <a:pt x="4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7" name="Freeform 80">
                <a:extLst>
                  <a:ext uri="{FF2B5EF4-FFF2-40B4-BE49-F238E27FC236}">
                    <a16:creationId xmlns:a16="http://schemas.microsoft.com/office/drawing/2014/main" id="{55527D56-CEEB-EB40-9010-DCB7FBD334BE}"/>
                  </a:ext>
                </a:extLst>
              </p:cNvPr>
              <p:cNvSpPr>
                <a:spLocks/>
              </p:cNvSpPr>
              <p:nvPr/>
            </p:nvSpPr>
            <p:spPr bwMode="auto">
              <a:xfrm>
                <a:off x="404813" y="2536826"/>
                <a:ext cx="74613" cy="95250"/>
              </a:xfrm>
              <a:custGeom>
                <a:avLst/>
                <a:gdLst>
                  <a:gd name="T0" fmla="*/ 39 w 79"/>
                  <a:gd name="T1" fmla="*/ 90 h 101"/>
                  <a:gd name="T2" fmla="*/ 56 w 79"/>
                  <a:gd name="T3" fmla="*/ 101 h 101"/>
                  <a:gd name="T4" fmla="*/ 66 w 79"/>
                  <a:gd name="T5" fmla="*/ 98 h 101"/>
                  <a:gd name="T6" fmla="*/ 73 w 79"/>
                  <a:gd name="T7" fmla="*/ 71 h 101"/>
                  <a:gd name="T8" fmla="*/ 40 w 79"/>
                  <a:gd name="T9" fmla="*/ 13 h 101"/>
                  <a:gd name="T10" fmla="*/ 13 w 79"/>
                  <a:gd name="T11" fmla="*/ 5 h 101"/>
                  <a:gd name="T12" fmla="*/ 6 w 79"/>
                  <a:gd name="T13" fmla="*/ 33 h 101"/>
                  <a:gd name="T14" fmla="*/ 39 w 79"/>
                  <a:gd name="T15" fmla="*/ 9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01">
                    <a:moveTo>
                      <a:pt x="39" y="90"/>
                    </a:moveTo>
                    <a:cubicBezTo>
                      <a:pt x="42" y="97"/>
                      <a:pt x="49" y="101"/>
                      <a:pt x="56" y="101"/>
                    </a:cubicBezTo>
                    <a:cubicBezTo>
                      <a:pt x="59" y="101"/>
                      <a:pt x="63" y="100"/>
                      <a:pt x="66" y="98"/>
                    </a:cubicBezTo>
                    <a:cubicBezTo>
                      <a:pt x="76" y="92"/>
                      <a:pt x="79" y="80"/>
                      <a:pt x="73" y="71"/>
                    </a:cubicBezTo>
                    <a:cubicBezTo>
                      <a:pt x="40" y="13"/>
                      <a:pt x="40" y="13"/>
                      <a:pt x="40" y="13"/>
                    </a:cubicBezTo>
                    <a:cubicBezTo>
                      <a:pt x="35" y="3"/>
                      <a:pt x="23" y="0"/>
                      <a:pt x="13" y="5"/>
                    </a:cubicBezTo>
                    <a:cubicBezTo>
                      <a:pt x="3" y="11"/>
                      <a:pt x="0" y="23"/>
                      <a:pt x="6" y="33"/>
                    </a:cubicBezTo>
                    <a:lnTo>
                      <a:pt x="39"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8" name="Freeform 81">
                <a:extLst>
                  <a:ext uri="{FF2B5EF4-FFF2-40B4-BE49-F238E27FC236}">
                    <a16:creationId xmlns:a16="http://schemas.microsoft.com/office/drawing/2014/main" id="{A9F39ABF-886A-8A48-8963-619A0BE6A0DE}"/>
                  </a:ext>
                </a:extLst>
              </p:cNvPr>
              <p:cNvSpPr>
                <a:spLocks/>
              </p:cNvSpPr>
              <p:nvPr/>
            </p:nvSpPr>
            <p:spPr bwMode="auto">
              <a:xfrm>
                <a:off x="277813" y="2979738"/>
                <a:ext cx="98425" cy="74613"/>
              </a:xfrm>
              <a:custGeom>
                <a:avLst/>
                <a:gdLst>
                  <a:gd name="T0" fmla="*/ 70 w 103"/>
                  <a:gd name="T1" fmla="*/ 6 h 78"/>
                  <a:gd name="T2" fmla="*/ 13 w 103"/>
                  <a:gd name="T3" fmla="*/ 41 h 78"/>
                  <a:gd name="T4" fmla="*/ 6 w 103"/>
                  <a:gd name="T5" fmla="*/ 68 h 78"/>
                  <a:gd name="T6" fmla="*/ 23 w 103"/>
                  <a:gd name="T7" fmla="*/ 78 h 78"/>
                  <a:gd name="T8" fmla="*/ 33 w 103"/>
                  <a:gd name="T9" fmla="*/ 75 h 78"/>
                  <a:gd name="T10" fmla="*/ 90 w 103"/>
                  <a:gd name="T11" fmla="*/ 40 h 78"/>
                  <a:gd name="T12" fmla="*/ 97 w 103"/>
                  <a:gd name="T13" fmla="*/ 13 h 78"/>
                  <a:gd name="T14" fmla="*/ 70 w 103"/>
                  <a:gd name="T15" fmla="*/ 6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8">
                    <a:moveTo>
                      <a:pt x="70" y="6"/>
                    </a:moveTo>
                    <a:cubicBezTo>
                      <a:pt x="13" y="41"/>
                      <a:pt x="13" y="41"/>
                      <a:pt x="13" y="41"/>
                    </a:cubicBezTo>
                    <a:cubicBezTo>
                      <a:pt x="3" y="47"/>
                      <a:pt x="0" y="59"/>
                      <a:pt x="6" y="68"/>
                    </a:cubicBezTo>
                    <a:cubicBezTo>
                      <a:pt x="10" y="75"/>
                      <a:pt x="16" y="78"/>
                      <a:pt x="23" y="78"/>
                    </a:cubicBezTo>
                    <a:cubicBezTo>
                      <a:pt x="27" y="78"/>
                      <a:pt x="30" y="77"/>
                      <a:pt x="33" y="75"/>
                    </a:cubicBezTo>
                    <a:cubicBezTo>
                      <a:pt x="90" y="40"/>
                      <a:pt x="90" y="40"/>
                      <a:pt x="90" y="40"/>
                    </a:cubicBezTo>
                    <a:cubicBezTo>
                      <a:pt x="100" y="34"/>
                      <a:pt x="103" y="22"/>
                      <a:pt x="97" y="13"/>
                    </a:cubicBezTo>
                    <a:cubicBezTo>
                      <a:pt x="91" y="3"/>
                      <a:pt x="79" y="0"/>
                      <a:pt x="7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79" name="Freeform 82">
                <a:extLst>
                  <a:ext uri="{FF2B5EF4-FFF2-40B4-BE49-F238E27FC236}">
                    <a16:creationId xmlns:a16="http://schemas.microsoft.com/office/drawing/2014/main" id="{7B980356-BD77-EB4D-935D-E410F2815E91}"/>
                  </a:ext>
                </a:extLst>
              </p:cNvPr>
              <p:cNvSpPr>
                <a:spLocks/>
              </p:cNvSpPr>
              <p:nvPr/>
            </p:nvSpPr>
            <p:spPr bwMode="auto">
              <a:xfrm>
                <a:off x="825500" y="2663826"/>
                <a:ext cx="98425" cy="73025"/>
              </a:xfrm>
              <a:custGeom>
                <a:avLst/>
                <a:gdLst>
                  <a:gd name="T0" fmla="*/ 23 w 103"/>
                  <a:gd name="T1" fmla="*/ 78 h 78"/>
                  <a:gd name="T2" fmla="*/ 33 w 103"/>
                  <a:gd name="T3" fmla="*/ 75 h 78"/>
                  <a:gd name="T4" fmla="*/ 90 w 103"/>
                  <a:gd name="T5" fmla="*/ 40 h 78"/>
                  <a:gd name="T6" fmla="*/ 97 w 103"/>
                  <a:gd name="T7" fmla="*/ 12 h 78"/>
                  <a:gd name="T8" fmla="*/ 69 w 103"/>
                  <a:gd name="T9" fmla="*/ 6 h 78"/>
                  <a:gd name="T10" fmla="*/ 12 w 103"/>
                  <a:gd name="T11" fmla="*/ 41 h 78"/>
                  <a:gd name="T12" fmla="*/ 6 w 103"/>
                  <a:gd name="T13" fmla="*/ 68 h 78"/>
                  <a:gd name="T14" fmla="*/ 23 w 103"/>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8">
                    <a:moveTo>
                      <a:pt x="23" y="78"/>
                    </a:moveTo>
                    <a:cubicBezTo>
                      <a:pt x="26" y="78"/>
                      <a:pt x="30" y="77"/>
                      <a:pt x="33" y="75"/>
                    </a:cubicBezTo>
                    <a:cubicBezTo>
                      <a:pt x="90" y="40"/>
                      <a:pt x="90" y="40"/>
                      <a:pt x="90" y="40"/>
                    </a:cubicBezTo>
                    <a:cubicBezTo>
                      <a:pt x="100" y="34"/>
                      <a:pt x="103" y="22"/>
                      <a:pt x="97" y="12"/>
                    </a:cubicBezTo>
                    <a:cubicBezTo>
                      <a:pt x="91" y="3"/>
                      <a:pt x="79" y="0"/>
                      <a:pt x="69" y="6"/>
                    </a:cubicBezTo>
                    <a:cubicBezTo>
                      <a:pt x="12" y="41"/>
                      <a:pt x="12" y="41"/>
                      <a:pt x="12" y="41"/>
                    </a:cubicBezTo>
                    <a:cubicBezTo>
                      <a:pt x="3" y="46"/>
                      <a:pt x="0" y="59"/>
                      <a:pt x="6" y="68"/>
                    </a:cubicBezTo>
                    <a:cubicBezTo>
                      <a:pt x="10" y="74"/>
                      <a:pt x="16" y="78"/>
                      <a:pt x="23"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80" name="Freeform 83">
                <a:extLst>
                  <a:ext uri="{FF2B5EF4-FFF2-40B4-BE49-F238E27FC236}">
                    <a16:creationId xmlns:a16="http://schemas.microsoft.com/office/drawing/2014/main" id="{720F31AC-F156-8C4E-B675-0FFC5CC71299}"/>
                  </a:ext>
                </a:extLst>
              </p:cNvPr>
              <p:cNvSpPr>
                <a:spLocks/>
              </p:cNvSpPr>
              <p:nvPr/>
            </p:nvSpPr>
            <p:spPr bwMode="auto">
              <a:xfrm>
                <a:off x="276225" y="2665413"/>
                <a:ext cx="98425" cy="74613"/>
              </a:xfrm>
              <a:custGeom>
                <a:avLst/>
                <a:gdLst>
                  <a:gd name="T0" fmla="*/ 13 w 103"/>
                  <a:gd name="T1" fmla="*/ 40 h 78"/>
                  <a:gd name="T2" fmla="*/ 69 w 103"/>
                  <a:gd name="T3" fmla="*/ 75 h 78"/>
                  <a:gd name="T4" fmla="*/ 80 w 103"/>
                  <a:gd name="T5" fmla="*/ 78 h 78"/>
                  <a:gd name="T6" fmla="*/ 97 w 103"/>
                  <a:gd name="T7" fmla="*/ 69 h 78"/>
                  <a:gd name="T8" fmla="*/ 90 w 103"/>
                  <a:gd name="T9" fmla="*/ 41 h 78"/>
                  <a:gd name="T10" fmla="*/ 34 w 103"/>
                  <a:gd name="T11" fmla="*/ 6 h 78"/>
                  <a:gd name="T12" fmla="*/ 6 w 103"/>
                  <a:gd name="T13" fmla="*/ 13 h 78"/>
                  <a:gd name="T14" fmla="*/ 13 w 103"/>
                  <a:gd name="T15" fmla="*/ 4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8">
                    <a:moveTo>
                      <a:pt x="13" y="40"/>
                    </a:moveTo>
                    <a:cubicBezTo>
                      <a:pt x="69" y="75"/>
                      <a:pt x="69" y="75"/>
                      <a:pt x="69" y="75"/>
                    </a:cubicBezTo>
                    <a:cubicBezTo>
                      <a:pt x="73" y="77"/>
                      <a:pt x="76" y="78"/>
                      <a:pt x="80" y="78"/>
                    </a:cubicBezTo>
                    <a:cubicBezTo>
                      <a:pt x="87" y="78"/>
                      <a:pt x="93" y="75"/>
                      <a:pt x="97" y="69"/>
                    </a:cubicBezTo>
                    <a:cubicBezTo>
                      <a:pt x="103" y="59"/>
                      <a:pt x="100" y="47"/>
                      <a:pt x="90" y="41"/>
                    </a:cubicBezTo>
                    <a:cubicBezTo>
                      <a:pt x="34" y="6"/>
                      <a:pt x="34" y="6"/>
                      <a:pt x="34" y="6"/>
                    </a:cubicBezTo>
                    <a:cubicBezTo>
                      <a:pt x="24" y="0"/>
                      <a:pt x="12" y="3"/>
                      <a:pt x="6" y="13"/>
                    </a:cubicBezTo>
                    <a:cubicBezTo>
                      <a:pt x="0" y="22"/>
                      <a:pt x="3" y="34"/>
                      <a:pt x="1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81" name="Freeform 84">
                <a:extLst>
                  <a:ext uri="{FF2B5EF4-FFF2-40B4-BE49-F238E27FC236}">
                    <a16:creationId xmlns:a16="http://schemas.microsoft.com/office/drawing/2014/main" id="{682618DB-4A20-E14A-B0D1-CEB0FA922332}"/>
                  </a:ext>
                </a:extLst>
              </p:cNvPr>
              <p:cNvSpPr>
                <a:spLocks/>
              </p:cNvSpPr>
              <p:nvPr/>
            </p:nvSpPr>
            <p:spPr bwMode="auto">
              <a:xfrm>
                <a:off x="825500" y="2979738"/>
                <a:ext cx="98425" cy="74613"/>
              </a:xfrm>
              <a:custGeom>
                <a:avLst/>
                <a:gdLst>
                  <a:gd name="T0" fmla="*/ 90 w 103"/>
                  <a:gd name="T1" fmla="*/ 41 h 78"/>
                  <a:gd name="T2" fmla="*/ 33 w 103"/>
                  <a:gd name="T3" fmla="*/ 6 h 78"/>
                  <a:gd name="T4" fmla="*/ 6 w 103"/>
                  <a:gd name="T5" fmla="*/ 12 h 78"/>
                  <a:gd name="T6" fmla="*/ 12 w 103"/>
                  <a:gd name="T7" fmla="*/ 40 h 78"/>
                  <a:gd name="T8" fmla="*/ 69 w 103"/>
                  <a:gd name="T9" fmla="*/ 75 h 78"/>
                  <a:gd name="T10" fmla="*/ 80 w 103"/>
                  <a:gd name="T11" fmla="*/ 78 h 78"/>
                  <a:gd name="T12" fmla="*/ 97 w 103"/>
                  <a:gd name="T13" fmla="*/ 68 h 78"/>
                  <a:gd name="T14" fmla="*/ 90 w 103"/>
                  <a:gd name="T15" fmla="*/ 4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8">
                    <a:moveTo>
                      <a:pt x="90" y="41"/>
                    </a:moveTo>
                    <a:cubicBezTo>
                      <a:pt x="33" y="6"/>
                      <a:pt x="33" y="6"/>
                      <a:pt x="33" y="6"/>
                    </a:cubicBezTo>
                    <a:cubicBezTo>
                      <a:pt x="24" y="0"/>
                      <a:pt x="12" y="3"/>
                      <a:pt x="6" y="12"/>
                    </a:cubicBezTo>
                    <a:cubicBezTo>
                      <a:pt x="0" y="22"/>
                      <a:pt x="3" y="34"/>
                      <a:pt x="12" y="40"/>
                    </a:cubicBezTo>
                    <a:cubicBezTo>
                      <a:pt x="69" y="75"/>
                      <a:pt x="69" y="75"/>
                      <a:pt x="69" y="75"/>
                    </a:cubicBezTo>
                    <a:cubicBezTo>
                      <a:pt x="73" y="77"/>
                      <a:pt x="76" y="78"/>
                      <a:pt x="80" y="78"/>
                    </a:cubicBezTo>
                    <a:cubicBezTo>
                      <a:pt x="86" y="78"/>
                      <a:pt x="93" y="75"/>
                      <a:pt x="97" y="68"/>
                    </a:cubicBezTo>
                    <a:cubicBezTo>
                      <a:pt x="103" y="59"/>
                      <a:pt x="100" y="47"/>
                      <a:pt x="9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grpSp>
        <p:grpSp>
          <p:nvGrpSpPr>
            <p:cNvPr id="36" name="Group 35">
              <a:extLst>
                <a:ext uri="{FF2B5EF4-FFF2-40B4-BE49-F238E27FC236}">
                  <a16:creationId xmlns:a16="http://schemas.microsoft.com/office/drawing/2014/main" id="{8A71FE6D-CA8B-8C4C-928D-C3D1D2E1359C}"/>
                </a:ext>
              </a:extLst>
            </p:cNvPr>
            <p:cNvGrpSpPr/>
            <p:nvPr/>
          </p:nvGrpSpPr>
          <p:grpSpPr>
            <a:xfrm>
              <a:off x="9080416" y="4615471"/>
              <a:ext cx="849312" cy="846137"/>
              <a:chOff x="5049838" y="4722813"/>
              <a:chExt cx="849312" cy="846137"/>
            </a:xfrm>
            <a:solidFill>
              <a:schemeClr val="accent2"/>
            </a:solidFill>
          </p:grpSpPr>
          <p:sp>
            <p:nvSpPr>
              <p:cNvPr id="58" name="Freeform 135">
                <a:extLst>
                  <a:ext uri="{FF2B5EF4-FFF2-40B4-BE49-F238E27FC236}">
                    <a16:creationId xmlns:a16="http://schemas.microsoft.com/office/drawing/2014/main" id="{D91B0F58-E2A9-8744-9770-CD1443B539EF}"/>
                  </a:ext>
                </a:extLst>
              </p:cNvPr>
              <p:cNvSpPr>
                <a:spLocks noEditPoints="1"/>
              </p:cNvSpPr>
              <p:nvPr/>
            </p:nvSpPr>
            <p:spPr bwMode="auto">
              <a:xfrm>
                <a:off x="5270500" y="4940300"/>
                <a:ext cx="628650" cy="628650"/>
              </a:xfrm>
              <a:custGeom>
                <a:avLst/>
                <a:gdLst>
                  <a:gd name="T0" fmla="*/ 654 w 661"/>
                  <a:gd name="T1" fmla="*/ 536 h 660"/>
                  <a:gd name="T2" fmla="*/ 461 w 661"/>
                  <a:gd name="T3" fmla="*/ 343 h 660"/>
                  <a:gd name="T4" fmla="*/ 597 w 661"/>
                  <a:gd name="T5" fmla="*/ 271 h 660"/>
                  <a:gd name="T6" fmla="*/ 607 w 661"/>
                  <a:gd name="T7" fmla="*/ 253 h 660"/>
                  <a:gd name="T8" fmla="*/ 595 w 661"/>
                  <a:gd name="T9" fmla="*/ 235 h 660"/>
                  <a:gd name="T10" fmla="*/ 30 w 661"/>
                  <a:gd name="T11" fmla="*/ 4 h 660"/>
                  <a:gd name="T12" fmla="*/ 8 w 661"/>
                  <a:gd name="T13" fmla="*/ 9 h 660"/>
                  <a:gd name="T14" fmla="*/ 3 w 661"/>
                  <a:gd name="T15" fmla="*/ 31 h 660"/>
                  <a:gd name="T16" fmla="*/ 235 w 661"/>
                  <a:gd name="T17" fmla="*/ 596 h 660"/>
                  <a:gd name="T18" fmla="*/ 252 w 661"/>
                  <a:gd name="T19" fmla="*/ 608 h 660"/>
                  <a:gd name="T20" fmla="*/ 271 w 661"/>
                  <a:gd name="T21" fmla="*/ 597 h 660"/>
                  <a:gd name="T22" fmla="*/ 343 w 661"/>
                  <a:gd name="T23" fmla="*/ 461 h 660"/>
                  <a:gd name="T24" fmla="*/ 536 w 661"/>
                  <a:gd name="T25" fmla="*/ 654 h 660"/>
                  <a:gd name="T26" fmla="*/ 550 w 661"/>
                  <a:gd name="T27" fmla="*/ 660 h 660"/>
                  <a:gd name="T28" fmla="*/ 564 w 661"/>
                  <a:gd name="T29" fmla="*/ 654 h 660"/>
                  <a:gd name="T30" fmla="*/ 654 w 661"/>
                  <a:gd name="T31" fmla="*/ 564 h 660"/>
                  <a:gd name="T32" fmla="*/ 654 w 661"/>
                  <a:gd name="T33" fmla="*/ 536 h 660"/>
                  <a:gd name="T34" fmla="*/ 550 w 661"/>
                  <a:gd name="T35" fmla="*/ 612 h 660"/>
                  <a:gd name="T36" fmla="*/ 352 w 661"/>
                  <a:gd name="T37" fmla="*/ 414 h 660"/>
                  <a:gd name="T38" fmla="*/ 338 w 661"/>
                  <a:gd name="T39" fmla="*/ 408 h 660"/>
                  <a:gd name="T40" fmla="*/ 335 w 661"/>
                  <a:gd name="T41" fmla="*/ 408 h 660"/>
                  <a:gd name="T42" fmla="*/ 320 w 661"/>
                  <a:gd name="T43" fmla="*/ 419 h 660"/>
                  <a:gd name="T44" fmla="*/ 255 w 661"/>
                  <a:gd name="T45" fmla="*/ 541 h 660"/>
                  <a:gd name="T46" fmla="*/ 57 w 661"/>
                  <a:gd name="T47" fmla="*/ 58 h 660"/>
                  <a:gd name="T48" fmla="*/ 540 w 661"/>
                  <a:gd name="T49" fmla="*/ 256 h 660"/>
                  <a:gd name="T50" fmla="*/ 418 w 661"/>
                  <a:gd name="T51" fmla="*/ 321 h 660"/>
                  <a:gd name="T52" fmla="*/ 408 w 661"/>
                  <a:gd name="T53" fmla="*/ 335 h 660"/>
                  <a:gd name="T54" fmla="*/ 413 w 661"/>
                  <a:gd name="T55" fmla="*/ 352 h 660"/>
                  <a:gd name="T56" fmla="*/ 611 w 661"/>
                  <a:gd name="T57" fmla="*/ 550 h 660"/>
                  <a:gd name="T58" fmla="*/ 550 w 661"/>
                  <a:gd name="T59" fmla="*/ 61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1" h="660">
                    <a:moveTo>
                      <a:pt x="654" y="536"/>
                    </a:moveTo>
                    <a:cubicBezTo>
                      <a:pt x="461" y="343"/>
                      <a:pt x="461" y="343"/>
                      <a:pt x="461" y="343"/>
                    </a:cubicBezTo>
                    <a:cubicBezTo>
                      <a:pt x="597" y="271"/>
                      <a:pt x="597" y="271"/>
                      <a:pt x="597" y="271"/>
                    </a:cubicBezTo>
                    <a:cubicBezTo>
                      <a:pt x="604" y="268"/>
                      <a:pt x="608" y="260"/>
                      <a:pt x="607" y="253"/>
                    </a:cubicBezTo>
                    <a:cubicBezTo>
                      <a:pt x="607" y="245"/>
                      <a:pt x="602" y="238"/>
                      <a:pt x="595" y="235"/>
                    </a:cubicBezTo>
                    <a:cubicBezTo>
                      <a:pt x="30" y="4"/>
                      <a:pt x="30" y="4"/>
                      <a:pt x="30" y="4"/>
                    </a:cubicBezTo>
                    <a:cubicBezTo>
                      <a:pt x="22" y="0"/>
                      <a:pt x="13" y="3"/>
                      <a:pt x="8" y="9"/>
                    </a:cubicBezTo>
                    <a:cubicBezTo>
                      <a:pt x="2" y="14"/>
                      <a:pt x="0" y="23"/>
                      <a:pt x="3" y="31"/>
                    </a:cubicBezTo>
                    <a:cubicBezTo>
                      <a:pt x="235" y="596"/>
                      <a:pt x="235" y="596"/>
                      <a:pt x="235" y="596"/>
                    </a:cubicBezTo>
                    <a:cubicBezTo>
                      <a:pt x="237" y="603"/>
                      <a:pt x="244" y="608"/>
                      <a:pt x="252" y="608"/>
                    </a:cubicBezTo>
                    <a:cubicBezTo>
                      <a:pt x="260" y="608"/>
                      <a:pt x="267" y="604"/>
                      <a:pt x="271" y="597"/>
                    </a:cubicBezTo>
                    <a:cubicBezTo>
                      <a:pt x="343" y="461"/>
                      <a:pt x="343" y="461"/>
                      <a:pt x="343" y="461"/>
                    </a:cubicBezTo>
                    <a:cubicBezTo>
                      <a:pt x="536" y="654"/>
                      <a:pt x="536" y="654"/>
                      <a:pt x="536" y="654"/>
                    </a:cubicBezTo>
                    <a:cubicBezTo>
                      <a:pt x="539" y="658"/>
                      <a:pt x="545" y="660"/>
                      <a:pt x="550" y="660"/>
                    </a:cubicBezTo>
                    <a:cubicBezTo>
                      <a:pt x="555" y="660"/>
                      <a:pt x="560" y="658"/>
                      <a:pt x="564" y="654"/>
                    </a:cubicBezTo>
                    <a:cubicBezTo>
                      <a:pt x="654" y="564"/>
                      <a:pt x="654" y="564"/>
                      <a:pt x="654" y="564"/>
                    </a:cubicBezTo>
                    <a:cubicBezTo>
                      <a:pt x="661" y="557"/>
                      <a:pt x="661" y="544"/>
                      <a:pt x="654" y="536"/>
                    </a:cubicBezTo>
                    <a:close/>
                    <a:moveTo>
                      <a:pt x="550" y="612"/>
                    </a:moveTo>
                    <a:cubicBezTo>
                      <a:pt x="352" y="414"/>
                      <a:pt x="352" y="414"/>
                      <a:pt x="352" y="414"/>
                    </a:cubicBezTo>
                    <a:cubicBezTo>
                      <a:pt x="348" y="410"/>
                      <a:pt x="343" y="408"/>
                      <a:pt x="338" y="408"/>
                    </a:cubicBezTo>
                    <a:cubicBezTo>
                      <a:pt x="337" y="408"/>
                      <a:pt x="336" y="408"/>
                      <a:pt x="335" y="408"/>
                    </a:cubicBezTo>
                    <a:cubicBezTo>
                      <a:pt x="328" y="409"/>
                      <a:pt x="323" y="413"/>
                      <a:pt x="320" y="419"/>
                    </a:cubicBezTo>
                    <a:cubicBezTo>
                      <a:pt x="255" y="541"/>
                      <a:pt x="255" y="541"/>
                      <a:pt x="255" y="541"/>
                    </a:cubicBezTo>
                    <a:cubicBezTo>
                      <a:pt x="57" y="58"/>
                      <a:pt x="57" y="58"/>
                      <a:pt x="57" y="58"/>
                    </a:cubicBezTo>
                    <a:cubicBezTo>
                      <a:pt x="540" y="256"/>
                      <a:pt x="540" y="256"/>
                      <a:pt x="540" y="256"/>
                    </a:cubicBezTo>
                    <a:cubicBezTo>
                      <a:pt x="418" y="321"/>
                      <a:pt x="418" y="321"/>
                      <a:pt x="418" y="321"/>
                    </a:cubicBezTo>
                    <a:cubicBezTo>
                      <a:pt x="412" y="323"/>
                      <a:pt x="409" y="329"/>
                      <a:pt x="408" y="335"/>
                    </a:cubicBezTo>
                    <a:cubicBezTo>
                      <a:pt x="407" y="341"/>
                      <a:pt x="409" y="348"/>
                      <a:pt x="413" y="352"/>
                    </a:cubicBezTo>
                    <a:cubicBezTo>
                      <a:pt x="611" y="550"/>
                      <a:pt x="611" y="550"/>
                      <a:pt x="611" y="550"/>
                    </a:cubicBezTo>
                    <a:lnTo>
                      <a:pt x="550" y="6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59" name="Freeform 136">
                <a:extLst>
                  <a:ext uri="{FF2B5EF4-FFF2-40B4-BE49-F238E27FC236}">
                    <a16:creationId xmlns:a16="http://schemas.microsoft.com/office/drawing/2014/main" id="{BCB49598-7740-9649-B5BF-4F51A65C57D6}"/>
                  </a:ext>
                </a:extLst>
              </p:cNvPr>
              <p:cNvSpPr>
                <a:spLocks/>
              </p:cNvSpPr>
              <p:nvPr/>
            </p:nvSpPr>
            <p:spPr bwMode="auto">
              <a:xfrm>
                <a:off x="5119688" y="4794250"/>
                <a:ext cx="115888" cy="114300"/>
              </a:xfrm>
              <a:custGeom>
                <a:avLst/>
                <a:gdLst>
                  <a:gd name="T0" fmla="*/ 36 w 122"/>
                  <a:gd name="T1" fmla="*/ 7 h 120"/>
                  <a:gd name="T2" fmla="*/ 8 w 122"/>
                  <a:gd name="T3" fmla="*/ 7 h 120"/>
                  <a:gd name="T4" fmla="*/ 8 w 122"/>
                  <a:gd name="T5" fmla="*/ 36 h 120"/>
                  <a:gd name="T6" fmla="*/ 86 w 122"/>
                  <a:gd name="T7" fmla="*/ 114 h 120"/>
                  <a:gd name="T8" fmla="*/ 100 w 122"/>
                  <a:gd name="T9" fmla="*/ 120 h 120"/>
                  <a:gd name="T10" fmla="*/ 114 w 122"/>
                  <a:gd name="T11" fmla="*/ 114 h 120"/>
                  <a:gd name="T12" fmla="*/ 114 w 122"/>
                  <a:gd name="T13" fmla="*/ 85 h 120"/>
                  <a:gd name="T14" fmla="*/ 36 w 122"/>
                  <a:gd name="T15" fmla="*/ 7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0">
                    <a:moveTo>
                      <a:pt x="36" y="7"/>
                    </a:moveTo>
                    <a:cubicBezTo>
                      <a:pt x="28" y="0"/>
                      <a:pt x="16" y="0"/>
                      <a:pt x="8" y="7"/>
                    </a:cubicBezTo>
                    <a:cubicBezTo>
                      <a:pt x="0" y="15"/>
                      <a:pt x="0" y="28"/>
                      <a:pt x="8" y="36"/>
                    </a:cubicBezTo>
                    <a:cubicBezTo>
                      <a:pt x="86" y="114"/>
                      <a:pt x="86" y="114"/>
                      <a:pt x="86" y="114"/>
                    </a:cubicBezTo>
                    <a:cubicBezTo>
                      <a:pt x="90" y="118"/>
                      <a:pt x="95" y="120"/>
                      <a:pt x="100" y="120"/>
                    </a:cubicBezTo>
                    <a:cubicBezTo>
                      <a:pt x="105" y="120"/>
                      <a:pt x="110" y="118"/>
                      <a:pt x="114" y="114"/>
                    </a:cubicBezTo>
                    <a:cubicBezTo>
                      <a:pt x="122" y="106"/>
                      <a:pt x="122" y="93"/>
                      <a:pt x="114" y="85"/>
                    </a:cubicBezTo>
                    <a:lnTo>
                      <a:pt x="3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60" name="Freeform 137">
                <a:extLst>
                  <a:ext uri="{FF2B5EF4-FFF2-40B4-BE49-F238E27FC236}">
                    <a16:creationId xmlns:a16="http://schemas.microsoft.com/office/drawing/2014/main" id="{612A597E-28E1-B846-A957-5FBE000201D2}"/>
                  </a:ext>
                </a:extLst>
              </p:cNvPr>
              <p:cNvSpPr>
                <a:spLocks/>
              </p:cNvSpPr>
              <p:nvPr/>
            </p:nvSpPr>
            <p:spPr bwMode="auto">
              <a:xfrm>
                <a:off x="5119688" y="5081588"/>
                <a:ext cx="115888" cy="114300"/>
              </a:xfrm>
              <a:custGeom>
                <a:avLst/>
                <a:gdLst>
                  <a:gd name="T0" fmla="*/ 86 w 122"/>
                  <a:gd name="T1" fmla="*/ 8 h 120"/>
                  <a:gd name="T2" fmla="*/ 8 w 122"/>
                  <a:gd name="T3" fmla="*/ 86 h 120"/>
                  <a:gd name="T4" fmla="*/ 8 w 122"/>
                  <a:gd name="T5" fmla="*/ 114 h 120"/>
                  <a:gd name="T6" fmla="*/ 22 w 122"/>
                  <a:gd name="T7" fmla="*/ 120 h 120"/>
                  <a:gd name="T8" fmla="*/ 36 w 122"/>
                  <a:gd name="T9" fmla="*/ 114 h 120"/>
                  <a:gd name="T10" fmla="*/ 114 w 122"/>
                  <a:gd name="T11" fmla="*/ 36 h 120"/>
                  <a:gd name="T12" fmla="*/ 114 w 122"/>
                  <a:gd name="T13" fmla="*/ 8 h 120"/>
                  <a:gd name="T14" fmla="*/ 86 w 122"/>
                  <a:gd name="T15" fmla="*/ 8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0">
                    <a:moveTo>
                      <a:pt x="86" y="8"/>
                    </a:moveTo>
                    <a:cubicBezTo>
                      <a:pt x="8" y="86"/>
                      <a:pt x="8" y="86"/>
                      <a:pt x="8" y="86"/>
                    </a:cubicBezTo>
                    <a:cubicBezTo>
                      <a:pt x="0" y="93"/>
                      <a:pt x="0" y="106"/>
                      <a:pt x="8" y="114"/>
                    </a:cubicBezTo>
                    <a:cubicBezTo>
                      <a:pt x="12" y="118"/>
                      <a:pt x="17" y="120"/>
                      <a:pt x="22" y="120"/>
                    </a:cubicBezTo>
                    <a:cubicBezTo>
                      <a:pt x="27" y="120"/>
                      <a:pt x="32" y="118"/>
                      <a:pt x="36" y="114"/>
                    </a:cubicBezTo>
                    <a:cubicBezTo>
                      <a:pt x="114" y="36"/>
                      <a:pt x="114" y="36"/>
                      <a:pt x="114" y="36"/>
                    </a:cubicBezTo>
                    <a:cubicBezTo>
                      <a:pt x="122" y="28"/>
                      <a:pt x="122" y="15"/>
                      <a:pt x="114" y="8"/>
                    </a:cubicBezTo>
                    <a:cubicBezTo>
                      <a:pt x="106" y="0"/>
                      <a:pt x="94" y="0"/>
                      <a:pt x="8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61" name="Freeform 138">
                <a:extLst>
                  <a:ext uri="{FF2B5EF4-FFF2-40B4-BE49-F238E27FC236}">
                    <a16:creationId xmlns:a16="http://schemas.microsoft.com/office/drawing/2014/main" id="{B2E959E0-723A-5A42-B1EC-5BD36A461AB8}"/>
                  </a:ext>
                </a:extLst>
              </p:cNvPr>
              <p:cNvSpPr>
                <a:spLocks/>
              </p:cNvSpPr>
              <p:nvPr/>
            </p:nvSpPr>
            <p:spPr bwMode="auto">
              <a:xfrm>
                <a:off x="5403850" y="4797425"/>
                <a:ext cx="115888" cy="114300"/>
              </a:xfrm>
              <a:custGeom>
                <a:avLst/>
                <a:gdLst>
                  <a:gd name="T0" fmla="*/ 22 w 122"/>
                  <a:gd name="T1" fmla="*/ 120 h 120"/>
                  <a:gd name="T2" fmla="*/ 36 w 122"/>
                  <a:gd name="T3" fmla="*/ 114 h 120"/>
                  <a:gd name="T4" fmla="*/ 114 w 122"/>
                  <a:gd name="T5" fmla="*/ 36 h 120"/>
                  <a:gd name="T6" fmla="*/ 114 w 122"/>
                  <a:gd name="T7" fmla="*/ 8 h 120"/>
                  <a:gd name="T8" fmla="*/ 86 w 122"/>
                  <a:gd name="T9" fmla="*/ 8 h 120"/>
                  <a:gd name="T10" fmla="*/ 7 w 122"/>
                  <a:gd name="T11" fmla="*/ 86 h 120"/>
                  <a:gd name="T12" fmla="*/ 7 w 122"/>
                  <a:gd name="T13" fmla="*/ 114 h 120"/>
                  <a:gd name="T14" fmla="*/ 22 w 122"/>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0">
                    <a:moveTo>
                      <a:pt x="22" y="120"/>
                    </a:moveTo>
                    <a:cubicBezTo>
                      <a:pt x="27" y="120"/>
                      <a:pt x="32" y="118"/>
                      <a:pt x="36" y="114"/>
                    </a:cubicBezTo>
                    <a:cubicBezTo>
                      <a:pt x="114" y="36"/>
                      <a:pt x="114" y="36"/>
                      <a:pt x="114" y="36"/>
                    </a:cubicBezTo>
                    <a:cubicBezTo>
                      <a:pt x="122" y="28"/>
                      <a:pt x="122" y="16"/>
                      <a:pt x="114" y="8"/>
                    </a:cubicBezTo>
                    <a:cubicBezTo>
                      <a:pt x="106" y="0"/>
                      <a:pt x="93" y="0"/>
                      <a:pt x="86" y="8"/>
                    </a:cubicBezTo>
                    <a:cubicBezTo>
                      <a:pt x="7" y="86"/>
                      <a:pt x="7" y="86"/>
                      <a:pt x="7" y="86"/>
                    </a:cubicBezTo>
                    <a:cubicBezTo>
                      <a:pt x="0" y="94"/>
                      <a:pt x="0" y="106"/>
                      <a:pt x="7" y="114"/>
                    </a:cubicBezTo>
                    <a:cubicBezTo>
                      <a:pt x="11" y="118"/>
                      <a:pt x="17" y="120"/>
                      <a:pt x="22"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62" name="Freeform 139">
                <a:extLst>
                  <a:ext uri="{FF2B5EF4-FFF2-40B4-BE49-F238E27FC236}">
                    <a16:creationId xmlns:a16="http://schemas.microsoft.com/office/drawing/2014/main" id="{B8F17E24-FF11-484D-A3C4-622A1E3A840F}"/>
                  </a:ext>
                </a:extLst>
              </p:cNvPr>
              <p:cNvSpPr>
                <a:spLocks/>
              </p:cNvSpPr>
              <p:nvPr/>
            </p:nvSpPr>
            <p:spPr bwMode="auto">
              <a:xfrm>
                <a:off x="5303838" y="4722813"/>
                <a:ext cx="38100" cy="142875"/>
              </a:xfrm>
              <a:custGeom>
                <a:avLst/>
                <a:gdLst>
                  <a:gd name="T0" fmla="*/ 20 w 40"/>
                  <a:gd name="T1" fmla="*/ 150 h 150"/>
                  <a:gd name="T2" fmla="*/ 40 w 40"/>
                  <a:gd name="T3" fmla="*/ 130 h 150"/>
                  <a:gd name="T4" fmla="*/ 40 w 40"/>
                  <a:gd name="T5" fmla="*/ 20 h 150"/>
                  <a:gd name="T6" fmla="*/ 20 w 40"/>
                  <a:gd name="T7" fmla="*/ 0 h 150"/>
                  <a:gd name="T8" fmla="*/ 0 w 40"/>
                  <a:gd name="T9" fmla="*/ 20 h 150"/>
                  <a:gd name="T10" fmla="*/ 0 w 40"/>
                  <a:gd name="T11" fmla="*/ 130 h 150"/>
                  <a:gd name="T12" fmla="*/ 20 w 40"/>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40" h="150">
                    <a:moveTo>
                      <a:pt x="20" y="150"/>
                    </a:moveTo>
                    <a:cubicBezTo>
                      <a:pt x="31" y="150"/>
                      <a:pt x="40" y="141"/>
                      <a:pt x="40" y="130"/>
                    </a:cubicBezTo>
                    <a:cubicBezTo>
                      <a:pt x="40" y="20"/>
                      <a:pt x="40" y="20"/>
                      <a:pt x="40" y="20"/>
                    </a:cubicBezTo>
                    <a:cubicBezTo>
                      <a:pt x="40" y="8"/>
                      <a:pt x="31" y="0"/>
                      <a:pt x="20" y="0"/>
                    </a:cubicBezTo>
                    <a:cubicBezTo>
                      <a:pt x="9" y="0"/>
                      <a:pt x="0" y="8"/>
                      <a:pt x="0" y="20"/>
                    </a:cubicBezTo>
                    <a:cubicBezTo>
                      <a:pt x="0" y="130"/>
                      <a:pt x="0" y="130"/>
                      <a:pt x="0" y="130"/>
                    </a:cubicBezTo>
                    <a:cubicBezTo>
                      <a:pt x="0" y="141"/>
                      <a:pt x="9" y="150"/>
                      <a:pt x="20"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63" name="Freeform 140">
                <a:extLst>
                  <a:ext uri="{FF2B5EF4-FFF2-40B4-BE49-F238E27FC236}">
                    <a16:creationId xmlns:a16="http://schemas.microsoft.com/office/drawing/2014/main" id="{5FAD6108-F5EC-584A-8168-78DC05664C56}"/>
                  </a:ext>
                </a:extLst>
              </p:cNvPr>
              <p:cNvSpPr>
                <a:spLocks/>
              </p:cNvSpPr>
              <p:nvPr/>
            </p:nvSpPr>
            <p:spPr bwMode="auto">
              <a:xfrm>
                <a:off x="5049838" y="4976813"/>
                <a:ext cx="144463" cy="38100"/>
              </a:xfrm>
              <a:custGeom>
                <a:avLst/>
                <a:gdLst>
                  <a:gd name="T0" fmla="*/ 151 w 151"/>
                  <a:gd name="T1" fmla="*/ 20 h 40"/>
                  <a:gd name="T2" fmla="*/ 131 w 151"/>
                  <a:gd name="T3" fmla="*/ 0 h 40"/>
                  <a:gd name="T4" fmla="*/ 20 w 151"/>
                  <a:gd name="T5" fmla="*/ 0 h 40"/>
                  <a:gd name="T6" fmla="*/ 0 w 151"/>
                  <a:gd name="T7" fmla="*/ 20 h 40"/>
                  <a:gd name="T8" fmla="*/ 20 w 151"/>
                  <a:gd name="T9" fmla="*/ 40 h 40"/>
                  <a:gd name="T10" fmla="*/ 131 w 151"/>
                  <a:gd name="T11" fmla="*/ 40 h 40"/>
                  <a:gd name="T12" fmla="*/ 151 w 151"/>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151" h="40">
                    <a:moveTo>
                      <a:pt x="151" y="20"/>
                    </a:moveTo>
                    <a:cubicBezTo>
                      <a:pt x="151" y="9"/>
                      <a:pt x="142" y="0"/>
                      <a:pt x="131" y="0"/>
                    </a:cubicBezTo>
                    <a:cubicBezTo>
                      <a:pt x="20" y="0"/>
                      <a:pt x="20" y="0"/>
                      <a:pt x="20" y="0"/>
                    </a:cubicBezTo>
                    <a:cubicBezTo>
                      <a:pt x="9" y="0"/>
                      <a:pt x="0" y="9"/>
                      <a:pt x="0" y="20"/>
                    </a:cubicBezTo>
                    <a:cubicBezTo>
                      <a:pt x="0" y="32"/>
                      <a:pt x="9" y="40"/>
                      <a:pt x="20" y="40"/>
                    </a:cubicBezTo>
                    <a:cubicBezTo>
                      <a:pt x="131" y="40"/>
                      <a:pt x="131" y="40"/>
                      <a:pt x="131" y="40"/>
                    </a:cubicBezTo>
                    <a:cubicBezTo>
                      <a:pt x="142" y="40"/>
                      <a:pt x="151" y="32"/>
                      <a:pt x="15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grpSp>
        <p:grpSp>
          <p:nvGrpSpPr>
            <p:cNvPr id="37" name="Group 36">
              <a:extLst>
                <a:ext uri="{FF2B5EF4-FFF2-40B4-BE49-F238E27FC236}">
                  <a16:creationId xmlns:a16="http://schemas.microsoft.com/office/drawing/2014/main" id="{A2ED50C1-4D0A-704A-8906-65920FBD964B}"/>
                </a:ext>
              </a:extLst>
            </p:cNvPr>
            <p:cNvGrpSpPr/>
            <p:nvPr/>
          </p:nvGrpSpPr>
          <p:grpSpPr>
            <a:xfrm>
              <a:off x="6597986" y="4619879"/>
              <a:ext cx="865187" cy="809625"/>
              <a:chOff x="1427163" y="3613150"/>
              <a:chExt cx="865187" cy="809625"/>
            </a:xfrm>
            <a:solidFill>
              <a:schemeClr val="accent4"/>
            </a:solidFill>
          </p:grpSpPr>
          <p:sp>
            <p:nvSpPr>
              <p:cNvPr id="55" name="Freeform 30">
                <a:extLst>
                  <a:ext uri="{FF2B5EF4-FFF2-40B4-BE49-F238E27FC236}">
                    <a16:creationId xmlns:a16="http://schemas.microsoft.com/office/drawing/2014/main" id="{106137A4-8B32-3B45-8AF4-1A0AFC1470A7}"/>
                  </a:ext>
                </a:extLst>
              </p:cNvPr>
              <p:cNvSpPr>
                <a:spLocks/>
              </p:cNvSpPr>
              <p:nvPr/>
            </p:nvSpPr>
            <p:spPr bwMode="auto">
              <a:xfrm>
                <a:off x="1427163" y="3694113"/>
                <a:ext cx="719138" cy="728662"/>
              </a:xfrm>
              <a:custGeom>
                <a:avLst/>
                <a:gdLst>
                  <a:gd name="T0" fmla="*/ 736 w 756"/>
                  <a:gd name="T1" fmla="*/ 290 h 764"/>
                  <a:gd name="T2" fmla="*/ 716 w 756"/>
                  <a:gd name="T3" fmla="*/ 310 h 764"/>
                  <a:gd name="T4" fmla="*/ 716 w 756"/>
                  <a:gd name="T5" fmla="*/ 724 h 764"/>
                  <a:gd name="T6" fmla="*/ 40 w 756"/>
                  <a:gd name="T7" fmla="*/ 724 h 764"/>
                  <a:gd name="T8" fmla="*/ 40 w 756"/>
                  <a:gd name="T9" fmla="*/ 40 h 764"/>
                  <a:gd name="T10" fmla="*/ 695 w 756"/>
                  <a:gd name="T11" fmla="*/ 40 h 764"/>
                  <a:gd name="T12" fmla="*/ 715 w 756"/>
                  <a:gd name="T13" fmla="*/ 20 h 764"/>
                  <a:gd name="T14" fmla="*/ 695 w 756"/>
                  <a:gd name="T15" fmla="*/ 0 h 764"/>
                  <a:gd name="T16" fmla="*/ 20 w 756"/>
                  <a:gd name="T17" fmla="*/ 0 h 764"/>
                  <a:gd name="T18" fmla="*/ 0 w 756"/>
                  <a:gd name="T19" fmla="*/ 20 h 764"/>
                  <a:gd name="T20" fmla="*/ 0 w 756"/>
                  <a:gd name="T21" fmla="*/ 744 h 764"/>
                  <a:gd name="T22" fmla="*/ 20 w 756"/>
                  <a:gd name="T23" fmla="*/ 764 h 764"/>
                  <a:gd name="T24" fmla="*/ 736 w 756"/>
                  <a:gd name="T25" fmla="*/ 764 h 764"/>
                  <a:gd name="T26" fmla="*/ 756 w 756"/>
                  <a:gd name="T27" fmla="*/ 744 h 764"/>
                  <a:gd name="T28" fmla="*/ 756 w 756"/>
                  <a:gd name="T29" fmla="*/ 310 h 764"/>
                  <a:gd name="T30" fmla="*/ 736 w 756"/>
                  <a:gd name="T31" fmla="*/ 29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6" h="764">
                    <a:moveTo>
                      <a:pt x="736" y="290"/>
                    </a:moveTo>
                    <a:cubicBezTo>
                      <a:pt x="725" y="290"/>
                      <a:pt x="716" y="299"/>
                      <a:pt x="716" y="310"/>
                    </a:cubicBezTo>
                    <a:cubicBezTo>
                      <a:pt x="716" y="724"/>
                      <a:pt x="716" y="724"/>
                      <a:pt x="716" y="724"/>
                    </a:cubicBezTo>
                    <a:cubicBezTo>
                      <a:pt x="40" y="724"/>
                      <a:pt x="40" y="724"/>
                      <a:pt x="40" y="724"/>
                    </a:cubicBezTo>
                    <a:cubicBezTo>
                      <a:pt x="40" y="40"/>
                      <a:pt x="40" y="40"/>
                      <a:pt x="40" y="40"/>
                    </a:cubicBezTo>
                    <a:cubicBezTo>
                      <a:pt x="695" y="40"/>
                      <a:pt x="695" y="40"/>
                      <a:pt x="695" y="40"/>
                    </a:cubicBezTo>
                    <a:cubicBezTo>
                      <a:pt x="706" y="40"/>
                      <a:pt x="715" y="31"/>
                      <a:pt x="715" y="20"/>
                    </a:cubicBezTo>
                    <a:cubicBezTo>
                      <a:pt x="715" y="9"/>
                      <a:pt x="706" y="0"/>
                      <a:pt x="695" y="0"/>
                    </a:cubicBezTo>
                    <a:cubicBezTo>
                      <a:pt x="20" y="0"/>
                      <a:pt x="20" y="0"/>
                      <a:pt x="20" y="0"/>
                    </a:cubicBezTo>
                    <a:cubicBezTo>
                      <a:pt x="9" y="0"/>
                      <a:pt x="0" y="9"/>
                      <a:pt x="0" y="20"/>
                    </a:cubicBezTo>
                    <a:cubicBezTo>
                      <a:pt x="0" y="744"/>
                      <a:pt x="0" y="744"/>
                      <a:pt x="0" y="744"/>
                    </a:cubicBezTo>
                    <a:cubicBezTo>
                      <a:pt x="0" y="755"/>
                      <a:pt x="9" y="764"/>
                      <a:pt x="20" y="764"/>
                    </a:cubicBezTo>
                    <a:cubicBezTo>
                      <a:pt x="736" y="764"/>
                      <a:pt x="736" y="764"/>
                      <a:pt x="736" y="764"/>
                    </a:cubicBezTo>
                    <a:cubicBezTo>
                      <a:pt x="747" y="764"/>
                      <a:pt x="756" y="755"/>
                      <a:pt x="756" y="744"/>
                    </a:cubicBezTo>
                    <a:cubicBezTo>
                      <a:pt x="756" y="310"/>
                      <a:pt x="756" y="310"/>
                      <a:pt x="756" y="310"/>
                    </a:cubicBezTo>
                    <a:cubicBezTo>
                      <a:pt x="756" y="299"/>
                      <a:pt x="747" y="290"/>
                      <a:pt x="736"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56" name="Freeform 31">
                <a:extLst>
                  <a:ext uri="{FF2B5EF4-FFF2-40B4-BE49-F238E27FC236}">
                    <a16:creationId xmlns:a16="http://schemas.microsoft.com/office/drawing/2014/main" id="{9B53ACF0-515C-B94E-9C5D-94844317153F}"/>
                  </a:ext>
                </a:extLst>
              </p:cNvPr>
              <p:cNvSpPr>
                <a:spLocks/>
              </p:cNvSpPr>
              <p:nvPr/>
            </p:nvSpPr>
            <p:spPr bwMode="auto">
              <a:xfrm>
                <a:off x="1549400" y="3613150"/>
                <a:ext cx="742950" cy="592137"/>
              </a:xfrm>
              <a:custGeom>
                <a:avLst/>
                <a:gdLst>
                  <a:gd name="T0" fmla="*/ 36 w 781"/>
                  <a:gd name="T1" fmla="*/ 432 h 623"/>
                  <a:gd name="T2" fmla="*/ 8 w 781"/>
                  <a:gd name="T3" fmla="*/ 432 h 623"/>
                  <a:gd name="T4" fmla="*/ 8 w 781"/>
                  <a:gd name="T5" fmla="*/ 461 h 623"/>
                  <a:gd name="T6" fmla="*/ 164 w 781"/>
                  <a:gd name="T7" fmla="*/ 617 h 623"/>
                  <a:gd name="T8" fmla="*/ 178 w 781"/>
                  <a:gd name="T9" fmla="*/ 623 h 623"/>
                  <a:gd name="T10" fmla="*/ 193 w 781"/>
                  <a:gd name="T11" fmla="*/ 617 h 623"/>
                  <a:gd name="T12" fmla="*/ 773 w 781"/>
                  <a:gd name="T13" fmla="*/ 37 h 623"/>
                  <a:gd name="T14" fmla="*/ 773 w 781"/>
                  <a:gd name="T15" fmla="*/ 8 h 623"/>
                  <a:gd name="T16" fmla="*/ 745 w 781"/>
                  <a:gd name="T17" fmla="*/ 8 h 623"/>
                  <a:gd name="T18" fmla="*/ 178 w 781"/>
                  <a:gd name="T19" fmla="*/ 575 h 623"/>
                  <a:gd name="T20" fmla="*/ 36 w 781"/>
                  <a:gd name="T21" fmla="*/ 43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1" h="623">
                    <a:moveTo>
                      <a:pt x="36" y="432"/>
                    </a:moveTo>
                    <a:cubicBezTo>
                      <a:pt x="29" y="425"/>
                      <a:pt x="16" y="425"/>
                      <a:pt x="8" y="432"/>
                    </a:cubicBezTo>
                    <a:cubicBezTo>
                      <a:pt x="0" y="440"/>
                      <a:pt x="0" y="453"/>
                      <a:pt x="8" y="461"/>
                    </a:cubicBezTo>
                    <a:cubicBezTo>
                      <a:pt x="164" y="617"/>
                      <a:pt x="164" y="617"/>
                      <a:pt x="164" y="617"/>
                    </a:cubicBezTo>
                    <a:cubicBezTo>
                      <a:pt x="168" y="621"/>
                      <a:pt x="173" y="623"/>
                      <a:pt x="178" y="623"/>
                    </a:cubicBezTo>
                    <a:cubicBezTo>
                      <a:pt x="184" y="623"/>
                      <a:pt x="189" y="621"/>
                      <a:pt x="193" y="617"/>
                    </a:cubicBezTo>
                    <a:cubicBezTo>
                      <a:pt x="773" y="37"/>
                      <a:pt x="773" y="37"/>
                      <a:pt x="773" y="37"/>
                    </a:cubicBezTo>
                    <a:cubicBezTo>
                      <a:pt x="781" y="29"/>
                      <a:pt x="781" y="16"/>
                      <a:pt x="773" y="8"/>
                    </a:cubicBezTo>
                    <a:cubicBezTo>
                      <a:pt x="765" y="0"/>
                      <a:pt x="753" y="0"/>
                      <a:pt x="745" y="8"/>
                    </a:cubicBezTo>
                    <a:cubicBezTo>
                      <a:pt x="178" y="575"/>
                      <a:pt x="178" y="575"/>
                      <a:pt x="178" y="575"/>
                    </a:cubicBezTo>
                    <a:lnTo>
                      <a:pt x="36"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sp>
            <p:nvSpPr>
              <p:cNvPr id="57" name="Freeform 32">
                <a:extLst>
                  <a:ext uri="{FF2B5EF4-FFF2-40B4-BE49-F238E27FC236}">
                    <a16:creationId xmlns:a16="http://schemas.microsoft.com/office/drawing/2014/main" id="{D839A473-729B-0748-A234-297C59F55ACA}"/>
                  </a:ext>
                </a:extLst>
              </p:cNvPr>
              <p:cNvSpPr>
                <a:spLocks/>
              </p:cNvSpPr>
              <p:nvPr/>
            </p:nvSpPr>
            <p:spPr bwMode="auto">
              <a:xfrm>
                <a:off x="1549400" y="3721100"/>
                <a:ext cx="742950" cy="592137"/>
              </a:xfrm>
              <a:custGeom>
                <a:avLst/>
                <a:gdLst>
                  <a:gd name="T0" fmla="*/ 745 w 781"/>
                  <a:gd name="T1" fmla="*/ 8 h 622"/>
                  <a:gd name="T2" fmla="*/ 178 w 781"/>
                  <a:gd name="T3" fmla="*/ 574 h 622"/>
                  <a:gd name="T4" fmla="*/ 36 w 781"/>
                  <a:gd name="T5" fmla="*/ 432 h 622"/>
                  <a:gd name="T6" fmla="*/ 8 w 781"/>
                  <a:gd name="T7" fmla="*/ 432 h 622"/>
                  <a:gd name="T8" fmla="*/ 8 w 781"/>
                  <a:gd name="T9" fmla="*/ 460 h 622"/>
                  <a:gd name="T10" fmla="*/ 164 w 781"/>
                  <a:gd name="T11" fmla="*/ 617 h 622"/>
                  <a:gd name="T12" fmla="*/ 178 w 781"/>
                  <a:gd name="T13" fmla="*/ 622 h 622"/>
                  <a:gd name="T14" fmla="*/ 193 w 781"/>
                  <a:gd name="T15" fmla="*/ 617 h 622"/>
                  <a:gd name="T16" fmla="*/ 773 w 781"/>
                  <a:gd name="T17" fmla="*/ 36 h 622"/>
                  <a:gd name="T18" fmla="*/ 773 w 781"/>
                  <a:gd name="T19" fmla="*/ 8 h 622"/>
                  <a:gd name="T20" fmla="*/ 745 w 781"/>
                  <a:gd name="T21" fmla="*/ 8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1" h="622">
                    <a:moveTo>
                      <a:pt x="745" y="8"/>
                    </a:moveTo>
                    <a:cubicBezTo>
                      <a:pt x="178" y="574"/>
                      <a:pt x="178" y="574"/>
                      <a:pt x="178" y="574"/>
                    </a:cubicBezTo>
                    <a:cubicBezTo>
                      <a:pt x="36" y="432"/>
                      <a:pt x="36" y="432"/>
                      <a:pt x="36" y="432"/>
                    </a:cubicBezTo>
                    <a:cubicBezTo>
                      <a:pt x="29" y="424"/>
                      <a:pt x="16" y="424"/>
                      <a:pt x="8" y="432"/>
                    </a:cubicBezTo>
                    <a:cubicBezTo>
                      <a:pt x="0" y="440"/>
                      <a:pt x="0" y="452"/>
                      <a:pt x="8" y="460"/>
                    </a:cubicBezTo>
                    <a:cubicBezTo>
                      <a:pt x="164" y="617"/>
                      <a:pt x="164" y="617"/>
                      <a:pt x="164" y="617"/>
                    </a:cubicBezTo>
                    <a:cubicBezTo>
                      <a:pt x="168" y="620"/>
                      <a:pt x="173" y="622"/>
                      <a:pt x="178" y="622"/>
                    </a:cubicBezTo>
                    <a:cubicBezTo>
                      <a:pt x="184" y="622"/>
                      <a:pt x="189" y="620"/>
                      <a:pt x="193" y="617"/>
                    </a:cubicBezTo>
                    <a:cubicBezTo>
                      <a:pt x="773" y="36"/>
                      <a:pt x="773" y="36"/>
                      <a:pt x="773" y="36"/>
                    </a:cubicBezTo>
                    <a:cubicBezTo>
                      <a:pt x="781" y="28"/>
                      <a:pt x="781" y="16"/>
                      <a:pt x="773" y="8"/>
                    </a:cubicBezTo>
                    <a:cubicBezTo>
                      <a:pt x="765" y="0"/>
                      <a:pt x="753" y="0"/>
                      <a:pt x="74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p>
            </p:txBody>
          </p:sp>
        </p:grpSp>
        <p:sp>
          <p:nvSpPr>
            <p:cNvPr id="38" name="Rectangle 37">
              <a:extLst>
                <a:ext uri="{FF2B5EF4-FFF2-40B4-BE49-F238E27FC236}">
                  <a16:creationId xmlns:a16="http://schemas.microsoft.com/office/drawing/2014/main" id="{7B4F0FF0-801A-A54C-B383-17C1F6746046}"/>
                </a:ext>
              </a:extLst>
            </p:cNvPr>
            <p:cNvSpPr/>
            <p:nvPr/>
          </p:nvSpPr>
          <p:spPr>
            <a:xfrm>
              <a:off x="5672764" y="1035806"/>
              <a:ext cx="2570003" cy="487621"/>
            </a:xfrm>
            <a:prstGeom prst="rect">
              <a:avLst/>
            </a:prstGeom>
          </p:spPr>
          <p:txBody>
            <a:bodyPr wrap="square">
              <a:spAutoFit/>
            </a:bodyPr>
            <a:lstStyle/>
            <a:p>
              <a:pPr algn="ctr"/>
              <a:r>
                <a:rPr lang="en-US" sz="800" b="1">
                  <a:solidFill>
                    <a:schemeClr val="accent1"/>
                  </a:solidFill>
                </a:rPr>
                <a:t>CONDITIONS</a:t>
              </a:r>
            </a:p>
          </p:txBody>
        </p:sp>
        <p:sp>
          <p:nvSpPr>
            <p:cNvPr id="39" name="Rectangle 38">
              <a:extLst>
                <a:ext uri="{FF2B5EF4-FFF2-40B4-BE49-F238E27FC236}">
                  <a16:creationId xmlns:a16="http://schemas.microsoft.com/office/drawing/2014/main" id="{B3D4CB3A-0F9B-3643-82EC-6356FA85FCA9}"/>
                </a:ext>
              </a:extLst>
            </p:cNvPr>
            <p:cNvSpPr/>
            <p:nvPr/>
          </p:nvSpPr>
          <p:spPr>
            <a:xfrm>
              <a:off x="8368277" y="5551125"/>
              <a:ext cx="2570003" cy="487621"/>
            </a:xfrm>
            <a:prstGeom prst="rect">
              <a:avLst/>
            </a:prstGeom>
          </p:spPr>
          <p:txBody>
            <a:bodyPr wrap="square">
              <a:spAutoFit/>
            </a:bodyPr>
            <a:lstStyle/>
            <a:p>
              <a:pPr algn="ctr"/>
              <a:r>
                <a:rPr lang="en-US" sz="800" b="1">
                  <a:solidFill>
                    <a:schemeClr val="accent2"/>
                  </a:solidFill>
                </a:rPr>
                <a:t>ACTIONS</a:t>
              </a:r>
            </a:p>
          </p:txBody>
        </p:sp>
        <p:sp>
          <p:nvSpPr>
            <p:cNvPr id="40" name="Rectangle 39">
              <a:extLst>
                <a:ext uri="{FF2B5EF4-FFF2-40B4-BE49-F238E27FC236}">
                  <a16:creationId xmlns:a16="http://schemas.microsoft.com/office/drawing/2014/main" id="{B80A85A8-AF85-9F41-AB91-EA1E02935C64}"/>
                </a:ext>
              </a:extLst>
            </p:cNvPr>
            <p:cNvSpPr/>
            <p:nvPr/>
          </p:nvSpPr>
          <p:spPr>
            <a:xfrm>
              <a:off x="8368277" y="1035806"/>
              <a:ext cx="2570003" cy="487621"/>
            </a:xfrm>
            <a:prstGeom prst="rect">
              <a:avLst/>
            </a:prstGeom>
          </p:spPr>
          <p:txBody>
            <a:bodyPr wrap="square">
              <a:spAutoFit/>
            </a:bodyPr>
            <a:lstStyle/>
            <a:p>
              <a:pPr algn="ctr"/>
              <a:r>
                <a:rPr lang="en-US" sz="800" b="1">
                  <a:solidFill>
                    <a:schemeClr val="accent3"/>
                  </a:solidFill>
                </a:rPr>
                <a:t>TIMING</a:t>
              </a:r>
            </a:p>
          </p:txBody>
        </p:sp>
        <p:sp>
          <p:nvSpPr>
            <p:cNvPr id="41" name="Rectangle 40">
              <a:extLst>
                <a:ext uri="{FF2B5EF4-FFF2-40B4-BE49-F238E27FC236}">
                  <a16:creationId xmlns:a16="http://schemas.microsoft.com/office/drawing/2014/main" id="{0EB3FC8E-FD5E-7040-A24B-8431BFB715AE}"/>
                </a:ext>
              </a:extLst>
            </p:cNvPr>
            <p:cNvSpPr/>
            <p:nvPr/>
          </p:nvSpPr>
          <p:spPr>
            <a:xfrm>
              <a:off x="5672764" y="5551125"/>
              <a:ext cx="2570000" cy="487621"/>
            </a:xfrm>
            <a:prstGeom prst="rect">
              <a:avLst/>
            </a:prstGeom>
          </p:spPr>
          <p:txBody>
            <a:bodyPr wrap="square">
              <a:spAutoFit/>
            </a:bodyPr>
            <a:lstStyle/>
            <a:p>
              <a:pPr algn="ctr"/>
              <a:r>
                <a:rPr lang="en-US" sz="800" b="1">
                  <a:solidFill>
                    <a:schemeClr val="accent4"/>
                  </a:solidFill>
                </a:rPr>
                <a:t>OUTCOMES</a:t>
              </a:r>
            </a:p>
          </p:txBody>
        </p:sp>
        <p:sp>
          <p:nvSpPr>
            <p:cNvPr id="42" name="Oval 41">
              <a:extLst>
                <a:ext uri="{FF2B5EF4-FFF2-40B4-BE49-F238E27FC236}">
                  <a16:creationId xmlns:a16="http://schemas.microsoft.com/office/drawing/2014/main" id="{B447E592-9255-4746-AD73-A4CFDDEE3466}"/>
                </a:ext>
              </a:extLst>
            </p:cNvPr>
            <p:cNvSpPr/>
            <p:nvPr/>
          </p:nvSpPr>
          <p:spPr>
            <a:xfrm>
              <a:off x="7036670" y="2218059"/>
              <a:ext cx="2537704" cy="2537704"/>
            </a:xfrm>
            <a:prstGeom prst="ellipse">
              <a:avLst/>
            </a:prstGeom>
            <a:solidFill>
              <a:schemeClr val="accent1"/>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nvGrpSpPr>
            <p:cNvPr id="43" name="Group 42">
              <a:extLst>
                <a:ext uri="{FF2B5EF4-FFF2-40B4-BE49-F238E27FC236}">
                  <a16:creationId xmlns:a16="http://schemas.microsoft.com/office/drawing/2014/main" id="{7902C4DE-463F-084D-AD9F-E56309CB88EB}"/>
                </a:ext>
              </a:extLst>
            </p:cNvPr>
            <p:cNvGrpSpPr/>
            <p:nvPr/>
          </p:nvGrpSpPr>
          <p:grpSpPr>
            <a:xfrm rot="10800000">
              <a:off x="8033429" y="5278471"/>
              <a:ext cx="529800" cy="119279"/>
              <a:chOff x="5677000" y="1307857"/>
              <a:chExt cx="529800" cy="119279"/>
            </a:xfrm>
          </p:grpSpPr>
          <p:sp>
            <p:nvSpPr>
              <p:cNvPr id="53" name="Rectangle: Rounded Corners 99">
                <a:extLst>
                  <a:ext uri="{FF2B5EF4-FFF2-40B4-BE49-F238E27FC236}">
                    <a16:creationId xmlns:a16="http://schemas.microsoft.com/office/drawing/2014/main" id="{DB074EE9-9B7B-7C49-AA30-11FD8A0F6E4A}"/>
                  </a:ext>
                </a:extLst>
              </p:cNvPr>
              <p:cNvSpPr/>
              <p:nvPr/>
            </p:nvSpPr>
            <p:spPr>
              <a:xfrm>
                <a:off x="5677000" y="1333516"/>
                <a:ext cx="449607" cy="65183"/>
              </a:xfrm>
              <a:prstGeom prst="roundRect">
                <a:avLst>
                  <a:gd name="adj" fmla="val 50000"/>
                </a:avLst>
              </a:prstGeom>
              <a:solidFill>
                <a:schemeClr val="accent2"/>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54" name="Freeform: Shape 100">
                <a:extLst>
                  <a:ext uri="{FF2B5EF4-FFF2-40B4-BE49-F238E27FC236}">
                    <a16:creationId xmlns:a16="http://schemas.microsoft.com/office/drawing/2014/main" id="{648B6A7C-BD26-B94E-9839-186D78009585}"/>
                  </a:ext>
                </a:extLst>
              </p:cNvPr>
              <p:cNvSpPr/>
              <p:nvPr/>
            </p:nvSpPr>
            <p:spPr>
              <a:xfrm rot="16200000">
                <a:off x="6117195" y="1337532"/>
                <a:ext cx="119279" cy="59930"/>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accent2"/>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44" name="Group 43">
              <a:extLst>
                <a:ext uri="{FF2B5EF4-FFF2-40B4-BE49-F238E27FC236}">
                  <a16:creationId xmlns:a16="http://schemas.microsoft.com/office/drawing/2014/main" id="{24A16FA5-E9D3-444E-BB0B-FD9F51D8C1D2}"/>
                </a:ext>
              </a:extLst>
            </p:cNvPr>
            <p:cNvGrpSpPr/>
            <p:nvPr/>
          </p:nvGrpSpPr>
          <p:grpSpPr>
            <a:xfrm rot="5400000">
              <a:off x="9931787" y="3428816"/>
              <a:ext cx="529800" cy="119279"/>
              <a:chOff x="5677000" y="1307857"/>
              <a:chExt cx="529800" cy="119279"/>
            </a:xfrm>
          </p:grpSpPr>
          <p:sp>
            <p:nvSpPr>
              <p:cNvPr id="51" name="Rectangle: Rounded Corners 102">
                <a:extLst>
                  <a:ext uri="{FF2B5EF4-FFF2-40B4-BE49-F238E27FC236}">
                    <a16:creationId xmlns:a16="http://schemas.microsoft.com/office/drawing/2014/main" id="{9FE1D767-4735-AB47-A1A0-8349C59A1A7E}"/>
                  </a:ext>
                </a:extLst>
              </p:cNvPr>
              <p:cNvSpPr/>
              <p:nvPr/>
            </p:nvSpPr>
            <p:spPr>
              <a:xfrm>
                <a:off x="5677000" y="1333516"/>
                <a:ext cx="449607" cy="65183"/>
              </a:xfrm>
              <a:prstGeom prst="roundRect">
                <a:avLst>
                  <a:gd name="adj" fmla="val 50000"/>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52" name="Freeform: Shape 103">
                <a:extLst>
                  <a:ext uri="{FF2B5EF4-FFF2-40B4-BE49-F238E27FC236}">
                    <a16:creationId xmlns:a16="http://schemas.microsoft.com/office/drawing/2014/main" id="{18113BFA-B86E-A74A-B18C-8D99D27B7D12}"/>
                  </a:ext>
                </a:extLst>
              </p:cNvPr>
              <p:cNvSpPr/>
              <p:nvPr/>
            </p:nvSpPr>
            <p:spPr>
              <a:xfrm rot="16200000">
                <a:off x="6117195" y="1337532"/>
                <a:ext cx="119279" cy="59930"/>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accent3"/>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45" name="Group 44">
              <a:extLst>
                <a:ext uri="{FF2B5EF4-FFF2-40B4-BE49-F238E27FC236}">
                  <a16:creationId xmlns:a16="http://schemas.microsoft.com/office/drawing/2014/main" id="{10B0D335-7727-D14B-A9CA-752487B45E54}"/>
                </a:ext>
              </a:extLst>
            </p:cNvPr>
            <p:cNvGrpSpPr/>
            <p:nvPr/>
          </p:nvGrpSpPr>
          <p:grpSpPr>
            <a:xfrm rot="16200000">
              <a:off x="6124090" y="3428817"/>
              <a:ext cx="529800" cy="119279"/>
              <a:chOff x="5677000" y="1307857"/>
              <a:chExt cx="529800" cy="119279"/>
            </a:xfrm>
          </p:grpSpPr>
          <p:sp>
            <p:nvSpPr>
              <p:cNvPr id="49" name="Rectangle: Rounded Corners 105">
                <a:extLst>
                  <a:ext uri="{FF2B5EF4-FFF2-40B4-BE49-F238E27FC236}">
                    <a16:creationId xmlns:a16="http://schemas.microsoft.com/office/drawing/2014/main" id="{77A09A89-08DD-4C48-98FF-E2A77306C3DF}"/>
                  </a:ext>
                </a:extLst>
              </p:cNvPr>
              <p:cNvSpPr/>
              <p:nvPr/>
            </p:nvSpPr>
            <p:spPr>
              <a:xfrm>
                <a:off x="5677000" y="1333516"/>
                <a:ext cx="449607" cy="65183"/>
              </a:xfrm>
              <a:prstGeom prst="roundRect">
                <a:avLst>
                  <a:gd name="adj" fmla="val 50000"/>
                </a:avLst>
              </a:prstGeom>
              <a:solidFill>
                <a:schemeClr val="accent4"/>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50" name="Freeform: Shape 106">
                <a:extLst>
                  <a:ext uri="{FF2B5EF4-FFF2-40B4-BE49-F238E27FC236}">
                    <a16:creationId xmlns:a16="http://schemas.microsoft.com/office/drawing/2014/main" id="{CA1E8FCA-03F4-3D44-AA19-79544722A16B}"/>
                  </a:ext>
                </a:extLst>
              </p:cNvPr>
              <p:cNvSpPr/>
              <p:nvPr/>
            </p:nvSpPr>
            <p:spPr>
              <a:xfrm rot="16200000">
                <a:off x="6117195" y="1337532"/>
                <a:ext cx="119279" cy="59930"/>
              </a:xfrm>
              <a:custGeom>
                <a:avLst/>
                <a:gdLst>
                  <a:gd name="connsiteX0" fmla="*/ 0 w 488156"/>
                  <a:gd name="connsiteY0" fmla="*/ 0 h 245269"/>
                  <a:gd name="connsiteX1" fmla="*/ 245269 w 488156"/>
                  <a:gd name="connsiteY1" fmla="*/ 245269 h 245269"/>
                  <a:gd name="connsiteX2" fmla="*/ 488156 w 488156"/>
                  <a:gd name="connsiteY2" fmla="*/ 2382 h 245269"/>
                </a:gdLst>
                <a:ahLst/>
                <a:cxnLst>
                  <a:cxn ang="0">
                    <a:pos x="connsiteX0" y="connsiteY0"/>
                  </a:cxn>
                  <a:cxn ang="0">
                    <a:pos x="connsiteX1" y="connsiteY1"/>
                  </a:cxn>
                  <a:cxn ang="0">
                    <a:pos x="connsiteX2" y="connsiteY2"/>
                  </a:cxn>
                </a:cxnLst>
                <a:rect l="l" t="t" r="r" b="b"/>
                <a:pathLst>
                  <a:path w="488156" h="245269">
                    <a:moveTo>
                      <a:pt x="0" y="0"/>
                    </a:moveTo>
                    <a:lnTo>
                      <a:pt x="245269" y="245269"/>
                    </a:lnTo>
                    <a:lnTo>
                      <a:pt x="488156" y="2382"/>
                    </a:lnTo>
                  </a:path>
                </a:pathLst>
              </a:custGeom>
              <a:noFill/>
              <a:ln w="28575" cap="rnd">
                <a:solidFill>
                  <a:schemeClr val="accent4"/>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sp>
          <p:nvSpPr>
            <p:cNvPr id="46" name="TextBox 45">
              <a:extLst>
                <a:ext uri="{FF2B5EF4-FFF2-40B4-BE49-F238E27FC236}">
                  <a16:creationId xmlns:a16="http://schemas.microsoft.com/office/drawing/2014/main" id="{F3071099-52C6-064D-BB8A-E30E9B25C7C4}"/>
                </a:ext>
              </a:extLst>
            </p:cNvPr>
            <p:cNvSpPr txBox="1"/>
            <p:nvPr/>
          </p:nvSpPr>
          <p:spPr>
            <a:xfrm>
              <a:off x="7793593" y="3585955"/>
              <a:ext cx="1023855" cy="487621"/>
            </a:xfrm>
            <a:prstGeom prst="rect">
              <a:avLst/>
            </a:prstGeom>
            <a:noFill/>
          </p:spPr>
          <p:txBody>
            <a:bodyPr wrap="none" rtlCol="0">
              <a:spAutoFit/>
            </a:bodyPr>
            <a:lstStyle/>
            <a:p>
              <a:pPr algn="ctr"/>
              <a:r>
                <a:rPr lang="en-US" sz="800" b="1">
                  <a:solidFill>
                    <a:schemeClr val="bg1"/>
                  </a:solidFill>
                </a:rPr>
                <a:t>AI/ML</a:t>
              </a:r>
            </a:p>
          </p:txBody>
        </p:sp>
        <p:pic>
          <p:nvPicPr>
            <p:cNvPr id="48" name="Picture 47" descr="A picture containing drawing&#10;&#10;Description automatically generated">
              <a:extLst>
                <a:ext uri="{FF2B5EF4-FFF2-40B4-BE49-F238E27FC236}">
                  <a16:creationId xmlns:a16="http://schemas.microsoft.com/office/drawing/2014/main" id="{5BDBE209-85B1-4C42-AF6F-449F8DD56348}"/>
                </a:ext>
              </a:extLst>
            </p:cNvPr>
            <p:cNvPicPr>
              <a:picLocks noChangeAspect="1"/>
            </p:cNvPicPr>
            <p:nvPr/>
          </p:nvPicPr>
          <p:blipFill>
            <a:blip r:embed="rId7"/>
            <a:stretch>
              <a:fillRect/>
            </a:stretch>
          </p:blipFill>
          <p:spPr>
            <a:xfrm>
              <a:off x="7706615" y="2498108"/>
              <a:ext cx="1197814" cy="1197814"/>
            </a:xfrm>
            <a:prstGeom prst="rect">
              <a:avLst/>
            </a:prstGeom>
          </p:spPr>
        </p:pic>
      </p:grpSp>
      <p:sp>
        <p:nvSpPr>
          <p:cNvPr id="90" name="Content Placeholder 8">
            <a:extLst>
              <a:ext uri="{FF2B5EF4-FFF2-40B4-BE49-F238E27FC236}">
                <a16:creationId xmlns:a16="http://schemas.microsoft.com/office/drawing/2014/main" id="{7B888CDE-2FED-3A43-8D4F-3A1421DD115A}"/>
              </a:ext>
            </a:extLst>
          </p:cNvPr>
          <p:cNvSpPr txBox="1">
            <a:spLocks/>
          </p:cNvSpPr>
          <p:nvPr/>
        </p:nvSpPr>
        <p:spPr>
          <a:xfrm>
            <a:off x="401212" y="2999150"/>
            <a:ext cx="2409942" cy="2443516"/>
          </a:xfrm>
          <a:prstGeom prst="rect">
            <a:avLst/>
          </a:prstGeom>
        </p:spPr>
        <p:txBody>
          <a:bodyPr/>
          <a:lstStyle>
            <a:lvl1pPr marL="0" indent="0" algn="l" defTabSz="457200" rtl="0" eaLnBrk="1" latinLnBrk="0" hangingPunct="1">
              <a:spcBef>
                <a:spcPts val="0"/>
              </a:spcBef>
              <a:spcAft>
                <a:spcPts val="600"/>
              </a:spcAft>
              <a:buClr>
                <a:schemeClr val="bg2"/>
              </a:buClr>
              <a:buSzPct val="90000"/>
              <a:buFont typeface="Wingdings" pitchFamily="2" charset="2"/>
              <a:buNone/>
              <a:defRPr sz="2000" b="1" kern="1200">
                <a:solidFill>
                  <a:schemeClr val="tx1">
                    <a:lumMod val="90000"/>
                    <a:lumOff val="10000"/>
                  </a:schemeClr>
                </a:solidFill>
                <a:latin typeface="+mn-lt"/>
                <a:ea typeface="+mn-ea"/>
                <a:cs typeface="+mn-cs"/>
              </a:defRPr>
            </a:lvl1pPr>
            <a:lvl2pPr marL="514350" indent="-169863" algn="l" defTabSz="457200" rtl="0" eaLnBrk="1" latinLnBrk="0" hangingPunct="1">
              <a:spcBef>
                <a:spcPts val="0"/>
              </a:spcBef>
              <a:spcAft>
                <a:spcPts val="600"/>
              </a:spcAft>
              <a:buClr>
                <a:schemeClr val="bg2"/>
              </a:buClr>
              <a:buSzPct val="85000"/>
              <a:buFont typeface="Calibri" panose="020F0502020204030204" pitchFamily="34" charset="0"/>
              <a:buChar char="•"/>
              <a:defRPr sz="2000" kern="1200">
                <a:solidFill>
                  <a:schemeClr val="tx1">
                    <a:lumMod val="90000"/>
                    <a:lumOff val="10000"/>
                  </a:schemeClr>
                </a:solidFill>
                <a:latin typeface="+mn-lt"/>
                <a:ea typeface="+mn-ea"/>
                <a:cs typeface="+mn-cs"/>
              </a:defRPr>
            </a:lvl2pPr>
            <a:lvl3pPr marL="801688" indent="-169863" algn="l" defTabSz="457200" rtl="0" eaLnBrk="1" latinLnBrk="0" hangingPunct="1">
              <a:spcBef>
                <a:spcPts val="0"/>
              </a:spcBef>
              <a:spcAft>
                <a:spcPts val="600"/>
              </a:spcAft>
              <a:buClr>
                <a:schemeClr val="bg2"/>
              </a:buClr>
              <a:buSzPct val="85000"/>
              <a:buFont typeface="Calibri" panose="020F0502020204030204" pitchFamily="34" charset="0"/>
              <a:buChar char="•"/>
              <a:defRPr sz="2000" kern="1200">
                <a:solidFill>
                  <a:schemeClr val="tx1">
                    <a:lumMod val="90000"/>
                    <a:lumOff val="10000"/>
                  </a:schemeClr>
                </a:solidFill>
                <a:latin typeface="+mn-lt"/>
                <a:ea typeface="+mn-ea"/>
                <a:cs typeface="+mn-cs"/>
              </a:defRPr>
            </a:lvl3pPr>
            <a:lvl4pPr marL="1087438" indent="-176213" algn="l" defTabSz="457200" rtl="0" eaLnBrk="1" latinLnBrk="0" hangingPunct="1">
              <a:spcBef>
                <a:spcPts val="0"/>
              </a:spcBef>
              <a:spcAft>
                <a:spcPts val="600"/>
              </a:spcAft>
              <a:buClr>
                <a:schemeClr val="bg2"/>
              </a:buClr>
              <a:buSzPct val="85000"/>
              <a:buFont typeface="Calibri" panose="020F0502020204030204" pitchFamily="34" charset="0"/>
              <a:buChar char="•"/>
              <a:defRPr sz="2000" kern="1200">
                <a:solidFill>
                  <a:schemeClr val="tx1">
                    <a:lumMod val="90000"/>
                    <a:lumOff val="10000"/>
                  </a:schemeClr>
                </a:solidFill>
                <a:latin typeface="+mn-lt"/>
                <a:ea typeface="+mn-ea"/>
                <a:cs typeface="+mn-cs"/>
              </a:defRPr>
            </a:lvl4pPr>
            <a:lvl5pPr marL="1374775" indent="-176213" algn="l" defTabSz="457200" rtl="0" eaLnBrk="1" latinLnBrk="0" hangingPunct="1">
              <a:spcBef>
                <a:spcPts val="0"/>
              </a:spcBef>
              <a:spcAft>
                <a:spcPts val="600"/>
              </a:spcAft>
              <a:buClr>
                <a:schemeClr val="bg2"/>
              </a:buClr>
              <a:buSzPct val="85000"/>
              <a:buFont typeface="Calibri" panose="020F0502020204030204" pitchFamily="34" charset="0"/>
              <a:buChar char="•"/>
              <a:defRPr sz="2000" kern="1200">
                <a:solidFill>
                  <a:schemeClr val="tx1">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0"/>
              </a:spcAft>
            </a:pPr>
            <a:r>
              <a:rPr lang="en-US" sz="1200" b="0">
                <a:solidFill>
                  <a:schemeClr val="tx1"/>
                </a:solidFill>
              </a:rPr>
              <a:t>Visualize the entire flow of goods across suppliers, factories, distribution centers, distributors, sales channels and customers</a:t>
            </a:r>
          </a:p>
          <a:p>
            <a:pPr>
              <a:spcBef>
                <a:spcPts val="1200"/>
              </a:spcBef>
              <a:spcAft>
                <a:spcPts val="0"/>
              </a:spcAft>
            </a:pPr>
            <a:r>
              <a:rPr lang="en-US" sz="1200" b="0">
                <a:solidFill>
                  <a:schemeClr val="tx1"/>
                </a:solidFill>
              </a:rPr>
              <a:t>Single data model across the extended supply chain in real-time</a:t>
            </a:r>
          </a:p>
          <a:p>
            <a:pPr>
              <a:spcBef>
                <a:spcPts val="1200"/>
              </a:spcBef>
              <a:spcAft>
                <a:spcPts val="0"/>
              </a:spcAft>
            </a:pPr>
            <a:r>
              <a:rPr lang="en-US" sz="1200" b="0">
                <a:solidFill>
                  <a:schemeClr val="tx1"/>
                </a:solidFill>
              </a:rPr>
              <a:t>Create more accurate views with alternate sources of data, like IoT or weather</a:t>
            </a:r>
          </a:p>
          <a:p>
            <a:endParaRPr lang="en-US" sz="1200">
              <a:solidFill>
                <a:schemeClr val="bg1"/>
              </a:solidFill>
            </a:endParaRPr>
          </a:p>
        </p:txBody>
      </p:sp>
      <p:sp>
        <p:nvSpPr>
          <p:cNvPr id="91" name="Content Placeholder 8">
            <a:extLst>
              <a:ext uri="{FF2B5EF4-FFF2-40B4-BE49-F238E27FC236}">
                <a16:creationId xmlns:a16="http://schemas.microsoft.com/office/drawing/2014/main" id="{82F17CF6-B7E3-4B40-A473-76C387963A48}"/>
              </a:ext>
            </a:extLst>
          </p:cNvPr>
          <p:cNvSpPr txBox="1">
            <a:spLocks/>
          </p:cNvSpPr>
          <p:nvPr/>
        </p:nvSpPr>
        <p:spPr>
          <a:xfrm>
            <a:off x="3592047" y="2999150"/>
            <a:ext cx="2409942" cy="2443516"/>
          </a:xfrm>
          <a:prstGeom prst="rect">
            <a:avLst/>
          </a:prstGeom>
        </p:spPr>
        <p:txBody>
          <a:bodyPr vert="horz" lIns="0" tIns="45720" rIns="0" bIns="45720" rtlCol="0">
            <a:noAutofit/>
          </a:bodyPr>
          <a:lstStyle>
            <a:lvl1pPr marL="0" indent="0" algn="l" defTabSz="457200" rtl="0" eaLnBrk="1" latinLnBrk="0" hangingPunct="1">
              <a:lnSpc>
                <a:spcPct val="100000"/>
              </a:lnSpc>
              <a:spcBef>
                <a:spcPts val="1200"/>
              </a:spcBef>
              <a:spcAft>
                <a:spcPts val="0"/>
              </a:spcAft>
              <a:buClr>
                <a:schemeClr val="bg2"/>
              </a:buClr>
              <a:buSzPct val="90000"/>
              <a:buFont typeface="Wingdings" pitchFamily="2" charset="2"/>
              <a:buNone/>
              <a:defRPr lang="en-US" sz="2000" b="1" kern="1200" dirty="0">
                <a:solidFill>
                  <a:schemeClr val="tx1">
                    <a:lumMod val="90000"/>
                    <a:lumOff val="10000"/>
                  </a:schemeClr>
                </a:solidFill>
                <a:latin typeface="+mn-lt"/>
                <a:ea typeface="+mn-ea"/>
                <a:cs typeface="+mn-cs"/>
              </a:defRPr>
            </a:lvl1pPr>
            <a:lvl2pPr marL="287338" indent="-282575"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2pPr>
            <a:lvl3pPr marL="576263" indent="-288925"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3pPr>
            <a:lvl4pPr marL="858838" indent="-282575"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4pPr>
            <a:lvl5pPr marL="1146175" indent="-287338"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63" lvl="1" indent="0">
              <a:buNone/>
            </a:pPr>
            <a:r>
              <a:rPr lang="en-US" sz="1200">
                <a:solidFill>
                  <a:schemeClr val="tx1"/>
                </a:solidFill>
              </a:rPr>
              <a:t>Identify addressable situations with end-to-end visibility</a:t>
            </a:r>
          </a:p>
          <a:p>
            <a:pPr marL="4763" lvl="1" indent="0">
              <a:buNone/>
            </a:pPr>
            <a:r>
              <a:rPr lang="en-US" sz="1200">
                <a:solidFill>
                  <a:schemeClr val="tx1"/>
                </a:solidFill>
              </a:rPr>
              <a:t>View exceptions for handling, considering potential impacts</a:t>
            </a:r>
          </a:p>
          <a:p>
            <a:endParaRPr lang="en-US" sz="1200">
              <a:solidFill>
                <a:schemeClr val="bg1"/>
              </a:solidFill>
            </a:endParaRPr>
          </a:p>
        </p:txBody>
      </p:sp>
      <p:sp>
        <p:nvSpPr>
          <p:cNvPr id="92" name="Content Placeholder 8">
            <a:extLst>
              <a:ext uri="{FF2B5EF4-FFF2-40B4-BE49-F238E27FC236}">
                <a16:creationId xmlns:a16="http://schemas.microsoft.com/office/drawing/2014/main" id="{C8178BE5-C1A9-B146-B05A-8776BD6C0778}"/>
              </a:ext>
            </a:extLst>
          </p:cNvPr>
          <p:cNvSpPr txBox="1">
            <a:spLocks/>
          </p:cNvSpPr>
          <p:nvPr/>
        </p:nvSpPr>
        <p:spPr>
          <a:xfrm>
            <a:off x="6518984" y="2999150"/>
            <a:ext cx="2409942" cy="2443516"/>
          </a:xfrm>
          <a:prstGeom prst="rect">
            <a:avLst/>
          </a:prstGeom>
        </p:spPr>
        <p:txBody>
          <a:bodyPr vert="horz" lIns="0" tIns="45720" rIns="0" bIns="45720" rtlCol="0">
            <a:noAutofit/>
          </a:bodyPr>
          <a:lstStyle>
            <a:lvl1pPr marL="0" indent="0" algn="l" defTabSz="457200" rtl="0" eaLnBrk="1" latinLnBrk="0" hangingPunct="1">
              <a:lnSpc>
                <a:spcPct val="100000"/>
              </a:lnSpc>
              <a:spcBef>
                <a:spcPts val="1200"/>
              </a:spcBef>
              <a:spcAft>
                <a:spcPts val="0"/>
              </a:spcAft>
              <a:buClr>
                <a:schemeClr val="bg2"/>
              </a:buClr>
              <a:buSzPct val="90000"/>
              <a:buFont typeface="Wingdings" pitchFamily="2" charset="2"/>
              <a:buNone/>
              <a:defRPr lang="en-US" sz="2000" b="1" kern="1200" dirty="0">
                <a:solidFill>
                  <a:schemeClr val="tx1">
                    <a:lumMod val="90000"/>
                    <a:lumOff val="10000"/>
                  </a:schemeClr>
                </a:solidFill>
                <a:latin typeface="+mn-lt"/>
                <a:ea typeface="+mn-ea"/>
                <a:cs typeface="+mn-cs"/>
              </a:defRPr>
            </a:lvl1pPr>
            <a:lvl2pPr marL="287338" indent="-282575"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2pPr>
            <a:lvl3pPr marL="576263" indent="-288925"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3pPr>
            <a:lvl4pPr marL="858838" indent="-282575"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4pPr>
            <a:lvl5pPr marL="1146175" indent="-287338"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63" lvl="1" indent="0">
              <a:buNone/>
            </a:pPr>
            <a:r>
              <a:rPr lang="en-US" sz="1200">
                <a:solidFill>
                  <a:schemeClr val="tx1"/>
                </a:solidFill>
              </a:rPr>
              <a:t>Insightful decision support, empowered by machine learning</a:t>
            </a:r>
          </a:p>
          <a:p>
            <a:pPr marL="4763" lvl="1" indent="0">
              <a:buNone/>
            </a:pPr>
            <a:r>
              <a:rPr lang="en-US" sz="1200">
                <a:solidFill>
                  <a:schemeClr val="tx1"/>
                </a:solidFill>
              </a:rPr>
              <a:t>Cross-functional collaboration with extended network of trading partners</a:t>
            </a:r>
          </a:p>
          <a:p>
            <a:pPr marL="4763" lvl="1" indent="0">
              <a:buNone/>
            </a:pPr>
            <a:r>
              <a:rPr lang="en-US" sz="1200">
                <a:solidFill>
                  <a:schemeClr val="tx1"/>
                </a:solidFill>
              </a:rPr>
              <a:t>Decisions trigger corresponding actions throughout the enterprise</a:t>
            </a:r>
          </a:p>
          <a:p>
            <a:endParaRPr lang="en-US" sz="1200">
              <a:solidFill>
                <a:schemeClr val="bg1"/>
              </a:solidFill>
            </a:endParaRPr>
          </a:p>
        </p:txBody>
      </p:sp>
      <p:sp>
        <p:nvSpPr>
          <p:cNvPr id="93" name="Content Placeholder 8">
            <a:extLst>
              <a:ext uri="{FF2B5EF4-FFF2-40B4-BE49-F238E27FC236}">
                <a16:creationId xmlns:a16="http://schemas.microsoft.com/office/drawing/2014/main" id="{65BBC1CE-0BAF-204D-9D5B-8C8B214FEDD2}"/>
              </a:ext>
            </a:extLst>
          </p:cNvPr>
          <p:cNvSpPr txBox="1">
            <a:spLocks/>
          </p:cNvSpPr>
          <p:nvPr/>
        </p:nvSpPr>
        <p:spPr>
          <a:xfrm>
            <a:off x="9624728" y="3007909"/>
            <a:ext cx="2258424" cy="1226443"/>
          </a:xfrm>
          <a:prstGeom prst="rect">
            <a:avLst/>
          </a:prstGeom>
        </p:spPr>
        <p:txBody>
          <a:bodyPr vert="horz" lIns="0" tIns="45720" rIns="0" bIns="45720" rtlCol="0">
            <a:noAutofit/>
          </a:bodyPr>
          <a:lstStyle>
            <a:lvl1pPr marL="0" indent="0" algn="l" defTabSz="457200" rtl="0" eaLnBrk="1" latinLnBrk="0" hangingPunct="1">
              <a:lnSpc>
                <a:spcPct val="100000"/>
              </a:lnSpc>
              <a:spcBef>
                <a:spcPts val="1200"/>
              </a:spcBef>
              <a:spcAft>
                <a:spcPts val="0"/>
              </a:spcAft>
              <a:buClr>
                <a:schemeClr val="bg2"/>
              </a:buClr>
              <a:buSzPct val="90000"/>
              <a:buFont typeface="Wingdings" pitchFamily="2" charset="2"/>
              <a:buNone/>
              <a:defRPr lang="en-US" sz="2000" b="1" kern="1200" dirty="0">
                <a:solidFill>
                  <a:schemeClr val="tx1">
                    <a:lumMod val="90000"/>
                    <a:lumOff val="10000"/>
                  </a:schemeClr>
                </a:solidFill>
                <a:latin typeface="+mn-lt"/>
                <a:ea typeface="+mn-ea"/>
                <a:cs typeface="+mn-cs"/>
              </a:defRPr>
            </a:lvl1pPr>
            <a:lvl2pPr marL="287338" indent="-282575"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2pPr>
            <a:lvl3pPr marL="576263" indent="-288925"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3pPr>
            <a:lvl4pPr marL="858838" indent="-282575"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4pPr>
            <a:lvl5pPr marL="1146175" indent="-287338" algn="l" defTabSz="457200" rtl="0" eaLnBrk="1" latinLnBrk="0" hangingPunct="1">
              <a:lnSpc>
                <a:spcPct val="100000"/>
              </a:lnSpc>
              <a:spcBef>
                <a:spcPts val="1200"/>
              </a:spcBef>
              <a:spcAft>
                <a:spcPts val="0"/>
              </a:spcAft>
              <a:buClr>
                <a:schemeClr val="tx2"/>
              </a:buClr>
              <a:buSzPct val="85000"/>
              <a:buFont typeface="System Font Regular"/>
              <a:buChar char="●"/>
              <a:tabLst/>
              <a:defRPr lang="en-US" sz="2000" kern="1200" dirty="0">
                <a:solidFill>
                  <a:schemeClr val="tx1">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63" lvl="1" indent="0">
              <a:buNone/>
            </a:pPr>
            <a:r>
              <a:rPr lang="en-US" sz="1200">
                <a:solidFill>
                  <a:schemeClr val="tx1"/>
                </a:solidFill>
              </a:rPr>
              <a:t>Luminate Control Tower intelligence is continually evolving as situations, actions, and outcomes fuel the system's ability to recommend future actions that will yield the best results. </a:t>
            </a:r>
          </a:p>
          <a:p>
            <a:endParaRPr lang="en-US" sz="1200">
              <a:solidFill>
                <a:schemeClr val="bg1"/>
              </a:solidFill>
            </a:endParaRPr>
          </a:p>
        </p:txBody>
      </p:sp>
    </p:spTree>
    <p:extLst>
      <p:ext uri="{BB962C8B-B14F-4D97-AF65-F5344CB8AC3E}">
        <p14:creationId xmlns:p14="http://schemas.microsoft.com/office/powerpoint/2010/main" val="311418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21E9C-6D9F-441E-8E9C-73163F9BDEB8}"/>
              </a:ext>
            </a:extLst>
          </p:cNvPr>
          <p:cNvSpPr/>
          <p:nvPr/>
        </p:nvSpPr>
        <p:spPr>
          <a:xfrm>
            <a:off x="0" y="8878"/>
            <a:ext cx="5041898" cy="61923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MacBookPro-Mask.png">
            <a:extLst>
              <a:ext uri="{FF2B5EF4-FFF2-40B4-BE49-F238E27FC236}">
                <a16:creationId xmlns:a16="http://schemas.microsoft.com/office/drawing/2014/main" id="{6DA53788-E145-4E28-A1E6-0648ABF86C3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19899" y="578520"/>
            <a:ext cx="8502069" cy="543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F37D435E-FEB0-475F-931A-8A39F9F100BB}"/>
              </a:ext>
            </a:extLst>
          </p:cNvPr>
          <p:cNvSpPr/>
          <p:nvPr/>
        </p:nvSpPr>
        <p:spPr>
          <a:xfrm>
            <a:off x="5230637" y="897694"/>
            <a:ext cx="6501506" cy="4323050"/>
          </a:xfrm>
          <a:prstGeom prst="rect">
            <a:avLst/>
          </a:prstGeom>
          <a:gradFill flip="none" rotWithShape="1">
            <a:gsLst>
              <a:gs pos="0">
                <a:srgbClr val="3079AE"/>
              </a:gs>
              <a:gs pos="100000">
                <a:srgbClr val="F0F3FB"/>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41CA232-0135-4CDD-8F5B-E8351ECB3957}"/>
              </a:ext>
            </a:extLst>
          </p:cNvPr>
          <p:cNvSpPr>
            <a:spLocks noGrp="1"/>
          </p:cNvSpPr>
          <p:nvPr>
            <p:ph idx="1"/>
          </p:nvPr>
        </p:nvSpPr>
        <p:spPr>
          <a:xfrm>
            <a:off x="594515" y="1401480"/>
            <a:ext cx="3900483" cy="4297680"/>
          </a:xfrm>
        </p:spPr>
        <p:txBody>
          <a:bodyPr vert="horz" lIns="0" tIns="45720" rIns="0" bIns="45720" rtlCol="0" anchor="t">
            <a:noAutofit/>
          </a:bodyPr>
          <a:lstStyle/>
          <a:p>
            <a:pPr marL="4445" lvl="1" indent="0">
              <a:spcBef>
                <a:spcPts val="0"/>
              </a:spcBef>
              <a:buNone/>
            </a:pPr>
            <a:r>
              <a:rPr lang="en-US" sz="1600" b="1">
                <a:solidFill>
                  <a:schemeClr val="tx2"/>
                </a:solidFill>
              </a:rPr>
              <a:t>Enhancement</a:t>
            </a:r>
            <a:endParaRPr lang="en-US"/>
          </a:p>
          <a:p>
            <a:pPr marL="285750" indent="-285750">
              <a:spcBef>
                <a:spcPts val="0"/>
              </a:spcBef>
              <a:buClr>
                <a:schemeClr val="accent1"/>
              </a:buClr>
              <a:buFont typeface="Arial" panose="020B0604020202020204" pitchFamily="34" charset="0"/>
              <a:buChar char="•"/>
            </a:pPr>
            <a:r>
              <a:rPr lang="en-US" sz="1600" b="0">
                <a:cs typeface="Calibri"/>
              </a:rPr>
              <a:t>Track object level KPIs from rich widgets gallery</a:t>
            </a:r>
          </a:p>
          <a:p>
            <a:pPr marL="285750" indent="-285750">
              <a:spcBef>
                <a:spcPts val="0"/>
              </a:spcBef>
              <a:buClr>
                <a:schemeClr val="accent1"/>
              </a:buClr>
              <a:buFont typeface="Arial" panose="020B0604020202020204" pitchFamily="34" charset="0"/>
              <a:buChar char="•"/>
            </a:pPr>
            <a:r>
              <a:rPr lang="en-US" sz="1600" b="0">
                <a:cs typeface="Calibri"/>
              </a:rPr>
              <a:t>Create and configure multiple dashboards</a:t>
            </a:r>
          </a:p>
          <a:p>
            <a:pPr marL="285750" indent="-285750">
              <a:spcBef>
                <a:spcPts val="0"/>
              </a:spcBef>
              <a:buClr>
                <a:schemeClr val="accent1"/>
              </a:buClr>
              <a:buFont typeface="Arial" panose="020B0604020202020204" pitchFamily="34" charset="0"/>
              <a:buChar char="•"/>
            </a:pPr>
            <a:r>
              <a:rPr lang="en-US" sz="1600" b="0">
                <a:cs typeface="Calibri"/>
              </a:rPr>
              <a:t>Configurable personalization settings</a:t>
            </a:r>
          </a:p>
          <a:p>
            <a:pPr marL="285750" indent="-285750">
              <a:spcBef>
                <a:spcPts val="0"/>
              </a:spcBef>
              <a:buClr>
                <a:schemeClr val="accent1"/>
              </a:buClr>
              <a:buFont typeface="Arial" panose="020B0604020202020204" pitchFamily="34" charset="0"/>
              <a:buChar char="•"/>
            </a:pPr>
            <a:r>
              <a:rPr lang="en-US" sz="1600" b="0">
                <a:cs typeface="Calibri"/>
              </a:rPr>
              <a:t>Supports saved filters</a:t>
            </a:r>
          </a:p>
          <a:p>
            <a:pPr>
              <a:spcBef>
                <a:spcPts val="0"/>
              </a:spcBef>
            </a:pPr>
            <a:endParaRPr lang="en-US" sz="1600">
              <a:cs typeface="Calibri"/>
            </a:endParaRPr>
          </a:p>
          <a:p>
            <a:pPr>
              <a:spcBef>
                <a:spcPts val="0"/>
              </a:spcBef>
            </a:pPr>
            <a:endParaRPr lang="en-US" sz="1600">
              <a:cs typeface="Calibri"/>
            </a:endParaRPr>
          </a:p>
          <a:p>
            <a:pPr marL="4445" lvl="1" indent="0">
              <a:spcBef>
                <a:spcPts val="0"/>
              </a:spcBef>
              <a:buNone/>
            </a:pPr>
            <a:r>
              <a:rPr lang="en-US" sz="1600" b="1">
                <a:solidFill>
                  <a:schemeClr val="tx2"/>
                </a:solidFill>
              </a:rPr>
              <a:t>Business Value</a:t>
            </a:r>
            <a:endParaRPr lang="en-US" sz="1600" b="1">
              <a:solidFill>
                <a:schemeClr val="tx2"/>
              </a:solidFill>
              <a:cs typeface="Calibri"/>
            </a:endParaRPr>
          </a:p>
          <a:p>
            <a:pPr marL="4445" lvl="1" indent="0">
              <a:spcBef>
                <a:spcPts val="0"/>
              </a:spcBef>
              <a:buNone/>
            </a:pPr>
            <a:r>
              <a:rPr lang="en-US" sz="1600"/>
              <a:t>Provides updated and easy access to the metrics that matter within a single page.</a:t>
            </a:r>
            <a:endParaRPr lang="en-US" sz="1600">
              <a:cs typeface="Calibri"/>
            </a:endParaRPr>
          </a:p>
        </p:txBody>
      </p:sp>
      <p:sp>
        <p:nvSpPr>
          <p:cNvPr id="2" name="Title 1">
            <a:extLst>
              <a:ext uri="{FF2B5EF4-FFF2-40B4-BE49-F238E27FC236}">
                <a16:creationId xmlns:a16="http://schemas.microsoft.com/office/drawing/2014/main" id="{53AEA123-6866-4838-A0A2-632829F9759F}"/>
              </a:ext>
            </a:extLst>
          </p:cNvPr>
          <p:cNvSpPr>
            <a:spLocks noGrp="1"/>
          </p:cNvSpPr>
          <p:nvPr>
            <p:ph type="title"/>
          </p:nvPr>
        </p:nvSpPr>
        <p:spPr>
          <a:xfrm>
            <a:off x="592369" y="578520"/>
            <a:ext cx="4069097" cy="822960"/>
          </a:xfrm>
        </p:spPr>
        <p:txBody>
          <a:bodyPr/>
          <a:lstStyle/>
          <a:p>
            <a:r>
              <a:rPr lang="en-US"/>
              <a:t>Personalized Dashboard</a:t>
            </a:r>
          </a:p>
        </p:txBody>
      </p:sp>
      <p:pic>
        <p:nvPicPr>
          <p:cNvPr id="4" name="Picture 3">
            <a:extLst>
              <a:ext uri="{FF2B5EF4-FFF2-40B4-BE49-F238E27FC236}">
                <a16:creationId xmlns:a16="http://schemas.microsoft.com/office/drawing/2014/main" id="{2B12CEC6-8AC4-4BEE-BF25-AA5380EF93A8}"/>
              </a:ext>
            </a:extLst>
          </p:cNvPr>
          <p:cNvPicPr>
            <a:picLocks noChangeAspect="1"/>
          </p:cNvPicPr>
          <p:nvPr/>
        </p:nvPicPr>
        <p:blipFill>
          <a:blip r:embed="rId4"/>
          <a:stretch>
            <a:fillRect/>
          </a:stretch>
        </p:blipFill>
        <p:spPr>
          <a:xfrm>
            <a:off x="5243940" y="1118086"/>
            <a:ext cx="6488853" cy="3877645"/>
          </a:xfrm>
          <a:prstGeom prst="rect">
            <a:avLst/>
          </a:prstGeom>
        </p:spPr>
      </p:pic>
    </p:spTree>
    <p:extLst>
      <p:ext uri="{BB962C8B-B14F-4D97-AF65-F5344CB8AC3E}">
        <p14:creationId xmlns:p14="http://schemas.microsoft.com/office/powerpoint/2010/main" val="242989412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7D435E-FEB0-475F-931A-8A39F9F100BB}"/>
              </a:ext>
            </a:extLst>
          </p:cNvPr>
          <p:cNvSpPr/>
          <p:nvPr/>
        </p:nvSpPr>
        <p:spPr>
          <a:xfrm>
            <a:off x="5163334" y="858724"/>
            <a:ext cx="6391432" cy="4249858"/>
          </a:xfrm>
          <a:prstGeom prst="rect">
            <a:avLst/>
          </a:prstGeom>
          <a:gradFill flip="none" rotWithShape="1">
            <a:gsLst>
              <a:gs pos="0">
                <a:srgbClr val="3079AE"/>
              </a:gs>
              <a:gs pos="100000">
                <a:srgbClr val="F0F3FB"/>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821E9C-6D9F-441E-8E9C-73163F9BDEB8}"/>
              </a:ext>
            </a:extLst>
          </p:cNvPr>
          <p:cNvSpPr/>
          <p:nvPr/>
        </p:nvSpPr>
        <p:spPr>
          <a:xfrm>
            <a:off x="0" y="332803"/>
            <a:ext cx="5041898" cy="4749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41CA232-0135-4CDD-8F5B-E8351ECB3957}"/>
              </a:ext>
            </a:extLst>
          </p:cNvPr>
          <p:cNvSpPr>
            <a:spLocks noGrp="1"/>
          </p:cNvSpPr>
          <p:nvPr>
            <p:ph idx="1"/>
          </p:nvPr>
        </p:nvSpPr>
        <p:spPr>
          <a:xfrm>
            <a:off x="594515" y="1847088"/>
            <a:ext cx="4069097" cy="4297680"/>
          </a:xfrm>
        </p:spPr>
        <p:txBody>
          <a:bodyPr vert="horz" lIns="0" tIns="45720" rIns="0" bIns="45720" rtlCol="0" anchor="t">
            <a:noAutofit/>
          </a:bodyPr>
          <a:lstStyle/>
          <a:p>
            <a:pPr marL="4445" lvl="1" indent="0">
              <a:spcBef>
                <a:spcPts val="0"/>
              </a:spcBef>
              <a:buNone/>
            </a:pPr>
            <a:r>
              <a:rPr lang="en-US" sz="1600" b="1">
                <a:solidFill>
                  <a:schemeClr val="tx2"/>
                </a:solidFill>
              </a:rPr>
              <a:t>Enhancement</a:t>
            </a:r>
            <a:endParaRPr lang="en-US"/>
          </a:p>
          <a:p>
            <a:pPr marL="285750" indent="-285750">
              <a:spcBef>
                <a:spcPts val="0"/>
              </a:spcBef>
              <a:buClr>
                <a:schemeClr val="accent1"/>
              </a:buClr>
              <a:buFont typeface="Arial" panose="020B0604020202020204" pitchFamily="34" charset="0"/>
              <a:buChar char="•"/>
            </a:pPr>
            <a:r>
              <a:rPr lang="en-US" sz="1600" b="0"/>
              <a:t>Exceptions Clustering</a:t>
            </a:r>
          </a:p>
          <a:p>
            <a:pPr marL="285750" indent="-285750">
              <a:spcBef>
                <a:spcPts val="0"/>
              </a:spcBef>
              <a:buClr>
                <a:schemeClr val="accent1"/>
              </a:buClr>
              <a:buFont typeface="Arial" panose="020B0604020202020204" pitchFamily="34" charset="0"/>
              <a:buChar char="•"/>
            </a:pPr>
            <a:r>
              <a:rPr lang="en-US" sz="1600" b="0"/>
              <a:t>Overlay weather and temperature </a:t>
            </a:r>
          </a:p>
          <a:p>
            <a:pPr marL="287020" lvl="1">
              <a:spcBef>
                <a:spcPts val="0"/>
              </a:spcBef>
            </a:pPr>
            <a:endParaRPr lang="en-US" sz="1600">
              <a:cs typeface="Calibri"/>
            </a:endParaRPr>
          </a:p>
          <a:p>
            <a:pPr marL="287020" lvl="1">
              <a:spcBef>
                <a:spcPts val="0"/>
              </a:spcBef>
            </a:pPr>
            <a:endParaRPr lang="en-US" sz="1600">
              <a:cs typeface="Calibri"/>
            </a:endParaRPr>
          </a:p>
          <a:p>
            <a:pPr marL="4445" lvl="1" indent="0">
              <a:spcBef>
                <a:spcPts val="0"/>
              </a:spcBef>
              <a:buNone/>
            </a:pPr>
            <a:r>
              <a:rPr lang="en-US" sz="1600" b="1">
                <a:solidFill>
                  <a:schemeClr val="tx2"/>
                </a:solidFill>
              </a:rPr>
              <a:t>Business Value</a:t>
            </a:r>
            <a:endParaRPr lang="en-US" sz="1600" b="1">
              <a:solidFill>
                <a:schemeClr val="tx2"/>
              </a:solidFill>
              <a:cs typeface="Calibri"/>
            </a:endParaRPr>
          </a:p>
          <a:p>
            <a:pPr marL="4445" lvl="1" indent="0">
              <a:spcBef>
                <a:spcPts val="0"/>
              </a:spcBef>
              <a:buNone/>
            </a:pPr>
            <a:r>
              <a:rPr lang="en-US" sz="1600">
                <a:cs typeface="Calibri"/>
              </a:rPr>
              <a:t>Provides users with essential, up to date information to gauge weather impacts and inform decision making.</a:t>
            </a:r>
          </a:p>
        </p:txBody>
      </p:sp>
      <p:sp>
        <p:nvSpPr>
          <p:cNvPr id="2" name="Title 1">
            <a:extLst>
              <a:ext uri="{FF2B5EF4-FFF2-40B4-BE49-F238E27FC236}">
                <a16:creationId xmlns:a16="http://schemas.microsoft.com/office/drawing/2014/main" id="{53AEA123-6866-4838-A0A2-632829F9759F}"/>
              </a:ext>
            </a:extLst>
          </p:cNvPr>
          <p:cNvSpPr>
            <a:spLocks noGrp="1"/>
          </p:cNvSpPr>
          <p:nvPr>
            <p:ph type="title"/>
          </p:nvPr>
        </p:nvSpPr>
        <p:spPr>
          <a:xfrm>
            <a:off x="592369" y="578520"/>
            <a:ext cx="4069097" cy="430887"/>
          </a:xfrm>
        </p:spPr>
        <p:txBody>
          <a:bodyPr/>
          <a:lstStyle/>
          <a:p>
            <a:r>
              <a:rPr lang="en-US"/>
              <a:t>Map View</a:t>
            </a:r>
          </a:p>
        </p:txBody>
      </p:sp>
      <p:pic>
        <p:nvPicPr>
          <p:cNvPr id="7" name="Picture 2" descr="MacBookPro-Mask.png">
            <a:extLst>
              <a:ext uri="{FF2B5EF4-FFF2-40B4-BE49-F238E27FC236}">
                <a16:creationId xmlns:a16="http://schemas.microsoft.com/office/drawing/2014/main" id="{6DA53788-E145-4E28-A1E6-0648ABF86C3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39564" y="578520"/>
            <a:ext cx="8358124" cy="5339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F81F28DC-22A5-411D-8472-E22BAE965690}"/>
              </a:ext>
            </a:extLst>
          </p:cNvPr>
          <p:cNvPicPr>
            <a:picLocks noChangeAspect="1"/>
          </p:cNvPicPr>
          <p:nvPr/>
        </p:nvPicPr>
        <p:blipFill>
          <a:blip r:embed="rId4"/>
          <a:stretch>
            <a:fillRect/>
          </a:stretch>
        </p:blipFill>
        <p:spPr>
          <a:xfrm>
            <a:off x="5295035" y="939903"/>
            <a:ext cx="6247182" cy="3411663"/>
          </a:xfrm>
          <a:prstGeom prst="rect">
            <a:avLst/>
          </a:prstGeom>
        </p:spPr>
      </p:pic>
    </p:spTree>
    <p:extLst>
      <p:ext uri="{BB962C8B-B14F-4D97-AF65-F5344CB8AC3E}">
        <p14:creationId xmlns:p14="http://schemas.microsoft.com/office/powerpoint/2010/main" val="43182978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7D435E-FEB0-475F-931A-8A39F9F100BB}"/>
              </a:ext>
            </a:extLst>
          </p:cNvPr>
          <p:cNvSpPr/>
          <p:nvPr/>
        </p:nvSpPr>
        <p:spPr>
          <a:xfrm>
            <a:off x="5355225" y="939800"/>
            <a:ext cx="6229364" cy="4142094"/>
          </a:xfrm>
          <a:prstGeom prst="rect">
            <a:avLst/>
          </a:prstGeom>
          <a:gradFill flip="none" rotWithShape="1">
            <a:gsLst>
              <a:gs pos="0">
                <a:srgbClr val="3079AE"/>
              </a:gs>
              <a:gs pos="100000">
                <a:srgbClr val="F0F3FB"/>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5B82B1-1B22-4EE0-9805-8ECB39C0BBCC}"/>
              </a:ext>
            </a:extLst>
          </p:cNvPr>
          <p:cNvSpPr/>
          <p:nvPr/>
        </p:nvSpPr>
        <p:spPr>
          <a:xfrm>
            <a:off x="4372307" y="5918200"/>
            <a:ext cx="7047184" cy="800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821E9C-6D9F-441E-8E9C-73163F9BDEB8}"/>
              </a:ext>
            </a:extLst>
          </p:cNvPr>
          <p:cNvSpPr/>
          <p:nvPr/>
        </p:nvSpPr>
        <p:spPr>
          <a:xfrm>
            <a:off x="0" y="332803"/>
            <a:ext cx="5041898" cy="4932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41CA232-0135-4CDD-8F5B-E8351ECB3957}"/>
              </a:ext>
            </a:extLst>
          </p:cNvPr>
          <p:cNvSpPr>
            <a:spLocks noGrp="1"/>
          </p:cNvSpPr>
          <p:nvPr>
            <p:ph idx="1"/>
          </p:nvPr>
        </p:nvSpPr>
        <p:spPr>
          <a:xfrm>
            <a:off x="594515" y="1847088"/>
            <a:ext cx="4069097" cy="4297680"/>
          </a:xfrm>
        </p:spPr>
        <p:txBody>
          <a:bodyPr vert="horz" lIns="0" tIns="45720" rIns="0" bIns="45720" rtlCol="0" anchor="t">
            <a:noAutofit/>
          </a:bodyPr>
          <a:lstStyle/>
          <a:p>
            <a:pPr marL="4445" lvl="1" indent="0">
              <a:spcBef>
                <a:spcPts val="0"/>
              </a:spcBef>
              <a:buNone/>
            </a:pPr>
            <a:r>
              <a:rPr lang="en-US" sz="1600" b="1">
                <a:solidFill>
                  <a:schemeClr val="tx2"/>
                </a:solidFill>
              </a:rPr>
              <a:t>Enhancement</a:t>
            </a:r>
            <a:endParaRPr lang="en-US"/>
          </a:p>
          <a:p>
            <a:pPr marL="290195" lvl="1" indent="-285750">
              <a:spcBef>
                <a:spcPts val="0"/>
              </a:spcBef>
            </a:pPr>
            <a:r>
              <a:rPr lang="en-US" sz="1600"/>
              <a:t>Refreshed user experience to improve efficiency</a:t>
            </a:r>
          </a:p>
          <a:p>
            <a:pPr marL="290195" lvl="1" indent="-285750">
              <a:spcBef>
                <a:spcPts val="0"/>
              </a:spcBef>
            </a:pPr>
            <a:r>
              <a:rPr lang="en-US" sz="1600">
                <a:cs typeface="Calibri"/>
              </a:rPr>
              <a:t>Context in single view</a:t>
            </a:r>
          </a:p>
          <a:p>
            <a:pPr marL="287020" lvl="1">
              <a:spcBef>
                <a:spcPts val="0"/>
              </a:spcBef>
            </a:pPr>
            <a:endParaRPr lang="en-US" sz="1600">
              <a:cs typeface="Calibri"/>
            </a:endParaRPr>
          </a:p>
          <a:p>
            <a:pPr marL="287020" lvl="1">
              <a:spcBef>
                <a:spcPts val="0"/>
              </a:spcBef>
            </a:pPr>
            <a:endParaRPr lang="en-US" sz="1600">
              <a:cs typeface="Calibri"/>
            </a:endParaRPr>
          </a:p>
          <a:p>
            <a:pPr marL="4445" lvl="1" indent="0">
              <a:spcBef>
                <a:spcPts val="0"/>
              </a:spcBef>
              <a:buNone/>
            </a:pPr>
            <a:r>
              <a:rPr lang="en-US" sz="1600" b="1">
                <a:solidFill>
                  <a:schemeClr val="tx2"/>
                </a:solidFill>
              </a:rPr>
              <a:t>Business Value</a:t>
            </a:r>
            <a:endParaRPr lang="en-US" sz="1600" b="1">
              <a:solidFill>
                <a:schemeClr val="tx2"/>
              </a:solidFill>
              <a:cs typeface="Calibri"/>
            </a:endParaRPr>
          </a:p>
          <a:p>
            <a:pPr marL="4445" lvl="1" indent="0">
              <a:spcBef>
                <a:spcPts val="0"/>
              </a:spcBef>
              <a:buNone/>
            </a:pPr>
            <a:r>
              <a:rPr lang="en-US" sz="1600">
                <a:cs typeface="Calibri"/>
              </a:rPr>
              <a:t>Improved efficiency by streamlining experience and where information can be found.</a:t>
            </a:r>
          </a:p>
        </p:txBody>
      </p:sp>
      <p:sp>
        <p:nvSpPr>
          <p:cNvPr id="2" name="Title 1">
            <a:extLst>
              <a:ext uri="{FF2B5EF4-FFF2-40B4-BE49-F238E27FC236}">
                <a16:creationId xmlns:a16="http://schemas.microsoft.com/office/drawing/2014/main" id="{53AEA123-6866-4838-A0A2-632829F9759F}"/>
              </a:ext>
            </a:extLst>
          </p:cNvPr>
          <p:cNvSpPr>
            <a:spLocks noGrp="1"/>
          </p:cNvSpPr>
          <p:nvPr>
            <p:ph type="title"/>
          </p:nvPr>
        </p:nvSpPr>
        <p:spPr>
          <a:xfrm>
            <a:off x="592369" y="578520"/>
            <a:ext cx="4256836" cy="822960"/>
          </a:xfrm>
        </p:spPr>
        <p:txBody>
          <a:bodyPr/>
          <a:lstStyle/>
          <a:p>
            <a:r>
              <a:rPr lang="en-US"/>
              <a:t>Refreshed Inventory Pages</a:t>
            </a:r>
          </a:p>
        </p:txBody>
      </p:sp>
      <p:pic>
        <p:nvPicPr>
          <p:cNvPr id="7" name="Picture 2" descr="MacBookPro-Mask.png">
            <a:extLst>
              <a:ext uri="{FF2B5EF4-FFF2-40B4-BE49-F238E27FC236}">
                <a16:creationId xmlns:a16="http://schemas.microsoft.com/office/drawing/2014/main" id="{6DA53788-E145-4E28-A1E6-0648ABF86C3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81324" y="659596"/>
            <a:ext cx="8146187" cy="5204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Graphical user interface&#10;&#10;Description automatically generated">
            <a:extLst>
              <a:ext uri="{FF2B5EF4-FFF2-40B4-BE49-F238E27FC236}">
                <a16:creationId xmlns:a16="http://schemas.microsoft.com/office/drawing/2014/main" id="{685DD6D8-086E-3C47-BF58-BB24CA871369}"/>
              </a:ext>
            </a:extLst>
          </p:cNvPr>
          <p:cNvPicPr>
            <a:picLocks noChangeAspect="1"/>
          </p:cNvPicPr>
          <p:nvPr/>
        </p:nvPicPr>
        <p:blipFill>
          <a:blip r:embed="rId4"/>
          <a:stretch>
            <a:fillRect/>
          </a:stretch>
        </p:blipFill>
        <p:spPr>
          <a:xfrm>
            <a:off x="5669412" y="1026083"/>
            <a:ext cx="5750079" cy="3969528"/>
          </a:xfrm>
          <a:prstGeom prst="rect">
            <a:avLst/>
          </a:prstGeom>
        </p:spPr>
      </p:pic>
    </p:spTree>
    <p:extLst>
      <p:ext uri="{BB962C8B-B14F-4D97-AF65-F5344CB8AC3E}">
        <p14:creationId xmlns:p14="http://schemas.microsoft.com/office/powerpoint/2010/main" val="3882109959"/>
      </p:ext>
    </p:extLst>
  </p:cSld>
  <p:clrMapOvr>
    <a:masterClrMapping/>
  </p:clrMapOvr>
  <p:transition spd="slow">
    <p:push dir="u"/>
  </p:transition>
</p:sld>
</file>

<file path=ppt/theme/theme1.xml><?xml version="1.0" encoding="utf-8"?>
<a:theme xmlns:a="http://schemas.openxmlformats.org/drawingml/2006/main" name="MTC Info Presentation">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Info-Presentation-Template.pptx" id="{39030E7A-F69E-1D49-B4E5-7DF35D3766D0}" vid="{08D71906-5778-9D49-9EB6-886C5AA87888}"/>
    </a:ext>
  </a:extLst>
</a:theme>
</file>

<file path=ppt/theme/theme2.xml><?xml version="1.0" encoding="utf-8"?>
<a:theme xmlns:a="http://schemas.openxmlformats.org/drawingml/2006/main" name="Other">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Info-Presentation-Template.pptx" id="{39030E7A-F69E-1D49-B4E5-7DF35D3766D0}" vid="{70B4DFA7-4842-B34B-AFDD-BDB387799A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d2131fa1-cc6a-4958-b321-a5b81f658e42">
      <Terms xmlns="http://schemas.microsoft.com/office/infopath/2007/PartnerControls"/>
    </lcf76f155ced4ddcb4097134ff3c332f>
    <TaxCatchAll xmlns="230e9df3-be65-4c73-a93b-d1236ebd67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B76B41B44B0A4D98757805506DCB68" ma:contentTypeVersion="18" ma:contentTypeDescription="Create a new document." ma:contentTypeScope="" ma:versionID="e1e4958e00c419defa03d276eb6c0103">
  <xsd:schema xmlns:xsd="http://www.w3.org/2001/XMLSchema" xmlns:xs="http://www.w3.org/2001/XMLSchema" xmlns:p="http://schemas.microsoft.com/office/2006/metadata/properties" xmlns:ns1="http://schemas.microsoft.com/sharepoint/v3" xmlns:ns2="d2131fa1-cc6a-4958-b321-a5b81f658e42" xmlns:ns3="b60d3342-0be0-40f3-b6b4-92e3d50d77d6" xmlns:ns4="230e9df3-be65-4c73-a93b-d1236ebd677e" targetNamespace="http://schemas.microsoft.com/office/2006/metadata/properties" ma:root="true" ma:fieldsID="6bd7cbfe3125252b68a4720e1b0eb440" ns1:_="" ns2:_="" ns3:_="" ns4:_="">
    <xsd:import namespace="http://schemas.microsoft.com/sharepoint/v3"/>
    <xsd:import namespace="d2131fa1-cc6a-4958-b321-a5b81f658e42"/>
    <xsd:import namespace="b60d3342-0be0-40f3-b6b4-92e3d50d77d6"/>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131fa1-cc6a-4958-b321-a5b81f658e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60d3342-0be0-40f3-b6b4-92e3d50d77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9d697e1-55e2-42e0-b6fb-340f10df6c65}" ma:internalName="TaxCatchAll" ma:showField="CatchAllData" ma:web="b60d3342-0be0-40f3-b6b4-92e3d50d77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FA37A4-796F-4FEB-8C01-86737B9D2592}">
  <ds:schemaRefs>
    <ds:schemaRef ds:uri="http://www.w3.org/XML/1998/namespace"/>
    <ds:schemaRef ds:uri="http://schemas.microsoft.com/office/2006/documentManagement/types"/>
    <ds:schemaRef ds:uri="http://purl.org/dc/elements/1.1/"/>
    <ds:schemaRef ds:uri="http://schemas.microsoft.com/sharepoint/v3"/>
    <ds:schemaRef ds:uri="http://purl.org/dc/dcmitype/"/>
    <ds:schemaRef ds:uri="http://schemas.microsoft.com/office/infopath/2007/PartnerControls"/>
    <ds:schemaRef ds:uri="http://schemas.openxmlformats.org/package/2006/metadata/core-properties"/>
    <ds:schemaRef ds:uri="230e9df3-be65-4c73-a93b-d1236ebd677e"/>
    <ds:schemaRef ds:uri="b60d3342-0be0-40f3-b6b4-92e3d50d77d6"/>
    <ds:schemaRef ds:uri="d2131fa1-cc6a-4958-b321-a5b81f658e4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5B93FA6F-321C-4B89-A8FD-E3FDABAF0F21}">
  <ds:schemaRefs>
    <ds:schemaRef ds:uri="http://schemas.microsoft.com/sharepoint/v3/contenttype/forms"/>
  </ds:schemaRefs>
</ds:datastoreItem>
</file>

<file path=customXml/itemProps3.xml><?xml version="1.0" encoding="utf-8"?>
<ds:datastoreItem xmlns:ds="http://schemas.openxmlformats.org/officeDocument/2006/customXml" ds:itemID="{A7E5598E-4404-4589-8E0B-8118F24E5DA5}">
  <ds:schemaRefs>
    <ds:schemaRef ds:uri="230e9df3-be65-4c73-a93b-d1236ebd677e"/>
    <ds:schemaRef ds:uri="b60d3342-0be0-40f3-b6b4-92e3d50d77d6"/>
    <ds:schemaRef ds:uri="d2131fa1-cc6a-4958-b321-a5b81f658e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105</TotalTime>
  <Words>3322</Words>
  <Application>Microsoft Office PowerPoint</Application>
  <PresentationFormat>Widescreen</PresentationFormat>
  <Paragraphs>385</Paragraphs>
  <Slides>25</Slides>
  <Notes>22</Notes>
  <HiddenSlides>1</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MTC Info Presentation</vt:lpstr>
      <vt:lpstr>Other</vt:lpstr>
      <vt:lpstr>PowerPoint Presentation</vt:lpstr>
      <vt:lpstr>Blue Yonder: Luminate Control Tower</vt:lpstr>
      <vt:lpstr>Supply Chain Control Towers</vt:lpstr>
      <vt:lpstr>Supply Chain Control Towers</vt:lpstr>
      <vt:lpstr>Introducing Luminate Control Tower</vt:lpstr>
      <vt:lpstr>PowerPoint Presentation</vt:lpstr>
      <vt:lpstr>Personalized Dashboard</vt:lpstr>
      <vt:lpstr>Map View</vt:lpstr>
      <vt:lpstr>Refreshed Inventory Pages</vt:lpstr>
      <vt:lpstr>Bill of Distribution</vt:lpstr>
      <vt:lpstr>Resolutions</vt:lpstr>
      <vt:lpstr>Out of the box  Dashboards</vt:lpstr>
      <vt:lpstr>Microsoft Partnership</vt:lpstr>
      <vt:lpstr>Video Demonstration</vt:lpstr>
      <vt:lpstr>Introducing the Luminate Platform</vt:lpstr>
      <vt:lpstr>Interactive Demo</vt:lpstr>
      <vt:lpstr>PowerPoint Presentation</vt:lpstr>
      <vt:lpstr>Blue Yonder: Luminate Demand Edge</vt:lpstr>
      <vt:lpstr>Luminate Demand Edge Delivers</vt:lpstr>
      <vt:lpstr>Key Differentiators</vt:lpstr>
      <vt:lpstr>Luminate Demand Edge</vt:lpstr>
      <vt:lpstr>Video Demonstration</vt:lpstr>
      <vt:lpstr>Introducing the Luminate Platform</vt:lpstr>
      <vt:lpstr>Interactive Demo</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Alan Luder</dc:creator>
  <cp:keywords/>
  <dc:description/>
  <cp:lastModifiedBy>Sam To</cp:lastModifiedBy>
  <cp:revision>6</cp:revision>
  <dcterms:created xsi:type="dcterms:W3CDTF">2021-05-20T21:29:14Z</dcterms:created>
  <dcterms:modified xsi:type="dcterms:W3CDTF">2022-05-16T15:37:26Z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0x010100B9B76B41B44B0A4D98757805506DCB68</vt:lpwstr>
  </property>
  <property fmtid="{D5CDD505-2E9C-101B-9397-08002B2CF9AE}" pid="3" name="MediaServiceImageTags">
    <vt:lpwstr/>
  </property>
</Properties>
</file>